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9" r:id="rId4"/>
    <p:sldId id="285" r:id="rId5"/>
    <p:sldId id="258" r:id="rId6"/>
    <p:sldId id="260" r:id="rId7"/>
    <p:sldId id="261" r:id="rId8"/>
    <p:sldId id="265" r:id="rId9"/>
    <p:sldId id="266" r:id="rId10"/>
    <p:sldId id="267" r:id="rId11"/>
    <p:sldId id="268" r:id="rId12"/>
    <p:sldId id="263" r:id="rId13"/>
    <p:sldId id="269" r:id="rId14"/>
    <p:sldId id="270" r:id="rId15"/>
    <p:sldId id="278" r:id="rId16"/>
    <p:sldId id="283" r:id="rId17"/>
    <p:sldId id="287" r:id="rId18"/>
    <p:sldId id="288" r:id="rId19"/>
    <p:sldId id="264" r:id="rId20"/>
    <p:sldId id="289" r:id="rId21"/>
    <p:sldId id="290" r:id="rId22"/>
    <p:sldId id="279" r:id="rId23"/>
    <p:sldId id="271" r:id="rId24"/>
    <p:sldId id="280" r:id="rId25"/>
    <p:sldId id="284" r:id="rId26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182E871-B5CE-4E8D-988F-1402B4448A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98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E2833-AF63-114B-AB78-905084DFE889}" type="datetime1">
              <a:rPr lang="en-US" smtClean="0"/>
              <a:t>7/3/2014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19067-EE8C-4156-AEFD-A5C2186EB5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97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19067-EE8C-4156-AEFD-A5C2186EB59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19067-EE8C-4156-AEFD-A5C2186EB59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19067-EE8C-4156-AEFD-A5C2186EB59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19067-EE8C-4156-AEFD-A5C2186EB59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19067-EE8C-4156-AEFD-A5C2186EB59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19067-EE8C-4156-AEFD-A5C2186EB59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19067-EE8C-4156-AEFD-A5C2186EB59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19067-EE8C-4156-AEFD-A5C2186EB59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19067-EE8C-4156-AEFD-A5C2186EB59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19067-EE8C-4156-AEFD-A5C2186EB59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19067-EE8C-4156-AEFD-A5C2186EB59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19067-EE8C-4156-AEFD-A5C2186EB59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19067-EE8C-4156-AEFD-A5C2186EB59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19067-EE8C-4156-AEFD-A5C2186EB59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19067-EE8C-4156-AEFD-A5C2186EB59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19067-EE8C-4156-AEFD-A5C2186EB59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19067-EE8C-4156-AEFD-A5C2186EB59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19067-EE8C-4156-AEFD-A5C2186EB59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19067-EE8C-4156-AEFD-A5C2186EB59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19067-EE8C-4156-AEFD-A5C2186EB59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19067-EE8C-4156-AEFD-A5C2186EB59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19067-EE8C-4156-AEFD-A5C2186EB59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19067-EE8C-4156-AEFD-A5C2186EB59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19067-EE8C-4156-AEFD-A5C2186EB59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19067-EE8C-4156-AEFD-A5C2186EB59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87CC8CB-4432-4E81-B568-CFBB3B7859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1E48A-70C8-4F24-B4FC-8E5B333BA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B919D-4DCB-41A8-978E-DD847EE16F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2E48-AB4A-4ED5-8089-20750736BF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6E54A4-CFAF-402C-BDB9-C820ECA790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561D5-751A-4039-A7D5-0163919DBE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0717-882E-4F86-9D91-3B86C5B8C0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F8D1E-AFB3-41F8-A52E-70693C89E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B1C0-F285-48C5-B6B1-D6E5C12F5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65304-5296-427C-A91E-5F08E2600C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1A46A55-AA2C-4C2E-AC13-6B56B46054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6096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494320E-37A8-454A-8F74-DE4CCA1EC5D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914400" y="1065212"/>
            <a:ext cx="7696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4800" b="1" dirty="0"/>
              <a:t>Physical Work Stress Index</a:t>
            </a:r>
            <a:br>
              <a:rPr lang="en-US" sz="4800" b="1" dirty="0"/>
            </a:br>
            <a:r>
              <a:rPr lang="en-US" sz="4800" b="1" dirty="0"/>
              <a:t>(PWSI)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09600" y="3429000"/>
            <a:ext cx="7779434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Brian Peacock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Pitney Bowes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364288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Orientation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is common for operators in some jobs to change their orientation frequently, often including trunk twisting or moving their feet to collect stock from a container placed adjacent to their workplace.</a:t>
            </a:r>
          </a:p>
          <a:p>
            <a:endParaRPr lang="en-US" sz="800" dirty="0" smtClean="0"/>
          </a:p>
          <a:p>
            <a:r>
              <a:rPr lang="en-US" dirty="0" smtClean="0"/>
              <a:t>One example of such work is seen among supermarket checkout clerks.</a:t>
            </a:r>
          </a:p>
          <a:p>
            <a:endParaRPr lang="en-US" sz="800" dirty="0" smtClean="0"/>
          </a:p>
          <a:p>
            <a:r>
              <a:rPr lang="en-US" dirty="0" smtClean="0"/>
              <a:t>Some degree of trunk twisting is desirable , but too much  (or too little) is not.</a:t>
            </a:r>
          </a:p>
          <a:p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858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Hand Location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the hands are within “the box” all day long this may indicate a lack of shoulder, trunk and lower limb activity</a:t>
            </a:r>
          </a:p>
          <a:p>
            <a:endParaRPr lang="en-US" sz="800" dirty="0" smtClean="0"/>
          </a:p>
          <a:p>
            <a:r>
              <a:rPr lang="en-US" dirty="0" smtClean="0"/>
              <a:t>In contrast, repeated movements outside the box as in working overhead or at floor level reflects a highly dynamic use of the arms, legs and trunk.</a:t>
            </a:r>
          </a:p>
          <a:p>
            <a:endParaRPr lang="en-US" sz="800" dirty="0" smtClean="0"/>
          </a:p>
          <a:p>
            <a:r>
              <a:rPr lang="en-US" dirty="0" smtClean="0"/>
              <a:t>This simple concept of  “the box” is therefore a good reflection of the physical demands of a task that is sufficiently accurate for most practical purposes.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858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848600" cy="762000"/>
          </a:xfrm>
        </p:spPr>
        <p:txBody>
          <a:bodyPr/>
          <a:lstStyle/>
          <a:p>
            <a:r>
              <a:rPr lang="en-US" dirty="0"/>
              <a:t>The Box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609600" y="1295400"/>
            <a:ext cx="8382000" cy="5486400"/>
          </a:xfrm>
        </p:spPr>
        <p:txBody>
          <a:bodyPr>
            <a:normAutofit/>
          </a:bodyPr>
          <a:lstStyle/>
          <a:p>
            <a:r>
              <a:rPr lang="en-US" sz="2400" dirty="0"/>
              <a:t>For the </a:t>
            </a:r>
            <a:r>
              <a:rPr lang="en-US" sz="2400" b="1" dirty="0"/>
              <a:t>standing operator</a:t>
            </a:r>
            <a:r>
              <a:rPr lang="en-US" sz="2400" dirty="0"/>
              <a:t>, the box is a region between 30 and 50 inches from the floor (between knuckle height and shoulder height), 25 inches out in front (functional </a:t>
            </a:r>
            <a:r>
              <a:rPr lang="en-US" sz="2400" dirty="0" err="1"/>
              <a:t>reach)and</a:t>
            </a:r>
            <a:r>
              <a:rPr lang="en-US" sz="2400" dirty="0"/>
              <a:t> 15 inches laterally from the midline of the body (minimal twist comfort region).</a:t>
            </a:r>
            <a:r>
              <a:rPr lang="en-US" sz="2400" dirty="0" smtClean="0"/>
              <a:t> </a:t>
            </a:r>
          </a:p>
          <a:p>
            <a:endParaRPr lang="en-US" sz="800" dirty="0" smtClean="0"/>
          </a:p>
          <a:p>
            <a:r>
              <a:rPr lang="en-US" sz="2400" i="1" dirty="0"/>
              <a:t>These numbers are rounded / approximated to account for a wide range of population anthropometric values; greater precision using reach curves may be used if desired</a:t>
            </a:r>
            <a:r>
              <a:rPr lang="en-US" sz="2400" i="1" dirty="0" smtClean="0"/>
              <a:t>.</a:t>
            </a:r>
          </a:p>
          <a:p>
            <a:endParaRPr lang="en-US" sz="800" dirty="0" smtClean="0"/>
          </a:p>
          <a:p>
            <a:r>
              <a:rPr lang="en-US" sz="2400" dirty="0"/>
              <a:t>For the </a:t>
            </a:r>
            <a:r>
              <a:rPr lang="en-US" sz="2400" b="1" dirty="0"/>
              <a:t>seated operator</a:t>
            </a:r>
            <a:r>
              <a:rPr lang="en-US" sz="2400" dirty="0"/>
              <a:t> the vertical dimensions of the box are between 20 and 40 </a:t>
            </a:r>
            <a:r>
              <a:rPr lang="en-US" sz="2400" dirty="0" smtClean="0"/>
              <a:t>inches</a:t>
            </a:r>
          </a:p>
          <a:p>
            <a:endParaRPr lang="en-US" sz="800" dirty="0" smtClean="0"/>
          </a:p>
          <a:p>
            <a:r>
              <a:rPr lang="en-US" sz="2400" dirty="0"/>
              <a:t>Operations within the box, at the edge of the box, outside the box and outside the box in two dimensions reflect </a:t>
            </a:r>
            <a:r>
              <a:rPr lang="en-US" sz="2400" b="1" dirty="0"/>
              <a:t>increasing (ordinal) levels of postural deviation</a:t>
            </a:r>
            <a:r>
              <a:rPr lang="en-US" sz="2400" dirty="0"/>
              <a:t> from the base postures.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External Loads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If the operator handles heavy (or light) objects repeatedly then this would reflect a high dynamic workload.</a:t>
            </a:r>
          </a:p>
          <a:p>
            <a:r>
              <a:rPr lang="en-US" smtClean="0"/>
              <a:t>Conversely if an object is held or pushed continuously then this would constitute a highly static load </a:t>
            </a: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858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Thermal Stress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Continuous exposures to high, low or even moderate temperatures may produce a high level of “static” stress on the body.</a:t>
            </a:r>
          </a:p>
          <a:p>
            <a:endParaRPr lang="en-US" sz="1700" dirty="0" smtClean="0"/>
          </a:p>
          <a:p>
            <a:r>
              <a:rPr lang="en-US" dirty="0" smtClean="0"/>
              <a:t>Conversely, constantly changing temperatures could </a:t>
            </a:r>
            <a:r>
              <a:rPr lang="en-US" dirty="0" err="1" smtClean="0"/>
              <a:t>overstimulate</a:t>
            </a:r>
            <a:r>
              <a:rPr lang="en-US" dirty="0" smtClean="0"/>
              <a:t> the body’s thermal regulatory processes.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858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Data Processing</a:t>
            </a: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“absolute” physical workload is calculated simply by averaging the scores from the sampled observations for each element of the index.</a:t>
            </a:r>
          </a:p>
          <a:p>
            <a:endParaRPr lang="en-US" sz="800" dirty="0" smtClean="0"/>
          </a:p>
          <a:p>
            <a:r>
              <a:rPr lang="en-US" dirty="0" smtClean="0"/>
              <a:t>The “successive differences” sheet calculates the average of the absolute values of the differences between successive observations.</a:t>
            </a:r>
          </a:p>
          <a:p>
            <a:endParaRPr lang="en-US" sz="865" dirty="0" smtClean="0"/>
          </a:p>
          <a:p>
            <a:r>
              <a:rPr lang="en-US" dirty="0" smtClean="0"/>
              <a:t>Averages are obtained by dividing the element totals by three times number of observations and the grand total by 7 (the number of elements) This produces a relative value between 0 and 3. 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858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Physical Workload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The absolute physical workload of a task may be estimated by averaging the within element scores and then producing a profile of the the task.</a:t>
            </a: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858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52" name="Object 0"/>
          <p:cNvGraphicFramePr>
            <a:graphicFrameLocks noChangeAspect="1"/>
          </p:cNvGraphicFramePr>
          <p:nvPr/>
        </p:nvGraphicFramePr>
        <p:xfrm>
          <a:off x="304800" y="228600"/>
          <a:ext cx="8534400" cy="632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3" name="Worksheet" r:id="rId4" imgW="7721600" imgH="5715000" progId="Excel.Sheet.8">
                  <p:embed/>
                </p:oleObj>
              </mc:Choice>
              <mc:Fallback>
                <p:oleObj name="Worksheet" r:id="rId4" imgW="7721600" imgH="5715000" progId="Excel.Sheet.8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28600"/>
                        <a:ext cx="8534400" cy="632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228600" y="228600"/>
          <a:ext cx="8610600" cy="632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5" name="Worksheet" r:id="rId4" imgW="5740400" imgH="4216400" progId="Excel.Sheet.8">
                  <p:embed/>
                </p:oleObj>
              </mc:Choice>
              <mc:Fallback>
                <p:oleObj name="Worksheet" r:id="rId4" imgW="5740400" imgH="4216400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"/>
                        <a:ext cx="8610600" cy="632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Static and Dynamic Workload Balance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Large differences in the ordinal values of the selected variables between sampling instants reflect a highly dynamic physical workload.</a:t>
            </a:r>
          </a:p>
          <a:p>
            <a:endParaRPr lang="en-US" sz="800" dirty="0" smtClean="0"/>
          </a:p>
          <a:p>
            <a:r>
              <a:rPr lang="en-US" dirty="0" smtClean="0"/>
              <a:t>No change between successive time observations reflects a high static physical workload.</a:t>
            </a:r>
          </a:p>
          <a:p>
            <a:endParaRPr lang="en-US" sz="800" dirty="0" smtClean="0"/>
          </a:p>
          <a:p>
            <a:r>
              <a:rPr lang="en-US" dirty="0" smtClean="0"/>
              <a:t> Summing (and then averaging) the changes over successive sampling intervals gives an indication of the overall static / dynamic workload balance for each of the elements.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858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PWSI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Physical Work Stress Index (PWSI) is a simple, robust physical activity measurement system that indicates an optimal level of workload between high static and high dynamic demands.</a:t>
            </a:r>
          </a:p>
          <a:p>
            <a:endParaRPr lang="en-US" sz="800" dirty="0" smtClean="0"/>
          </a:p>
          <a:p>
            <a:r>
              <a:rPr lang="en-US" dirty="0" smtClean="0"/>
              <a:t>It uses an activity sampling approach which can be applied to regular (cyclic) work and irregular work over short or long time periods.</a:t>
            </a:r>
          </a:p>
          <a:p>
            <a:endParaRPr lang="en-US" sz="800" dirty="0" smtClean="0"/>
          </a:p>
          <a:p>
            <a:r>
              <a:rPr lang="en-US" dirty="0" smtClean="0"/>
              <a:t>The PWSI may be developed as a manual assessment tool or through the use of a spreadsheet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858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304800" y="228600"/>
          <a:ext cx="8610600" cy="632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59" name="Worksheet" r:id="rId4" imgW="7721600" imgH="5600700" progId="Excel.Sheet.8">
                  <p:embed/>
                </p:oleObj>
              </mc:Choice>
              <mc:Fallback>
                <p:oleObj name="Worksheet" r:id="rId4" imgW="7721600" imgH="5600700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28600"/>
                        <a:ext cx="8610600" cy="632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304800" y="304800"/>
          <a:ext cx="85344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3" name="Worksheet" r:id="rId4" imgW="5676900" imgH="4216400" progId="Excel.Sheet.8">
                  <p:embed/>
                </p:oleObj>
              </mc:Choice>
              <mc:Fallback>
                <p:oleObj name="Worksheet" r:id="rId4" imgW="5676900" imgH="4216400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04800"/>
                        <a:ext cx="85344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400800"/>
            <a:ext cx="3962400" cy="457200"/>
          </a:xfrm>
        </p:spPr>
        <p:txBody>
          <a:bodyPr/>
          <a:lstStyle/>
          <a:p>
            <a:r>
              <a:rPr lang="en-US" dirty="0" smtClean="0"/>
              <a:t>© Brian Peacock Ergonomics (BPE) </a:t>
            </a:r>
            <a:r>
              <a:rPr lang="en-US" dirty="0" err="1" smtClean="0"/>
              <a:t>Pte</a:t>
            </a:r>
            <a:r>
              <a:rPr lang="en-US" dirty="0" smtClean="0"/>
              <a:t>. Ltd.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Interpretation</a:t>
            </a: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High scores &gt;2 on the absolute workload profile represent undesirable levels of physical stress</a:t>
            </a:r>
          </a:p>
          <a:p>
            <a:endParaRPr lang="en-US" sz="800" dirty="0" smtClean="0"/>
          </a:p>
          <a:p>
            <a:r>
              <a:rPr lang="en-US" dirty="0" smtClean="0"/>
              <a:t>Low scores (&lt;1) on the static / dynamic balance profile are associated with static workloads</a:t>
            </a:r>
          </a:p>
          <a:p>
            <a:endParaRPr lang="en-US" sz="800" dirty="0" smtClean="0"/>
          </a:p>
          <a:p>
            <a:r>
              <a:rPr lang="en-US" dirty="0" smtClean="0"/>
              <a:t>High scores (&gt; 2) are associated with highly dynamic workloads</a:t>
            </a:r>
          </a:p>
          <a:p>
            <a:endParaRPr lang="en-US" sz="800" dirty="0" smtClean="0"/>
          </a:p>
          <a:p>
            <a:r>
              <a:rPr lang="en-US" dirty="0" smtClean="0"/>
              <a:t>Optimal “balance” values range from 1 to 2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858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Interactions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choice of these variables was based on the premise that they were somewhat exclusive categories of activity, reflecting different types of stress.</a:t>
            </a:r>
          </a:p>
          <a:p>
            <a:endParaRPr lang="en-US" sz="1000" dirty="0" smtClean="0"/>
          </a:p>
          <a:p>
            <a:r>
              <a:rPr lang="en-US" dirty="0" smtClean="0"/>
              <a:t>However these independent variables may interact to produce additional (multiplicative) static or dynamic extremes.</a:t>
            </a:r>
          </a:p>
          <a:p>
            <a:endParaRPr lang="en-US" sz="800" dirty="0" smtClean="0"/>
          </a:p>
          <a:p>
            <a:r>
              <a:rPr lang="en-US" dirty="0" smtClean="0"/>
              <a:t>Analysis of the interactions may be obtained by multiplying element scores such as the postural and external load scores  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858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Weightings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It may be argued that the different variable have differing levels of importance.</a:t>
            </a:r>
          </a:p>
          <a:p>
            <a:pPr lvl="1"/>
            <a:r>
              <a:rPr lang="en-US" smtClean="0"/>
              <a:t>In this case it is convenient to use regression or consensus based weightings prior to calculating the overall score.</a:t>
            </a: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858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Conclusions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</a:t>
            </a:r>
            <a:endParaRPr lang="en-US" dirty="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activity sampling based tool produces a measure of both the absolute physical demand of the task and the degree of balance between static and dynamic workloads.</a:t>
            </a:r>
          </a:p>
          <a:p>
            <a:endParaRPr lang="en-US" sz="800" dirty="0" smtClean="0"/>
          </a:p>
          <a:p>
            <a:r>
              <a:rPr lang="en-US" dirty="0" smtClean="0"/>
              <a:t>All measures are on a 0 to 3 scale with ideal balanced loads being between 1 and 2.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History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PWSI was first developed as a student project at the University of Hong Kong in 1976 (Brian Peacock, Janet Liu)</a:t>
            </a:r>
          </a:p>
          <a:p>
            <a:endParaRPr lang="en-US" sz="800" dirty="0" smtClean="0"/>
          </a:p>
          <a:p>
            <a:r>
              <a:rPr lang="en-US" dirty="0" smtClean="0"/>
              <a:t>It was further developed at the University of Oklahoma through undergraduate and graduate projects during the early 1980s (Susan </a:t>
            </a:r>
            <a:r>
              <a:rPr lang="en-US" dirty="0" err="1" smtClean="0"/>
              <a:t>Cheatwood</a:t>
            </a:r>
            <a:r>
              <a:rPr lang="en-US" dirty="0" smtClean="0"/>
              <a:t>, Jacob Chen)</a:t>
            </a:r>
          </a:p>
          <a:p>
            <a:endParaRPr lang="en-US" sz="800" dirty="0" smtClean="0"/>
          </a:p>
          <a:p>
            <a:r>
              <a:rPr lang="en-US" dirty="0" smtClean="0"/>
              <a:t>A description of the process was published by Chen, Peacock, and Schlegel in 1989 in the International Journal of Industrial Ergonomics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858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Validation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447800"/>
            <a:ext cx="77724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tool has been validated by application to a wide variety of jobs in comparison with physiological measures (heart rate) and by comparison with other physical work assessment tools.</a:t>
            </a:r>
          </a:p>
          <a:p>
            <a:endParaRPr lang="en-US" sz="800" dirty="0" smtClean="0"/>
          </a:p>
          <a:p>
            <a:r>
              <a:rPr lang="en-US" dirty="0" smtClean="0"/>
              <a:t>The confidence in the tool requires that statistically based activity sampling is applied and that a sufficient number of observations is made.</a:t>
            </a:r>
          </a:p>
          <a:p>
            <a:endParaRPr lang="en-US" sz="865" dirty="0" smtClean="0"/>
          </a:p>
          <a:p>
            <a:r>
              <a:rPr lang="en-US" dirty="0" smtClean="0"/>
              <a:t>The tool is not aimed at predicting the occurrence of cumulative trauma, rather it aspires to indicate a level of physical activity conducive to good health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858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Elements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Location</a:t>
            </a:r>
          </a:p>
          <a:p>
            <a:r>
              <a:rPr lang="en-US" dirty="0" smtClean="0"/>
              <a:t>Base Posture</a:t>
            </a:r>
          </a:p>
          <a:p>
            <a:r>
              <a:rPr lang="en-US" dirty="0" smtClean="0"/>
              <a:t>Orientation</a:t>
            </a:r>
          </a:p>
          <a:p>
            <a:r>
              <a:rPr lang="en-US" dirty="0" smtClean="0"/>
              <a:t>Posture (R/L Hand Position)</a:t>
            </a:r>
          </a:p>
          <a:p>
            <a:r>
              <a:rPr lang="en-US" dirty="0" smtClean="0"/>
              <a:t>External Load</a:t>
            </a:r>
          </a:p>
          <a:p>
            <a:r>
              <a:rPr lang="en-US" dirty="0" smtClean="0"/>
              <a:t>Thermal Load</a:t>
            </a:r>
            <a:endParaRPr lang="en-US" dirty="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334000" y="1524000"/>
            <a:ext cx="297180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/>
              <a:t>These elements were chosen to reflect the major anthropometric, biomechanical and physiological loads on the worker.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Activity Sampling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447800"/>
            <a:ext cx="77724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random or regular sampling scheme is developed depending on the periodicity of the work activity.</a:t>
            </a:r>
          </a:p>
          <a:p>
            <a:pPr lvl="1"/>
            <a:r>
              <a:rPr lang="en-US" dirty="0" smtClean="0"/>
              <a:t>For regular, machine paced work, a random sample is recommended.</a:t>
            </a:r>
          </a:p>
          <a:p>
            <a:pPr lvl="1"/>
            <a:r>
              <a:rPr lang="en-US" dirty="0" smtClean="0"/>
              <a:t>For irregular work, a regular sampling process is both convenient and valid.</a:t>
            </a:r>
          </a:p>
          <a:p>
            <a:pPr lvl="1"/>
            <a:endParaRPr lang="en-US" sz="865" dirty="0" smtClean="0"/>
          </a:p>
          <a:p>
            <a:r>
              <a:rPr lang="en-US" dirty="0" smtClean="0"/>
              <a:t>The ordinal mappings from values of each of these major elements are recorded at each sampling instant </a:t>
            </a:r>
          </a:p>
          <a:p>
            <a:endParaRPr lang="en-US" sz="865" dirty="0" smtClean="0"/>
          </a:p>
          <a:p>
            <a:r>
              <a:rPr lang="en-US" dirty="0" smtClean="0"/>
              <a:t>Generally it is appropriate to gather data from about 10 sampling instants but greater precision can be achieved by increasing the number of sampling instants in a study.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858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848600" cy="53340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Ordinal Values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04800" y="695325"/>
            <a:ext cx="8839200" cy="513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		</a:t>
            </a:r>
            <a:r>
              <a:rPr lang="en-US" b="1" dirty="0"/>
              <a:t>0		1		2		3</a:t>
            </a:r>
          </a:p>
          <a:p>
            <a:pPr>
              <a:spcBef>
                <a:spcPct val="50000"/>
              </a:spcBef>
            </a:pPr>
            <a:r>
              <a:rPr lang="en-US" sz="1800" b="1" dirty="0"/>
              <a:t>Location</a:t>
            </a:r>
            <a:r>
              <a:rPr lang="en-US" sz="1800" dirty="0"/>
              <a:t>			       </a:t>
            </a:r>
            <a:r>
              <a:rPr lang="en-US" sz="1800" i="1" dirty="0"/>
              <a:t>Distance from Primary Workplace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	&lt; 5 m		5 - 10 m		10 - 50m		&gt; 50 m</a:t>
            </a:r>
          </a:p>
          <a:p>
            <a:pPr>
              <a:spcBef>
                <a:spcPct val="50000"/>
              </a:spcBef>
            </a:pPr>
            <a:r>
              <a:rPr lang="en-US" sz="1800" b="1" dirty="0"/>
              <a:t>Postural Base</a:t>
            </a:r>
            <a:r>
              <a:rPr lang="en-US" sz="1800" dirty="0"/>
              <a:t>	Lying		Sitting		Leaning		Standing</a:t>
            </a:r>
          </a:p>
          <a:p>
            <a:pPr>
              <a:spcBef>
                <a:spcPct val="50000"/>
              </a:spcBef>
            </a:pPr>
            <a:r>
              <a:rPr lang="en-US" sz="1800" b="1" dirty="0"/>
              <a:t>Orientation</a:t>
            </a:r>
            <a:r>
              <a:rPr lang="en-US" sz="1800" dirty="0"/>
              <a:t>	Forward		R/L Side		Backward	Under</a:t>
            </a:r>
          </a:p>
          <a:p>
            <a:pPr>
              <a:spcBef>
                <a:spcPct val="50000"/>
              </a:spcBef>
            </a:pPr>
            <a:r>
              <a:rPr lang="en-US" sz="1800" b="1" dirty="0"/>
              <a:t>L Hand Position</a:t>
            </a:r>
            <a:r>
              <a:rPr lang="en-US" sz="1800" dirty="0"/>
              <a:t>	In Box		Edge 		Outside		</a:t>
            </a:r>
            <a:r>
              <a:rPr lang="en-US" sz="1800" dirty="0" err="1"/>
              <a:t>Outside</a:t>
            </a:r>
            <a:r>
              <a:rPr lang="en-US" sz="1800" dirty="0"/>
              <a:t> Box				of Box		</a:t>
            </a:r>
            <a:r>
              <a:rPr lang="en-US" sz="1800" dirty="0" err="1"/>
              <a:t>Box</a:t>
            </a:r>
            <a:r>
              <a:rPr lang="en-US" sz="1800" dirty="0"/>
              <a:t>		in Two Planes </a:t>
            </a:r>
          </a:p>
          <a:p>
            <a:pPr>
              <a:spcBef>
                <a:spcPct val="50000"/>
              </a:spcBef>
            </a:pPr>
            <a:r>
              <a:rPr lang="en-US" sz="1800" b="1" dirty="0"/>
              <a:t>R Hand Position</a:t>
            </a:r>
            <a:r>
              <a:rPr lang="en-US" sz="1800" dirty="0"/>
              <a:t>	In Box		Edge 		Outside		</a:t>
            </a:r>
            <a:r>
              <a:rPr lang="en-US" sz="1800" dirty="0" err="1"/>
              <a:t>Outside</a:t>
            </a:r>
            <a:r>
              <a:rPr lang="en-US" sz="1800" dirty="0"/>
              <a:t> Box				of Box		</a:t>
            </a:r>
            <a:r>
              <a:rPr lang="en-US" sz="1800" dirty="0" err="1"/>
              <a:t>Box</a:t>
            </a:r>
            <a:r>
              <a:rPr lang="en-US" sz="1800" dirty="0"/>
              <a:t>		in Two Planes</a:t>
            </a:r>
          </a:p>
          <a:p>
            <a:pPr>
              <a:spcBef>
                <a:spcPct val="50000"/>
              </a:spcBef>
            </a:pPr>
            <a:r>
              <a:rPr lang="en-US" sz="1800" b="1" dirty="0"/>
              <a:t>External Load</a:t>
            </a:r>
            <a:r>
              <a:rPr lang="en-US" sz="1800" dirty="0"/>
              <a:t>	Light		Medium		Heavy		Very Heavy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	0 - 1 lb		1 - 10 lb		10 - 25 lb		&gt; 25 lb	</a:t>
            </a:r>
          </a:p>
          <a:p>
            <a:pPr>
              <a:spcBef>
                <a:spcPct val="50000"/>
              </a:spcBef>
            </a:pPr>
            <a:r>
              <a:rPr lang="en-US" sz="1800" b="1" dirty="0"/>
              <a:t>Thermal Load</a:t>
            </a:r>
            <a:r>
              <a:rPr lang="en-US" sz="1800" dirty="0"/>
              <a:t>	Comfortable	Warm		Hot		Very Hot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	65 - 75 		75 - 85		85 - 95		&gt;95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Location</a:t>
            </a:r>
            <a:endParaRPr lang="en-US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 changes in location, as would be observed in many computer and machine minding tasks, indicate an undesirable level of static stress.</a:t>
            </a:r>
          </a:p>
          <a:p>
            <a:endParaRPr lang="en-US" sz="800" dirty="0" smtClean="0"/>
          </a:p>
          <a:p>
            <a:r>
              <a:rPr lang="en-US" dirty="0" smtClean="0"/>
              <a:t>Large changes in location would be observed if the operator had to walk long distances - this would indicate an undesirable level of dynamic workload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858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Base Posture</a:t>
            </a:r>
            <a:endParaRPr lang="en-US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range of base postures considered include lying, sitting, leaning (sit-stand) and standing</a:t>
            </a:r>
          </a:p>
          <a:p>
            <a:endParaRPr lang="en-US" sz="800" dirty="0" smtClean="0"/>
          </a:p>
          <a:p>
            <a:r>
              <a:rPr lang="en-US" dirty="0" smtClean="0"/>
              <a:t>Maintaining anyone of these postures all day is undesirable - a high static load. </a:t>
            </a:r>
          </a:p>
          <a:p>
            <a:endParaRPr lang="en-US" sz="800" dirty="0" smtClean="0"/>
          </a:p>
          <a:p>
            <a:r>
              <a:rPr lang="en-US" dirty="0" smtClean="0"/>
              <a:t>Constantly changing base posture as in changing from sitting to standing too frequently would indicate a high dynamic workload. 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858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Times New Roman" charset="0"/>
              </a:rPr>
              <a:t>© Brian Peacock Ergonomics (BPE) Pte. Ltd.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1049</TotalTime>
  <Words>1468</Words>
  <Application>Microsoft Office PowerPoint</Application>
  <PresentationFormat>On-screen Show (4:3)</PresentationFormat>
  <Paragraphs>168</Paragraphs>
  <Slides>25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Equity</vt:lpstr>
      <vt:lpstr>Worksheet</vt:lpstr>
      <vt:lpstr>Physical Work Stress Index (PWSI)</vt:lpstr>
      <vt:lpstr>PWSI</vt:lpstr>
      <vt:lpstr>History</vt:lpstr>
      <vt:lpstr>Validation</vt:lpstr>
      <vt:lpstr>The Elements</vt:lpstr>
      <vt:lpstr>Activity Sampling</vt:lpstr>
      <vt:lpstr>Ordinal Values</vt:lpstr>
      <vt:lpstr>Location</vt:lpstr>
      <vt:lpstr>Base Posture</vt:lpstr>
      <vt:lpstr>Orientation</vt:lpstr>
      <vt:lpstr>Hand Location</vt:lpstr>
      <vt:lpstr>The Box</vt:lpstr>
      <vt:lpstr>External Loads</vt:lpstr>
      <vt:lpstr>Thermal Stress</vt:lpstr>
      <vt:lpstr>Data Processing</vt:lpstr>
      <vt:lpstr>Physical Workload</vt:lpstr>
      <vt:lpstr>PowerPoint Presentation</vt:lpstr>
      <vt:lpstr>PowerPoint Presentation</vt:lpstr>
      <vt:lpstr>Static and Dynamic Workload Balance</vt:lpstr>
      <vt:lpstr>PowerPoint Presentation</vt:lpstr>
      <vt:lpstr>PowerPoint Presentation</vt:lpstr>
      <vt:lpstr>Interpretation</vt:lpstr>
      <vt:lpstr>Interactions</vt:lpstr>
      <vt:lpstr>Weightings</vt:lpstr>
      <vt:lpstr>Conclusions</vt:lpstr>
    </vt:vector>
  </TitlesOfParts>
  <Company>GM OnLine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Work Stress Index</dc:title>
  <dc:creator>GM</dc:creator>
  <cp:lastModifiedBy>user</cp:lastModifiedBy>
  <cp:revision>13</cp:revision>
  <cp:lastPrinted>2010-08-01T08:18:28Z</cp:lastPrinted>
  <dcterms:created xsi:type="dcterms:W3CDTF">2010-08-01T08:10:09Z</dcterms:created>
  <dcterms:modified xsi:type="dcterms:W3CDTF">2014-07-03T14:03:06Z</dcterms:modified>
</cp:coreProperties>
</file>