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notesSlides/notesSlide69.xml" ContentType="application/vnd.openxmlformats-officedocument.presentationml.notesSlide+xml"/>
  <Override PartName="/ppt/diagrams/colors1.xml" ContentType="application/vnd.openxmlformats-officedocument.drawingml.diagramColors+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diagrams/drawing1.xml" ContentType="application/vnd.ms-office.drawingml.diagramDrawing+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99"/>
  </p:notesMasterIdLst>
  <p:handoutMasterIdLst>
    <p:handoutMasterId r:id="rId100"/>
  </p:handoutMasterIdLst>
  <p:sldIdLst>
    <p:sldId id="256" r:id="rId2"/>
    <p:sldId id="454" r:id="rId3"/>
    <p:sldId id="450" r:id="rId4"/>
    <p:sldId id="447" r:id="rId5"/>
    <p:sldId id="269" r:id="rId6"/>
    <p:sldId id="608" r:id="rId7"/>
    <p:sldId id="270" r:id="rId8"/>
    <p:sldId id="271" r:id="rId9"/>
    <p:sldId id="502" r:id="rId10"/>
    <p:sldId id="609" r:id="rId11"/>
    <p:sldId id="655" r:id="rId12"/>
    <p:sldId id="517" r:id="rId13"/>
    <p:sldId id="519" r:id="rId14"/>
    <p:sldId id="618" r:id="rId15"/>
    <p:sldId id="619" r:id="rId16"/>
    <p:sldId id="617" r:id="rId17"/>
    <p:sldId id="610" r:id="rId18"/>
    <p:sldId id="611" r:id="rId19"/>
    <p:sldId id="644" r:id="rId20"/>
    <p:sldId id="614" r:id="rId21"/>
    <p:sldId id="656" r:id="rId22"/>
    <p:sldId id="645" r:id="rId23"/>
    <p:sldId id="613" r:id="rId24"/>
    <p:sldId id="657" r:id="rId25"/>
    <p:sldId id="616" r:id="rId26"/>
    <p:sldId id="643" r:id="rId27"/>
    <p:sldId id="646" r:id="rId28"/>
    <p:sldId id="521" r:id="rId29"/>
    <p:sldId id="462" r:id="rId30"/>
    <p:sldId id="627" r:id="rId31"/>
    <p:sldId id="523" r:id="rId32"/>
    <p:sldId id="658" r:id="rId33"/>
    <p:sldId id="524" r:id="rId34"/>
    <p:sldId id="525" r:id="rId35"/>
    <p:sldId id="526" r:id="rId36"/>
    <p:sldId id="528" r:id="rId37"/>
    <p:sldId id="647" r:id="rId38"/>
    <p:sldId id="503" r:id="rId39"/>
    <p:sldId id="449" r:id="rId40"/>
    <p:sldId id="659" r:id="rId41"/>
    <p:sldId id="276" r:id="rId42"/>
    <p:sldId id="281" r:id="rId43"/>
    <p:sldId id="278" r:id="rId44"/>
    <p:sldId id="277" r:id="rId45"/>
    <p:sldId id="280" r:id="rId46"/>
    <p:sldId id="279" r:id="rId47"/>
    <p:sldId id="648" r:id="rId48"/>
    <p:sldId id="649" r:id="rId49"/>
    <p:sldId id="364" r:id="rId50"/>
    <p:sldId id="365" r:id="rId51"/>
    <p:sldId id="366" r:id="rId52"/>
    <p:sldId id="367" r:id="rId53"/>
    <p:sldId id="368" r:id="rId54"/>
    <p:sldId id="369" r:id="rId55"/>
    <p:sldId id="370" r:id="rId56"/>
    <p:sldId id="660" r:id="rId57"/>
    <p:sldId id="371" r:id="rId58"/>
    <p:sldId id="654" r:id="rId59"/>
    <p:sldId id="372" r:id="rId60"/>
    <p:sldId id="374" r:id="rId61"/>
    <p:sldId id="661" r:id="rId62"/>
    <p:sldId id="375" r:id="rId63"/>
    <p:sldId id="378" r:id="rId64"/>
    <p:sldId id="379" r:id="rId65"/>
    <p:sldId id="650" r:id="rId66"/>
    <p:sldId id="651" r:id="rId67"/>
    <p:sldId id="380" r:id="rId68"/>
    <p:sldId id="381" r:id="rId69"/>
    <p:sldId id="401" r:id="rId70"/>
    <p:sldId id="402" r:id="rId71"/>
    <p:sldId id="403" r:id="rId72"/>
    <p:sldId id="404" r:id="rId73"/>
    <p:sldId id="405" r:id="rId74"/>
    <p:sldId id="652" r:id="rId75"/>
    <p:sldId id="653" r:id="rId76"/>
    <p:sldId id="406" r:id="rId77"/>
    <p:sldId id="504" r:id="rId78"/>
    <p:sldId id="662" r:id="rId79"/>
    <p:sldId id="631" r:id="rId80"/>
    <p:sldId id="633" r:id="rId81"/>
    <p:sldId id="632" r:id="rId82"/>
    <p:sldId id="635" r:id="rId83"/>
    <p:sldId id="636" r:id="rId84"/>
    <p:sldId id="637" r:id="rId85"/>
    <p:sldId id="639" r:id="rId86"/>
    <p:sldId id="638" r:id="rId87"/>
    <p:sldId id="640" r:id="rId88"/>
    <p:sldId id="542" r:id="rId89"/>
    <p:sldId id="543" r:id="rId90"/>
    <p:sldId id="544" r:id="rId91"/>
    <p:sldId id="545" r:id="rId92"/>
    <p:sldId id="546" r:id="rId93"/>
    <p:sldId id="547" r:id="rId94"/>
    <p:sldId id="550" r:id="rId95"/>
    <p:sldId id="551" r:id="rId96"/>
    <p:sldId id="552" r:id="rId97"/>
    <p:sldId id="553" r:id="rId98"/>
  </p:sldIdLst>
  <p:sldSz cx="9144000" cy="6858000" type="screen4x3"/>
  <p:notesSz cx="6765925" cy="9867900"/>
  <p:custDataLst>
    <p:tags r:id="rId101"/>
  </p:custDataLst>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ヒラギノ角ゴ Pro W3" pitchFamily="120"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ヒラギノ角ゴ Pro W3" pitchFamily="120"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ヒラギノ角ゴ Pro W3" pitchFamily="120"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ヒラギノ角ゴ Pro W3" pitchFamily="120"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ヒラギノ角ゴ Pro W3" pitchFamily="120"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0"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0"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0"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0" charset="-128"/>
        <a:cs typeface="+mn-cs"/>
      </a:defRPr>
    </a:lvl9pPr>
  </p:defaultTextStyle>
  <p:extLst>
    <p:ext uri="{EFAFB233-063F-42B5-8137-9DF3F51BA10A}">
      <p15:sldGuideLst xmlns="" xmlns:p15="http://schemas.microsoft.com/office/powerpoint/2012/main">
        <p15:guide id="1" orient="horz" pos="2064">
          <p15:clr>
            <a:srgbClr val="A4A3A4"/>
          </p15:clr>
        </p15:guide>
        <p15:guide id="2" pos="2880">
          <p15:clr>
            <a:srgbClr val="A4A3A4"/>
          </p15:clr>
        </p15:guide>
      </p15:sldGuideLst>
    </p:ext>
    <p:ext uri="{2D200454-40CA-4A62-9FC3-DE9A4176ACB9}">
      <p15:notesGuideLst xmlns="" xmlns:p15="http://schemas.microsoft.com/office/powerpoint/2012/main">
        <p15:guide id="1" orient="horz" pos="3108">
          <p15:clr>
            <a:srgbClr val="A4A3A4"/>
          </p15:clr>
        </p15:guide>
        <p15:guide id="2" pos="21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90018"/>
    <a:srgbClr val="474B55"/>
    <a:srgbClr val="891545"/>
    <a:srgbClr val="FFFFFF"/>
    <a:srgbClr val="9C004E"/>
    <a:srgbClr val="595A62"/>
    <a:srgbClr val="93176C"/>
    <a:srgbClr val="A41A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08" autoAdjust="0"/>
  </p:normalViewPr>
  <p:slideViewPr>
    <p:cSldViewPr snapToObjects="1">
      <p:cViewPr>
        <p:scale>
          <a:sx n="66" d="100"/>
          <a:sy n="66" d="100"/>
        </p:scale>
        <p:origin x="-1200" y="36"/>
      </p:cViewPr>
      <p:guideLst>
        <p:guide orient="horz" pos="2064"/>
        <p:guide pos="2880"/>
      </p:guideLst>
    </p:cSldViewPr>
  </p:slideViewPr>
  <p:notesTextViewPr>
    <p:cViewPr>
      <p:scale>
        <a:sx n="120" d="100"/>
        <a:sy n="120" d="100"/>
      </p:scale>
      <p:origin x="0" y="0"/>
    </p:cViewPr>
  </p:notesTextViewPr>
  <p:sorterViewPr>
    <p:cViewPr varScale="1">
      <p:scale>
        <a:sx n="1" d="1"/>
        <a:sy n="1" d="1"/>
      </p:scale>
      <p:origin x="0" y="23754"/>
    </p:cViewPr>
  </p:sorterViewPr>
  <p:notesViewPr>
    <p:cSldViewPr snapToObjects="1">
      <p:cViewPr varScale="1">
        <p:scale>
          <a:sx n="52" d="100"/>
          <a:sy n="52" d="100"/>
        </p:scale>
        <p:origin x="-2598" y="-108"/>
      </p:cViewPr>
      <p:guideLst>
        <p:guide orient="horz" pos="3108"/>
        <p:guide pos="213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6B0C5-E0BE-4AD4-A4FC-948727B99532}" type="doc">
      <dgm:prSet loTypeId="urn:microsoft.com/office/officeart/2005/8/layout/hProcess9" loCatId="process" qsTypeId="urn:microsoft.com/office/officeart/2005/8/quickstyle/simple2" qsCatId="simple" csTypeId="urn:microsoft.com/office/officeart/2005/8/colors/accent2_5" csCatId="accent2" phldr="1"/>
      <dgm:spPr/>
    </dgm:pt>
    <dgm:pt modelId="{6935794A-D2A2-49FE-ADA9-C9C38FA15FDD}">
      <dgm:prSet phldrT="[Text]"/>
      <dgm:spPr/>
      <dgm:t>
        <a:bodyPr/>
        <a:lstStyle/>
        <a:p>
          <a:r>
            <a:rPr lang="en-SG" dirty="0" smtClean="0"/>
            <a:t>Cues perception</a:t>
          </a:r>
          <a:endParaRPr lang="en-GB" dirty="0"/>
        </a:p>
      </dgm:t>
    </dgm:pt>
    <dgm:pt modelId="{080D2CAD-200F-4C12-8359-A39E6DC61D40}" type="parTrans" cxnId="{1CF22684-EFCD-490C-B6A1-97BFA9151437}">
      <dgm:prSet/>
      <dgm:spPr/>
      <dgm:t>
        <a:bodyPr/>
        <a:lstStyle/>
        <a:p>
          <a:endParaRPr lang="en-GB"/>
        </a:p>
      </dgm:t>
    </dgm:pt>
    <dgm:pt modelId="{4C77E4E0-EA61-4F80-8F04-A0BFE23FED1C}" type="sibTrans" cxnId="{1CF22684-EFCD-490C-B6A1-97BFA9151437}">
      <dgm:prSet/>
      <dgm:spPr/>
      <dgm:t>
        <a:bodyPr/>
        <a:lstStyle/>
        <a:p>
          <a:endParaRPr lang="en-GB"/>
        </a:p>
      </dgm:t>
    </dgm:pt>
    <dgm:pt modelId="{37C80AFD-EC53-4C3B-8379-C130C605EF8B}">
      <dgm:prSet phldrT="[Text]"/>
      <dgm:spPr/>
      <dgm:t>
        <a:bodyPr/>
        <a:lstStyle/>
        <a:p>
          <a:r>
            <a:rPr lang="en-SG" dirty="0" smtClean="0"/>
            <a:t>Generate and select hypothesis</a:t>
          </a:r>
          <a:endParaRPr lang="en-GB" dirty="0"/>
        </a:p>
      </dgm:t>
    </dgm:pt>
    <dgm:pt modelId="{B85C1FC5-639B-4EB1-B322-9E5D163679B4}" type="parTrans" cxnId="{D041C971-E09F-4610-A3DA-40A39212C699}">
      <dgm:prSet/>
      <dgm:spPr/>
      <dgm:t>
        <a:bodyPr/>
        <a:lstStyle/>
        <a:p>
          <a:endParaRPr lang="en-GB"/>
        </a:p>
      </dgm:t>
    </dgm:pt>
    <dgm:pt modelId="{921D72D2-20BF-4FC1-8236-AB7BECA56D4D}" type="sibTrans" cxnId="{D041C971-E09F-4610-A3DA-40A39212C699}">
      <dgm:prSet/>
      <dgm:spPr/>
      <dgm:t>
        <a:bodyPr/>
        <a:lstStyle/>
        <a:p>
          <a:endParaRPr lang="en-GB"/>
        </a:p>
      </dgm:t>
    </dgm:pt>
    <dgm:pt modelId="{E0DF6B44-3343-4971-8ECA-1A509D6F4787}">
      <dgm:prSet phldrT="[Text]"/>
      <dgm:spPr/>
      <dgm:t>
        <a:bodyPr/>
        <a:lstStyle/>
        <a:p>
          <a:r>
            <a:rPr lang="en-SG" dirty="0" smtClean="0"/>
            <a:t>Plan and select option</a:t>
          </a:r>
          <a:endParaRPr lang="en-GB" dirty="0"/>
        </a:p>
      </dgm:t>
    </dgm:pt>
    <dgm:pt modelId="{A2122346-BEE6-4725-A00D-77D5A6D42D67}" type="parTrans" cxnId="{43C64307-8463-441C-A757-9448DF42770A}">
      <dgm:prSet/>
      <dgm:spPr/>
      <dgm:t>
        <a:bodyPr/>
        <a:lstStyle/>
        <a:p>
          <a:endParaRPr lang="en-GB"/>
        </a:p>
      </dgm:t>
    </dgm:pt>
    <dgm:pt modelId="{36765005-AC4F-41C6-9ADB-356B308ECA30}" type="sibTrans" cxnId="{43C64307-8463-441C-A757-9448DF42770A}">
      <dgm:prSet/>
      <dgm:spPr/>
      <dgm:t>
        <a:bodyPr/>
        <a:lstStyle/>
        <a:p>
          <a:endParaRPr lang="en-GB"/>
        </a:p>
      </dgm:t>
    </dgm:pt>
    <dgm:pt modelId="{BEA15829-0F58-467C-99E8-F80FFF708658}" type="pres">
      <dgm:prSet presAssocID="{6C86B0C5-E0BE-4AD4-A4FC-948727B99532}" presName="CompostProcess" presStyleCnt="0">
        <dgm:presLayoutVars>
          <dgm:dir/>
          <dgm:resizeHandles val="exact"/>
        </dgm:presLayoutVars>
      </dgm:prSet>
      <dgm:spPr/>
    </dgm:pt>
    <dgm:pt modelId="{750D08C6-6F2A-43CD-95BE-0EFCB1BC0052}" type="pres">
      <dgm:prSet presAssocID="{6C86B0C5-E0BE-4AD4-A4FC-948727B99532}" presName="arrow" presStyleLbl="bgShp" presStyleIdx="0" presStyleCnt="1"/>
      <dgm:spPr/>
    </dgm:pt>
    <dgm:pt modelId="{B12FBD24-390B-42BF-BF9E-3222DC80C24E}" type="pres">
      <dgm:prSet presAssocID="{6C86B0C5-E0BE-4AD4-A4FC-948727B99532}" presName="linearProcess" presStyleCnt="0"/>
      <dgm:spPr/>
    </dgm:pt>
    <dgm:pt modelId="{B0F4063E-4BCF-4330-8831-4F28F1D4DBA9}" type="pres">
      <dgm:prSet presAssocID="{6935794A-D2A2-49FE-ADA9-C9C38FA15FDD}" presName="textNode" presStyleLbl="node1" presStyleIdx="0" presStyleCnt="3">
        <dgm:presLayoutVars>
          <dgm:bulletEnabled val="1"/>
        </dgm:presLayoutVars>
      </dgm:prSet>
      <dgm:spPr/>
      <dgm:t>
        <a:bodyPr/>
        <a:lstStyle/>
        <a:p>
          <a:endParaRPr lang="en-GB"/>
        </a:p>
      </dgm:t>
    </dgm:pt>
    <dgm:pt modelId="{B58F296A-7804-4E70-B175-FB30B52276B7}" type="pres">
      <dgm:prSet presAssocID="{4C77E4E0-EA61-4F80-8F04-A0BFE23FED1C}" presName="sibTrans" presStyleCnt="0"/>
      <dgm:spPr/>
    </dgm:pt>
    <dgm:pt modelId="{F9BD9179-360D-419C-AFDE-C7738D4CB82B}" type="pres">
      <dgm:prSet presAssocID="{37C80AFD-EC53-4C3B-8379-C130C605EF8B}" presName="textNode" presStyleLbl="node1" presStyleIdx="1" presStyleCnt="3">
        <dgm:presLayoutVars>
          <dgm:bulletEnabled val="1"/>
        </dgm:presLayoutVars>
      </dgm:prSet>
      <dgm:spPr/>
      <dgm:t>
        <a:bodyPr/>
        <a:lstStyle/>
        <a:p>
          <a:endParaRPr lang="en-GB"/>
        </a:p>
      </dgm:t>
    </dgm:pt>
    <dgm:pt modelId="{813C5352-3B0D-4794-944D-B7CBBE6E70DA}" type="pres">
      <dgm:prSet presAssocID="{921D72D2-20BF-4FC1-8236-AB7BECA56D4D}" presName="sibTrans" presStyleCnt="0"/>
      <dgm:spPr/>
    </dgm:pt>
    <dgm:pt modelId="{07CF4E84-D79B-4D73-8254-5860CF3ED943}" type="pres">
      <dgm:prSet presAssocID="{E0DF6B44-3343-4971-8ECA-1A509D6F4787}" presName="textNode" presStyleLbl="node1" presStyleIdx="2" presStyleCnt="3">
        <dgm:presLayoutVars>
          <dgm:bulletEnabled val="1"/>
        </dgm:presLayoutVars>
      </dgm:prSet>
      <dgm:spPr/>
      <dgm:t>
        <a:bodyPr/>
        <a:lstStyle/>
        <a:p>
          <a:endParaRPr lang="en-GB"/>
        </a:p>
      </dgm:t>
    </dgm:pt>
  </dgm:ptLst>
  <dgm:cxnLst>
    <dgm:cxn modelId="{542261F2-5E91-4F9B-B28E-89AD052EBA75}" type="presOf" srcId="{E0DF6B44-3343-4971-8ECA-1A509D6F4787}" destId="{07CF4E84-D79B-4D73-8254-5860CF3ED943}" srcOrd="0" destOrd="0" presId="urn:microsoft.com/office/officeart/2005/8/layout/hProcess9"/>
    <dgm:cxn modelId="{43C64307-8463-441C-A757-9448DF42770A}" srcId="{6C86B0C5-E0BE-4AD4-A4FC-948727B99532}" destId="{E0DF6B44-3343-4971-8ECA-1A509D6F4787}" srcOrd="2" destOrd="0" parTransId="{A2122346-BEE6-4725-A00D-77D5A6D42D67}" sibTransId="{36765005-AC4F-41C6-9ADB-356B308ECA30}"/>
    <dgm:cxn modelId="{2FA724CE-2DA9-476A-BF60-CBC51B536573}" type="presOf" srcId="{6935794A-D2A2-49FE-ADA9-C9C38FA15FDD}" destId="{B0F4063E-4BCF-4330-8831-4F28F1D4DBA9}" srcOrd="0" destOrd="0" presId="urn:microsoft.com/office/officeart/2005/8/layout/hProcess9"/>
    <dgm:cxn modelId="{1CF22684-EFCD-490C-B6A1-97BFA9151437}" srcId="{6C86B0C5-E0BE-4AD4-A4FC-948727B99532}" destId="{6935794A-D2A2-49FE-ADA9-C9C38FA15FDD}" srcOrd="0" destOrd="0" parTransId="{080D2CAD-200F-4C12-8359-A39E6DC61D40}" sibTransId="{4C77E4E0-EA61-4F80-8F04-A0BFE23FED1C}"/>
    <dgm:cxn modelId="{12AC25C0-B7E3-4FA7-B201-6D4240966092}" type="presOf" srcId="{37C80AFD-EC53-4C3B-8379-C130C605EF8B}" destId="{F9BD9179-360D-419C-AFDE-C7738D4CB82B}" srcOrd="0" destOrd="0" presId="urn:microsoft.com/office/officeart/2005/8/layout/hProcess9"/>
    <dgm:cxn modelId="{D041C971-E09F-4610-A3DA-40A39212C699}" srcId="{6C86B0C5-E0BE-4AD4-A4FC-948727B99532}" destId="{37C80AFD-EC53-4C3B-8379-C130C605EF8B}" srcOrd="1" destOrd="0" parTransId="{B85C1FC5-639B-4EB1-B322-9E5D163679B4}" sibTransId="{921D72D2-20BF-4FC1-8236-AB7BECA56D4D}"/>
    <dgm:cxn modelId="{B52A70D6-DE70-4F1E-8F07-AF36FF30E83A}" type="presOf" srcId="{6C86B0C5-E0BE-4AD4-A4FC-948727B99532}" destId="{BEA15829-0F58-467C-99E8-F80FFF708658}" srcOrd="0" destOrd="0" presId="urn:microsoft.com/office/officeart/2005/8/layout/hProcess9"/>
    <dgm:cxn modelId="{7775A861-A176-48B8-A919-EDD037D544D8}" type="presParOf" srcId="{BEA15829-0F58-467C-99E8-F80FFF708658}" destId="{750D08C6-6F2A-43CD-95BE-0EFCB1BC0052}" srcOrd="0" destOrd="0" presId="urn:microsoft.com/office/officeart/2005/8/layout/hProcess9"/>
    <dgm:cxn modelId="{B7FF4179-10D5-41DE-BCB2-842E4622A65D}" type="presParOf" srcId="{BEA15829-0F58-467C-99E8-F80FFF708658}" destId="{B12FBD24-390B-42BF-BF9E-3222DC80C24E}" srcOrd="1" destOrd="0" presId="urn:microsoft.com/office/officeart/2005/8/layout/hProcess9"/>
    <dgm:cxn modelId="{4E936258-027D-4BF1-B3B2-226C291CA582}" type="presParOf" srcId="{B12FBD24-390B-42BF-BF9E-3222DC80C24E}" destId="{B0F4063E-4BCF-4330-8831-4F28F1D4DBA9}" srcOrd="0" destOrd="0" presId="urn:microsoft.com/office/officeart/2005/8/layout/hProcess9"/>
    <dgm:cxn modelId="{5FEDAB34-5650-4F3A-8544-0E8242F24750}" type="presParOf" srcId="{B12FBD24-390B-42BF-BF9E-3222DC80C24E}" destId="{B58F296A-7804-4E70-B175-FB30B52276B7}" srcOrd="1" destOrd="0" presId="urn:microsoft.com/office/officeart/2005/8/layout/hProcess9"/>
    <dgm:cxn modelId="{6F61EBA8-0F40-4620-8DEF-8286CF8C1BA5}" type="presParOf" srcId="{B12FBD24-390B-42BF-BF9E-3222DC80C24E}" destId="{F9BD9179-360D-419C-AFDE-C7738D4CB82B}" srcOrd="2" destOrd="0" presId="urn:microsoft.com/office/officeart/2005/8/layout/hProcess9"/>
    <dgm:cxn modelId="{DCE28758-C8C3-4E01-A3AE-A944C550C66C}" type="presParOf" srcId="{B12FBD24-390B-42BF-BF9E-3222DC80C24E}" destId="{813C5352-3B0D-4794-944D-B7CBBE6E70DA}" srcOrd="3" destOrd="0" presId="urn:microsoft.com/office/officeart/2005/8/layout/hProcess9"/>
    <dgm:cxn modelId="{DBEA07DD-F9C7-42A9-92CD-CDAE79866B28}" type="presParOf" srcId="{B12FBD24-390B-42BF-BF9E-3222DC80C24E}" destId="{07CF4E84-D79B-4D73-8254-5860CF3ED943}"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0D08C6-6F2A-43CD-95BE-0EFCB1BC0052}">
      <dsp:nvSpPr>
        <dsp:cNvPr id="0" name=""/>
        <dsp:cNvSpPr/>
      </dsp:nvSpPr>
      <dsp:spPr>
        <a:xfrm>
          <a:off x="457199" y="0"/>
          <a:ext cx="518160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4063E-4BCF-4330-8831-4F28F1D4DBA9}">
      <dsp:nvSpPr>
        <dsp:cNvPr id="0" name=""/>
        <dsp:cNvSpPr/>
      </dsp:nvSpPr>
      <dsp:spPr>
        <a:xfrm>
          <a:off x="6548" y="1219199"/>
          <a:ext cx="1962150" cy="1625600"/>
        </a:xfrm>
        <a:prstGeom prst="roundRect">
          <a:avLst/>
        </a:prstGeom>
        <a:solidFill>
          <a:schemeClr val="accent2">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SG" sz="2800" kern="1200" dirty="0" smtClean="0"/>
            <a:t>Cues perception</a:t>
          </a:r>
          <a:endParaRPr lang="en-GB" sz="2800" kern="1200" dirty="0"/>
        </a:p>
      </dsp:txBody>
      <dsp:txXfrm>
        <a:off x="6548" y="1219199"/>
        <a:ext cx="1962150" cy="1625600"/>
      </dsp:txXfrm>
    </dsp:sp>
    <dsp:sp modelId="{F9BD9179-360D-419C-AFDE-C7738D4CB82B}">
      <dsp:nvSpPr>
        <dsp:cNvPr id="0" name=""/>
        <dsp:cNvSpPr/>
      </dsp:nvSpPr>
      <dsp:spPr>
        <a:xfrm>
          <a:off x="2066925" y="1219199"/>
          <a:ext cx="1962150" cy="1625600"/>
        </a:xfrm>
        <a:prstGeom prst="roundRect">
          <a:avLst/>
        </a:prstGeom>
        <a:solidFill>
          <a:schemeClr val="accent2">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SG" sz="2800" kern="1200" dirty="0" smtClean="0"/>
            <a:t>Generate and select hypothesis</a:t>
          </a:r>
          <a:endParaRPr lang="en-GB" sz="2800" kern="1200" dirty="0"/>
        </a:p>
      </dsp:txBody>
      <dsp:txXfrm>
        <a:off x="2066925" y="1219199"/>
        <a:ext cx="1962150" cy="1625600"/>
      </dsp:txXfrm>
    </dsp:sp>
    <dsp:sp modelId="{07CF4E84-D79B-4D73-8254-5860CF3ED943}">
      <dsp:nvSpPr>
        <dsp:cNvPr id="0" name=""/>
        <dsp:cNvSpPr/>
      </dsp:nvSpPr>
      <dsp:spPr>
        <a:xfrm>
          <a:off x="4127301" y="1219199"/>
          <a:ext cx="1962150" cy="1625600"/>
        </a:xfrm>
        <a:prstGeom prst="roundRect">
          <a:avLst/>
        </a:prstGeom>
        <a:solidFill>
          <a:schemeClr val="accent2">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SG" sz="2800" kern="1200" dirty="0" smtClean="0"/>
            <a:t>Plan and select option</a:t>
          </a:r>
          <a:endParaRPr lang="en-GB" sz="2800" kern="1200" dirty="0"/>
        </a:p>
      </dsp:txBody>
      <dsp:txXfrm>
        <a:off x="4127301" y="1219199"/>
        <a:ext cx="1962150"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14300" y="9285288"/>
            <a:ext cx="2932113" cy="49371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2F142B88-152F-44DF-9932-7CF37532ED3A}" type="slidenum">
              <a:rPr lang="en-US"/>
              <a:pPr>
                <a:defRPr/>
              </a:pPr>
              <a:t>‹#›</a:t>
            </a:fld>
            <a:endParaRPr lang="en-US"/>
          </a:p>
        </p:txBody>
      </p:sp>
      <p:pic>
        <p:nvPicPr>
          <p:cNvPr id="238595" name="Picture 5" descr="SIM University Full Colour Logo_Horizontal (120ppi).jpg"/>
          <p:cNvPicPr>
            <a:picLocks noChangeAspect="1"/>
          </p:cNvPicPr>
          <p:nvPr/>
        </p:nvPicPr>
        <p:blipFill>
          <a:blip r:embed="rId2"/>
          <a:srcRect/>
          <a:stretch>
            <a:fillRect/>
          </a:stretch>
        </p:blipFill>
        <p:spPr bwMode="auto">
          <a:xfrm>
            <a:off x="4519613" y="9372600"/>
            <a:ext cx="2000250" cy="320675"/>
          </a:xfrm>
          <a:prstGeom prst="rect">
            <a:avLst/>
          </a:prstGeom>
          <a:noFill/>
          <a:ln w="9525">
            <a:noFill/>
            <a:miter lim="800000"/>
            <a:headEnd/>
            <a:tailEnd/>
          </a:ln>
        </p:spPr>
      </p:pic>
      <p:sp>
        <p:nvSpPr>
          <p:cNvPr id="34820" name="Rectangle 6"/>
          <p:cNvSpPr>
            <a:spLocks noChangeArrowheads="1"/>
          </p:cNvSpPr>
          <p:nvPr/>
        </p:nvSpPr>
        <p:spPr bwMode="auto">
          <a:xfrm>
            <a:off x="541338" y="193675"/>
            <a:ext cx="5868987" cy="446088"/>
          </a:xfrm>
          <a:prstGeom prst="rect">
            <a:avLst/>
          </a:prstGeom>
          <a:noFill/>
          <a:ln>
            <a:noFill/>
          </a:ln>
          <a:extLst/>
        </p:spPr>
        <p:txBody>
          <a:bodyPr>
            <a:spAutoFit/>
          </a:bodyPr>
          <a:lstStyle>
            <a:lvl1pPr>
              <a:defRPr>
                <a:solidFill>
                  <a:schemeClr val="tx1"/>
                </a:solidFill>
                <a:latin typeface="Arial" panose="020B0604020202020204" pitchFamily="34" charset="0"/>
                <a:ea typeface="ヒラギノ角ゴ Pro W3" pitchFamily="120" charset="-128"/>
              </a:defRPr>
            </a:lvl1pPr>
            <a:lvl2pPr marL="742950" indent="-285750">
              <a:defRPr>
                <a:solidFill>
                  <a:schemeClr val="tx1"/>
                </a:solidFill>
                <a:latin typeface="Arial" panose="020B0604020202020204" pitchFamily="34" charset="0"/>
                <a:ea typeface="ヒラギノ角ゴ Pro W3" pitchFamily="120" charset="-128"/>
              </a:defRPr>
            </a:lvl2pPr>
            <a:lvl3pPr marL="1143000" indent="-228600">
              <a:defRPr>
                <a:solidFill>
                  <a:schemeClr val="tx1"/>
                </a:solidFill>
                <a:latin typeface="Arial" panose="020B0604020202020204" pitchFamily="34" charset="0"/>
                <a:ea typeface="ヒラギノ角ゴ Pro W3" pitchFamily="120" charset="-128"/>
              </a:defRPr>
            </a:lvl3pPr>
            <a:lvl4pPr marL="1600200" indent="-228600">
              <a:defRPr>
                <a:solidFill>
                  <a:schemeClr val="tx1"/>
                </a:solidFill>
                <a:latin typeface="Arial" panose="020B0604020202020204" pitchFamily="34" charset="0"/>
                <a:ea typeface="ヒラギノ角ゴ Pro W3" pitchFamily="120" charset="-128"/>
              </a:defRPr>
            </a:lvl4pPr>
            <a:lvl5pPr marL="2057400" indent="-228600">
              <a:defRPr>
                <a:solidFill>
                  <a:schemeClr val="tx1"/>
                </a:solidFill>
                <a:latin typeface="Arial" panose="020B0604020202020204" pitchFamily="34" charset="0"/>
                <a:ea typeface="ヒラギノ角ゴ Pro W3" pitchFamily="12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9pPr>
          </a:lstStyle>
          <a:p>
            <a:pPr algn="ctr" eaLnBrk="1" hangingPunct="1">
              <a:defRPr/>
            </a:pPr>
            <a:r>
              <a:rPr lang="en-US" sz="1200" smtClean="0">
                <a:solidFill>
                  <a:srgbClr val="890018"/>
                </a:solidFill>
                <a:latin typeface="Lucida Sans" panose="020B0602030504020204" pitchFamily="34" charset="0"/>
              </a:rPr>
              <a:t>Train The Trainer OH Masterclass For Ergonomics</a:t>
            </a:r>
          </a:p>
          <a:p>
            <a:pPr algn="ctr" eaLnBrk="1" hangingPunct="1">
              <a:defRPr/>
            </a:pPr>
            <a:r>
              <a:rPr lang="en-US" sz="1100" smtClean="0">
                <a:solidFill>
                  <a:srgbClr val="890018"/>
                </a:solidFill>
                <a:latin typeface="Lucida Sans" panose="020B0602030504020204" pitchFamily="34" charset="0"/>
              </a:rPr>
              <a:t>Presented by Brian Peacock &amp; Chui Yoon Ping </a:t>
            </a:r>
          </a:p>
        </p:txBody>
      </p:sp>
    </p:spTree>
    <p:extLst>
      <p:ext uri="{BB962C8B-B14F-4D97-AF65-F5344CB8AC3E}">
        <p14:creationId xmlns="" xmlns:p14="http://schemas.microsoft.com/office/powerpoint/2010/main" val="710530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76275" y="739775"/>
            <a:ext cx="5503863" cy="412789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6275" y="4687888"/>
            <a:ext cx="5413375" cy="44402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2600"/>
            <a:ext cx="2932113" cy="493713"/>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p:cNvSpPr>
            <a:spLocks noGrp="1"/>
          </p:cNvSpPr>
          <p:nvPr>
            <p:ph type="sldNum" sz="quarter" idx="5"/>
          </p:nvPr>
        </p:nvSpPr>
        <p:spPr>
          <a:xfrm>
            <a:off x="3832225" y="9372600"/>
            <a:ext cx="2932113"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5DC2797-E743-4CDF-AD30-E44D5A7095C1}" type="slidenum">
              <a:rPr lang="en-US"/>
              <a:pPr>
                <a:defRPr/>
              </a:pPr>
              <a:t>‹#›</a:t>
            </a:fld>
            <a:endParaRPr lang="en-US"/>
          </a:p>
        </p:txBody>
      </p:sp>
      <p:sp>
        <p:nvSpPr>
          <p:cNvPr id="8" name="Rectangle 7"/>
          <p:cNvSpPr/>
          <p:nvPr/>
        </p:nvSpPr>
        <p:spPr>
          <a:xfrm>
            <a:off x="891559" y="188967"/>
            <a:ext cx="4802353" cy="492443"/>
          </a:xfrm>
          <a:prstGeom prst="rect">
            <a:avLst/>
          </a:prstGeom>
        </p:spPr>
        <p:txBody>
          <a:bodyPr wrap="square">
            <a:spAutoFit/>
          </a:bodyPr>
          <a:lstStyle/>
          <a:p>
            <a:pPr algn="ctr">
              <a:defRPr/>
            </a:pPr>
            <a:r>
              <a:rPr lang="en-US" sz="1400" dirty="0" smtClean="0"/>
              <a:t>Train The Trainer OH Masterclass For Ergonomics</a:t>
            </a:r>
          </a:p>
          <a:p>
            <a:pPr algn="ctr">
              <a:defRPr/>
            </a:pPr>
            <a:r>
              <a:rPr lang="en-US" sz="1200" i="1" dirty="0" smtClean="0"/>
              <a:t>Prof Brian Peacock and Assoc Prof Chui Yoon Ping</a:t>
            </a:r>
          </a:p>
        </p:txBody>
      </p:sp>
    </p:spTree>
    <p:extLst>
      <p:ext uri="{BB962C8B-B14F-4D97-AF65-F5344CB8AC3E}">
        <p14:creationId xmlns="" xmlns:p14="http://schemas.microsoft.com/office/powerpoint/2010/main" val="2022348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3863"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ln>
            <a:miter lim="800000"/>
            <a:headEnd/>
            <a:tailEnd/>
          </a:ln>
        </p:spPr>
        <p:txBody>
          <a:bodyPr/>
          <a:lstStyle/>
          <a:p>
            <a:fld id="{061049F4-7FD6-4461-88BB-05A72B1037AC}" type="slidenum">
              <a:rPr lang="en-US" smtClean="0"/>
              <a:pPr/>
              <a:t>10</a:t>
            </a:fld>
            <a:endParaRPr lang="en-US" smtClean="0"/>
          </a:p>
        </p:txBody>
      </p:sp>
      <p:sp>
        <p:nvSpPr>
          <p:cNvPr id="159747" name="Rectangle 2"/>
          <p:cNvSpPr>
            <a:spLocks noGrp="1" noRot="1" noChangeAspect="1" noChangeArrowheads="1" noTextEdit="1"/>
          </p:cNvSpPr>
          <p:nvPr>
            <p:ph type="sldImg"/>
          </p:nvPr>
        </p:nvSpPr>
        <p:spPr bwMode="auto">
          <a:xfrm>
            <a:off x="676275" y="828675"/>
            <a:ext cx="5471702" cy="4105275"/>
          </a:xfrm>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519666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a:lstStyle/>
          <a:p>
            <a:fld id="{4FA98CFC-28AD-443B-9F40-D1557F1977C5}" type="slidenum">
              <a:rPr lang="en-US" smtClean="0"/>
              <a:pPr/>
              <a:t>12</a:t>
            </a:fld>
            <a:endParaRPr lang="en-US" smtClean="0"/>
          </a:p>
        </p:txBody>
      </p:sp>
      <p:sp>
        <p:nvSpPr>
          <p:cNvPr id="160771" name="Rectangle 2"/>
          <p:cNvSpPr>
            <a:spLocks noGrp="1" noRot="1" noChangeAspect="1" noChangeArrowheads="1" noTextEdit="1"/>
          </p:cNvSpPr>
          <p:nvPr>
            <p:ph type="sldImg"/>
          </p:nvPr>
        </p:nvSpPr>
        <p:spPr bwMode="auto">
          <a:xfrm>
            <a:off x="676275" y="829494"/>
            <a:ext cx="5472610" cy="4104456"/>
          </a:xfrm>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dirty="0"/>
          </a:p>
        </p:txBody>
      </p:sp>
    </p:spTree>
    <p:extLst>
      <p:ext uri="{BB962C8B-B14F-4D97-AF65-F5344CB8AC3E}">
        <p14:creationId xmlns="" xmlns:p14="http://schemas.microsoft.com/office/powerpoint/2010/main" val="790016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ln>
            <a:miter lim="800000"/>
            <a:headEnd/>
            <a:tailEnd/>
          </a:ln>
        </p:spPr>
        <p:txBody>
          <a:bodyPr/>
          <a:lstStyle/>
          <a:p>
            <a:fld id="{F64612DD-2C4F-483A-91DF-29AF1C4F5387}" type="slidenum">
              <a:rPr lang="en-US" smtClean="0"/>
              <a:pPr/>
              <a:t>13</a:t>
            </a:fld>
            <a:endParaRPr lang="en-US" smtClean="0"/>
          </a:p>
        </p:txBody>
      </p:sp>
      <p:sp>
        <p:nvSpPr>
          <p:cNvPr id="161795" name="Rectangle 2"/>
          <p:cNvSpPr>
            <a:spLocks noGrp="1" noRot="1" noChangeAspect="1" noChangeArrowheads="1" noTextEdit="1"/>
          </p:cNvSpPr>
          <p:nvPr>
            <p:ph type="sldImg"/>
          </p:nvPr>
        </p:nvSpPr>
        <p:spPr bwMode="auto">
          <a:xfrm>
            <a:off x="646658" y="878060"/>
            <a:ext cx="5503863" cy="4127898"/>
          </a:xfrm>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dirty="0"/>
          </a:p>
        </p:txBody>
      </p:sp>
    </p:spTree>
    <p:extLst>
      <p:ext uri="{BB962C8B-B14F-4D97-AF65-F5344CB8AC3E}">
        <p14:creationId xmlns="" xmlns:p14="http://schemas.microsoft.com/office/powerpoint/2010/main" val="743421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ln>
            <a:miter lim="800000"/>
            <a:headEnd/>
            <a:tailEnd/>
          </a:ln>
        </p:spPr>
        <p:txBody>
          <a:bodyPr/>
          <a:lstStyle/>
          <a:p>
            <a:fld id="{39D41A64-F24C-4D06-A4CE-2C83CFEA1807}" type="slidenum">
              <a:rPr lang="en-US" smtClean="0"/>
              <a:pPr/>
              <a:t>14</a:t>
            </a:fld>
            <a:endParaRPr lang="en-US" smtClean="0"/>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979664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ln>
            <a:miter lim="800000"/>
            <a:headEnd/>
            <a:tailEnd/>
          </a:ln>
        </p:spPr>
        <p:txBody>
          <a:bodyPr/>
          <a:lstStyle/>
          <a:p>
            <a:fld id="{0085C55C-711D-4684-A215-34E0BC469546}" type="slidenum">
              <a:rPr lang="en-US" smtClean="0"/>
              <a:pPr/>
              <a:t>15</a:t>
            </a:fld>
            <a:endParaRPr lang="en-US" smtClean="0"/>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413250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8" name="Slide Number Placeholder 3"/>
          <p:cNvSpPr>
            <a:spLocks noGrp="1"/>
          </p:cNvSpPr>
          <p:nvPr>
            <p:ph type="sldNum" sz="quarter" idx="5"/>
          </p:nvPr>
        </p:nvSpPr>
        <p:spPr bwMode="auto">
          <a:noFill/>
          <a:ln>
            <a:miter lim="800000"/>
            <a:headEnd/>
            <a:tailEnd/>
          </a:ln>
        </p:spPr>
        <p:txBody>
          <a:bodyPr/>
          <a:lstStyle/>
          <a:p>
            <a:fld id="{32E21281-0D20-4DAD-B80C-051655C8CD13}" type="slidenum">
              <a:rPr lang="en-GB" smtClean="0">
                <a:solidFill>
                  <a:srgbClr val="000000"/>
                </a:solidFill>
              </a:rPr>
              <a:pPr/>
              <a:t>16</a:t>
            </a:fld>
            <a:endParaRPr lang="en-GB" smtClean="0">
              <a:solidFill>
                <a:srgbClr val="000000"/>
              </a:solidFill>
            </a:endParaRPr>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028327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ln>
            <a:miter lim="800000"/>
            <a:headEnd/>
            <a:tailEnd/>
          </a:ln>
        </p:spPr>
        <p:txBody>
          <a:bodyPr/>
          <a:lstStyle/>
          <a:p>
            <a:pPr defTabSz="931863"/>
            <a:fld id="{0C108A92-7688-4CDF-AA32-CFBA1F485417}" type="slidenum">
              <a:rPr lang="en-US" smtClean="0">
                <a:latin typeface="Times New Roman" pitchFamily="18" charset="0"/>
              </a:rPr>
              <a:pPr defTabSz="931863"/>
              <a:t>17</a:t>
            </a:fld>
            <a:endParaRPr lang="en-US" smtClean="0">
              <a:latin typeface="Times New Roman" pitchFamily="18" charset="0"/>
            </a:endParaRPr>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686825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a:lstStyle/>
          <a:p>
            <a:pPr defTabSz="931863"/>
            <a:fld id="{FC4C6244-EF9B-448F-805B-1D42919DFF2C}" type="slidenum">
              <a:rPr lang="en-US" smtClean="0">
                <a:latin typeface="Times New Roman" pitchFamily="18" charset="0"/>
              </a:rPr>
              <a:pPr defTabSz="931863"/>
              <a:t>18</a:t>
            </a:fld>
            <a:endParaRPr lang="en-US" smtClean="0">
              <a:latin typeface="Times New Roman" pitchFamily="18" charset="0"/>
            </a:endParaRPr>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040629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19</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 xmlns:p14="http://schemas.microsoft.com/office/powerpoint/2010/main" val="79304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ln>
            <a:miter lim="800000"/>
            <a:headEnd/>
            <a:tailEnd/>
          </a:ln>
        </p:spPr>
        <p:txBody>
          <a:bodyPr/>
          <a:lstStyle/>
          <a:p>
            <a:pPr defTabSz="931863"/>
            <a:fld id="{9BAB8711-2838-42E9-B2FB-424A0412EFEA}" type="slidenum">
              <a:rPr lang="en-US" smtClean="0">
                <a:latin typeface="Times New Roman" pitchFamily="18" charset="0"/>
              </a:rPr>
              <a:pPr defTabSz="931863"/>
              <a:t>2</a:t>
            </a:fld>
            <a:endParaRPr lang="en-US" smtClean="0">
              <a:latin typeface="Times New Roman" pitchFamily="18" charset="0"/>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909706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ln>
            <a:miter lim="800000"/>
            <a:headEnd/>
            <a:tailEnd/>
          </a:ln>
        </p:spPr>
        <p:txBody>
          <a:bodyPr/>
          <a:lstStyle/>
          <a:p>
            <a:pPr defTabSz="931863"/>
            <a:fld id="{7C57605A-CC85-4F70-BFFE-ABF81B6FEEEB}" type="slidenum">
              <a:rPr lang="en-US" smtClean="0">
                <a:latin typeface="Times New Roman" pitchFamily="18" charset="0"/>
              </a:rPr>
              <a:pPr defTabSz="931863"/>
              <a:t>20</a:t>
            </a:fld>
            <a:endParaRPr lang="en-US" smtClean="0">
              <a:latin typeface="Times New Roman" pitchFamily="18" charset="0"/>
            </a:endParaRPr>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092821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ln>
            <a:miter lim="800000"/>
            <a:headEnd/>
            <a:tailEnd/>
          </a:ln>
        </p:spPr>
        <p:txBody>
          <a:bodyPr/>
          <a:lstStyle/>
          <a:p>
            <a:pPr defTabSz="931863"/>
            <a:fld id="{07016C60-67AF-4AB7-A4C7-261699293601}" type="slidenum">
              <a:rPr lang="en-US" smtClean="0">
                <a:latin typeface="Times New Roman" pitchFamily="18" charset="0"/>
              </a:rPr>
              <a:pPr defTabSz="931863"/>
              <a:t>23</a:t>
            </a:fld>
            <a:endParaRPr lang="en-US" smtClean="0">
              <a:latin typeface="Times New Roman" pitchFamily="18" charset="0"/>
            </a:endParaRPr>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13604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a:lstStyle/>
          <a:p>
            <a:pPr defTabSz="931863"/>
            <a:fld id="{92D41AF0-5BF2-4412-971F-60AE88964E76}" type="slidenum">
              <a:rPr lang="en-US" smtClean="0">
                <a:latin typeface="Times New Roman" pitchFamily="18" charset="0"/>
              </a:rPr>
              <a:pPr defTabSz="931863"/>
              <a:t>25</a:t>
            </a:fld>
            <a:endParaRPr lang="en-US" smtClean="0">
              <a:latin typeface="Times New Roman" pitchFamily="18" charset="0"/>
            </a:endParaRPr>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031706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2" name="Slide Number Placeholder 3"/>
          <p:cNvSpPr>
            <a:spLocks noGrp="1"/>
          </p:cNvSpPr>
          <p:nvPr>
            <p:ph type="sldNum" sz="quarter" idx="5"/>
          </p:nvPr>
        </p:nvSpPr>
        <p:spPr bwMode="auto">
          <a:noFill/>
          <a:ln>
            <a:miter lim="800000"/>
            <a:headEnd/>
            <a:tailEnd/>
          </a:ln>
        </p:spPr>
        <p:txBody>
          <a:bodyPr/>
          <a:lstStyle/>
          <a:p>
            <a:fld id="{34B404F1-9404-416B-9089-A901F8F5862A}" type="slidenum">
              <a:rPr lang="en-US" smtClean="0"/>
              <a:pPr/>
              <a:t>26</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28028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ln>
            <a:miter lim="800000"/>
            <a:headEnd/>
            <a:tailEnd/>
          </a:ln>
        </p:spPr>
        <p:txBody>
          <a:bodyPr/>
          <a:lstStyle/>
          <a:p>
            <a:fld id="{29E4588A-FAFF-4B69-A628-C6D5EA66D7FC}" type="slidenum">
              <a:rPr lang="en-US" smtClean="0"/>
              <a:pPr/>
              <a:t>28</a:t>
            </a:fld>
            <a:endParaRPr lang="en-US" smtClean="0"/>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Tree>
    <p:extLst>
      <p:ext uri="{BB962C8B-B14F-4D97-AF65-F5344CB8AC3E}">
        <p14:creationId xmlns="" xmlns:p14="http://schemas.microsoft.com/office/powerpoint/2010/main" val="281057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noFill/>
          <a:ln>
            <a:miter lim="800000"/>
            <a:headEnd/>
            <a:tailEnd/>
          </a:ln>
        </p:spPr>
        <p:txBody>
          <a:bodyPr/>
          <a:lstStyle/>
          <a:p>
            <a:pPr defTabSz="931863"/>
            <a:fld id="{7D349F42-7A49-433B-89CF-087CC2279C03}" type="slidenum">
              <a:rPr lang="en-US" smtClean="0">
                <a:latin typeface="Times New Roman" pitchFamily="18" charset="0"/>
              </a:rPr>
              <a:pPr defTabSz="931863"/>
              <a:t>29</a:t>
            </a:fld>
            <a:endParaRPr lang="en-US" smtClean="0">
              <a:latin typeface="Times New Roman" pitchFamily="18" charset="0"/>
            </a:endParaRPr>
          </a:p>
        </p:txBody>
      </p:sp>
      <p:sp>
        <p:nvSpPr>
          <p:cNvPr id="173059" name="Rectangle 2"/>
          <p:cNvSpPr>
            <a:spLocks noGrp="1" noRot="1" noChangeAspect="1" noChangeArrowheads="1" noTextEdit="1"/>
          </p:cNvSpPr>
          <p:nvPr>
            <p:ph type="sldImg"/>
          </p:nvPr>
        </p:nvSpPr>
        <p:spPr bwMode="auto">
          <a:xfrm>
            <a:off x="676275" y="739775"/>
            <a:ext cx="5503863" cy="4127500"/>
          </a:xfrm>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15196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80" name="Slide Number Placeholder 3"/>
          <p:cNvSpPr>
            <a:spLocks noGrp="1"/>
          </p:cNvSpPr>
          <p:nvPr>
            <p:ph type="sldNum" sz="quarter" idx="5"/>
          </p:nvPr>
        </p:nvSpPr>
        <p:spPr bwMode="auto">
          <a:noFill/>
          <a:ln>
            <a:miter lim="800000"/>
            <a:headEnd/>
            <a:tailEnd/>
          </a:ln>
        </p:spPr>
        <p:txBody>
          <a:bodyPr/>
          <a:lstStyle/>
          <a:p>
            <a:fld id="{09010CAA-D319-4969-A44C-CBB4ACD37AF0}" type="slidenum">
              <a:rPr lang="en-US" smtClean="0"/>
              <a:pPr/>
              <a:t>3</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989708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ln>
            <a:miter lim="800000"/>
            <a:headEnd/>
            <a:tailEnd/>
          </a:ln>
        </p:spPr>
        <p:txBody>
          <a:bodyPr/>
          <a:lstStyle/>
          <a:p>
            <a:pPr defTabSz="931863"/>
            <a:fld id="{57885051-98D8-4AA2-94E4-4EBB58C99B60}" type="slidenum">
              <a:rPr lang="en-US" smtClean="0">
                <a:latin typeface="Times New Roman" pitchFamily="18" charset="0"/>
              </a:rPr>
              <a:pPr defTabSz="931863"/>
              <a:t>30</a:t>
            </a:fld>
            <a:endParaRPr lang="en-US" smtClean="0">
              <a:latin typeface="Times New Roman" pitchFamily="18" charset="0"/>
            </a:endParaRP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Tree>
    <p:extLst>
      <p:ext uri="{BB962C8B-B14F-4D97-AF65-F5344CB8AC3E}">
        <p14:creationId xmlns="" xmlns:p14="http://schemas.microsoft.com/office/powerpoint/2010/main" val="1316589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noFill/>
          <a:ln>
            <a:miter lim="800000"/>
            <a:headEnd/>
            <a:tailEnd/>
          </a:ln>
        </p:spPr>
        <p:txBody>
          <a:bodyPr/>
          <a:lstStyle/>
          <a:p>
            <a:fld id="{65F11800-BF53-465C-A691-AE2340C270BE}" type="slidenum">
              <a:rPr lang="en-US" smtClean="0"/>
              <a:pPr/>
              <a:t>31</a:t>
            </a:fld>
            <a:endParaRPr lang="en-US" smtClean="0"/>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2899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ln>
            <a:miter lim="800000"/>
            <a:headEnd/>
            <a:tailEnd/>
          </a:ln>
        </p:spPr>
        <p:txBody>
          <a:bodyPr/>
          <a:lstStyle/>
          <a:p>
            <a:fld id="{2C65EEB0-B2D4-4FB8-BE57-4B98A5E68850}" type="slidenum">
              <a:rPr lang="en-US" smtClean="0"/>
              <a:pPr/>
              <a:t>33</a:t>
            </a:fld>
            <a:endParaRPr lang="en-US" smtClean="0"/>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268213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noFill/>
          <a:ln>
            <a:miter lim="800000"/>
            <a:headEnd/>
            <a:tailEnd/>
          </a:ln>
        </p:spPr>
        <p:txBody>
          <a:bodyPr/>
          <a:lstStyle/>
          <a:p>
            <a:fld id="{0B5EC4A8-66B2-4BE2-9979-EAD2676FEE5B}" type="slidenum">
              <a:rPr lang="en-US" smtClean="0"/>
              <a:pPr/>
              <a:t>34</a:t>
            </a:fld>
            <a:endParaRPr lang="en-US" smtClean="0"/>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p:spPr>
      </p:sp>
    </p:spTree>
    <p:extLst>
      <p:ext uri="{BB962C8B-B14F-4D97-AF65-F5344CB8AC3E}">
        <p14:creationId xmlns="" xmlns:p14="http://schemas.microsoft.com/office/powerpoint/2010/main" val="2276271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ln>
            <a:miter lim="800000"/>
            <a:headEnd/>
            <a:tailEnd/>
          </a:ln>
        </p:spPr>
        <p:txBody>
          <a:bodyPr/>
          <a:lstStyle/>
          <a:p>
            <a:fld id="{AD4DFA61-9B36-4C68-ADCA-8802199815BE}" type="slidenum">
              <a:rPr lang="en-US" smtClean="0"/>
              <a:pPr/>
              <a:t>35</a:t>
            </a:fld>
            <a:endParaRPr lang="en-US" smtClean="0"/>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411674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ln>
            <a:miter lim="800000"/>
            <a:headEnd/>
            <a:tailEnd/>
          </a:ln>
        </p:spPr>
        <p:txBody>
          <a:bodyPr/>
          <a:lstStyle/>
          <a:p>
            <a:fld id="{64FBA85D-58CC-4F71-89C1-1141035A5EC4}" type="slidenum">
              <a:rPr lang="en-US" smtClean="0"/>
              <a:pPr/>
              <a:t>36</a:t>
            </a:fld>
            <a:endParaRPr lang="en-US" smtClean="0"/>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p:spPr>
      </p:sp>
    </p:spTree>
    <p:extLst>
      <p:ext uri="{BB962C8B-B14F-4D97-AF65-F5344CB8AC3E}">
        <p14:creationId xmlns="" xmlns:p14="http://schemas.microsoft.com/office/powerpoint/2010/main" val="526766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8" name="Slide Number Placeholder 3"/>
          <p:cNvSpPr>
            <a:spLocks noGrp="1"/>
          </p:cNvSpPr>
          <p:nvPr>
            <p:ph type="sldNum" sz="quarter" idx="5"/>
          </p:nvPr>
        </p:nvSpPr>
        <p:spPr bwMode="auto">
          <a:noFill/>
          <a:ln>
            <a:miter lim="800000"/>
            <a:headEnd/>
            <a:tailEnd/>
          </a:ln>
        </p:spPr>
        <p:txBody>
          <a:bodyPr/>
          <a:lstStyle/>
          <a:p>
            <a:fld id="{B68AA34F-067E-4012-83AF-0FFEFE0123A3}" type="slidenum">
              <a:rPr lang="en-US" smtClean="0"/>
              <a:pPr/>
              <a:t>39</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81263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ln>
            <a:miter lim="800000"/>
            <a:headEnd/>
            <a:tailEnd/>
          </a:ln>
        </p:spPr>
        <p:txBody>
          <a:bodyPr/>
          <a:lstStyle/>
          <a:p>
            <a:fld id="{73CF11C7-13E7-463D-8C23-63A0431C688F}" type="slidenum">
              <a:rPr lang="en-US" smtClean="0">
                <a:solidFill>
                  <a:srgbClr val="000000"/>
                </a:solidFill>
              </a:rPr>
              <a:pPr/>
              <a:t>4</a:t>
            </a:fld>
            <a:endParaRPr lang="en-US" smtClean="0">
              <a:solidFill>
                <a:srgbClr val="000000"/>
              </a:solidFill>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555594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2" name="Slide Number Placeholder 3"/>
          <p:cNvSpPr>
            <a:spLocks noGrp="1"/>
          </p:cNvSpPr>
          <p:nvPr>
            <p:ph type="sldNum" sz="quarter" idx="5"/>
          </p:nvPr>
        </p:nvSpPr>
        <p:spPr bwMode="auto">
          <a:noFill/>
          <a:ln>
            <a:miter lim="800000"/>
            <a:headEnd/>
            <a:tailEnd/>
          </a:ln>
        </p:spPr>
        <p:txBody>
          <a:bodyPr/>
          <a:lstStyle/>
          <a:p>
            <a:fld id="{3D52FF4F-886E-4B1C-8E48-30C321A40D9C}" type="slidenum">
              <a:rPr lang="en-US" smtClean="0"/>
              <a:pPr/>
              <a:t>41</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4027297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163638" y="1233488"/>
            <a:ext cx="4438650" cy="3330575"/>
          </a:xfrm>
          <a:noFill/>
          <a:ln>
            <a:solidFill>
              <a:srgbClr val="000000"/>
            </a:solidFill>
            <a:miter lim="800000"/>
            <a:headEnd/>
            <a:tailEnd/>
          </a:ln>
        </p:spPr>
      </p:sp>
      <p:sp>
        <p:nvSpPr>
          <p:cNvPr id="182276" name="Slide Number Placeholder 3"/>
          <p:cNvSpPr>
            <a:spLocks noGrp="1"/>
          </p:cNvSpPr>
          <p:nvPr>
            <p:ph type="sldNum" sz="quarter" idx="5"/>
          </p:nvPr>
        </p:nvSpPr>
        <p:spPr bwMode="auto">
          <a:noFill/>
          <a:ln>
            <a:miter lim="800000"/>
            <a:headEnd/>
            <a:tailEnd/>
          </a:ln>
        </p:spPr>
        <p:txBody>
          <a:bodyPr/>
          <a:lstStyle/>
          <a:p>
            <a:fld id="{59A26204-41D9-4620-BD41-878413A164E6}" type="slidenum">
              <a:rPr lang="en-GB" smtClean="0"/>
              <a:pPr/>
              <a:t>43</a:t>
            </a:fld>
            <a:endParaRPr lang="en-GB"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783853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300" name="Slide Number Placeholder 3"/>
          <p:cNvSpPr>
            <a:spLocks noGrp="1"/>
          </p:cNvSpPr>
          <p:nvPr>
            <p:ph type="sldNum" sz="quarter" idx="5"/>
          </p:nvPr>
        </p:nvSpPr>
        <p:spPr bwMode="auto">
          <a:noFill/>
          <a:ln>
            <a:miter lim="800000"/>
            <a:headEnd/>
            <a:tailEnd/>
          </a:ln>
        </p:spPr>
        <p:txBody>
          <a:bodyPr/>
          <a:lstStyle/>
          <a:p>
            <a:fld id="{5C663E93-7A86-4BA0-A036-829DABA0BDB2}" type="slidenum">
              <a:rPr lang="en-GB" smtClean="0"/>
              <a:pPr/>
              <a:t>44</a:t>
            </a:fld>
            <a:endParaRPr lang="en-GB" smtClean="0"/>
          </a:p>
        </p:txBody>
      </p:sp>
    </p:spTree>
    <p:extLst>
      <p:ext uri="{BB962C8B-B14F-4D97-AF65-F5344CB8AC3E}">
        <p14:creationId xmlns="" xmlns:p14="http://schemas.microsoft.com/office/powerpoint/2010/main" val="1032038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xfrm>
            <a:off x="676274" y="829494"/>
            <a:ext cx="5413375" cy="4061967"/>
          </a:xfrm>
          <a:noFill/>
          <a:ln>
            <a:solidFill>
              <a:srgbClr val="000000"/>
            </a:solidFill>
            <a:miter lim="800000"/>
            <a:headEnd/>
            <a:tailEnd/>
          </a:ln>
        </p:spPr>
      </p:sp>
      <p:sp>
        <p:nvSpPr>
          <p:cNvPr id="184324" name="Slide Number Placeholder 3"/>
          <p:cNvSpPr>
            <a:spLocks noGrp="1"/>
          </p:cNvSpPr>
          <p:nvPr>
            <p:ph type="sldNum" sz="quarter" idx="5"/>
          </p:nvPr>
        </p:nvSpPr>
        <p:spPr bwMode="auto">
          <a:noFill/>
          <a:ln>
            <a:miter lim="800000"/>
            <a:headEnd/>
            <a:tailEnd/>
          </a:ln>
        </p:spPr>
        <p:txBody>
          <a:bodyPr/>
          <a:lstStyle/>
          <a:p>
            <a:fld id="{5913259B-A02D-4967-B442-62E76ADD3FAF}" type="slidenum">
              <a:rPr lang="en-GB" smtClean="0"/>
              <a:pPr/>
              <a:t>45</a:t>
            </a:fld>
            <a:endParaRPr lang="en-GB"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856823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676275" y="829494"/>
            <a:ext cx="5470000" cy="4104456"/>
          </a:xfrm>
          <a:noFill/>
          <a:ln>
            <a:solidFill>
              <a:srgbClr val="000000"/>
            </a:solidFill>
            <a:miter lim="800000"/>
            <a:headEnd/>
            <a:tailEnd/>
          </a:ln>
        </p:spPr>
      </p:sp>
      <p:sp>
        <p:nvSpPr>
          <p:cNvPr id="185348" name="Slide Number Placeholder 3"/>
          <p:cNvSpPr>
            <a:spLocks noGrp="1"/>
          </p:cNvSpPr>
          <p:nvPr>
            <p:ph type="sldNum" sz="quarter" idx="5"/>
          </p:nvPr>
        </p:nvSpPr>
        <p:spPr bwMode="auto">
          <a:noFill/>
          <a:ln>
            <a:miter lim="800000"/>
            <a:headEnd/>
            <a:tailEnd/>
          </a:ln>
        </p:spPr>
        <p:txBody>
          <a:bodyPr/>
          <a:lstStyle/>
          <a:p>
            <a:fld id="{BA04C47F-EBF1-45F1-9362-8A98A9D6ACBA}" type="slidenum">
              <a:rPr lang="en-GB" smtClean="0"/>
              <a:pPr/>
              <a:t>46</a:t>
            </a:fld>
            <a:endParaRPr lang="en-GB"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631437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2" name="Slide Number Placeholder 3"/>
          <p:cNvSpPr>
            <a:spLocks noGrp="1"/>
          </p:cNvSpPr>
          <p:nvPr>
            <p:ph type="sldNum" sz="quarter" idx="5"/>
          </p:nvPr>
        </p:nvSpPr>
        <p:spPr bwMode="auto">
          <a:noFill/>
          <a:ln>
            <a:miter lim="800000"/>
            <a:headEnd/>
            <a:tailEnd/>
          </a:ln>
        </p:spPr>
        <p:txBody>
          <a:bodyPr/>
          <a:lstStyle/>
          <a:p>
            <a:fld id="{6F30A017-EFDE-4201-9D27-530157A6CAC2}" type="slidenum">
              <a:rPr lang="en-US" smtClean="0"/>
              <a:pPr/>
              <a:t>47</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930679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6" name="Slide Number Placeholder 3"/>
          <p:cNvSpPr>
            <a:spLocks noGrp="1"/>
          </p:cNvSpPr>
          <p:nvPr>
            <p:ph type="sldNum" sz="quarter" idx="5"/>
          </p:nvPr>
        </p:nvSpPr>
        <p:spPr bwMode="auto">
          <a:noFill/>
          <a:ln>
            <a:miter lim="800000"/>
            <a:headEnd/>
            <a:tailEnd/>
          </a:ln>
        </p:spPr>
        <p:txBody>
          <a:bodyPr/>
          <a:lstStyle/>
          <a:p>
            <a:fld id="{8F2F50C3-5963-4B10-A717-0F8DF4DDEE3E}" type="slidenum">
              <a:rPr lang="en-US" smtClean="0"/>
              <a:pPr/>
              <a:t>48</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844277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20" name="Slide Number Placeholder 3"/>
          <p:cNvSpPr>
            <a:spLocks noGrp="1"/>
          </p:cNvSpPr>
          <p:nvPr>
            <p:ph type="sldNum" sz="quarter" idx="5"/>
          </p:nvPr>
        </p:nvSpPr>
        <p:spPr bwMode="auto">
          <a:noFill/>
          <a:ln>
            <a:miter lim="800000"/>
            <a:headEnd/>
            <a:tailEnd/>
          </a:ln>
        </p:spPr>
        <p:txBody>
          <a:bodyPr/>
          <a:lstStyle/>
          <a:p>
            <a:fld id="{03126256-52E8-43A4-B7C8-58E9DBB1F077}" type="slidenum">
              <a:rPr lang="en-US" smtClean="0"/>
              <a:pPr/>
              <a:t>49</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425315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8" name="Slide Number Placeholder 3"/>
          <p:cNvSpPr>
            <a:spLocks noGrp="1"/>
          </p:cNvSpPr>
          <p:nvPr>
            <p:ph type="sldNum" sz="quarter" idx="5"/>
          </p:nvPr>
        </p:nvSpPr>
        <p:spPr bwMode="auto">
          <a:noFill/>
          <a:ln>
            <a:miter lim="800000"/>
            <a:headEnd/>
            <a:tailEnd/>
          </a:ln>
        </p:spPr>
        <p:txBody>
          <a:bodyPr/>
          <a:lstStyle/>
          <a:p>
            <a:fld id="{C757E14A-0B1B-4287-BD8E-33924EEB5240}" type="slidenum">
              <a:rPr lang="en-GB" smtClean="0"/>
              <a:pPr/>
              <a:t>5</a:t>
            </a:fld>
            <a:endParaRPr lang="en-GB"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442857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4" name="Slide Number Placeholder 3"/>
          <p:cNvSpPr>
            <a:spLocks noGrp="1"/>
          </p:cNvSpPr>
          <p:nvPr>
            <p:ph type="sldNum" sz="quarter" idx="5"/>
          </p:nvPr>
        </p:nvSpPr>
        <p:spPr bwMode="auto">
          <a:noFill/>
          <a:ln>
            <a:miter lim="800000"/>
            <a:headEnd/>
            <a:tailEnd/>
          </a:ln>
        </p:spPr>
        <p:txBody>
          <a:bodyPr/>
          <a:lstStyle/>
          <a:p>
            <a:fld id="{EE514252-3DAC-47E9-B91A-9AF12E5B3056}" type="slidenum">
              <a:rPr lang="en-US" smtClean="0"/>
              <a:pPr/>
              <a:t>50</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501296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190468" name="Slide Number Placeholder 3"/>
          <p:cNvSpPr>
            <a:spLocks noGrp="1"/>
          </p:cNvSpPr>
          <p:nvPr>
            <p:ph type="sldNum" sz="quarter" idx="5"/>
          </p:nvPr>
        </p:nvSpPr>
        <p:spPr bwMode="auto">
          <a:noFill/>
          <a:ln>
            <a:miter lim="800000"/>
            <a:headEnd/>
            <a:tailEnd/>
          </a:ln>
        </p:spPr>
        <p:txBody>
          <a:bodyPr/>
          <a:lstStyle/>
          <a:p>
            <a:fld id="{7E4D77C1-8B1C-4CDE-A2DB-E66FF7828748}" type="slidenum">
              <a:rPr lang="en-US" smtClean="0"/>
              <a:pPr/>
              <a:t>51</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463021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191492" name="Slide Number Placeholder 3"/>
          <p:cNvSpPr>
            <a:spLocks noGrp="1"/>
          </p:cNvSpPr>
          <p:nvPr>
            <p:ph type="sldNum" sz="quarter" idx="5"/>
          </p:nvPr>
        </p:nvSpPr>
        <p:spPr bwMode="auto">
          <a:noFill/>
          <a:ln>
            <a:miter lim="800000"/>
            <a:headEnd/>
            <a:tailEnd/>
          </a:ln>
        </p:spPr>
        <p:txBody>
          <a:bodyPr/>
          <a:lstStyle/>
          <a:p>
            <a:fld id="{7440BBEE-1131-49BF-9C85-71A66D403AC9}" type="slidenum">
              <a:rPr lang="en-US" smtClean="0"/>
              <a:pPr/>
              <a:t>52</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7424071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192516" name="Slide Number Placeholder 3"/>
          <p:cNvSpPr>
            <a:spLocks noGrp="1"/>
          </p:cNvSpPr>
          <p:nvPr>
            <p:ph type="sldNum" sz="quarter" idx="5"/>
          </p:nvPr>
        </p:nvSpPr>
        <p:spPr bwMode="auto">
          <a:noFill/>
          <a:ln>
            <a:miter lim="800000"/>
            <a:headEnd/>
            <a:tailEnd/>
          </a:ln>
        </p:spPr>
        <p:txBody>
          <a:bodyPr/>
          <a:lstStyle/>
          <a:p>
            <a:fld id="{8347F295-B0F1-4217-9833-E36D595EAC73}" type="slidenum">
              <a:rPr lang="en-US" smtClean="0"/>
              <a:pPr/>
              <a:t>53</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140342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193540" name="Slide Number Placeholder 3"/>
          <p:cNvSpPr>
            <a:spLocks noGrp="1"/>
          </p:cNvSpPr>
          <p:nvPr>
            <p:ph type="sldNum" sz="quarter" idx="5"/>
          </p:nvPr>
        </p:nvSpPr>
        <p:spPr bwMode="auto">
          <a:noFill/>
          <a:ln>
            <a:miter lim="800000"/>
            <a:headEnd/>
            <a:tailEnd/>
          </a:ln>
        </p:spPr>
        <p:txBody>
          <a:bodyPr/>
          <a:lstStyle/>
          <a:p>
            <a:fld id="{5A4A8443-6F71-4509-A499-AC557A5E51DA}" type="slidenum">
              <a:rPr lang="en-US" smtClean="0"/>
              <a:pPr/>
              <a:t>54</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5206296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4" name="Slide Number Placeholder 3"/>
          <p:cNvSpPr>
            <a:spLocks noGrp="1"/>
          </p:cNvSpPr>
          <p:nvPr>
            <p:ph type="sldNum" sz="quarter" idx="5"/>
          </p:nvPr>
        </p:nvSpPr>
        <p:spPr bwMode="auto">
          <a:noFill/>
          <a:ln>
            <a:miter lim="800000"/>
            <a:headEnd/>
            <a:tailEnd/>
          </a:ln>
        </p:spPr>
        <p:txBody>
          <a:bodyPr/>
          <a:lstStyle/>
          <a:p>
            <a:fld id="{D2A9455B-5F86-4069-B0F5-A97275A0FC19}" type="slidenum">
              <a:rPr lang="en-US" smtClean="0"/>
              <a:pPr/>
              <a:t>55</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8047711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8" name="Slide Number Placeholder 3"/>
          <p:cNvSpPr>
            <a:spLocks noGrp="1"/>
          </p:cNvSpPr>
          <p:nvPr>
            <p:ph type="sldNum" sz="quarter" idx="5"/>
          </p:nvPr>
        </p:nvSpPr>
        <p:spPr bwMode="auto">
          <a:noFill/>
          <a:ln>
            <a:miter lim="800000"/>
            <a:headEnd/>
            <a:tailEnd/>
          </a:ln>
        </p:spPr>
        <p:txBody>
          <a:bodyPr/>
          <a:lstStyle/>
          <a:p>
            <a:fld id="{CCFA521D-D66C-45DB-A602-1C35D3462388}" type="slidenum">
              <a:rPr lang="en-US" smtClean="0"/>
              <a:pPr/>
              <a:t>57</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7521777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2" name="Slide Number Placeholder 3"/>
          <p:cNvSpPr>
            <a:spLocks noGrp="1"/>
          </p:cNvSpPr>
          <p:nvPr>
            <p:ph type="sldNum" sz="quarter" idx="5"/>
          </p:nvPr>
        </p:nvSpPr>
        <p:spPr bwMode="auto">
          <a:noFill/>
          <a:ln>
            <a:miter lim="800000"/>
            <a:headEnd/>
            <a:tailEnd/>
          </a:ln>
        </p:spPr>
        <p:txBody>
          <a:bodyPr/>
          <a:lstStyle/>
          <a:p>
            <a:fld id="{894AAC90-E9C3-4F76-91CC-6A21D21D8CC7}" type="slidenum">
              <a:rPr lang="en-GB" smtClean="0"/>
              <a:pPr/>
              <a:t>58</a:t>
            </a:fld>
            <a:endParaRPr lang="en-GB"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5604278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6" name="Slide Number Placeholder 3"/>
          <p:cNvSpPr>
            <a:spLocks noGrp="1"/>
          </p:cNvSpPr>
          <p:nvPr>
            <p:ph type="sldNum" sz="quarter" idx="5"/>
          </p:nvPr>
        </p:nvSpPr>
        <p:spPr bwMode="auto">
          <a:noFill/>
          <a:ln>
            <a:miter lim="800000"/>
            <a:headEnd/>
            <a:tailEnd/>
          </a:ln>
        </p:spPr>
        <p:txBody>
          <a:bodyPr/>
          <a:lstStyle/>
          <a:p>
            <a:fld id="{DA87BF3C-AC6B-4CE7-A5C7-B35E3000B00D}" type="slidenum">
              <a:rPr lang="en-US" smtClean="0"/>
              <a:pPr/>
              <a:t>59</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8969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2" name="Slide Number Placeholder 3"/>
          <p:cNvSpPr>
            <a:spLocks noGrp="1"/>
          </p:cNvSpPr>
          <p:nvPr>
            <p:ph type="sldNum" sz="quarter" idx="5"/>
          </p:nvPr>
        </p:nvSpPr>
        <p:spPr bwMode="auto">
          <a:noFill/>
          <a:ln>
            <a:miter lim="800000"/>
            <a:headEnd/>
            <a:tailEnd/>
          </a:ln>
        </p:spPr>
        <p:txBody>
          <a:bodyPr/>
          <a:lstStyle/>
          <a:p>
            <a:fld id="{B87BD16F-3222-4904-92FE-9256E1EE07EC}" type="slidenum">
              <a:rPr lang="en-US" smtClean="0"/>
              <a:pPr/>
              <a:t>6</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9350380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60" name="Slide Number Placeholder 3"/>
          <p:cNvSpPr>
            <a:spLocks noGrp="1"/>
          </p:cNvSpPr>
          <p:nvPr>
            <p:ph type="sldNum" sz="quarter" idx="5"/>
          </p:nvPr>
        </p:nvSpPr>
        <p:spPr bwMode="auto">
          <a:noFill/>
          <a:ln>
            <a:miter lim="800000"/>
            <a:headEnd/>
            <a:tailEnd/>
          </a:ln>
        </p:spPr>
        <p:txBody>
          <a:bodyPr/>
          <a:lstStyle/>
          <a:p>
            <a:fld id="{19DBE593-9670-465B-AD91-6059DFD5D88F}" type="slidenum">
              <a:rPr lang="en-US" smtClean="0"/>
              <a:pPr/>
              <a:t>60</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402375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4" name="Slide Number Placeholder 3"/>
          <p:cNvSpPr>
            <a:spLocks noGrp="1"/>
          </p:cNvSpPr>
          <p:nvPr>
            <p:ph type="sldNum" sz="quarter" idx="5"/>
          </p:nvPr>
        </p:nvSpPr>
        <p:spPr bwMode="auto">
          <a:noFill/>
          <a:ln>
            <a:miter lim="800000"/>
            <a:headEnd/>
            <a:tailEnd/>
          </a:ln>
        </p:spPr>
        <p:txBody>
          <a:bodyPr/>
          <a:lstStyle/>
          <a:p>
            <a:fld id="{E991CBBF-59BC-4EDF-8C61-755A31F1F291}" type="slidenum">
              <a:rPr lang="en-US" smtClean="0"/>
              <a:pPr/>
              <a:t>62</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4322025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8" name="Slide Number Placeholder 3"/>
          <p:cNvSpPr>
            <a:spLocks noGrp="1"/>
          </p:cNvSpPr>
          <p:nvPr>
            <p:ph type="sldNum" sz="quarter" idx="5"/>
          </p:nvPr>
        </p:nvSpPr>
        <p:spPr bwMode="auto">
          <a:noFill/>
          <a:ln>
            <a:miter lim="800000"/>
            <a:headEnd/>
            <a:tailEnd/>
          </a:ln>
        </p:spPr>
        <p:txBody>
          <a:bodyPr/>
          <a:lstStyle/>
          <a:p>
            <a:fld id="{1505F188-84D4-49C0-ABAD-0DD20DD4EC73}" type="slidenum">
              <a:rPr lang="en-GB" smtClean="0"/>
              <a:pPr/>
              <a:t>63</a:t>
            </a:fld>
            <a:endParaRPr lang="en-GB"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0196932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2" name="Slide Number Placeholder 3"/>
          <p:cNvSpPr>
            <a:spLocks noGrp="1"/>
          </p:cNvSpPr>
          <p:nvPr>
            <p:ph type="sldNum" sz="quarter" idx="5"/>
          </p:nvPr>
        </p:nvSpPr>
        <p:spPr bwMode="auto">
          <a:noFill/>
          <a:ln>
            <a:miter lim="800000"/>
            <a:headEnd/>
            <a:tailEnd/>
          </a:ln>
        </p:spPr>
        <p:txBody>
          <a:bodyPr/>
          <a:lstStyle/>
          <a:p>
            <a:fld id="{ADCEEC9E-8CD6-4639-8896-E5BCB5187B03}" type="slidenum">
              <a:rPr lang="en-US" smtClean="0"/>
              <a:pPr/>
              <a:t>65</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4269913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3863"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3863"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6" name="Slide Number Placeholder 3"/>
          <p:cNvSpPr>
            <a:spLocks noGrp="1"/>
          </p:cNvSpPr>
          <p:nvPr>
            <p:ph type="sldNum" sz="quarter" idx="5"/>
          </p:nvPr>
        </p:nvSpPr>
        <p:spPr bwMode="auto">
          <a:noFill/>
          <a:ln>
            <a:miter lim="800000"/>
            <a:headEnd/>
            <a:tailEnd/>
          </a:ln>
        </p:spPr>
        <p:txBody>
          <a:bodyPr/>
          <a:lstStyle/>
          <a:p>
            <a:fld id="{3689B895-3224-4DB8-B3DF-AB02457F7096}" type="slidenum">
              <a:rPr lang="en-US" smtClean="0"/>
              <a:pPr/>
              <a:t>69</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64293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6" name="Slide Number Placeholder 3"/>
          <p:cNvSpPr>
            <a:spLocks noGrp="1"/>
          </p:cNvSpPr>
          <p:nvPr>
            <p:ph type="sldNum" sz="quarter" idx="5"/>
          </p:nvPr>
        </p:nvSpPr>
        <p:spPr bwMode="auto">
          <a:noFill/>
          <a:ln>
            <a:miter lim="800000"/>
            <a:headEnd/>
            <a:tailEnd/>
          </a:ln>
        </p:spPr>
        <p:txBody>
          <a:bodyPr/>
          <a:lstStyle/>
          <a:p>
            <a:fld id="{9927DC08-B934-4B0E-BEB2-7D7CD3AB2B4E}" type="slidenum">
              <a:rPr lang="en-US" smtClean="0"/>
              <a:pPr/>
              <a:t>7</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5884557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80" name="Slide Number Placeholder 3"/>
          <p:cNvSpPr>
            <a:spLocks noGrp="1"/>
          </p:cNvSpPr>
          <p:nvPr>
            <p:ph type="sldNum" sz="quarter" idx="5"/>
          </p:nvPr>
        </p:nvSpPr>
        <p:spPr bwMode="auto">
          <a:noFill/>
          <a:ln>
            <a:miter lim="800000"/>
            <a:headEnd/>
            <a:tailEnd/>
          </a:ln>
        </p:spPr>
        <p:txBody>
          <a:bodyPr/>
          <a:lstStyle/>
          <a:p>
            <a:fld id="{690BC107-66D8-4F24-8743-D40A70AFE971}" type="slidenum">
              <a:rPr lang="en-US" smtClean="0"/>
              <a:pPr/>
              <a:t>70</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4562795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3863" cy="4127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204804" name="Slide Number Placeholder 3"/>
          <p:cNvSpPr>
            <a:spLocks noGrp="1"/>
          </p:cNvSpPr>
          <p:nvPr>
            <p:ph type="sldNum" sz="quarter" idx="5"/>
          </p:nvPr>
        </p:nvSpPr>
        <p:spPr bwMode="auto">
          <a:noFill/>
          <a:ln>
            <a:miter lim="800000"/>
            <a:headEnd/>
            <a:tailEnd/>
          </a:ln>
        </p:spPr>
        <p:txBody>
          <a:bodyPr/>
          <a:lstStyle/>
          <a:p>
            <a:fld id="{47240874-014B-4262-8984-139B053687F3}" type="slidenum">
              <a:rPr lang="en-US" smtClean="0"/>
              <a:pPr/>
              <a:t>72</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441356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205828" name="Slide Number Placeholder 3"/>
          <p:cNvSpPr>
            <a:spLocks noGrp="1"/>
          </p:cNvSpPr>
          <p:nvPr>
            <p:ph type="sldNum" sz="quarter" idx="5"/>
          </p:nvPr>
        </p:nvSpPr>
        <p:spPr bwMode="auto">
          <a:noFill/>
          <a:ln>
            <a:miter lim="800000"/>
            <a:headEnd/>
            <a:tailEnd/>
          </a:ln>
        </p:spPr>
        <p:txBody>
          <a:bodyPr/>
          <a:lstStyle/>
          <a:p>
            <a:fld id="{B265CEC9-99FF-44FE-861E-81A04C6AFFAE}" type="slidenum">
              <a:rPr lang="en-US" smtClean="0"/>
              <a:pPr/>
              <a:t>73</a:t>
            </a:fld>
            <a:endParaRPr lang="en-US" smtClean="0"/>
          </a:p>
        </p:txBody>
      </p:sp>
    </p:spTree>
    <p:extLst>
      <p:ext uri="{BB962C8B-B14F-4D97-AF65-F5344CB8AC3E}">
        <p14:creationId xmlns="" xmlns:p14="http://schemas.microsoft.com/office/powerpoint/2010/main" val="10064877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3863" cy="4127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700" name="Slide Number Placeholder 3"/>
          <p:cNvSpPr>
            <a:spLocks noGrp="1"/>
          </p:cNvSpPr>
          <p:nvPr>
            <p:ph type="sldNum" sz="quarter" idx="5"/>
          </p:nvPr>
        </p:nvSpPr>
        <p:spPr bwMode="auto">
          <a:noFill/>
          <a:ln>
            <a:miter lim="800000"/>
            <a:headEnd/>
            <a:tailEnd/>
          </a:ln>
        </p:spPr>
        <p:txBody>
          <a:bodyPr/>
          <a:lstStyle/>
          <a:p>
            <a:fld id="{8A1AFA1A-EDAD-485A-80D0-C96B1EF992C5}" type="slidenum">
              <a:rPr lang="en-US" smtClean="0"/>
              <a:pPr/>
              <a:t>8</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6990900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206852" name="Slide Number Placeholder 3"/>
          <p:cNvSpPr>
            <a:spLocks noGrp="1"/>
          </p:cNvSpPr>
          <p:nvPr>
            <p:ph type="sldNum" sz="quarter" idx="5"/>
          </p:nvPr>
        </p:nvSpPr>
        <p:spPr bwMode="auto">
          <a:noFill/>
          <a:ln>
            <a:miter lim="800000"/>
            <a:headEnd/>
            <a:tailEnd/>
          </a:ln>
        </p:spPr>
        <p:txBody>
          <a:bodyPr/>
          <a:lstStyle/>
          <a:p>
            <a:fld id="{D7226A9C-B5DA-4D8B-A7F4-FAB354027924}" type="slidenum">
              <a:rPr lang="en-US" smtClean="0"/>
              <a:pPr/>
              <a:t>80</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072638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6" name="Slide Number Placeholder 3"/>
          <p:cNvSpPr>
            <a:spLocks noGrp="1"/>
          </p:cNvSpPr>
          <p:nvPr>
            <p:ph type="sldNum" sz="quarter" idx="5"/>
          </p:nvPr>
        </p:nvSpPr>
        <p:spPr bwMode="auto">
          <a:noFill/>
          <a:ln>
            <a:miter lim="800000"/>
            <a:headEnd/>
            <a:tailEnd/>
          </a:ln>
        </p:spPr>
        <p:txBody>
          <a:bodyPr/>
          <a:lstStyle/>
          <a:p>
            <a:fld id="{E1E2D145-A473-4CE7-9C6A-44CE4CA14003}" type="slidenum">
              <a:rPr lang="en-US" smtClean="0"/>
              <a:pPr/>
              <a:t>81</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1871893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900" name="Slide Number Placeholder 3"/>
          <p:cNvSpPr>
            <a:spLocks noGrp="1"/>
          </p:cNvSpPr>
          <p:nvPr>
            <p:ph type="sldNum" sz="quarter" idx="5"/>
          </p:nvPr>
        </p:nvSpPr>
        <p:spPr bwMode="auto">
          <a:noFill/>
          <a:ln>
            <a:miter lim="800000"/>
            <a:headEnd/>
            <a:tailEnd/>
          </a:ln>
        </p:spPr>
        <p:txBody>
          <a:bodyPr/>
          <a:lstStyle/>
          <a:p>
            <a:fld id="{909C6690-7305-474F-B512-C52E87289785}" type="slidenum">
              <a:rPr lang="en-US" smtClean="0"/>
              <a:pPr/>
              <a:t>82</a:t>
            </a:fld>
            <a:endParaRPr lang="en-US" smtClean="0"/>
          </a:p>
        </p:txBody>
      </p:sp>
    </p:spTree>
    <p:extLst>
      <p:ext uri="{BB962C8B-B14F-4D97-AF65-F5344CB8AC3E}">
        <p14:creationId xmlns="" xmlns:p14="http://schemas.microsoft.com/office/powerpoint/2010/main" val="40915566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4" name="Slide Number Placeholder 3"/>
          <p:cNvSpPr>
            <a:spLocks noGrp="1"/>
          </p:cNvSpPr>
          <p:nvPr>
            <p:ph type="sldNum" sz="quarter" idx="5"/>
          </p:nvPr>
        </p:nvSpPr>
        <p:spPr bwMode="auto">
          <a:noFill/>
          <a:ln>
            <a:miter lim="800000"/>
            <a:headEnd/>
            <a:tailEnd/>
          </a:ln>
        </p:spPr>
        <p:txBody>
          <a:bodyPr/>
          <a:lstStyle/>
          <a:p>
            <a:fld id="{DAB7BC0B-216C-48BC-B0A6-28A7D2CF4CC0}" type="slidenum">
              <a:rPr lang="en-US" smtClean="0"/>
              <a:pPr/>
              <a:t>83</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9505496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8" name="Slide Number Placeholder 3"/>
          <p:cNvSpPr>
            <a:spLocks noGrp="1"/>
          </p:cNvSpPr>
          <p:nvPr>
            <p:ph type="sldNum" sz="quarter" idx="5"/>
          </p:nvPr>
        </p:nvSpPr>
        <p:spPr bwMode="auto">
          <a:noFill/>
          <a:ln>
            <a:miter lim="800000"/>
            <a:headEnd/>
            <a:tailEnd/>
          </a:ln>
        </p:spPr>
        <p:txBody>
          <a:bodyPr/>
          <a:lstStyle/>
          <a:p>
            <a:fld id="{FCA1885F-87F1-4277-8705-3980C1C6FD7C}" type="slidenum">
              <a:rPr lang="en-US" smtClean="0"/>
              <a:pPr/>
              <a:t>88</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8110083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4" name="Slide Number Placeholder 3"/>
          <p:cNvSpPr>
            <a:spLocks noGrp="1"/>
          </p:cNvSpPr>
          <p:nvPr>
            <p:ph type="sldNum" sz="quarter" idx="5"/>
          </p:nvPr>
        </p:nvSpPr>
        <p:spPr bwMode="auto">
          <a:noFill/>
          <a:ln>
            <a:miter lim="800000"/>
            <a:headEnd/>
            <a:tailEnd/>
          </a:ln>
        </p:spPr>
        <p:txBody>
          <a:bodyPr/>
          <a:lstStyle/>
          <a:p>
            <a:fld id="{2F57B43E-E943-4613-A0BC-0B69655BB9ED}" type="slidenum">
              <a:rPr lang="en-US" smtClean="0"/>
              <a:pPr/>
              <a:t>9</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13928678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3863"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3863"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3863" cy="41275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Different decision-making processes that people can adopt depending on their level of expertise and decision situation</a:t>
            </a:r>
          </a:p>
          <a:p>
            <a:endParaRPr lang="en-US" dirty="0"/>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3863"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DC2797-E743-4CDF-AD30-E44D5A7095C1}" type="slidenum">
              <a:rPr lang="en-US" smtClean="0"/>
              <a:pPr>
                <a:defRPr/>
              </a:pPr>
              <a:t>97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888"/>
            <a:ext cx="8229600" cy="1143000"/>
          </a:xfrm>
          <a:prstGeom prst="rect">
            <a:avLst/>
          </a:prstGeom>
        </p:spPr>
        <p:txBody>
          <a:bodyPr/>
          <a:lstStyle>
            <a:lvl1pPr>
              <a:defRPr>
                <a:solidFill>
                  <a:srgbClr val="890018"/>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0" y="1125538"/>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Title 1"/>
          <p:cNvSpPr>
            <a:spLocks noGrp="1"/>
          </p:cNvSpPr>
          <p:nvPr>
            <p:ph type="title"/>
          </p:nvPr>
        </p:nvSpPr>
        <p:spPr>
          <a:xfrm>
            <a:off x="0" y="332656"/>
            <a:ext cx="9144000" cy="609600"/>
          </a:xfrm>
          <a:prstGeom prst="rect">
            <a:avLst/>
          </a:prstGeom>
        </p:spPr>
        <p:txBody>
          <a:bodyPr/>
          <a:lstStyle>
            <a:lvl1pPr algn="ctr">
              <a:defRPr sz="3200" baseline="0">
                <a:solidFill>
                  <a:srgbClr val="890018"/>
                </a:solidFill>
                <a:latin typeface="Lucida sans"/>
                <a:cs typeface="Lucida sans"/>
              </a:defRPr>
            </a:lvl1pPr>
          </a:lstStyle>
          <a:p>
            <a:r>
              <a:rPr lang="en-US" dirty="0" smtClean="0"/>
              <a:t>Click to edit Master title style</a:t>
            </a:r>
            <a:endParaRPr lang="en-US" dirty="0"/>
          </a:p>
        </p:txBody>
      </p:sp>
      <p:sp>
        <p:nvSpPr>
          <p:cNvPr id="4" name="Text Placeholder 9"/>
          <p:cNvSpPr>
            <a:spLocks noGrp="1"/>
          </p:cNvSpPr>
          <p:nvPr>
            <p:ph type="body" sz="quarter" idx="11"/>
          </p:nvPr>
        </p:nvSpPr>
        <p:spPr>
          <a:xfrm>
            <a:off x="685800" y="1387810"/>
            <a:ext cx="7543800" cy="4572000"/>
          </a:xfrm>
          <a:prstGeom prst="rect">
            <a:avLst/>
          </a:prstGeom>
        </p:spPr>
        <p:txBody>
          <a:bodyPr vert="horz"/>
          <a:lstStyle>
            <a:lvl1pPr marL="342900" marR="0" indent="-342900" algn="l" defTabSz="457200" rtl="0" eaLnBrk="0" fontAlgn="base" latinLnBrk="0" hangingPunct="0">
              <a:lnSpc>
                <a:spcPct val="100000"/>
              </a:lnSpc>
              <a:spcBef>
                <a:spcPct val="20000"/>
              </a:spcBef>
              <a:spcAft>
                <a:spcPct val="0"/>
              </a:spcAft>
              <a:buClr>
                <a:srgbClr val="890018"/>
              </a:buClr>
              <a:buSzTx/>
              <a:buFont typeface="Arial" panose="020B0604020202020204" pitchFamily="34" charset="0"/>
              <a:buChar char="•"/>
              <a:tabLst/>
              <a:defRPr sz="2400" baseline="0">
                <a:solidFill>
                  <a:schemeClr val="tx1"/>
                </a:solidFill>
                <a:latin typeface="Lucida Sans"/>
                <a:cs typeface="Lucida Sans"/>
              </a:defRPr>
            </a:lvl1pPr>
            <a:lvl2pPr>
              <a:buClr>
                <a:srgbClr val="890018"/>
              </a:buClr>
              <a:buFont typeface="Wingdings" pitchFamily="2" charset="2"/>
              <a:buChar char="§"/>
              <a:defRPr sz="2000">
                <a:solidFill>
                  <a:schemeClr val="tx1">
                    <a:lumMod val="75000"/>
                    <a:lumOff val="25000"/>
                  </a:schemeClr>
                </a:solidFill>
              </a:defRPr>
            </a:lvl2pPr>
          </a:lstStyle>
          <a:p>
            <a:pPr lvl="0"/>
            <a:r>
              <a:rPr lang="en-US" dirty="0" smtClean="0"/>
              <a:t>Click to edit Master text styles</a:t>
            </a:r>
          </a:p>
          <a:p>
            <a:pPr lvl="1"/>
            <a:r>
              <a:rPr lang="en-US" dirty="0" smtClean="0"/>
              <a:t>Click to edit Master text styles</a:t>
            </a:r>
          </a:p>
          <a:p>
            <a:pPr lvl="0"/>
            <a:endParaRPr lang="en-US" dirty="0" smtClean="0"/>
          </a:p>
          <a:p>
            <a:pPr lvl="0"/>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819400"/>
            <a:ext cx="6596082" cy="609600"/>
          </a:xfrm>
          <a:prstGeom prst="rect">
            <a:avLst/>
          </a:prstGeom>
        </p:spPr>
        <p:txBody>
          <a:bodyPr/>
          <a:lstStyle>
            <a:lvl1pPr algn="l">
              <a:defRPr sz="3500">
                <a:solidFill>
                  <a:schemeClr val="bg1"/>
                </a:solidFill>
                <a:latin typeface="Lucida sans"/>
                <a:cs typeface="Lucida sans"/>
              </a:defRPr>
            </a:lvl1pPr>
          </a:lstStyle>
          <a:p>
            <a:r>
              <a:rPr lang="en-US" dirty="0" smtClean="0"/>
              <a:t>Click to edit Master title style</a:t>
            </a:r>
            <a:endParaRPr lang="en-US" dirty="0"/>
          </a:p>
        </p:txBody>
      </p:sp>
      <p:sp>
        <p:nvSpPr>
          <p:cNvPr id="9" name="Text Placeholder 7"/>
          <p:cNvSpPr>
            <a:spLocks noGrp="1"/>
          </p:cNvSpPr>
          <p:nvPr>
            <p:ph type="body" sz="quarter" idx="11"/>
          </p:nvPr>
        </p:nvSpPr>
        <p:spPr>
          <a:xfrm>
            <a:off x="762000" y="3505200"/>
            <a:ext cx="3810000" cy="457200"/>
          </a:xfrm>
          <a:prstGeom prst="rect">
            <a:avLst/>
          </a:prstGeom>
        </p:spPr>
        <p:txBody>
          <a:bodyPr vert="horz"/>
          <a:lstStyle>
            <a:lvl1pPr>
              <a:buFontTx/>
              <a:buNone/>
              <a:defRPr sz="1600" b="0" baseline="0">
                <a:solidFill>
                  <a:schemeClr val="bg1"/>
                </a:solidFill>
                <a:latin typeface="Lucida sans"/>
                <a:cs typeface="Lucida sans"/>
              </a:defRPr>
            </a:lvl1pPr>
            <a:lvl2pPr marL="1588" indent="-1588">
              <a:buFontTx/>
              <a:buNone/>
              <a:tabLst/>
              <a:defRPr sz="1400"/>
            </a:lvl2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59BD3F4-BA29-4997-B126-2573943DE3A7}" type="datetimeFigureOut">
              <a:rPr lang="en-GB"/>
              <a:pPr>
                <a:defRPr/>
              </a:pPr>
              <a:t>04/11/2013</a:t>
            </a:fld>
            <a:endParaRPr lang="en-GB"/>
          </a:p>
        </p:txBody>
      </p:sp>
      <p:sp>
        <p:nvSpPr>
          <p:cNvPr id="3"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GB"/>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3B88664-EA9A-467B-AB0A-F9C6145166D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Footer Placeholder 6"/>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8" name="Slide Number Placeholder 7"/>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B338BD6-C5F0-4BBC-8874-C2BB336FD64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900"/>
          </a:xfrm>
          <a:prstGeom prst="rect">
            <a:avLst/>
          </a:prstGeom>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ntitled-1.jpg"/>
          <p:cNvPicPr>
            <a:picLocks noChangeAspect="1"/>
          </p:cNvPicPr>
          <p:nvPr userDrawn="1"/>
        </p:nvPicPr>
        <p:blipFill>
          <a:blip r:embed="rId8"/>
          <a:srcRect/>
          <a:stretch>
            <a:fillRect/>
          </a:stretch>
        </p:blipFill>
        <p:spPr bwMode="auto">
          <a:xfrm>
            <a:off x="0" y="0"/>
            <a:ext cx="9144000" cy="6858000"/>
          </a:xfrm>
          <a:prstGeom prst="rect">
            <a:avLst/>
          </a:prstGeom>
          <a:noFill/>
          <a:ln w="9525">
            <a:noFill/>
            <a:miter lim="800000"/>
            <a:headEnd/>
            <a:tailEnd/>
          </a:ln>
        </p:spPr>
      </p:pic>
      <p:pic>
        <p:nvPicPr>
          <p:cNvPr id="1027" name="Picture 3" descr="Untitled-1.jpg"/>
          <p:cNvPicPr>
            <a:picLocks noChangeAspect="1"/>
          </p:cNvPicPr>
          <p:nvPr userDrawn="1"/>
        </p:nvPicPr>
        <p:blipFill>
          <a:blip r:embed="rId8"/>
          <a:srcRect l="70874" t="85611" r="777" b="3400"/>
          <a:stretch>
            <a:fillRect/>
          </a:stretch>
        </p:blipFill>
        <p:spPr bwMode="auto">
          <a:xfrm>
            <a:off x="6516688" y="6076950"/>
            <a:ext cx="2592387"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22" r:id="rId1"/>
    <p:sldLayoutId id="2147485236" r:id="rId2"/>
    <p:sldLayoutId id="2147485223" r:id="rId3"/>
    <p:sldLayoutId id="2147485237" r:id="rId4"/>
    <p:sldLayoutId id="2147485238" r:id="rId5"/>
    <p:sldLayoutId id="2147485225"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gif"/><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www.jaist.ac.j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youruisucks.tumblr.com/"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getthefive.com/articles/the-in-crowd/joshua-bell-performs-in-the-subway-as-a-social-exp/"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gocognitive.net/interviews/rehearsal-visual-spatial-sketchpad"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gocognitive.net/interviews/introduction-phonological-loop"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gocognitive.net/interviews/introduction-episodic-buffer"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420938"/>
            <a:ext cx="8229600" cy="1584325"/>
          </a:xfrm>
          <a:noFill/>
          <a:ln>
            <a:miter lim="800000"/>
            <a:headEnd/>
            <a:tailEnd/>
          </a:ln>
        </p:spPr>
        <p:txBody>
          <a:bodyPr vert="horz" wrap="square" lIns="91440" tIns="45720" rIns="91440" bIns="45720" numCol="1" anchor="t" anchorCtr="0" compatLnSpc="1">
            <a:prstTxWarp prst="textNoShape">
              <a:avLst/>
            </a:prstTxWarp>
          </a:bodyPr>
          <a:lstStyle/>
          <a:p>
            <a:r>
              <a:rPr lang="en-US" sz="2400" i="1" dirty="0" smtClean="0">
                <a:latin typeface="Lucida Sans" pitchFamily="34" charset="0"/>
                <a:ea typeface="ヒラギノ角ゴ Pro W3" pitchFamily="120" charset="-128"/>
                <a:cs typeface="Lucida Sans" pitchFamily="34" charset="0"/>
              </a:rPr>
              <a:t>Train The Trainer OH Masterclass For Ergonomics</a:t>
            </a:r>
            <a:r>
              <a:rPr lang="en-US" sz="2400" dirty="0" smtClean="0">
                <a:latin typeface="Lucida Sans" pitchFamily="34" charset="0"/>
                <a:ea typeface="ヒラギノ角ゴ Pro W3" pitchFamily="120" charset="-128"/>
                <a:cs typeface="Lucida Sans" pitchFamily="34" charset="0"/>
              </a:rPr>
              <a:t>:</a:t>
            </a:r>
            <a:br>
              <a:rPr lang="en-US" sz="2400" dirty="0" smtClean="0">
                <a:latin typeface="Lucida Sans" pitchFamily="34" charset="0"/>
                <a:ea typeface="ヒラギノ角ゴ Pro W3" pitchFamily="120" charset="-128"/>
                <a:cs typeface="Lucida Sans" pitchFamily="34" charset="0"/>
              </a:rPr>
            </a:br>
            <a:r>
              <a:rPr lang="en-US" sz="3200" b="1" dirty="0" smtClean="0">
                <a:latin typeface="Lucida Sans" pitchFamily="34" charset="0"/>
                <a:ea typeface="ヒラギノ角ゴ Pro W3" pitchFamily="120" charset="-128"/>
                <a:cs typeface="Lucida Sans" pitchFamily="34" charset="0"/>
              </a:rPr>
              <a:t/>
            </a:r>
            <a:br>
              <a:rPr lang="en-US" sz="3200" b="1" dirty="0" smtClean="0">
                <a:latin typeface="Lucida Sans" pitchFamily="34" charset="0"/>
                <a:ea typeface="ヒラギノ角ゴ Pro W3" pitchFamily="120" charset="-128"/>
                <a:cs typeface="Lucida Sans" pitchFamily="34" charset="0"/>
              </a:rPr>
            </a:br>
            <a:r>
              <a:rPr lang="en-US" sz="2800" b="1" dirty="0" smtClean="0">
                <a:latin typeface="Lucida Sans" pitchFamily="34" charset="0"/>
                <a:ea typeface="ヒラギノ角ゴ Pro W3" pitchFamily="120" charset="-128"/>
                <a:cs typeface="Lucida Sans" pitchFamily="34" charset="0"/>
              </a:rPr>
              <a:t>Human Information Processing</a:t>
            </a:r>
            <a:br>
              <a:rPr lang="en-US" sz="2800" b="1" dirty="0" smtClean="0">
                <a:latin typeface="Lucida Sans" pitchFamily="34" charset="0"/>
                <a:ea typeface="ヒラギノ角ゴ Pro W3" pitchFamily="120" charset="-128"/>
                <a:cs typeface="Lucida Sans" pitchFamily="34" charset="0"/>
              </a:rPr>
            </a:br>
            <a:r>
              <a:rPr lang="en-US" sz="3200" b="1" dirty="0" smtClean="0">
                <a:latin typeface="Lucida Sans" pitchFamily="34" charset="0"/>
                <a:ea typeface="ヒラギノ角ゴ Pro W3" pitchFamily="120" charset="-128"/>
                <a:cs typeface="Lucida Sans" pitchFamily="34" charset="0"/>
              </a:rPr>
              <a:t/>
            </a:r>
            <a:br>
              <a:rPr lang="en-US" sz="3200" b="1" dirty="0" smtClean="0">
                <a:latin typeface="Lucida Sans" pitchFamily="34" charset="0"/>
                <a:ea typeface="ヒラギノ角ゴ Pro W3" pitchFamily="120" charset="-128"/>
                <a:cs typeface="Lucida Sans" pitchFamily="34" charset="0"/>
              </a:rPr>
            </a:br>
            <a:r>
              <a:rPr lang="en-US" sz="2400" i="1" dirty="0" smtClean="0">
                <a:latin typeface="Lucida Sans" pitchFamily="34" charset="0"/>
                <a:ea typeface="ヒラギノ角ゴ Pro W3" pitchFamily="120" charset="-128"/>
                <a:cs typeface="Lucida Sans" pitchFamily="34" charset="0"/>
              </a:rPr>
              <a:t> </a:t>
            </a:r>
            <a:r>
              <a:rPr lang="en-US" sz="1800" i="1" dirty="0" smtClean="0">
                <a:latin typeface="Lucida Sans" pitchFamily="34" charset="0"/>
                <a:ea typeface="ヒラギノ角ゴ Pro W3" pitchFamily="120" charset="-128"/>
                <a:cs typeface="Lucida Sans" pitchFamily="34" charset="0"/>
              </a:rPr>
              <a:t>Prof. Brian Peacock  &amp; A. Prof. Chui Yoon Ping </a:t>
            </a:r>
            <a:r>
              <a:rPr lang="en-US" sz="2400" i="1" dirty="0" smtClean="0">
                <a:ea typeface="ヒラギノ角ゴ Pro W3" pitchFamily="120" charset="-128"/>
              </a:rPr>
              <a:t/>
            </a:r>
            <a:br>
              <a:rPr lang="en-US" sz="2400" i="1" dirty="0" smtClean="0">
                <a:ea typeface="ヒラギノ角ゴ Pro W3" pitchFamily="120" charset="-128"/>
              </a:rPr>
            </a:br>
            <a:endParaRPr lang="en-US" sz="2800" i="1" dirty="0" smtClean="0">
              <a:ea typeface="ヒラギノ角ゴ Pro W3" pitchFamily="12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Attention</a:t>
            </a:r>
          </a:p>
        </p:txBody>
      </p:sp>
      <p:sp>
        <p:nvSpPr>
          <p:cNvPr id="37891" name="Rectangle 3"/>
          <p:cNvSpPr>
            <a:spLocks noGrp="1" noChangeArrowheads="1"/>
          </p:cNvSpPr>
          <p:nvPr>
            <p:ph type="body" sz="quarter" idx="11"/>
          </p:nvPr>
        </p:nvSpPr>
        <p:spPr bwMode="auto">
          <a:prstGeom prst="rect">
            <a:avLst/>
          </a:prstGeom>
          <a:noFill/>
          <a:ln>
            <a:miter lim="800000"/>
            <a:headEnd/>
            <a:tailEnd/>
          </a:ln>
        </p:spPr>
        <p:txBody>
          <a:bodyPr/>
          <a:lstStyle/>
          <a:p>
            <a:r>
              <a:rPr lang="en-US" sz="2000" dirty="0" smtClean="0">
                <a:ea typeface="ヒラギノ角ゴ Pro W3" pitchFamily="120" charset="-128"/>
              </a:rPr>
              <a:t>Attention - enables us to process information about the world around us. </a:t>
            </a:r>
          </a:p>
          <a:p>
            <a:pPr lvl="1"/>
            <a:r>
              <a:rPr lang="en-US" sz="1600" dirty="0" smtClean="0">
                <a:ea typeface="ヒラギノ角ゴ Pro W3" pitchFamily="120" charset="-128"/>
              </a:rPr>
              <a:t>We can only be aware of things around us if we pay attention to them. </a:t>
            </a:r>
          </a:p>
          <a:p>
            <a:endParaRPr lang="en-US" sz="600" dirty="0" smtClean="0">
              <a:ea typeface="ヒラギノ角ゴ Pro W3" pitchFamily="120" charset="-128"/>
            </a:endParaRPr>
          </a:p>
          <a:p>
            <a:r>
              <a:rPr lang="en-US" sz="2000" dirty="0" smtClean="0">
                <a:ea typeface="ヒラギノ角ゴ Pro W3" pitchFamily="120" charset="-128"/>
              </a:rPr>
              <a:t> </a:t>
            </a:r>
            <a:r>
              <a:rPr lang="en-US" sz="2000" dirty="0" err="1" smtClean="0">
                <a:ea typeface="ヒラギノ角ゴ Pro W3" pitchFamily="120" charset="-128"/>
              </a:rPr>
              <a:t>Attentional</a:t>
            </a:r>
            <a:r>
              <a:rPr lang="en-US" sz="2000" dirty="0" smtClean="0">
                <a:ea typeface="ヒラギノ角ゴ Pro W3" pitchFamily="120" charset="-128"/>
              </a:rPr>
              <a:t> resources are very limited. </a:t>
            </a:r>
          </a:p>
          <a:p>
            <a:pPr lvl="1">
              <a:spcBef>
                <a:spcPts val="450"/>
              </a:spcBef>
              <a:spcAft>
                <a:spcPts val="900"/>
              </a:spcAft>
            </a:pPr>
            <a:r>
              <a:rPr lang="en-SG" sz="1800" dirty="0" smtClean="0">
                <a:ea typeface="ヒラギノ角ゴ Pro W3" pitchFamily="120" charset="-128"/>
              </a:rPr>
              <a:t>We can only select some sensory information for further processing – cannot deal with all inputs.</a:t>
            </a:r>
          </a:p>
          <a:p>
            <a:pPr>
              <a:spcBef>
                <a:spcPts val="450"/>
              </a:spcBef>
              <a:spcAft>
                <a:spcPts val="900"/>
              </a:spcAft>
            </a:pPr>
            <a:r>
              <a:rPr lang="en-SG" sz="2000" dirty="0" smtClean="0">
                <a:ea typeface="ヒラギノ角ゴ Pro W3" pitchFamily="120" charset="-128"/>
              </a:rPr>
              <a:t>We have to divide attention (resources) for different tasks – cannot do everything at the same time</a:t>
            </a:r>
          </a:p>
          <a:p>
            <a:pPr>
              <a:spcBef>
                <a:spcPts val="450"/>
              </a:spcBef>
              <a:spcAft>
                <a:spcPts val="900"/>
              </a:spcAft>
            </a:pPr>
            <a:r>
              <a:rPr lang="en-SG" sz="2000" dirty="0" smtClean="0">
                <a:ea typeface="ヒラギノ角ゴ Pro W3" pitchFamily="120" charset="-128"/>
              </a:rPr>
              <a:t>Spotlight metaphor :</a:t>
            </a:r>
          </a:p>
          <a:p>
            <a:pPr lvl="1">
              <a:spcBef>
                <a:spcPts val="450"/>
              </a:spcBef>
              <a:spcAft>
                <a:spcPts val="900"/>
              </a:spcAft>
            </a:pPr>
            <a:r>
              <a:rPr lang="en-US" sz="1800" dirty="0" smtClean="0">
                <a:ea typeface="ヒラギノ角ゴ Pro W3" pitchFamily="120" charset="-128"/>
              </a:rPr>
              <a:t>Think of attention as a spotlight that we shine on things in the world around us to make them stand out – make us notice it, i.e. bring into our awareness. Information then get processed and interpreted. </a:t>
            </a:r>
          </a:p>
          <a:p>
            <a:pPr lvl="1">
              <a:spcBef>
                <a:spcPts val="450"/>
              </a:spcBef>
              <a:spcAft>
                <a:spcPts val="900"/>
              </a:spcAft>
            </a:pPr>
            <a:endParaRPr lang="en-SG" sz="1800" dirty="0" smtClean="0">
              <a:ea typeface="ヒラギノ角ゴ Pro W3" pitchFamily="120" charset="-128"/>
            </a:endParaRPr>
          </a:p>
          <a:p>
            <a:pPr>
              <a:lnSpc>
                <a:spcPct val="60000"/>
              </a:lnSpc>
            </a:pPr>
            <a:endParaRPr lang="en-US" sz="2000" dirty="0" smtClean="0">
              <a:ea typeface="ヒラギノ角ゴ Pro W3" pitchFamily="120" charset="-128"/>
            </a:endParaRPr>
          </a:p>
          <a:p>
            <a:pPr>
              <a:lnSpc>
                <a:spcPct val="60000"/>
              </a:lnSpc>
            </a:pPr>
            <a:endParaRPr lang="en-US" sz="2000" dirty="0" smtClean="0">
              <a:ea typeface="ヒラギノ角ゴ Pro W3" pitchFamily="12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90018"/>
                </a:solidFill>
              </a:rPr>
              <a:t>Look at this picture</a:t>
            </a:r>
            <a:endParaRPr lang="en-US" dirty="0">
              <a:solidFill>
                <a:srgbClr val="890018"/>
              </a:solidFill>
            </a:endParaRPr>
          </a:p>
        </p:txBody>
      </p:sp>
      <p:sp>
        <p:nvSpPr>
          <p:cNvPr id="1026" name="AutoShape 2" descr="data:image/jpeg;base64,/9j/4AAQSkZJRgABAQAAAQABAAD/2wCEAAkGBxQTEhQUEhQWFhQVGB0aGBcYGB8fGxwcHB4cGx0fICAfHigiHRolHx0dIjEhJSkrLi4uFx8zODMsNygtLisBCgoKDg0OGxAQGzUmICQsLC01NzcsLCw0Ly8vLCwsLCwsLCwsLCwsLCwsLCwsLCwsLCwsLywsLCwsLCwsLCwsLP/AABEIALIBGwMBIgACEQEDEQH/xAAcAAACAgMBAQAAAAAAAAAAAAAEBQMGAQIHAAj/xAA/EAACAQIEAwYDBgQEBwEBAAABAhEDIQAEEjEFQVEGEyJhcYEykaEUI0KxwdEHUuHwFWKC8RYzQ3KSotIklP/EABoBAAMBAQEBAAAAAAAAAAAAAAECAwQABQb/xAAxEQACAgEEAQEHAwQCAwAAAAABAgARAwQSITFBUQUTInGRofAUYYEyQrHBFeEjUmL/2gAMAwEAAhEDEQA/AOV5akK86mI0rJPnywEuYZVZJnpjOQzGlgD8LQD6TifOsiVwUHhG4/3wOo13BRmG0GmSdNiBynDM5cVaKiQuhZO5vyGMPmaZpGwB1H1wLwuv4tBJh4G+FAh6MkyLKyCiw8RezeW5wJxLLhXITbz3wbxJRQrHuuUgTeCRviHO5EqgqEyWvvhoPEJzIVkYsJZYAKmwtiA549wV3vv1/fC0uYibYtPEOBUFo0tNQ6yASCLXiY9Md1xBcT1cv9nNNg0kgE22xNQppUSo7SWmBgniXDCIVRrJEKATNhP5YWItVKTjQQjNBYjZhuB5wcdVw3UNoZUnSve0ypGogNy6X/F5YlyWcShmkbTqRT4kjyPXzOBc1p0UtC/CBJA/M+uPZNlJqF2MxM9cDzcLG+DHtbP0mWpS7oKB4jr+JievSPLCCpWASn3ZIZdWo9L2jyjGi1j4ixJZv5t498bUHpaXD7j4SD9Iw04kE8Cox4pW+7SWJmC17HGUJGlXBQkhR4fiU8vK1ziDKUCdDCSsQvP1HtOM5/SlRGYkyNXiU8xz6450216mcmXggDqF5pWoGUhaRMkLztb54Do1QaLQCWdjykwOmJqqGppTkBcxy5WwFw6ucvWIJsQR89jhexOsXPUjqYI5IE/K3TAmapHUxWWjmB+22Ddbhu+VV0q8ibz6jmMa0OJkLVH81zeJ/pgwftJOHELl6hYC7QCY6csRcIoLWPdsSAASIN/S+McPyL1UJuKYPtq5x7YxkqL0q1JtO58J5HfHTvSDVkFNyFmVPPBhHeU0CIWa5MLfzv0wHnixd2f4iZI6zg+hmalBVLKQjAlYMb+hn547xOHcgymlWBqSBMbc+hGIuIVFZyykCDyEfLA9WvqYmIk40Jx3m4CeKlh7QZlG7tFkTdptOK7VTSxB5EjDDiOdNVaYj4FgnrP+2F8lj1Jw5iia6ydzhz2fyEg1iQFSwBEycQ1uG91oOqdW9tpwwytEpRaHMapCkCD74S+I4HPMjzWRP2lKdURqAYQYsZI/LBY4eapYKRoQxLSYn84/XBGd4hTrhqzIBVAABkkAKLR5YmyGZXSJCqStgJ5yZ9dr4ZEDGj4gZqHzinLZMy/dgAiJB2j+uIK/EZABBGgRpHX16c8OqS6Zn4i0AsN1Cj8p+mFlc6UqOseNYve6mCf7GC2MVF3WeIEaSvSLqviX4iTz8uuIX4mxMnf3xrlsyRTZJMG8f3tgXQcIBHuuoRmMqwHeBToJseWGORzY7isWEsWF45EfTbDnJ0qjUqa1KQ0gixIPhjeDzmMLOKcEYBqi6QpIsGAEenrywxXxFDeYPwTu9NXvFBMCJ/vfAOVJ75dFjqhT6254k4UssVBgEXJ8r/PA+rQ5NiQTGO8w+IXmNJCqFPeXkzMkHcHB2WpqaDBhLSYnlhbm80pSmFEMB4jEGZ688MOF8YRVXUvjmLDla5n3whBMN8xTTo+PTE3FuuGmc7xQGqFSBPg1XAJ8sCVs85rMaQliCBa99yOhxrm6VRKahl0hp3Ikxg1DYEapxhe8BAJgclkTECBv74TZnOO5vIEyF5D264J7PZ3uqkwTIge+IeJUiaptcmTjhwYp5ELytQ9xUABKyJPIcr9MLqLR7/liSpVIUKNufnfB70e9qKSUSBtsOWATUoE3DjxJOORUbVKoNPhBFzFrATHqbeeIeD0kCO1UfEPD7flhhl+Fitmu7ZgogaqnJVUSzecAGBzMeuOwZUZLJZUZjL0QGZdNPvI1N0JJ6xNuW28Yx6jVjFShSSeB8z1zFUWST4nGeF0e6RqjyEf4ekD9T+mA6+dWpq1gsY8JNzjov8RKNM5SlWqKKeYdgCigQQRPiiAGAvNr2vjmdAfeKYsGva0DF9PqFzpu9CR9PQ+k4oQeIRRzzKIKGQI+W2F6q1Vibk4Y8Tq6qnhB0+QjGuRq90KkBjqsLYrfFids5ozAy7dyukgmSNEeL/bCytRZTDCD54ONZ9SkAiDP1xis9Q1NekyDaRyxwjOF42yx5TiyPSSknhVYSDztc/O+MccrGlTpQQSjW6W/pis11qMdQUjpFowRnNdQiZMD/fBk9pmyZBq6VK2oKoJAU8/IemBs9xF6iqrRCgC29sZy/EnSm1MRBM+h2tgBxjgPWEnjiYBxvVcE+EQOmMDY4wqlmAFyTAwYsJ4fTLkqBM8pi3PEjZN1ayNYyLTg7IcGzK69NJtURZSYNv0xv/w9nTH3dX6464IFUSq2mQ9o/CcF8Ty8GKYdgRfe567fTEv/AAxnT/0qn1xn/hHOn/pVP798dQjboFksmxcq8ohF2KkgR5YNy3EERz3n4RpEL0232nEtPstnEBZqTRpI+eFWa4VVQkMsN5744NtNzgpfgCPs/wAQU09YPxE87RYG3XCtqiuiwpYAXi3PAw4e5UAsI6YmyGVek4cGYm3sR+uEOUEHmaF0+Swdh+kW1PCT+WH9CjliqkqpMCTJ3j1wrfKF2YlxJMnGP8KPXALr5M4YMpNhYwC+bfM4x3Y2/XB/DqrKGpxpqEWkCekeW84BrhkJDDbfpjOQ4Hc9VH07OV2j7TUUl5AYz9nX+UY0zmXCaKizpcW8QJ9xyGJcrVEFrkg2UKb2N5FheLb3wSr3wYEzYCpYqBU1+zr/ACjHu5XoMCJnJJmxJuMM3yINA1S0NMgR08+WBse6JnfqMGwMFF+nEhWgJstz0wRxPh3dOacBqgAkDkxE6fa2NOz2fC16RI1NJ09A0GCfIG/tgrM1Kj5hUVdTU1ZidtXU3i8mfXHbSFJYyebU41YBFBFenmKqUyQyaek4a5XglRwWNNlpi7ORAj3wM/EauVqUq40N3qlgjCfDNp6E+WNj2jzGbr01qPFMtPdgeG19vxe/TFVRW+IGZf1ZCbNov1+cEoGkrMrFmg+ECPq37DE9WlpALLAb4SRvhdnaGiqwU6pMyRFv0wyzk1KC1D4SvhCx03OA2OzHw6rYoFdf4hnBtSVafgNSnWbuyEEvDgrH1kHyO036BxDjSsXolVBoaTpqoCgj4SIawEWP+WRyOOYcO4iyKrK8NRYVApnxaSDAPS1x0xHnqucr1qlYLXJqsWlQ5EG6gEfhUWHSMZtT7OXPTE8j6fniYzlAclRwTcdcb7UPVpZgVQNNQgUFZbgc2uOQvPUxyxWclmeRwVS4HUNRDWV1VwT4mXvLCT4SdQE7EjbCrTDkLyMD52nF8emTGuxRX5UfDnZGDeI6diraXBUxPLb2xJmKD09OuPEJgTbnecTNlLV2qhS9MhRDwAfQbz0xJVq0Kjreo6qPEWHhkDaOYnr0wGxgGprGubj8uAPXC3xLx3Mw6kCFIsevPCx8yEY+GVPIjYTMeW2CMsVrV0QkFBJMWm0wD629sOuKoM2q3kMOCKr/AHJqVYETOCcnX+IreFOBO97mowQSlxBPXEOWzBDMTzBHzxy4aIMOXX7gynoj7xXQqANJGq+3XGlVZPTyxmkYYHGa1IzJ53xonlzTTbF44HwpaI+0Oo1MB3SRta7euBOH8LVlGbfxUxAFOIlhYSdonBacRNYkkaYMRMgDy64BM7uXbsVU/wCaDeWU/TFgz5qafugC07HaIP6xjl2ZzLLTlWKk1RsSPwHpj1LO1D+Nyf8AuP74U5gvFTRi0Jyrv3VOl1DX/CFiWuemnw/+2N8mas/eRGny3k9OcRPLHPuHO7rUDkkpuVckQdo5nnifL0IJd3Jprfc3PTCrqbbbUU6NApYv9pae0/FlpUyOto6npjlufzBapLbkfrg/ieeaq+o7chhLn38Y9MHL8QjaIjHkBhLKSCVKiBJLHl5YBGeseZHTB9VSuYo5dmTwOurlLPBiYuBYY92m4e5PekAeMUwp3bpA6DEsaBlE05Nc+9mXjxFmfzyN3ZVQpC3jcnY/W/vjannbDA+ZyLU5VwVbkLER6g4snBmUUUBoPMb6Te5v74oyAyGHUviJoxPRqCjWYsS730k7FjzJ8r/TE1NHr1FSoRTSodWojeBsPbBVHJpXrMikACn8RvpiIPrviI1temizksq6bCBYwL+YjD3zIlTVAxnxDgp0HTLUqSgAHfoL853GK7Qz7Uu8VTCQYBvefzwZxNq9KKRrDTpgab/pvynlhb/hVTue/OnTMQT4t4mOk4Jo9RVsdwvNcIICGnqqO41ER1vyOGXCaK+OnUAbSo0qTsY8Rt0kb4A7PZ9keLmV0LG4vYD1/TEHGFq0ajq3h1i8EG28TgfsYwIAsTTJUwKwJJCq24H1GHWYaKq9zKOwKljzB3ny5482XDUaDmBTETya3lG049TNz3MuySSYmEABtfbeeeFI3WIxKqBI6tVRRNIoW0tBqC4CiOfl0wJnKaLWHd7gWvz5HDbP8DzFDKmvUKstQAmmrXXVsT1O1sVStUlrb4YLVSe70j37NS+zy7U2qu123KdBvyw+p5LImpToq9QoJZ3YHRUIAsp267YpFGhUM07rNzqttbntiwJ3gpK2hDpQqCW2MkSBztgggGMEZhfUzx7KF5eioFFLC4n+tv0xhq5VVp069WQoLKtRwoJJ5Agf7jGGzFVsrrhTqq6FUEatUSRHTCFVq6y4UyploFh5HywtGiI+N1VwzCx5jxaKFWiWrEyAATI0mWZt5JgbbSZsMY4Cweg1EEB3qEG1+v0APyxf+xmUQ5WjUpqNVQN3jfikGCPQEQB5+eFnHOxlZKxzOVVjQ1d5VRQDpeCC0blCJsJIk8tpITZUy+pyK5DKOOpTa6HKVdOsuDe3JvPqf3xpXLtlVdFI01WJbyIgfWcFcdyT92lVhAqXUaTdZsQYhgeowLkMx3qCjZPFGrcgb7f3vioJ7mXaOptWBbLEqjsreItyOkAE+gIOEmTRnYBPi5Xj88PDk6lGnmFSrKBIKnmpN4HK+HlDsRl8vlRWzr1GquAVp0mUBZ/mYgyY3jba++FR6LX6zmXriUYkhrm83xuXmemDc9k6Q8VFmt+B4J9jAnrt74ly/B9WXNUswaSEWLEeuK7hJ7SYjG+LhwLhFPMUw9SRFjBtC2w/4FwCg9FC2XViRc6b4J4xQWkirTUIpN1AjbAY7RcW7moybVkqrSpnRTot3KgQC4gD1P74A4LwOs2U7xk8bvKg2YL8IEeZvfphpxDtD9moZdtBBMhQDv6xymLYW8V7W1adakalJlTQrMqmxMm+PID58jWK5P8Ajx/MTcx6i3i6FKZVxBWqJH+k42zfD6+XGXq1fu6VRipNtYgaudhYfniy8bps9WjWFQKjJLIm72ldx88ZzHGKeaGX79DppVi0g+DWJVZmwHimxOww/wCodlTIFv8A9v48D+ZrXUOMW1ZHwHhfdZarWzJKvUPg1CNK33vYkEmOVsIOKcRFSEpH7sbGd4/TFk7R8XpMwpa9Tq3/AC7NAAJJaJEc/lim5oFKja1KayCAQALjlFsX0aMAXftufl6ASQJK9yF6gESYnAWaAY+cgX8zh/w+qNFZdBdis2jYb7+uKw7AFS6nTJJ0kTbb642cwrQ7jHMZoowMgvSaxiRqUgj1Ft8MO1uupWp12aWAHhCwqkX5m5J39se4XwssKKV1KCGqCVixiCZ3kxbkBiZGQlhWLMUkAlgLbCABv54S64ml8QoV6RJxLXUqGwA5f2fO2Aq2YroSpiRbkfrOHCipCVBp06+ZEtf8owG9MsS0gSTa3IxjlJkSl8wTglV+9hWALqVJJt74aZgVaRIMAtdW0iTJnc+eEmWQh0sV1MCC20T+WHvGGL6agMXsQBpF49Thz3FHUifMVRWBqBQQsnUfDBAvI5+mHeYr0e6akKorqKYIMG7NIMAREHrhdlsyPtYDxV+68JWIDadRtztb1nEeY00GJAUlpI0ufCZ32vzEeuFPoZROYuyyMjUmUwhZSajDwq0wRbkMP+O8NVwXkVDPhKMNJ2iBEn+uF+TAzCd0pKqgJMyRvawtjzZ2KlMACSyroDEDwnSCfM7yccSbgVQRBuIZyqtIUqilWFgCCLG+2Da+SXKorI7B2Akk+E2II6xc/LDTO8CrZitTcaFpkai7POkbRH4if8tj154a5nJ5FSTUZqjwecAT0A/XC7xwZxTu5T+HhcxqFTwlFkso+IyYt0xAlMNVWmKWp3I+ExA1RPTkbm2LTw3KcPD6WpvFQ6dS1WBANrCSJG8EHFkpdhcq1de6q1aZp76dJmDzJFwTuIjF8eJsn9PiSfMMXfmc9qZep9s7tkJIPijxAJIk2mfPDrL1lViwC32Om0X+nPF8zvYOmW7xcxUDxExYr0gEYrXGOyGYprI0uOWlTJ9ibn0wjaZ73ETv1Iehu6lQzOWBNNE0lzVUByIgMwFxPI/TDfiSvRpVEMEuxH3ZlTpFxPUAX5XI5YrWZoMahpmFaYgyIJ5G0jEv2l6AWizK9JKgYAb3nUBba23nhdoqvMdCR8pa/wCFnGYc5Rph210z0sNQ+Xi9jjt2VYAAII6fucfPnCsxOeWtr7tsv4tiZ3GnbYiQfW2PoHgeZWtSSrTMo4kfqD5gyCOoxTHXJ8yWSxx4lT7fdkFziCHZHpoxULGmYkSsQJYAWiQMcU/wetQrMQrP3X/NX4SD0O2+/pj6drU9RA/ADLHqR+mOe/xHymXqMKdEH7RUIL6ACIEkahBJYzyvEeQIyfCN0rpsbZWCKOZSexeTSsaT1kkeJiHSVIGwvYrqIN+a88WHtdUV6TQuot4VuNKgc4+e3OOWBeL8KHDooio1VhTk2iNUwLG97gHrcCcPeFZXJVV11c0CskLTEq50jUfDGoiN9I63GM55ahNxwMmMZG5B9OZxrhNMvmFEEhTqcRICKZYtHKN+V8WvhQTMPoDqBTbUqXAgXMQdp6YM4xx3L1Gajlk7mjB1NAUH0X+a8yZYwbXnFH4ZmXp1VcG58JPk2/pi4omYGDIKIozr3B8wzFhIPMQIHSB5YR9tqmlAZg6jfB3Z8jUBNlS/qY/bC7tpUAQTsCcM3UgsrfAsw9WqTXYMtASgZZAJ8hHTnhhxXixrUXLLc2OlfCBFvTCXP5N8uoqBh96olYIib+hxNwfjE0TliviqHwuOcnY9PXGf3KltwHU0oFUgVzFr5+oXWZaBAUE7RFumHNLLVFSlSlTq8TEfhJMxPMjl542o0xlqviK3Ugabi4n9MMuA8SBo1SCRpcxGncwRvywwHFVHfGFPwGIs3wOvRqGrqQlfvJLXMzIIO564D47xAVGAIsACY8xsMFcU7QNVkGBEDf54j4twMUxT0MWZgNeorpBIm0Xj1w4/eSql4j7hlDLItBnDh3UT/IbSZJ5eWBu1lHv8wlOgqBwL7KIF74UVM2a6qoUgIIJ5A8oxKhbLaKhGp2B1EzbUJ5G9o9McWPmcEHiNc/xvMcRqUaIowKRbvArfFAve1gPzGE+dosneNTUd2tm1Hcja25xZeE8MFGmma70rXq3cqwA0vfSLGDtcXkYq3FOId2HpK0jVYTJAIuCSL364LMSb8wrQWoPW40zUyCFBG2kRb0wdR7LZl1VgjQwB5c/fFdS/vi68N7R6aSK6SyiCdRvFh9Mc4A6hxhm6knCqdCuorZh4pUwiKT4QGjxT1gQOl8aNwzvahuzIhnvVgo8ywIMxsDz5Y27M00qZVZXUlM1Cy+ZvJ6xtbriHh3HhTRsuaZWmzSDcOpboDEicBuq6iohY8T2TqilUNWmAHUtMiQZEbbc/nhVnKTvUZapgqJtG23pg7tDlxQChTB0m8gyZmY5HG2Vo1cxmqLUx3q/E2mIAAk6p2IiSuOF9dw7KEr6Zg0nYK1oI9eg9ZwRxHhz0O6qM2pmhiNLCDvBkXxdBwSnnM3qqsEWnEAgfeX2tFrX53wP2u4Oilu8drEBTqsFjpF+dzhuaDQV2sU0e2tRAlOmqrREAqU1WPxC5vEkjbC3jVakjxSd3k3L9PkPPEmZ4U2Vq0nqDVS1gqREsAZFuU2xLx+p9qzK00Vi5kDVY9efID8sIFUHiEsSOYfleHGke8Vg4WCqsCPFEiTtbeDExi4/wyzzOKzuSTrgT0ifzJ+eOb8TzlanUqU6zMTbYggxz98XT+F3Eg9KojfErrqPVSCffYjG3RuQdvrMusQdidSSqW5z+Q/fEbZ+qhgMtQfylmH0uRifL0Sf5pjaNvWMeq0yhA1FJ2tc+k3+WNxK9TALHIlR7X8NpZlg9VDTcfC4uV/8AVSy+TLzsSYGOb5vsi/frTZ/EwLFhJlRcEcoPK+O0Z/LNUBBYe4P5aY+uEvBclQrV2p5hCXp0zoIqMIBJkHSw1c4m/oScZdTiBWxwRNODLRpupTuwXYermczUL1HXLqPHU0/GxkaELAqWESTeLWuMdo4Zw+lk6S0cupCkkwWLEk3JJJ5nkIHQDCv/ABajlKaUmNJFAbSnfqsBWIsHIJXY6ifxYaZPiAqIlRQPEpK+JWBUcwyMykRexxlUATSzE/KV7+IHaJsrSSjS0ivWk6okIosWvMtJgTzBPKDTexdec/R1FmJLTuWJ0P4p6zBk9L4A7ecV7/iFaDK0gKQ9VnXH+skf6cIGzBW6sVbkymD7EXBgxGPPzZCcn7CfV6DTqujIHBYH7y7dpe6TOZhaiuYCCkrNPhCKskyTMgm5m8m+E/CvCaz7FMvVIO0Eoac/++K1kqnjAJ3Jv5/vizDh6HJ1mNWKj0SxWZslQvpAmTqVEPOJMwBhExF8hYfOWyZkwacKx5NLKJxITJ5ao97H9wPQ4Hp1oIEwPyxsKT1DUCTppwzG+kAwJJ5DYSeuBNfXGxBSgT5nU5PeZS06R2R4dnKdRXP3tCqCDpZTBGxgmRFxEc8CfxFqtTCU3puupiZKkAjoGIgn0ww/hrmf/wA7Fi16hjf+VNvKQb9Zx0BqtOrTNOsq1EbdWAIP99cegNMGQMDPMbPtcgicd4RnEq1gCupKdIQKgkahEjzO8ThdXy1MZhXLQusEhbReTAxZOPZIZCvFKO5eTTDjUNrg8yR1PKMRUqavQSk0jvTIOkFiOq2mP2xHNp/drvBsdTVjyb+Is45lqVQ1KuqGLQknYQIt9cOlyGVpURAbS8MPil48+mKtx/KrSqd2jOUN/FzO2GvEM3UzAprRDlgoIA/DyOMwNLx5lhW74vH3iviHCgFZ18CE+KmxlhzifT88WPJVKQcPT1yqWBM6YGwFyR5+eEeR4WarNQfwOCXLMbmwEDr1xFlEq5aqxdG0QVlpAMRAnnttzwG5PcfFXVcn94RnadbumqrTOgFiWNrnnH9MQ9nuJsrOW1EinY9AI6g/2MYbjBqUu7Ma2cieRnYkeUxgCtl6iuYUKYiAfnvg+KMQA7vh5jmnSapTpujE00cs0iVEk7wNxP1ONeJ5ugaFJQLT/KAxg3vvH743yKOmVCS6moxFvhN/T29sA8Y4T3DKpqBxcyoIC9d8CwYWRk7i6hRHfAD4ZETykwJxdX4LTBg1PocKONVqFRqdOm609IhmYQFED4rXM4IqZpJ/587CQsgwImdWFa25qWx5TjWlMq3DM21NgVJgfEJ3B394w84nQesv2kG34ZaTAPQ/3bAmV4FVFQUvASy6iQQ0Dn6HFmpcK+5o0meJJDoRDRf4TsVIiCepxz5UBq+ZHGjHxEFHjGvNUiUEKYhbSYIn1kzjOZzFUVDVVWXUbXgkjfnN9o6YE42KNOqy0CQBaJkgjzw4yoVcoBUA7xzJ7xQW8QlTJMgR+c4cgVc5Cwbia5zPrWqUEVSNRWRJt1i+4ucS8er922mO9II0uwGociDFo8yJF8K04UaZ++1B1PwhhaD1veMOe0WZpsKcCmBIIgeL3fdj1k3w5xFa/eBMitd+ITxThRzFVKLVECxJZBJ0qNwOhJAnyPTFbdhls5LnvVFiXFypEfPG3DeI6a2tmceEgEX5WEH8ODO0K0e6BVQajKDr1kk2H4YjebDphOuI7qCTtN1E6ZKrnKjmhSsok7CB5naTi6/wxywp5hlCFiFBduQJNh7XIwl7BV4arQYAaxqk2IIgRti3/ZGytLSglqzSSILRvFxyEW82x3vChseJBl3L850Shx6ioKJUUONw/wAJP/eoAB9RjP8Aiq1hDKAQ0MjQYYcj1tBB5g44vxDPaCRpCN6QcEdl+PP3jF2OkhQJ/wAsgfQx/tgpna7Mm2MATtdWhTAsNIPRjHy2xXOJaEcM0LYgVYuNvC0DYyYnpy5wf4yO7VtVjiudtuLN9m8EnxSY2AgiT5SV+eNL5bWpJUBYTPFe1mWpOTTao1cDTrp1e7SJkagU8UbgaTubicB5T+Iaoq6FRirkshLGdZZmKgx4i8MTqYmT5RzSspIJJkm588aIdsRCE+ZYiOs9nCKrM3hFRmcE2B1MbifwyD++BKubtyjqDb6YXZiqJ69MeyVLvHVBuzAD3xI4RfM9Bde4XaIxp1qoK1GWE1Dxm0ifW9vLFrfNuKDUQW7tmDkeKLBgRG0NN7X0jFV7TZCpR7umzalAOkgEeu+LUaoairLcFREW/u+M2f4QCs9P2XkOUumTmqP0jrsDSp0qNfVp1VakNbcd2pUHqJZvmcD8Z7G5cCVp6NR1bn6TsL7Yi4DpqUdAN/EWIEGQRYmeQ/LfBmSzjVkYMRqpnS0ncX0mw5/n6jHs4CrYhY64nymqDLmavPM34SgoqFVSQJgAchH74IrcaFNzTJuSSvSBuJ5ERP8AscDZtQtMfeL6g3gi8bXsbHFOzAmqvdWKn4v8wMzf+7GwmMP73aeDIhNw5l7zPDVzWXqU6pC1NRKBgQyusxvupggxyYHmMUXNZqtTqUaVTQFQ2NMyRNoJI5WtGLivaLK0aeus5ao0A0ku9rRJ+CmNwCY5gE4r+XK57M1K1VTSp0wpWkhnxHaSYmYmwF25Yz6hhY5+c1adTVAfKVzP5cvme6Lg6W0lwDHnA6D9MEJnBk65F6ixE3H09cM+ynDk77MVa+sIobQyg/GTM25gT5YI4tSpvlEUIhqEDx/iLH9Z5TjKxFj0mtUNbj3JctxIUKLNVpL9/pKuj+MWsGB2HOx3OAOOcVFWkikNB5kHTPUHY/74B7S0syop0qqqsqLgj8Ijltg3ivEFOVpoVfSqLa8Dlz68sC7A/aNtPJ6ua9qKVJEp92qyNJNzDW/vbFbzudL1NXw+hNsNMwqukmCqhZKi/wDKs9MLMxkGRiGVhHXpjsbAxs2F8dH/ABLTx5FprTFAS8rEMx1k7QuxYm9ueF/aWlmqb0jXRk1HUAywORjnLTywFwHUlelV1soRrNvp3EiZFsN+MZp2AptmWqBXDAudUEfincdYwfhHfcB941HxJDlC4fMV8sqAWLX1M5/Ew8/3wlfLUJPj0+QBIGLbks/QqpFQh6rVC7GDohRC2Jjp8sVHirUzVciwJ2AgC3ljOhdyS1jn7TmN9VG9Ksa71GFRqbKBGgwTNov5gCB1wRxTtBUFIU9E1grazG0eEG3PnjORyy0aZd9JK1BMC52iJ2nz3nCjtDxOSQjMusDUBbad4jr9MHJhx5HG4dcxx7xMe4fKScU0vTRERpVQ0ASb7zAvfFto5SjmKKaHQLSoUzXcqSxeAuktIhrX3IgYqXZXNOoqtTAmI1M5UAXJAgGT6+WCex2fVs796/d0CXeorNKmFbedyDceYxoQWdpkzk2Hev8AEm49lFu1FqNFACpGoyWudoszcid5GBuydde9JqrTYrShFYDlv/qjDds2lXLMKVIqlV3Ci8MNWkMfoTPSMVfinD2yrjx06upSJHKREx+WOvjaYhoHcBD6OQV+/qUygAOxkL5hf754Z5+sFydMMunvQGuBJm4IMTH7YqOV4i9OmaabFpvg/h2dFWqvfEwuybrA5D9sIUN3HOoO0ACWX+GWSNbiDKynR3ZZ3INgGQCDz1Hw+hPTHa6/DadXrtEAx72OOacIzOvWwMqYUWgELf8AM7eXlgXj/FFpKY+Ll1wnvFU9XOfEXJa437Q9lqXjMzIPxOxvytBn0OOfcWpim8KPCfhjaxgj+mGVPtbUOXfvSWZLI55g7gk7kdfPCbiPER3aBhMXkbgkCfbbDNtPQkCjUbjCpxRiFVfhAsMJu0fE6gqGjbwDSxnedLMPISAD/wBmIqXF9HiQSw+GYgHlbnjerwnVVog1AO++MkSQREk3Mkm/rhlHPMCoSCfSLEqSZgxAtOMFdJAFyQNvPl64J4vQFKo1NWLKDGoiD8sE8EmlXpVHVtMwpmDPXrbFQ+2HbcG4Fk1qZunTrCFnxBiVmBt1E4O7U5RKOYBoAUwLgBiYKne+NM9UOZzf3YJqE2mbxfbf2w64ZwvRmHauaVTSpsRKqSRaDHi3whPkxwB/TE/DahzGYpjMaWDEgXIGxO42k4sGdRaY0oAqrsBMCTPO/M4S1sggd2CvqLSgUqiFSDddSmfFyHXywy4gQlNZ2ULMm/Lfbn0xl1FHaBPY9k2pyOfC/n+JnhWbajSc01XWGcamUENq0iCLG0T8sLaPE8xUzASfildFJQAJ/FHkYJLcpuJnG1KtUzBC0xCkxrg6F5mSAfWBJPvjpfZXg2XoUyKJFUtHeVWF2O8ab6FE2Xf13xoV2AomeRm2sd1RJwng9epSamKbNMjUxIg+psRflyabzhlwTsJ3VHTXqBWBJ+7u1/NhA+R9sXzJZamg1gRyHP26xz+eEFXtble87tXWdUaqgZV35MQF6AGYMY0j4RZmTbZNSgdqeAUaCSob4pDMZuesKNwDc9MV7KVzpq6LHTNo2BH9+2LH/ER3NVizKQI0wACBMw3No3Bn8W3MrOxuT72vXpEqA9BgWb8JlSCPOQB6E4zk7jNC1XpJuzjlqCIxKq7MSZO15JA2M9cKeK5FaFcGi5qLI+M7XBxuM6MrXOXpVIpax3lQrcxyH+SY+eFfE82atUaPFM2AP05k4Cht1nqOSNteRH2c4ZWzdRgqaAm5P5DAvaivC0aJ1BqajXJsxgARfbe+JODcaqGrUVwzkpedxo2ge+FWZD13qOtNyFtIUkCOsCxwymuPELKG5vmSjhT92j02BDiYAM25H0xtk61SpVp06njC/hgXgWk8/fBXZ7iS02DEwT4AR1gHlyt9cD5zMItd3Yw69eVvPn++ELVdiWx4t5ABofaT5+oqSrUwWLAppO02iBbc414NmqZqwyBdIMqyyCeU3/u2HFDgj0WXM1wNP+YiRKmDGw/rhfTz+W1s9df+ZAEC8CZJA6z9MIE4siWyZzjGwMCPr94BQqRXc0gG1W7tRvJEgbgbHCvPFhUYFSl/hI28sXA8QoKyiiq6JgEWjwm8+8YrOc4gpdjAMnfDBj6TOb2i+PMO4ulfLkU8wV0uwfwGQCBEe2GPBc8i0agnRrYTIF5EWJG+/lfB2d4RRqUxUdjOrwxBWBad5Nr28sB5nhyVKf3I79E2qBb6jBYMJlbFd+mFLLwzdS4asbJfy/3FOVrPSouAYVmhVjczFjzv+WAuK8MekTqEibtyJ58uuHHFMiKQoa3JRYJUIRpk6ucg+wxjNcVR9FBypAcB3EkEBpnYSCMVvyJjI8NGHCe0jnLUMoIprSDO9SRLBdTqoEWvHO8YX8TBzlXTQU2BMuwkx9J2EYzx16Yq6gqgfD92oCz1sSCYm3Q+WNeBZ0ipVFESGEAuLhRzIFp264Fljugrb8Pia8F7G1q9Nqs6VXUAIlnKyCBe17YYcb4cvd03JWmRpMLTjR1vz5++NK/bGvl4p0dBRQYJWDqa7GAYI1XAwbwSn/iNYlmYUE0moPxST8M7X8V+QwxDFgIu5QCTGXDOKUVpLqZaZInT0nYGLA9ZxWO0VcNUI1WBuf28ox0nifCcoKek0KcRuF8X/l8U++OS9p6C0SKKksRLFj0khR6ADBzabYwJ8w49QrqQviep0u/g6hpWwX98af4e9Q9yl6k2vuD+0X8h81FGuVuDBw54Bxc08wlUxPiQ8p1CB9YwVVRQMVmbkxnQ7FtpINRde8aTBjlqn9MV+vUaVNxo+nXHQsszVDrFgTiu8Wz4ytXNUtEl37xTy8agkekz8sX1GIKAyyWmzsbRooq1aZ70uJLJ4D0a98WMoczlhVasFZQIWLkqBPtOFHDuzdaohc2UDkJvvHLEWS4pVT/89ruFUzYSY+UmcZGIYcTUFONqYSXszSK1DXZubWBgnmx/pix5rLaWFTWs1NxMlZUi8z/ZwNkeyNZ6ncUnDalLO5iKYBExBJk6trTg+tkaj1FpaiyKYZtMaglnMchveeYwrIW58R1AArzIeB8K7+tTWpUYqoAczELOkIunYElV/wBWHvb3gqvlqjU0GpAGtawKlp5RpPtvhDnc2MpmUqUacUwZqpSSAdIOhiJ2DGZ5wJkgYG7QdsBZaTByjKI3UqaKqwt/mke2EVR4jvmJHpxXEAo5xctRFPUWMk+Unp8sRZDtNVy9TvKTQx5ESrDow5j6jkRgDOcHqUn0VoQ2IXUGYggGwWb3g9CL4MyXZ+kWXvmcBjHgKyJssk23ufXynGhcTGz6TMcgAqdeznbCk+Q+0IdJek2lTuKhBSI56Tq+WORVc5q1QTgvP1MtlaJpgPUeSEV2FlN9R02uScJshQZ7LN9jG8egk+cDHMxfmKq7SRJKdd66aSZFMRqvZRcAx0kgew5YwcqwIIU6tQMzsADP6f2cOV4UEy7lqmimoJYAQxc/DM3IkCYM+mEFLONOoMSgsdt4+eABRj7eLH5UbZ3Kpmc1TZiVRviYm7Ry+VpxI1Gjls6tSnJRCNSgk6dXhEHpefY4ApswdGRyujYgTFj54Y8UyDUylV6veEkFgVI089zOoA8ueKZMOTFSsO4UK5DfUh4nmWNV8xl2NKpPdqALsLh2N7cgP6YO4Dmmy+W0Mr6qjarEywNhPQ2wtzVLunmoAhjUBI/FcG3lh3kuL0RS7kOup5LEjxL8G3sW+WMu/wDtI4noNo1VAysNx+lRTk+zlSmwzLKq0kBbxG+q5FhNgY+WGHDKQo0qlauukVmhNSjUQoGowwm5PvjXM8RK0xTRGY30AAmRYqxANhDA36jFnTOZTOUaeYziAVaUrUVSfimIKjeYmDi6jepviZN1MEHIvwOz0ILT40lJEpVaXeUCqo1QOCSSB+A30iY674p1XjNA18yz0hpYjuhp+ELaNxAOG/aHiGoGoqrTy+ohAIuAQLDfVa/TBlPsGjUftLVgtTQH7qAV21AEzJPUi3rggFhzIOvu2lEFJhSLml4Wbw1JPhF5A5R5+WOidn+FMMvSmiQSs3RSbmed+fPFIbOd5TChG5mAeX6W5RjrXBe3eU7ikKjqrhAGDG4IEXtgBd/BnFtnIlO/wM08tUpM/iy66qhB8JLyVCn8UeXlgan2bzVDKVm71V1qCVSoNiOYiS14gfPHU8v2cpvmGpONVIAEjqG2Bj3/APHAna/spknyVXMZRERqOozTEA92Srqw6gg33kY0ZdMq8d3+CQw6vdRK9fvOP54NVZNTHSANV723i31OBWyDK5NJrSYLWMdCNsd5odhMm+TDijFVqAIbU3xFN41Rv5YH7Ddi8rVydGpXoh6jy0lmFpOnYjlGIe6YDv7TUdTiP9n3/wCpxnPZVnVT36DUZamJAB2mYufUc8GcG4etBgz1qZ1JtoYxMQZ2kRgztBllp5muiCFSq6qOgDEDfETZBhSWsR92zlAepAkwOg64XJjY8Ka+n+5FcgBsiLc9wlXcsuYoqJ+HS4A+mL92O4OKOUpjWCajtVJXZtlTeDED6nFLeIx1DLUDSoUkIGtaar57be36YtpcTbuWv6f6kdRkG3gRD2kzjK6osEk2BMCwk36Y54uTOZNSrmHcVCYVVW1oA32XyHTFlrZo1M0DM3IHyOHuWyLvZFZj5An8sbBiGa3ZqA4EOFQizmjdn6s2Kf8AliSjwB/xsmk9G/pjo1XKldSndd9j7WO+NO7wyaJHva/X7So5i/gVd9QRoIMxpvEExvvIj3BwP214OXfUpALqoMgx4NXQG9xhhTzah0Cgk6wJG1zHvjfi3F0bUtKpLISCNNj1gsORG/riGo2rj2A3Rk0VkzWvkGLaGdq06LINGgnnrG4i40XPPCvIZDLoHasS9RjIC6goImPwSf6DDnJZoJWHek1Kcw6g2II5crfWMHcRpJUrlMrTaoLREkkHrHw9L2tjIuMbLB5/ma3Ys1N13fH+zAOC8a7rMiqr1IPhamQ51KdgNK3jzGMDNVKNWqzsGpspCrUSoIuIMEQ19wMWzhPYzMBkcqEggkM4n5AfrOGPHuxdXMwSyDRMRJMHrMDp8sW/TK2Ihj/H/cyZNQUekNg9mcv4pmBUpqtN6dEwRUdFqaqgO4Ph+Gwt5YR0eBSRprrM28Di/uMdQf8AhtWKlka4JgMBcDnZjufocVHP8OqUW0VUKnz5+mJDB7ocCcMoJkeZWn4NJQE2J0uJaBJmNpvJ6+WF+doRs0gcxtgqMalN/PFMZAG0wZLJ3RfmMotWHetBb/IxIi0eER/uMWPgXc0svUFN3ZgRqJWDBFlvB0g6j6sca8J4AxVibBxIHQ8mPl+YOJOHUmpVTTqDT3gKGdr7Edb2nzOJ9mhCSSvMHpOoMuSFU6hAm+wtBHPphfxLII7My1ImCZpt+H0UDmMH16JVqiMLgH/6n6YBUYRVrnzKLlNUDxNUVBT0GsZBJB0PpE72i585xJnKlStCGpZRdhSqNMDmB1GMgYsHZP8A6n+n15/TGxWfUOoY9dSGTJ7nGWET8Iy1BS5raqh0gAmi8jf+dT5bbRjZqWXYUkLP3aPOnumHqAdAP15nFzqzOGHAcqtWsEeSCvIkbe+KvoAPiLfn1mZfaTuar8+kqefz1DVKK9Nx4bLUiIAgwvQDbphCtICqXWoNJ3VqdQz5nw3x2SlwRRmTTIbuzT1L4jcggG/lP1GIuFcNp1atdG1RTcqsHoT8+WIHTJffj88zTj1eTHRHFH88TmYamKK0lKFGqCpVY0nk/wCVRpsoN99xtfElfN5YOoWsFpi2rSRUI5+Unb0x0bJ8MRjmQRPdsQvtqj8sLc/wPK0uHvmK9PVU06kElfG1kFoteSNtzgPpwp4PpKjVs6nd5v6/SUDgGU7qu0VlPegBCwcNdoXYC3W8Wwu4rlwa1SQphiJveDE36xjtX/AvDUpI9VdIIWWaswEkf90YW1+zfBgxHeJ//Qf/AKxFsTMeJXDnRR8S2PpNeFdraPevUqkqSqCymPCW9b3wBT43S/w7M0NR72o1cqsG/eOzLfbY4qaU3+ynMysXtpbZbHxfCrdAbnzwzzHBagZhSq0ajI5RhGxDaD8LOLSDpnVDC0+HGc6/O3O0fn8zCiFZf+G9ssrTo0kZ2laahvA1iABG3r8sZ4b2oyNEIq1GgIq7PpGiwhYhdzJAvA6DHPF4NmTYCkTsRDWl3Qbrb4Cbwbx8VsYXg2auPuZCloAf4YkboIJXk0HwsOmF/WZq/pEemi7imX73NVXmKdSszauYVnJmNzYzGHfbKpRrfZaOTP3VFNA1SoBJFzPUXLeuBOI8NzFFQx7oy4SPEImAG8QELJgzBHQi+Aa3As1WzLUFqogFIvPduJh0RpBM7MSG2Ogx1x2PPlYmwBGUEmEcN4E1OsHroRSptIJsHIuu8GCYMXY7RhhmO1CVKopO6qHJD1Ap1AdVBjYeXU4red7G8Qq1F77MhlNQ00Zy5aQYEBxABHimdMcyce4X2XqahUarT72m7UUplSJKaFY2OskBybIbKZiwNznKCgYWQHky65WrwvLrqpUXzFSAQz7SY6kAeoHXAfEe0VWqCsGnT5U6cKD6wb4XcVyVegjM3d+CxUTMgopi0FQXUbg32scamtsIMHpOMT63MOKqILBubpmgBGkge374grVi8CCBuRImem+2M6QFC6SVUAAX5fniQ1D0M4f/AJTKE2KAB8o5yMZqtKlzNUHkVCiPaZicULNs9KoyltO99y0XWQLgkgb9cX9a56H64RcY4J9pdXJ0kCGgXt+u+FTWsx/8kf3hPYAhPD8+uYo2LeG2wsxAkE2J9b4uHAe0a0Ep01p92Eku4g955ETPOZ6jFY4VkBl00KDczPM/psBgxKhiDz3/AKeWC3tJwxK1EZyePSWqh2uC1Ll2pDUQYuS0eEgk+FfFz6YrnavitavVbuqlTuSBCltN+e0SJ2m+IxUPT6411N0wre08pFcSfN3FuVrZmmZp1Ki+lQ/vfDXN8UqZmgaeZEugmnV5k9GjedpxGKpiw9sYWqbSpHrf+xhV9o5RONmJPsb9PqMeGUfp9Rh6HPT64w1U8hfCDWvHBJPMWr2iSjQCVKhDK1lRWYld4kgLzI3i1pwO/Hama0BaLLTUyrk3BHS25sSR08sep8BXvu9bxx8KEWkbEzvz3w5WYgKFiwiLenTFG1YH9PctkK7qTqNeIMrZWmApFQ0k7xhGnW6EAOetgb/zLG+KZ9kcbqcWfJ5t0V1Gk6tyyq03uDqEkESN7TjTMZpqjaioBO8G0i3QeWObV0LUwZdq8KblbOWf+U4a8Dq93r1giYg+k9MFlz0+uMLUP8se+Ox+0siNuAEzZBvXaYS/EFlviPTcYO7J8aVMwpqyqwRqIMbWwo1+n0tjFNz5H06cvfFP+WzE2ZMYVAqp1L/HsoWVu/pyAR8XIwf0GEvZ7jFAV80WrKqtUJUkwCJNxO+KTrM4wSemCParD+2EpYr9wfpLrwzjFEVMzqrKA1QxJ3F8If4hcSWqtKnScMg8R0mRsQP788KCT0xgn0wT7WY/2whanSOKjLZzKJRfMoghGkMs+EC0HHPuLcAy9KqyLmAwEQbcwDytzwNMnYf37Y9q8h88cPaf/wAw1KyrHabbxynr640Lnqd595x7HsYYYRTrN3i+I/EOfnP53wRmcy/fudbT3kTJmAYA9AAPkMex7HXxOmlWoWL6iTLGZM4heq0zJnrOPY9id8weZk1Wjc/PG4c7yZmfe1/XHsexxM6YeoTuSff+/wCxixTt6Yxj2JvDNycaMdvXHsewgnTcseuJBj2PYE6enGk2x7HsdOmgOJENvbHsewZwmP2GMzj2PYB7nGYJxsP0xnHsGcJoeWMtyx7HsMIRMjbHk3GPY9gQSSmMYYeJvU49j2HHUMwiDeBP+2DTSXSLDc8sex7Dp1DBMwokWGMsgnYY9j2AZ0hcX98Yi+PY9gQT2aUXt1xHTWwx7HsG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TEhQUEhQWFhQVGB0aGBcYGB8fGxwcHB4cGx0fICAfHigiHRolHx0dIjEhJSkrLi4uFx8zODMsNygtLisBCgoKDg0OGxAQGzUmICQsLC01NzcsLCw0Ly8vLCwsLCwsLCwsLCwsLCwsLCwsLCwsLCwsLywsLCwsLCwsLCwsLP/AABEIALIBGwMBIgACEQEDEQH/xAAcAAACAgMBAQAAAAAAAAAAAAAEBQMGAQIHAAj/xAA/EAACAQIEAwYDBgQEBwEBAAABAhEDIQAEEjEFQVEGEyJhcYEykaEUI0KxwdEHUuHwFWKC8RYzQ3KSotIklP/EABoBAAMBAQEBAAAAAAAAAAAAAAECAwQABQb/xAAxEQACAgEEAQEHAwQCAwAAAAABAgARAwQSITFBUQUTInGRofAUYYEyQrHBFeEjUmL/2gAMAwEAAhEDEQA/AOV5akK86mI0rJPnywEuYZVZJnpjOQzGlgD8LQD6TifOsiVwUHhG4/3wOo13BRmG0GmSdNiBynDM5cVaKiQuhZO5vyGMPmaZpGwB1H1wLwuv4tBJh4G+FAh6MkyLKyCiw8RezeW5wJxLLhXITbz3wbxJRQrHuuUgTeCRviHO5EqgqEyWvvhoPEJzIVkYsJZYAKmwtiA549wV3vv1/fC0uYibYtPEOBUFo0tNQ6yASCLXiY9Md1xBcT1cv9nNNg0kgE22xNQppUSo7SWmBgniXDCIVRrJEKATNhP5YWItVKTjQQjNBYjZhuB5wcdVw3UNoZUnSve0ypGogNy6X/F5YlyWcShmkbTqRT4kjyPXzOBc1p0UtC/CBJA/M+uPZNlJqF2MxM9cDzcLG+DHtbP0mWpS7oKB4jr+JievSPLCCpWASn3ZIZdWo9L2jyjGi1j4ixJZv5t498bUHpaXD7j4SD9Iw04kE8Cox4pW+7SWJmC17HGUJGlXBQkhR4fiU8vK1ziDKUCdDCSsQvP1HtOM5/SlRGYkyNXiU8xz6450216mcmXggDqF5pWoGUhaRMkLztb54Do1QaLQCWdjykwOmJqqGppTkBcxy5WwFw6ucvWIJsQR89jhexOsXPUjqYI5IE/K3TAmapHUxWWjmB+22Ddbhu+VV0q8ibz6jmMa0OJkLVH81zeJ/pgwftJOHELl6hYC7QCY6csRcIoLWPdsSAASIN/S+McPyL1UJuKYPtq5x7YxkqL0q1JtO58J5HfHTvSDVkFNyFmVPPBhHeU0CIWa5MLfzv0wHnixd2f4iZI6zg+hmalBVLKQjAlYMb+hn547xOHcgymlWBqSBMbc+hGIuIVFZyykCDyEfLA9WvqYmIk40Jx3m4CeKlh7QZlG7tFkTdptOK7VTSxB5EjDDiOdNVaYj4FgnrP+2F8lj1Jw5iia6ydzhz2fyEg1iQFSwBEycQ1uG91oOqdW9tpwwytEpRaHMapCkCD74S+I4HPMjzWRP2lKdURqAYQYsZI/LBY4eapYKRoQxLSYn84/XBGd4hTrhqzIBVAABkkAKLR5YmyGZXSJCqStgJ5yZ9dr4ZEDGj4gZqHzinLZMy/dgAiJB2j+uIK/EZABBGgRpHX16c8OqS6Zn4i0AsN1Cj8p+mFlc6UqOseNYve6mCf7GC2MVF3WeIEaSvSLqviX4iTz8uuIX4mxMnf3xrlsyRTZJMG8f3tgXQcIBHuuoRmMqwHeBToJseWGORzY7isWEsWF45EfTbDnJ0qjUqa1KQ0gixIPhjeDzmMLOKcEYBqi6QpIsGAEenrywxXxFDeYPwTu9NXvFBMCJ/vfAOVJ75dFjqhT6254k4UssVBgEXJ8r/PA+rQ5NiQTGO8w+IXmNJCqFPeXkzMkHcHB2WpqaDBhLSYnlhbm80pSmFEMB4jEGZ688MOF8YRVXUvjmLDla5n3whBMN8xTTo+PTE3FuuGmc7xQGqFSBPg1XAJ8sCVs85rMaQliCBa99yOhxrm6VRKahl0hp3Ikxg1DYEapxhe8BAJgclkTECBv74TZnOO5vIEyF5D264J7PZ3uqkwTIge+IeJUiaptcmTjhwYp5ELytQ9xUABKyJPIcr9MLqLR7/liSpVIUKNufnfB70e9qKSUSBtsOWATUoE3DjxJOORUbVKoNPhBFzFrATHqbeeIeD0kCO1UfEPD7flhhl+Fitmu7ZgogaqnJVUSzecAGBzMeuOwZUZLJZUZjL0QGZdNPvI1N0JJ6xNuW28Yx6jVjFShSSeB8z1zFUWST4nGeF0e6RqjyEf4ekD9T+mA6+dWpq1gsY8JNzjov8RKNM5SlWqKKeYdgCigQQRPiiAGAvNr2vjmdAfeKYsGva0DF9PqFzpu9CR9PQ+k4oQeIRRzzKIKGQI+W2F6q1Vibk4Y8Tq6qnhB0+QjGuRq90KkBjqsLYrfFids5ozAy7dyukgmSNEeL/bCytRZTDCD54ONZ9SkAiDP1xis9Q1NekyDaRyxwjOF42yx5TiyPSSknhVYSDztc/O+MccrGlTpQQSjW6W/pis11qMdQUjpFowRnNdQiZMD/fBk9pmyZBq6VK2oKoJAU8/IemBs9xF6iqrRCgC29sZy/EnSm1MRBM+h2tgBxjgPWEnjiYBxvVcE+EQOmMDY4wqlmAFyTAwYsJ4fTLkqBM8pi3PEjZN1ayNYyLTg7IcGzK69NJtURZSYNv0xv/w9nTH3dX6464IFUSq2mQ9o/CcF8Ty8GKYdgRfe567fTEv/AAxnT/0qn1xn/hHOn/pVP798dQjboFksmxcq8ohF2KkgR5YNy3EERz3n4RpEL0232nEtPstnEBZqTRpI+eFWa4VVQkMsN5744NtNzgpfgCPs/wAQU09YPxE87RYG3XCtqiuiwpYAXi3PAw4e5UAsI6YmyGVek4cGYm3sR+uEOUEHmaF0+Swdh+kW1PCT+WH9CjliqkqpMCTJ3j1wrfKF2YlxJMnGP8KPXALr5M4YMpNhYwC+bfM4x3Y2/XB/DqrKGpxpqEWkCekeW84BrhkJDDbfpjOQ4Hc9VH07OV2j7TUUl5AYz9nX+UY0zmXCaKizpcW8QJ9xyGJcrVEFrkg2UKb2N5FheLb3wSr3wYEzYCpYqBU1+zr/ACjHu5XoMCJnJJmxJuMM3yINA1S0NMgR08+WBse6JnfqMGwMFF+nEhWgJstz0wRxPh3dOacBqgAkDkxE6fa2NOz2fC16RI1NJ09A0GCfIG/tgrM1Kj5hUVdTU1ZidtXU3i8mfXHbSFJYyebU41YBFBFenmKqUyQyaek4a5XglRwWNNlpi7ORAj3wM/EauVqUq40N3qlgjCfDNp6E+WNj2jzGbr01qPFMtPdgeG19vxe/TFVRW+IGZf1ZCbNov1+cEoGkrMrFmg+ECPq37DE9WlpALLAb4SRvhdnaGiqwU6pMyRFv0wyzk1KC1D4SvhCx03OA2OzHw6rYoFdf4hnBtSVafgNSnWbuyEEvDgrH1kHyO036BxDjSsXolVBoaTpqoCgj4SIawEWP+WRyOOYcO4iyKrK8NRYVApnxaSDAPS1x0xHnqucr1qlYLXJqsWlQ5EG6gEfhUWHSMZtT7OXPTE8j6fniYzlAclRwTcdcb7UPVpZgVQNNQgUFZbgc2uOQvPUxyxWclmeRwVS4HUNRDWV1VwT4mXvLCT4SdQE7EjbCrTDkLyMD52nF8emTGuxRX5UfDnZGDeI6diraXBUxPLb2xJmKD09OuPEJgTbnecTNlLV2qhS9MhRDwAfQbz0xJVq0Kjreo6qPEWHhkDaOYnr0wGxgGprGubj8uAPXC3xLx3Mw6kCFIsevPCx8yEY+GVPIjYTMeW2CMsVrV0QkFBJMWm0wD629sOuKoM2q3kMOCKr/AHJqVYETOCcnX+IreFOBO97mowQSlxBPXEOWzBDMTzBHzxy4aIMOXX7gynoj7xXQqANJGq+3XGlVZPTyxmkYYHGa1IzJ53xonlzTTbF44HwpaI+0Oo1MB3SRta7euBOH8LVlGbfxUxAFOIlhYSdonBacRNYkkaYMRMgDy64BM7uXbsVU/wCaDeWU/TFgz5qafugC07HaIP6xjl2ZzLLTlWKk1RsSPwHpj1LO1D+Nyf8AuP74U5gvFTRi0Jyrv3VOl1DX/CFiWuemnw/+2N8mas/eRGny3k9OcRPLHPuHO7rUDkkpuVckQdo5nnifL0IJd3Jprfc3PTCrqbbbUU6NApYv9pae0/FlpUyOto6npjlufzBapLbkfrg/ieeaq+o7chhLn38Y9MHL8QjaIjHkBhLKSCVKiBJLHl5YBGeseZHTB9VSuYo5dmTwOurlLPBiYuBYY92m4e5PekAeMUwp3bpA6DEsaBlE05Nc+9mXjxFmfzyN3ZVQpC3jcnY/W/vjannbDA+ZyLU5VwVbkLER6g4snBmUUUBoPMb6Te5v74oyAyGHUviJoxPRqCjWYsS730k7FjzJ8r/TE1NHr1FSoRTSodWojeBsPbBVHJpXrMikACn8RvpiIPrviI1temizksq6bCBYwL+YjD3zIlTVAxnxDgp0HTLUqSgAHfoL853GK7Qz7Uu8VTCQYBvefzwZxNq9KKRrDTpgab/pvynlhb/hVTue/OnTMQT4t4mOk4Jo9RVsdwvNcIICGnqqO41ER1vyOGXCaK+OnUAbSo0qTsY8Rt0kb4A7PZ9keLmV0LG4vYD1/TEHGFq0ajq3h1i8EG28TgfsYwIAsTTJUwKwJJCq24H1GHWYaKq9zKOwKljzB3ny5482XDUaDmBTETya3lG049TNz3MuySSYmEABtfbeeeFI3WIxKqBI6tVRRNIoW0tBqC4CiOfl0wJnKaLWHd7gWvz5HDbP8DzFDKmvUKstQAmmrXXVsT1O1sVStUlrb4YLVSe70j37NS+zy7U2qu123KdBvyw+p5LImpToq9QoJZ3YHRUIAsp267YpFGhUM07rNzqttbntiwJ3gpK2hDpQqCW2MkSBztgggGMEZhfUzx7KF5eioFFLC4n+tv0xhq5VVp069WQoLKtRwoJJ5Agf7jGGzFVsrrhTqq6FUEatUSRHTCFVq6y4UyploFh5HywtGiI+N1VwzCx5jxaKFWiWrEyAATI0mWZt5JgbbSZsMY4Cweg1EEB3qEG1+v0APyxf+xmUQ5WjUpqNVQN3jfikGCPQEQB5+eFnHOxlZKxzOVVjQ1d5VRQDpeCC0blCJsJIk8tpITZUy+pyK5DKOOpTa6HKVdOsuDe3JvPqf3xpXLtlVdFI01WJbyIgfWcFcdyT92lVhAqXUaTdZsQYhgeowLkMx3qCjZPFGrcgb7f3vioJ7mXaOptWBbLEqjsreItyOkAE+gIOEmTRnYBPi5Xj88PDk6lGnmFSrKBIKnmpN4HK+HlDsRl8vlRWzr1GquAVp0mUBZ/mYgyY3jba++FR6LX6zmXriUYkhrm83xuXmemDc9k6Q8VFmt+B4J9jAnrt74ly/B9WXNUswaSEWLEeuK7hJ7SYjG+LhwLhFPMUw9SRFjBtC2w/4FwCg9FC2XViRc6b4J4xQWkirTUIpN1AjbAY7RcW7moybVkqrSpnRTot3KgQC4gD1P74A4LwOs2U7xk8bvKg2YL8IEeZvfphpxDtD9moZdtBBMhQDv6xymLYW8V7W1adakalJlTQrMqmxMm+PID58jWK5P8Ajx/MTcx6i3i6FKZVxBWqJH+k42zfD6+XGXq1fu6VRipNtYgaudhYfniy8bps9WjWFQKjJLIm72ldx88ZzHGKeaGX79DppVi0g+DWJVZmwHimxOww/wCodlTIFv8A9v48D+ZrXUOMW1ZHwHhfdZarWzJKvUPg1CNK33vYkEmOVsIOKcRFSEpH7sbGd4/TFk7R8XpMwpa9Tq3/AC7NAAJJaJEc/lim5oFKja1KayCAQALjlFsX0aMAXftufl6ASQJK9yF6gESYnAWaAY+cgX8zh/w+qNFZdBdis2jYb7+uKw7AFS6nTJJ0kTbb642cwrQ7jHMZoowMgvSaxiRqUgj1Ft8MO1uupWp12aWAHhCwqkX5m5J39se4XwssKKV1KCGqCVixiCZ3kxbkBiZGQlhWLMUkAlgLbCABv54S64ml8QoV6RJxLXUqGwA5f2fO2Aq2YroSpiRbkfrOHCipCVBp06+ZEtf8owG9MsS0gSTa3IxjlJkSl8wTglV+9hWALqVJJt74aZgVaRIMAtdW0iTJnc+eEmWQh0sV1MCC20T+WHvGGL6agMXsQBpF49Thz3FHUifMVRWBqBQQsnUfDBAvI5+mHeYr0e6akKorqKYIMG7NIMAREHrhdlsyPtYDxV+68JWIDadRtztb1nEeY00GJAUlpI0ufCZ32vzEeuFPoZROYuyyMjUmUwhZSajDwq0wRbkMP+O8NVwXkVDPhKMNJ2iBEn+uF+TAzCd0pKqgJMyRvawtjzZ2KlMACSyroDEDwnSCfM7yccSbgVQRBuIZyqtIUqilWFgCCLG+2Da+SXKorI7B2Akk+E2II6xc/LDTO8CrZitTcaFpkai7POkbRH4if8tj154a5nJ5FSTUZqjwecAT0A/XC7xwZxTu5T+HhcxqFTwlFkso+IyYt0xAlMNVWmKWp3I+ExA1RPTkbm2LTw3KcPD6WpvFQ6dS1WBANrCSJG8EHFkpdhcq1de6q1aZp76dJmDzJFwTuIjF8eJsn9PiSfMMXfmc9qZep9s7tkJIPijxAJIk2mfPDrL1lViwC32Om0X+nPF8zvYOmW7xcxUDxExYr0gEYrXGOyGYprI0uOWlTJ9ibn0wjaZ73ETv1Iehu6lQzOWBNNE0lzVUByIgMwFxPI/TDfiSvRpVEMEuxH3ZlTpFxPUAX5XI5YrWZoMahpmFaYgyIJ5G0jEv2l6AWizK9JKgYAb3nUBba23nhdoqvMdCR8pa/wCFnGYc5Rph210z0sNQ+Xi9jjt2VYAAII6fucfPnCsxOeWtr7tsv4tiZ3GnbYiQfW2PoHgeZWtSSrTMo4kfqD5gyCOoxTHXJ8yWSxx4lT7fdkFziCHZHpoxULGmYkSsQJYAWiQMcU/wetQrMQrP3X/NX4SD0O2+/pj6drU9RA/ADLHqR+mOe/xHymXqMKdEH7RUIL6ACIEkahBJYzyvEeQIyfCN0rpsbZWCKOZSexeTSsaT1kkeJiHSVIGwvYrqIN+a88WHtdUV6TQuot4VuNKgc4+e3OOWBeL8KHDooio1VhTk2iNUwLG97gHrcCcPeFZXJVV11c0CskLTEq50jUfDGoiN9I63GM55ahNxwMmMZG5B9OZxrhNMvmFEEhTqcRICKZYtHKN+V8WvhQTMPoDqBTbUqXAgXMQdp6YM4xx3L1Gajlk7mjB1NAUH0X+a8yZYwbXnFH4ZmXp1VcG58JPk2/pi4omYGDIKIozr3B8wzFhIPMQIHSB5YR9tqmlAZg6jfB3Z8jUBNlS/qY/bC7tpUAQTsCcM3UgsrfAsw9WqTXYMtASgZZAJ8hHTnhhxXixrUXLLc2OlfCBFvTCXP5N8uoqBh96olYIib+hxNwfjE0TliviqHwuOcnY9PXGf3KltwHU0oFUgVzFr5+oXWZaBAUE7RFumHNLLVFSlSlTq8TEfhJMxPMjl542o0xlqviK3Ugabi4n9MMuA8SBo1SCRpcxGncwRvywwHFVHfGFPwGIs3wOvRqGrqQlfvJLXMzIIO564D47xAVGAIsACY8xsMFcU7QNVkGBEDf54j4twMUxT0MWZgNeorpBIm0Xj1w4/eSql4j7hlDLItBnDh3UT/IbSZJ5eWBu1lHv8wlOgqBwL7KIF74UVM2a6qoUgIIJ5A8oxKhbLaKhGp2B1EzbUJ5G9o9McWPmcEHiNc/xvMcRqUaIowKRbvArfFAve1gPzGE+dosneNTUd2tm1Hcja25xZeE8MFGmma70rXq3cqwA0vfSLGDtcXkYq3FOId2HpK0jVYTJAIuCSL364LMSb8wrQWoPW40zUyCFBG2kRb0wdR7LZl1VgjQwB5c/fFdS/vi68N7R6aSK6SyiCdRvFh9Mc4A6hxhm6knCqdCuorZh4pUwiKT4QGjxT1gQOl8aNwzvahuzIhnvVgo8ywIMxsDz5Y27M00qZVZXUlM1Cy+ZvJ6xtbriHh3HhTRsuaZWmzSDcOpboDEicBuq6iohY8T2TqilUNWmAHUtMiQZEbbc/nhVnKTvUZapgqJtG23pg7tDlxQChTB0m8gyZmY5HG2Vo1cxmqLUx3q/E2mIAAk6p2IiSuOF9dw7KEr6Zg0nYK1oI9eg9ZwRxHhz0O6qM2pmhiNLCDvBkXxdBwSnnM3qqsEWnEAgfeX2tFrX53wP2u4Oilu8drEBTqsFjpF+dzhuaDQV2sU0e2tRAlOmqrREAqU1WPxC5vEkjbC3jVakjxSd3k3L9PkPPEmZ4U2Vq0nqDVS1gqREsAZFuU2xLx+p9qzK00Vi5kDVY9efID8sIFUHiEsSOYfleHGke8Vg4WCqsCPFEiTtbeDExi4/wyzzOKzuSTrgT0ifzJ+eOb8TzlanUqU6zMTbYggxz98XT+F3Eg9KojfErrqPVSCffYjG3RuQdvrMusQdidSSqW5z+Q/fEbZ+qhgMtQfylmH0uRifL0Sf5pjaNvWMeq0yhA1FJ2tc+k3+WNxK9TALHIlR7X8NpZlg9VDTcfC4uV/8AVSy+TLzsSYGOb5vsi/frTZ/EwLFhJlRcEcoPK+O0Z/LNUBBYe4P5aY+uEvBclQrV2p5hCXp0zoIqMIBJkHSw1c4m/oScZdTiBWxwRNODLRpupTuwXYermczUL1HXLqPHU0/GxkaELAqWESTeLWuMdo4Zw+lk6S0cupCkkwWLEk3JJJ5nkIHQDCv/ABajlKaUmNJFAbSnfqsBWIsHIJXY6ifxYaZPiAqIlRQPEpK+JWBUcwyMykRexxlUATSzE/KV7+IHaJsrSSjS0ivWk6okIosWvMtJgTzBPKDTexdec/R1FmJLTuWJ0P4p6zBk9L4A7ecV7/iFaDK0gKQ9VnXH+skf6cIGzBW6sVbkymD7EXBgxGPPzZCcn7CfV6DTqujIHBYH7y7dpe6TOZhaiuYCCkrNPhCKskyTMgm5m8m+E/CvCaz7FMvVIO0Eoac/++K1kqnjAJ3Jv5/vizDh6HJ1mNWKj0SxWZslQvpAmTqVEPOJMwBhExF8hYfOWyZkwacKx5NLKJxITJ5ao97H9wPQ4Hp1oIEwPyxsKT1DUCTppwzG+kAwJJ5DYSeuBNfXGxBSgT5nU5PeZS06R2R4dnKdRXP3tCqCDpZTBGxgmRFxEc8CfxFqtTCU3puupiZKkAjoGIgn0ww/hrmf/wA7Fi16hjf+VNvKQb9Zx0BqtOrTNOsq1EbdWAIP99cegNMGQMDPMbPtcgicd4RnEq1gCupKdIQKgkahEjzO8ThdXy1MZhXLQusEhbReTAxZOPZIZCvFKO5eTTDjUNrg8yR1PKMRUqavQSk0jvTIOkFiOq2mP2xHNp/drvBsdTVjyb+Is45lqVQ1KuqGLQknYQIt9cOlyGVpURAbS8MPil48+mKtx/KrSqd2jOUN/FzO2GvEM3UzAprRDlgoIA/DyOMwNLx5lhW74vH3iviHCgFZ18CE+KmxlhzifT88WPJVKQcPT1yqWBM6YGwFyR5+eEeR4WarNQfwOCXLMbmwEDr1xFlEq5aqxdG0QVlpAMRAnnttzwG5PcfFXVcn94RnadbumqrTOgFiWNrnnH9MQ9nuJsrOW1EinY9AI6g/2MYbjBqUu7Ma2cieRnYkeUxgCtl6iuYUKYiAfnvg+KMQA7vh5jmnSapTpujE00cs0iVEk7wNxP1ONeJ5ugaFJQLT/KAxg3vvH743yKOmVCS6moxFvhN/T29sA8Y4T3DKpqBxcyoIC9d8CwYWRk7i6hRHfAD4ZETykwJxdX4LTBg1PocKONVqFRqdOm609IhmYQFED4rXM4IqZpJ/587CQsgwImdWFa25qWx5TjWlMq3DM21NgVJgfEJ3B394w84nQesv2kG34ZaTAPQ/3bAmV4FVFQUvASy6iQQ0Dn6HFmpcK+5o0meJJDoRDRf4TsVIiCepxz5UBq+ZHGjHxEFHjGvNUiUEKYhbSYIn1kzjOZzFUVDVVWXUbXgkjfnN9o6YE42KNOqy0CQBaJkgjzw4yoVcoBUA7xzJ7xQW8QlTJMgR+c4cgVc5Cwbia5zPrWqUEVSNRWRJt1i+4ucS8er922mO9II0uwGociDFo8yJF8K04UaZ++1B1PwhhaD1veMOe0WZpsKcCmBIIgeL3fdj1k3w5xFa/eBMitd+ITxThRzFVKLVECxJZBJ0qNwOhJAnyPTFbdhls5LnvVFiXFypEfPG3DeI6a2tmceEgEX5WEH8ODO0K0e6BVQajKDr1kk2H4YjebDphOuI7qCTtN1E6ZKrnKjmhSsok7CB5naTi6/wxywp5hlCFiFBduQJNh7XIwl7BV4arQYAaxqk2IIgRti3/ZGytLSglqzSSILRvFxyEW82x3vChseJBl3L850Shx6ioKJUUONw/wAJP/eoAB9RjP8Aiq1hDKAQ0MjQYYcj1tBB5g44vxDPaCRpCN6QcEdl+PP3jF2OkhQJ/wAsgfQx/tgpna7Mm2MATtdWhTAsNIPRjHy2xXOJaEcM0LYgVYuNvC0DYyYnpy5wf4yO7VtVjiudtuLN9m8EnxSY2AgiT5SV+eNL5bWpJUBYTPFe1mWpOTTao1cDTrp1e7SJkagU8UbgaTubicB5T+Iaoq6FRirkshLGdZZmKgx4i8MTqYmT5RzSspIJJkm588aIdsRCE+ZYiOs9nCKrM3hFRmcE2B1MbifwyD++BKubtyjqDb6YXZiqJ69MeyVLvHVBuzAD3xI4RfM9Bde4XaIxp1qoK1GWE1Dxm0ifW9vLFrfNuKDUQW7tmDkeKLBgRG0NN7X0jFV7TZCpR7umzalAOkgEeu+LUaoairLcFREW/u+M2f4QCs9P2XkOUumTmqP0jrsDSp0qNfVp1VakNbcd2pUHqJZvmcD8Z7G5cCVp6NR1bn6TsL7Yi4DpqUdAN/EWIEGQRYmeQ/LfBmSzjVkYMRqpnS0ncX0mw5/n6jHs4CrYhY64nymqDLmavPM34SgoqFVSQJgAchH74IrcaFNzTJuSSvSBuJ5ERP8AscDZtQtMfeL6g3gi8bXsbHFOzAmqvdWKn4v8wMzf+7GwmMP73aeDIhNw5l7zPDVzWXqU6pC1NRKBgQyusxvupggxyYHmMUXNZqtTqUaVTQFQ2NMyRNoJI5WtGLivaLK0aeus5ao0A0ku9rRJ+CmNwCY5gE4r+XK57M1K1VTSp0wpWkhnxHaSYmYmwF25Yz6hhY5+c1adTVAfKVzP5cvme6Lg6W0lwDHnA6D9MEJnBk65F6ixE3H09cM+ynDk77MVa+sIobQyg/GTM25gT5YI4tSpvlEUIhqEDx/iLH9Z5TjKxFj0mtUNbj3JctxIUKLNVpL9/pKuj+MWsGB2HOx3OAOOcVFWkikNB5kHTPUHY/74B7S0syop0qqqsqLgj8Ijltg3ivEFOVpoVfSqLa8Dlz68sC7A/aNtPJ6ua9qKVJEp92qyNJNzDW/vbFbzudL1NXw+hNsNMwqukmCqhZKi/wDKs9MLMxkGRiGVhHXpjsbAxs2F8dH/ABLTx5FprTFAS8rEMx1k7QuxYm9ueF/aWlmqb0jXRk1HUAywORjnLTywFwHUlelV1soRrNvp3EiZFsN+MZp2AptmWqBXDAudUEfincdYwfhHfcB941HxJDlC4fMV8sqAWLX1M5/Ew8/3wlfLUJPj0+QBIGLbks/QqpFQh6rVC7GDohRC2Jjp8sVHirUzVciwJ2AgC3ljOhdyS1jn7TmN9VG9Ksa71GFRqbKBGgwTNov5gCB1wRxTtBUFIU9E1grazG0eEG3PnjORyy0aZd9JK1BMC52iJ2nz3nCjtDxOSQjMusDUBbad4jr9MHJhx5HG4dcxx7xMe4fKScU0vTRERpVQ0ASb7zAvfFto5SjmKKaHQLSoUzXcqSxeAuktIhrX3IgYqXZXNOoqtTAmI1M5UAXJAgGT6+WCex2fVs796/d0CXeorNKmFbedyDceYxoQWdpkzk2Hev8AEm49lFu1FqNFACpGoyWudoszcid5GBuydde9JqrTYrShFYDlv/qjDds2lXLMKVIqlV3Ci8MNWkMfoTPSMVfinD2yrjx06upSJHKREx+WOvjaYhoHcBD6OQV+/qUygAOxkL5hf754Z5+sFydMMunvQGuBJm4IMTH7YqOV4i9OmaabFpvg/h2dFWqvfEwuybrA5D9sIUN3HOoO0ACWX+GWSNbiDKynR3ZZ3INgGQCDz1Hw+hPTHa6/DadXrtEAx72OOacIzOvWwMqYUWgELf8AM7eXlgXj/FFpKY+Ll1wnvFU9XOfEXJa437Q9lqXjMzIPxOxvytBn0OOfcWpim8KPCfhjaxgj+mGVPtbUOXfvSWZLI55g7gk7kdfPCbiPER3aBhMXkbgkCfbbDNtPQkCjUbjCpxRiFVfhAsMJu0fE6gqGjbwDSxnedLMPISAD/wBmIqXF9HiQSw+GYgHlbnjerwnVVog1AO++MkSQREk3Mkm/rhlHPMCoSCfSLEqSZgxAtOMFdJAFyQNvPl64J4vQFKo1NWLKDGoiD8sE8EmlXpVHVtMwpmDPXrbFQ+2HbcG4Fk1qZunTrCFnxBiVmBt1E4O7U5RKOYBoAUwLgBiYKne+NM9UOZzf3YJqE2mbxfbf2w64ZwvRmHauaVTSpsRKqSRaDHi3whPkxwB/TE/DahzGYpjMaWDEgXIGxO42k4sGdRaY0oAqrsBMCTPO/M4S1sggd2CvqLSgUqiFSDddSmfFyHXywy4gQlNZ2ULMm/Lfbn0xl1FHaBPY9k2pyOfC/n+JnhWbajSc01XWGcamUENq0iCLG0T8sLaPE8xUzASfildFJQAJ/FHkYJLcpuJnG1KtUzBC0xCkxrg6F5mSAfWBJPvjpfZXg2XoUyKJFUtHeVWF2O8ab6FE2Xf13xoV2AomeRm2sd1RJwng9epSamKbNMjUxIg+psRflyabzhlwTsJ3VHTXqBWBJ+7u1/NhA+R9sXzJZamg1gRyHP26xz+eEFXtble87tXWdUaqgZV35MQF6AGYMY0j4RZmTbZNSgdqeAUaCSob4pDMZuesKNwDc9MV7KVzpq6LHTNo2BH9+2LH/ER3NVizKQI0wACBMw3No3Bn8W3MrOxuT72vXpEqA9BgWb8JlSCPOQB6E4zk7jNC1XpJuzjlqCIxKq7MSZO15JA2M9cKeK5FaFcGi5qLI+M7XBxuM6MrXOXpVIpax3lQrcxyH+SY+eFfE82atUaPFM2AP05k4Cht1nqOSNteRH2c4ZWzdRgqaAm5P5DAvaivC0aJ1BqajXJsxgARfbe+JODcaqGrUVwzkpedxo2ge+FWZD13qOtNyFtIUkCOsCxwymuPELKG5vmSjhT92j02BDiYAM25H0xtk61SpVp06njC/hgXgWk8/fBXZ7iS02DEwT4AR1gHlyt9cD5zMItd3Yw69eVvPn++ELVdiWx4t5ABofaT5+oqSrUwWLAppO02iBbc414NmqZqwyBdIMqyyCeU3/u2HFDgj0WXM1wNP+YiRKmDGw/rhfTz+W1s9df+ZAEC8CZJA6z9MIE4siWyZzjGwMCPr94BQqRXc0gG1W7tRvJEgbgbHCvPFhUYFSl/hI28sXA8QoKyiiq6JgEWjwm8+8YrOc4gpdjAMnfDBj6TOb2i+PMO4ulfLkU8wV0uwfwGQCBEe2GPBc8i0agnRrYTIF5EWJG+/lfB2d4RRqUxUdjOrwxBWBad5Nr28sB5nhyVKf3I79E2qBb6jBYMJlbFd+mFLLwzdS4asbJfy/3FOVrPSouAYVmhVjczFjzv+WAuK8MekTqEibtyJ58uuHHFMiKQoa3JRYJUIRpk6ucg+wxjNcVR9FBypAcB3EkEBpnYSCMVvyJjI8NGHCe0jnLUMoIprSDO9SRLBdTqoEWvHO8YX8TBzlXTQU2BMuwkx9J2EYzx16Yq6gqgfD92oCz1sSCYm3Q+WNeBZ0ipVFESGEAuLhRzIFp264Fljugrb8Pia8F7G1q9Nqs6VXUAIlnKyCBe17YYcb4cvd03JWmRpMLTjR1vz5++NK/bGvl4p0dBRQYJWDqa7GAYI1XAwbwSn/iNYlmYUE0moPxST8M7X8V+QwxDFgIu5QCTGXDOKUVpLqZaZInT0nYGLA9ZxWO0VcNUI1WBuf28ox0nifCcoKek0KcRuF8X/l8U++OS9p6C0SKKksRLFj0khR6ADBzabYwJ8w49QrqQviep0u/g6hpWwX98af4e9Q9yl6k2vuD+0X8h81FGuVuDBw54Bxc08wlUxPiQ8p1CB9YwVVRQMVmbkxnQ7FtpINRde8aTBjlqn9MV+vUaVNxo+nXHQsszVDrFgTiu8Wz4ytXNUtEl37xTy8agkekz8sX1GIKAyyWmzsbRooq1aZ70uJLJ4D0a98WMoczlhVasFZQIWLkqBPtOFHDuzdaohc2UDkJvvHLEWS4pVT/89ruFUzYSY+UmcZGIYcTUFONqYSXszSK1DXZubWBgnmx/pix5rLaWFTWs1NxMlZUi8z/ZwNkeyNZ6ncUnDalLO5iKYBExBJk6trTg+tkaj1FpaiyKYZtMaglnMchveeYwrIW58R1AArzIeB8K7+tTWpUYqoAczELOkIunYElV/wBWHvb3gqvlqjU0GpAGtawKlp5RpPtvhDnc2MpmUqUacUwZqpSSAdIOhiJ2DGZ5wJkgYG7QdsBZaTByjKI3UqaKqwt/mke2EVR4jvmJHpxXEAo5xctRFPUWMk+Unp8sRZDtNVy9TvKTQx5ESrDow5j6jkRgDOcHqUn0VoQ2IXUGYggGwWb3g9CL4MyXZ+kWXvmcBjHgKyJssk23ufXynGhcTGz6TMcgAqdeznbCk+Q+0IdJek2lTuKhBSI56Tq+WORVc5q1QTgvP1MtlaJpgPUeSEV2FlN9R02uScJshQZ7LN9jG8egk+cDHMxfmKq7SRJKdd66aSZFMRqvZRcAx0kgew5YwcqwIIU6tQMzsADP6f2cOV4UEy7lqmimoJYAQxc/DM3IkCYM+mEFLONOoMSgsdt4+eABRj7eLH5UbZ3Kpmc1TZiVRviYm7Ry+VpxI1Gjls6tSnJRCNSgk6dXhEHpefY4ApswdGRyujYgTFj54Y8UyDUylV6veEkFgVI089zOoA8ueKZMOTFSsO4UK5DfUh4nmWNV8xl2NKpPdqALsLh2N7cgP6YO4Dmmy+W0Mr6qjarEywNhPQ2wtzVLunmoAhjUBI/FcG3lh3kuL0RS7kOup5LEjxL8G3sW+WMu/wDtI4noNo1VAysNx+lRTk+zlSmwzLKq0kBbxG+q5FhNgY+WGHDKQo0qlauukVmhNSjUQoGowwm5PvjXM8RK0xTRGY30AAmRYqxANhDA36jFnTOZTOUaeYziAVaUrUVSfimIKjeYmDi6jepviZN1MEHIvwOz0ILT40lJEpVaXeUCqo1QOCSSB+A30iY674p1XjNA18yz0hpYjuhp+ELaNxAOG/aHiGoGoqrTy+ohAIuAQLDfVa/TBlPsGjUftLVgtTQH7qAV21AEzJPUi3rggFhzIOvu2lEFJhSLml4Wbw1JPhF5A5R5+WOidn+FMMvSmiQSs3RSbmed+fPFIbOd5TChG5mAeX6W5RjrXBe3eU7ikKjqrhAGDG4IEXtgBd/BnFtnIlO/wM08tUpM/iy66qhB8JLyVCn8UeXlgan2bzVDKVm71V1qCVSoNiOYiS14gfPHU8v2cpvmGpONVIAEjqG2Bj3/APHAna/spknyVXMZRERqOozTEA92Srqw6gg33kY0ZdMq8d3+CQw6vdRK9fvOP54NVZNTHSANV723i31OBWyDK5NJrSYLWMdCNsd5odhMm+TDijFVqAIbU3xFN41Rv5YH7Ddi8rVydGpXoh6jy0lmFpOnYjlGIe6YDv7TUdTiP9n3/wCpxnPZVnVT36DUZamJAB2mYufUc8GcG4etBgz1qZ1JtoYxMQZ2kRgztBllp5muiCFSq6qOgDEDfETZBhSWsR92zlAepAkwOg64XJjY8Ka+n+5FcgBsiLc9wlXcsuYoqJ+HS4A+mL92O4OKOUpjWCajtVJXZtlTeDED6nFLeIx1DLUDSoUkIGtaar57be36YtpcTbuWv6f6kdRkG3gRD2kzjK6osEk2BMCwk36Y54uTOZNSrmHcVCYVVW1oA32XyHTFlrZo1M0DM3IHyOHuWyLvZFZj5An8sbBiGa3ZqA4EOFQizmjdn6s2Kf8AliSjwB/xsmk9G/pjo1XKldSndd9j7WO+NO7wyaJHva/X7So5i/gVd9QRoIMxpvEExvvIj3BwP214OXfUpALqoMgx4NXQG9xhhTzah0Cgk6wJG1zHvjfi3F0bUtKpLISCNNj1gsORG/riGo2rj2A3Rk0VkzWvkGLaGdq06LINGgnnrG4i40XPPCvIZDLoHasS9RjIC6goImPwSf6DDnJZoJWHek1Kcw6g2II5crfWMHcRpJUrlMrTaoLREkkHrHw9L2tjIuMbLB5/ma3Ys1N13fH+zAOC8a7rMiqr1IPhamQ51KdgNK3jzGMDNVKNWqzsGpspCrUSoIuIMEQ19wMWzhPYzMBkcqEggkM4n5AfrOGPHuxdXMwSyDRMRJMHrMDp8sW/TK2Ihj/H/cyZNQUekNg9mcv4pmBUpqtN6dEwRUdFqaqgO4Ph+Gwt5YR0eBSRprrM28Di/uMdQf8AhtWKlka4JgMBcDnZjufocVHP8OqUW0VUKnz5+mJDB7ocCcMoJkeZWn4NJQE2J0uJaBJmNpvJ6+WF+doRs0gcxtgqMalN/PFMZAG0wZLJ3RfmMotWHetBb/IxIi0eER/uMWPgXc0svUFN3ZgRqJWDBFlvB0g6j6sca8J4AxVibBxIHQ8mPl+YOJOHUmpVTTqDT3gKGdr7Edb2nzOJ9mhCSSvMHpOoMuSFU6hAm+wtBHPphfxLII7My1ImCZpt+H0UDmMH16JVqiMLgH/6n6YBUYRVrnzKLlNUDxNUVBT0GsZBJB0PpE72i585xJnKlStCGpZRdhSqNMDmB1GMgYsHZP8A6n+n15/TGxWfUOoY9dSGTJ7nGWET8Iy1BS5raqh0gAmi8jf+dT5bbRjZqWXYUkLP3aPOnumHqAdAP15nFzqzOGHAcqtWsEeSCvIkbe+KvoAPiLfn1mZfaTuar8+kqefz1DVKK9Nx4bLUiIAgwvQDbphCtICqXWoNJ3VqdQz5nw3x2SlwRRmTTIbuzT1L4jcggG/lP1GIuFcNp1atdG1RTcqsHoT8+WIHTJffj88zTj1eTHRHFH88TmYamKK0lKFGqCpVY0nk/wCVRpsoN99xtfElfN5YOoWsFpi2rSRUI5+Unb0x0bJ8MRjmQRPdsQvtqj8sLc/wPK0uHvmK9PVU06kElfG1kFoteSNtzgPpwp4PpKjVs6nd5v6/SUDgGU7qu0VlPegBCwcNdoXYC3W8Wwu4rlwa1SQphiJveDE36xjtX/AvDUpI9VdIIWWaswEkf90YW1+zfBgxHeJ//Qf/AKxFsTMeJXDnRR8S2PpNeFdraPevUqkqSqCymPCW9b3wBT43S/w7M0NR72o1cqsG/eOzLfbY4qaU3+ynMysXtpbZbHxfCrdAbnzwzzHBagZhSq0ajI5RhGxDaD8LOLSDpnVDC0+HGc6/O3O0fn8zCiFZf+G9ssrTo0kZ2laahvA1iABG3r8sZ4b2oyNEIq1GgIq7PpGiwhYhdzJAvA6DHPF4NmTYCkTsRDWl3Qbrb4Cbwbx8VsYXg2auPuZCloAf4YkboIJXk0HwsOmF/WZq/pEemi7imX73NVXmKdSszauYVnJmNzYzGHfbKpRrfZaOTP3VFNA1SoBJFzPUXLeuBOI8NzFFQx7oy4SPEImAG8QELJgzBHQi+Aa3As1WzLUFqogFIvPduJh0RpBM7MSG2Ogx1x2PPlYmwBGUEmEcN4E1OsHroRSptIJsHIuu8GCYMXY7RhhmO1CVKopO6qHJD1Ap1AdVBjYeXU4red7G8Qq1F77MhlNQ00Zy5aQYEBxABHimdMcyce4X2XqahUarT72m7UUplSJKaFY2OskBybIbKZiwNznKCgYWQHky65WrwvLrqpUXzFSAQz7SY6kAeoHXAfEe0VWqCsGnT5U6cKD6wb4XcVyVegjM3d+CxUTMgopi0FQXUbg32scamtsIMHpOMT63MOKqILBubpmgBGkge374grVi8CCBuRImem+2M6QFC6SVUAAX5fniQ1D0M4f/AJTKE2KAB8o5yMZqtKlzNUHkVCiPaZicULNs9KoyltO99y0XWQLgkgb9cX9a56H64RcY4J9pdXJ0kCGgXt+u+FTWsx/8kf3hPYAhPD8+uYo2LeG2wsxAkE2J9b4uHAe0a0Ep01p92Eku4g955ETPOZ6jFY4VkBl00KDczPM/psBgxKhiDz3/AKeWC3tJwxK1EZyePSWqh2uC1Ll2pDUQYuS0eEgk+FfFz6YrnavitavVbuqlTuSBCltN+e0SJ2m+IxUPT6411N0wre08pFcSfN3FuVrZmmZp1Ki+lQ/vfDXN8UqZmgaeZEugmnV5k9GjedpxGKpiw9sYWqbSpHrf+xhV9o5RONmJPsb9PqMeGUfp9Rh6HPT64w1U8hfCDWvHBJPMWr2iSjQCVKhDK1lRWYld4kgLzI3i1pwO/Hama0BaLLTUyrk3BHS25sSR08sep8BXvu9bxx8KEWkbEzvz3w5WYgKFiwiLenTFG1YH9PctkK7qTqNeIMrZWmApFQ0k7xhGnW6EAOetgb/zLG+KZ9kcbqcWfJ5t0V1Gk6tyyq03uDqEkESN7TjTMZpqjaioBO8G0i3QeWObV0LUwZdq8KblbOWf+U4a8Dq93r1giYg+k9MFlz0+uMLUP8se+Ox+0siNuAEzZBvXaYS/EFlviPTcYO7J8aVMwpqyqwRqIMbWwo1+n0tjFNz5H06cvfFP+WzE2ZMYVAqp1L/HsoWVu/pyAR8XIwf0GEvZ7jFAV80WrKqtUJUkwCJNxO+KTrM4wSemCParD+2EpYr9wfpLrwzjFEVMzqrKA1QxJ3F8If4hcSWqtKnScMg8R0mRsQP788KCT0xgn0wT7WY/2whanSOKjLZzKJRfMoghGkMs+EC0HHPuLcAy9KqyLmAwEQbcwDytzwNMnYf37Y9q8h88cPaf/wAw1KyrHabbxynr640Lnqd595x7HsYYYRTrN3i+I/EOfnP53wRmcy/fudbT3kTJmAYA9AAPkMex7HXxOmlWoWL6iTLGZM4heq0zJnrOPY9id8weZk1Wjc/PG4c7yZmfe1/XHsexxM6YeoTuSff+/wCxixTt6Yxj2JvDNycaMdvXHsewgnTcseuJBj2PYE6enGk2x7HsdOmgOJENvbHsewZwmP2GMzj2PYB7nGYJxsP0xnHsGcJoeWMtyx7HsMIRMjbHk3GPY9gQSSmMYYeJvU49j2HHUMwiDeBP+2DTSXSLDc8sex7Dp1DBMwokWGMsgnYY9j2AZ0hcX98Yi+PY9gQT2aUXt1xHTWwx7HsG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i.dailymail.co.uk/i/pix/2011/02/12/article-1356412-0D264CD0000005DC-615_634x399.jpg"/>
          <p:cNvPicPr>
            <a:picLocks noChangeAspect="1" noChangeArrowheads="1"/>
          </p:cNvPicPr>
          <p:nvPr/>
        </p:nvPicPr>
        <p:blipFill>
          <a:blip r:embed="rId3"/>
          <a:srcRect/>
          <a:stretch>
            <a:fillRect/>
          </a:stretch>
        </p:blipFill>
        <p:spPr bwMode="auto">
          <a:xfrm>
            <a:off x="1259632" y="1125538"/>
            <a:ext cx="6038850" cy="3800476"/>
          </a:xfrm>
          <a:prstGeom prst="rect">
            <a:avLst/>
          </a:prstGeom>
          <a:noFill/>
        </p:spPr>
      </p:pic>
      <p:sp>
        <p:nvSpPr>
          <p:cNvPr id="6" name="TextBox 5"/>
          <p:cNvSpPr txBox="1"/>
          <p:nvPr/>
        </p:nvSpPr>
        <p:spPr>
          <a:xfrm>
            <a:off x="342900" y="5357246"/>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Turn the page and list what you saw, compare your list with that of your partners. Did you attend to different things?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914" name="Group 3"/>
          <p:cNvGrpSpPr>
            <a:grpSpLocks/>
          </p:cNvGrpSpPr>
          <p:nvPr/>
        </p:nvGrpSpPr>
        <p:grpSpPr bwMode="auto">
          <a:xfrm>
            <a:off x="3419475" y="1268413"/>
            <a:ext cx="2663825" cy="5157787"/>
            <a:chOff x="2154" y="799"/>
            <a:chExt cx="1678" cy="3249"/>
          </a:xfrm>
        </p:grpSpPr>
        <p:grpSp>
          <p:nvGrpSpPr>
            <p:cNvPr id="38941" name="Group 4"/>
            <p:cNvGrpSpPr>
              <a:grpSpLocks/>
            </p:cNvGrpSpPr>
            <p:nvPr/>
          </p:nvGrpSpPr>
          <p:grpSpPr bwMode="auto">
            <a:xfrm>
              <a:off x="2154" y="799"/>
              <a:ext cx="1678" cy="3249"/>
              <a:chOff x="2154" y="799"/>
              <a:chExt cx="1678" cy="3249"/>
            </a:xfrm>
          </p:grpSpPr>
          <p:sp>
            <p:nvSpPr>
              <p:cNvPr id="105503" name="Rectangle 5"/>
              <p:cNvSpPr>
                <a:spLocks noChangeArrowheads="1"/>
              </p:cNvSpPr>
              <p:nvPr/>
            </p:nvSpPr>
            <p:spPr bwMode="auto">
              <a:xfrm>
                <a:off x="2653" y="1616"/>
                <a:ext cx="635" cy="317"/>
              </a:xfrm>
              <a:prstGeom prst="rect">
                <a:avLst/>
              </a:prstGeom>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GB" b="1">
                  <a:solidFill>
                    <a:srgbClr val="953735"/>
                  </a:solidFill>
                  <a:latin typeface="Arial" pitchFamily="34" charset="0"/>
                  <a:ea typeface="ヒラギノ角ゴ Pro W3" pitchFamily="120" charset="-128"/>
                </a:endParaRPr>
              </a:p>
            </p:txBody>
          </p:sp>
          <p:sp>
            <p:nvSpPr>
              <p:cNvPr id="2" name="Oval 6"/>
              <p:cNvSpPr>
                <a:spLocks noChangeArrowheads="1"/>
              </p:cNvSpPr>
              <p:nvPr/>
            </p:nvSpPr>
            <p:spPr bwMode="auto">
              <a:xfrm>
                <a:off x="2336" y="1797"/>
                <a:ext cx="1270" cy="635"/>
              </a:xfrm>
              <a:prstGeom prst="ellipse">
                <a:avLst/>
              </a:prstGeom>
              <a:ln/>
              <a:extLst/>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a:solidFill>
                      <a:schemeClr val="accent2">
                        <a:lumMod val="75000"/>
                      </a:schemeClr>
                    </a:solidFill>
                  </a:rPr>
                  <a:t>Allocation </a:t>
                </a:r>
              </a:p>
              <a:p>
                <a:pPr algn="ctr">
                  <a:defRPr/>
                </a:pPr>
                <a:r>
                  <a:rPr lang="en-US" b="1">
                    <a:solidFill>
                      <a:schemeClr val="accent2">
                        <a:lumMod val="75000"/>
                      </a:schemeClr>
                    </a:solidFill>
                  </a:rPr>
                  <a:t>Policy</a:t>
                </a:r>
              </a:p>
            </p:txBody>
          </p:sp>
          <p:sp>
            <p:nvSpPr>
              <p:cNvPr id="105505" name="AutoShape 7"/>
              <p:cNvSpPr>
                <a:spLocks noChangeArrowheads="1"/>
              </p:cNvSpPr>
              <p:nvPr/>
            </p:nvSpPr>
            <p:spPr bwMode="auto">
              <a:xfrm>
                <a:off x="2154" y="2568"/>
                <a:ext cx="1678" cy="1480"/>
              </a:xfrm>
              <a:prstGeom prst="downArrowCallout">
                <a:avLst>
                  <a:gd name="adj1" fmla="val 37835"/>
                  <a:gd name="adj2" fmla="val 28345"/>
                  <a:gd name="adj3" fmla="val 16690"/>
                  <a:gd name="adj4" fmla="val 66667"/>
                </a:avLst>
              </a:prstGeom>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b="1">
                  <a:solidFill>
                    <a:srgbClr val="953735"/>
                  </a:solidFill>
                  <a:latin typeface="Arial" pitchFamily="34" charset="0"/>
                  <a:ea typeface="ヒラギノ角ゴ Pro W3" pitchFamily="120" charset="-128"/>
                </a:endParaRPr>
              </a:p>
            </p:txBody>
          </p:sp>
          <p:sp>
            <p:nvSpPr>
              <p:cNvPr id="3" name="Rectangle 8"/>
              <p:cNvSpPr>
                <a:spLocks noChangeArrowheads="1"/>
              </p:cNvSpPr>
              <p:nvPr/>
            </p:nvSpPr>
            <p:spPr bwMode="auto">
              <a:xfrm>
                <a:off x="2245" y="799"/>
                <a:ext cx="1406" cy="817"/>
              </a:xfrm>
              <a:prstGeom prst="rect">
                <a:avLst/>
              </a:prstGeom>
              <a:ln/>
              <a:extLst/>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a:solidFill>
                      <a:schemeClr val="accent2">
                        <a:lumMod val="75000"/>
                      </a:schemeClr>
                    </a:solidFill>
                  </a:rPr>
                  <a:t>Available capacity</a:t>
                </a:r>
              </a:p>
            </p:txBody>
          </p:sp>
        </p:grpSp>
        <p:sp>
          <p:nvSpPr>
            <p:cNvPr id="105502" name="Rectangle 9"/>
            <p:cNvSpPr>
              <a:spLocks noChangeArrowheads="1"/>
            </p:cNvSpPr>
            <p:nvPr/>
          </p:nvSpPr>
          <p:spPr bwMode="auto">
            <a:xfrm>
              <a:off x="2653" y="2387"/>
              <a:ext cx="635" cy="226"/>
            </a:xfrm>
            <a:prstGeom prst="rect">
              <a:avLst/>
            </a:prstGeom>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GB" b="1">
                <a:solidFill>
                  <a:schemeClr val="tx1"/>
                </a:solidFill>
                <a:latin typeface="Arial" pitchFamily="34" charset="0"/>
                <a:ea typeface="ヒラギノ角ゴ Pro W3" pitchFamily="120" charset="-128"/>
              </a:endParaRPr>
            </a:p>
          </p:txBody>
        </p:sp>
      </p:grpSp>
      <p:grpSp>
        <p:nvGrpSpPr>
          <p:cNvPr id="38915" name="Group 10"/>
          <p:cNvGrpSpPr>
            <a:grpSpLocks/>
          </p:cNvGrpSpPr>
          <p:nvPr/>
        </p:nvGrpSpPr>
        <p:grpSpPr bwMode="auto">
          <a:xfrm>
            <a:off x="3779838" y="4292600"/>
            <a:ext cx="1873250" cy="792163"/>
            <a:chOff x="2381" y="2840"/>
            <a:chExt cx="1180" cy="681"/>
          </a:xfrm>
        </p:grpSpPr>
        <p:sp>
          <p:nvSpPr>
            <p:cNvPr id="38932" name="Freeform 11"/>
            <p:cNvSpPr>
              <a:spLocks/>
            </p:cNvSpPr>
            <p:nvPr/>
          </p:nvSpPr>
          <p:spPr bwMode="auto">
            <a:xfrm>
              <a:off x="2381" y="2840"/>
              <a:ext cx="454" cy="409"/>
            </a:xfrm>
            <a:custGeom>
              <a:avLst/>
              <a:gdLst>
                <a:gd name="T0" fmla="*/ 454 w 454"/>
                <a:gd name="T1" fmla="*/ 0 h 409"/>
                <a:gd name="T2" fmla="*/ 318 w 454"/>
                <a:gd name="T3" fmla="*/ 273 h 409"/>
                <a:gd name="T4" fmla="*/ 0 w 454"/>
                <a:gd name="T5" fmla="*/ 409 h 409"/>
                <a:gd name="T6" fmla="*/ 0 60000 65536"/>
                <a:gd name="T7" fmla="*/ 0 60000 65536"/>
                <a:gd name="T8" fmla="*/ 0 60000 65536"/>
                <a:gd name="T9" fmla="*/ 0 w 454"/>
                <a:gd name="T10" fmla="*/ 0 h 409"/>
                <a:gd name="T11" fmla="*/ 454 w 454"/>
                <a:gd name="T12" fmla="*/ 409 h 409"/>
              </a:gdLst>
              <a:ahLst/>
              <a:cxnLst>
                <a:cxn ang="T6">
                  <a:pos x="T0" y="T1"/>
                </a:cxn>
                <a:cxn ang="T7">
                  <a:pos x="T2" y="T3"/>
                </a:cxn>
                <a:cxn ang="T8">
                  <a:pos x="T4" y="T5"/>
                </a:cxn>
              </a:cxnLst>
              <a:rect l="T9" t="T10" r="T11" b="T12"/>
              <a:pathLst>
                <a:path w="454" h="409">
                  <a:moveTo>
                    <a:pt x="454" y="0"/>
                  </a:moveTo>
                  <a:cubicBezTo>
                    <a:pt x="424" y="102"/>
                    <a:pt x="394" y="205"/>
                    <a:pt x="318" y="273"/>
                  </a:cubicBezTo>
                  <a:cubicBezTo>
                    <a:pt x="242" y="341"/>
                    <a:pt x="53" y="386"/>
                    <a:pt x="0" y="409"/>
                  </a:cubicBezTo>
                </a:path>
              </a:pathLst>
            </a:custGeom>
            <a:noFill/>
            <a:ln w="9525">
              <a:solidFill>
                <a:schemeClr val="tx1"/>
              </a:solidFill>
              <a:round/>
              <a:headEnd/>
              <a:tailEnd/>
            </a:ln>
          </p:spPr>
          <p:txBody>
            <a:bodyPr/>
            <a:lstStyle/>
            <a:p>
              <a:endParaRPr lang="en-US"/>
            </a:p>
          </p:txBody>
        </p:sp>
        <p:sp>
          <p:nvSpPr>
            <p:cNvPr id="38933" name="Freeform 12"/>
            <p:cNvSpPr>
              <a:spLocks/>
            </p:cNvSpPr>
            <p:nvPr/>
          </p:nvSpPr>
          <p:spPr bwMode="auto">
            <a:xfrm flipH="1">
              <a:off x="3016" y="2840"/>
              <a:ext cx="318" cy="409"/>
            </a:xfrm>
            <a:custGeom>
              <a:avLst/>
              <a:gdLst>
                <a:gd name="T0" fmla="*/ 6 w 454"/>
                <a:gd name="T1" fmla="*/ 0 h 409"/>
                <a:gd name="T2" fmla="*/ 4 w 454"/>
                <a:gd name="T3" fmla="*/ 273 h 409"/>
                <a:gd name="T4" fmla="*/ 0 w 454"/>
                <a:gd name="T5" fmla="*/ 409 h 409"/>
                <a:gd name="T6" fmla="*/ 0 60000 65536"/>
                <a:gd name="T7" fmla="*/ 0 60000 65536"/>
                <a:gd name="T8" fmla="*/ 0 60000 65536"/>
                <a:gd name="T9" fmla="*/ 0 w 454"/>
                <a:gd name="T10" fmla="*/ 0 h 409"/>
                <a:gd name="T11" fmla="*/ 454 w 454"/>
                <a:gd name="T12" fmla="*/ 409 h 409"/>
              </a:gdLst>
              <a:ahLst/>
              <a:cxnLst>
                <a:cxn ang="T6">
                  <a:pos x="T0" y="T1"/>
                </a:cxn>
                <a:cxn ang="T7">
                  <a:pos x="T2" y="T3"/>
                </a:cxn>
                <a:cxn ang="T8">
                  <a:pos x="T4" y="T5"/>
                </a:cxn>
              </a:cxnLst>
              <a:rect l="T9" t="T10" r="T11" b="T12"/>
              <a:pathLst>
                <a:path w="454" h="409">
                  <a:moveTo>
                    <a:pt x="454" y="0"/>
                  </a:moveTo>
                  <a:cubicBezTo>
                    <a:pt x="424" y="102"/>
                    <a:pt x="394" y="205"/>
                    <a:pt x="318" y="273"/>
                  </a:cubicBezTo>
                  <a:cubicBezTo>
                    <a:pt x="242" y="341"/>
                    <a:pt x="53" y="386"/>
                    <a:pt x="0" y="409"/>
                  </a:cubicBezTo>
                </a:path>
              </a:pathLst>
            </a:custGeom>
            <a:noFill/>
            <a:ln w="9525">
              <a:solidFill>
                <a:schemeClr val="tx1"/>
              </a:solidFill>
              <a:round/>
              <a:headEnd/>
              <a:tailEnd/>
            </a:ln>
          </p:spPr>
          <p:txBody>
            <a:bodyPr/>
            <a:lstStyle/>
            <a:p>
              <a:endParaRPr lang="en-US"/>
            </a:p>
          </p:txBody>
        </p:sp>
        <p:sp>
          <p:nvSpPr>
            <p:cNvPr id="38934" name="Freeform 13"/>
            <p:cNvSpPr>
              <a:spLocks/>
            </p:cNvSpPr>
            <p:nvPr/>
          </p:nvSpPr>
          <p:spPr bwMode="auto">
            <a:xfrm>
              <a:off x="2653" y="2840"/>
              <a:ext cx="318" cy="409"/>
            </a:xfrm>
            <a:custGeom>
              <a:avLst/>
              <a:gdLst>
                <a:gd name="T0" fmla="*/ 6 w 454"/>
                <a:gd name="T1" fmla="*/ 0 h 409"/>
                <a:gd name="T2" fmla="*/ 4 w 454"/>
                <a:gd name="T3" fmla="*/ 273 h 409"/>
                <a:gd name="T4" fmla="*/ 0 w 454"/>
                <a:gd name="T5" fmla="*/ 409 h 409"/>
                <a:gd name="T6" fmla="*/ 0 60000 65536"/>
                <a:gd name="T7" fmla="*/ 0 60000 65536"/>
                <a:gd name="T8" fmla="*/ 0 60000 65536"/>
                <a:gd name="T9" fmla="*/ 0 w 454"/>
                <a:gd name="T10" fmla="*/ 0 h 409"/>
                <a:gd name="T11" fmla="*/ 454 w 454"/>
                <a:gd name="T12" fmla="*/ 409 h 409"/>
              </a:gdLst>
              <a:ahLst/>
              <a:cxnLst>
                <a:cxn ang="T6">
                  <a:pos x="T0" y="T1"/>
                </a:cxn>
                <a:cxn ang="T7">
                  <a:pos x="T2" y="T3"/>
                </a:cxn>
                <a:cxn ang="T8">
                  <a:pos x="T4" y="T5"/>
                </a:cxn>
              </a:cxnLst>
              <a:rect l="T9" t="T10" r="T11" b="T12"/>
              <a:pathLst>
                <a:path w="454" h="409">
                  <a:moveTo>
                    <a:pt x="454" y="0"/>
                  </a:moveTo>
                  <a:cubicBezTo>
                    <a:pt x="424" y="102"/>
                    <a:pt x="394" y="205"/>
                    <a:pt x="318" y="273"/>
                  </a:cubicBezTo>
                  <a:cubicBezTo>
                    <a:pt x="242" y="341"/>
                    <a:pt x="53" y="386"/>
                    <a:pt x="0" y="409"/>
                  </a:cubicBezTo>
                </a:path>
              </a:pathLst>
            </a:custGeom>
            <a:noFill/>
            <a:ln w="9525">
              <a:solidFill>
                <a:schemeClr val="tx1"/>
              </a:solidFill>
              <a:round/>
              <a:headEnd/>
              <a:tailEnd/>
            </a:ln>
          </p:spPr>
          <p:txBody>
            <a:bodyPr/>
            <a:lstStyle/>
            <a:p>
              <a:endParaRPr lang="en-US"/>
            </a:p>
          </p:txBody>
        </p:sp>
        <p:sp>
          <p:nvSpPr>
            <p:cNvPr id="38935" name="Rectangle 14"/>
            <p:cNvSpPr>
              <a:spLocks noChangeArrowheads="1"/>
            </p:cNvSpPr>
            <p:nvPr/>
          </p:nvSpPr>
          <p:spPr bwMode="auto">
            <a:xfrm>
              <a:off x="2381" y="3249"/>
              <a:ext cx="91" cy="272"/>
            </a:xfrm>
            <a:prstGeom prst="rect">
              <a:avLst/>
            </a:prstGeom>
            <a:solidFill>
              <a:srgbClr val="FFFF00"/>
            </a:solidFill>
            <a:ln w="9525">
              <a:solidFill>
                <a:schemeClr val="tx1"/>
              </a:solidFill>
              <a:miter lim="800000"/>
              <a:headEnd/>
              <a:tailEnd/>
            </a:ln>
          </p:spPr>
          <p:txBody>
            <a:bodyPr wrap="none" anchor="ctr"/>
            <a:lstStyle/>
            <a:p>
              <a:endParaRPr lang="en-GB" b="1"/>
            </a:p>
          </p:txBody>
        </p:sp>
        <p:sp>
          <p:nvSpPr>
            <p:cNvPr id="38936" name="Rectangle 15"/>
            <p:cNvSpPr>
              <a:spLocks noChangeArrowheads="1"/>
            </p:cNvSpPr>
            <p:nvPr/>
          </p:nvSpPr>
          <p:spPr bwMode="auto">
            <a:xfrm>
              <a:off x="2653" y="3249"/>
              <a:ext cx="91" cy="272"/>
            </a:xfrm>
            <a:prstGeom prst="rect">
              <a:avLst/>
            </a:prstGeom>
            <a:solidFill>
              <a:srgbClr val="FFFF00"/>
            </a:solidFill>
            <a:ln w="9525">
              <a:solidFill>
                <a:schemeClr val="tx1"/>
              </a:solidFill>
              <a:miter lim="800000"/>
              <a:headEnd/>
              <a:tailEnd/>
            </a:ln>
          </p:spPr>
          <p:txBody>
            <a:bodyPr wrap="none" anchor="ctr"/>
            <a:lstStyle/>
            <a:p>
              <a:endParaRPr lang="en-GB" b="1"/>
            </a:p>
          </p:txBody>
        </p:sp>
        <p:grpSp>
          <p:nvGrpSpPr>
            <p:cNvPr id="38937" name="Group 16"/>
            <p:cNvGrpSpPr>
              <a:grpSpLocks/>
            </p:cNvGrpSpPr>
            <p:nvPr/>
          </p:nvGrpSpPr>
          <p:grpSpPr bwMode="auto">
            <a:xfrm>
              <a:off x="3198" y="2840"/>
              <a:ext cx="363" cy="681"/>
              <a:chOff x="3152" y="2840"/>
              <a:chExt cx="363" cy="681"/>
            </a:xfrm>
          </p:grpSpPr>
          <p:sp>
            <p:nvSpPr>
              <p:cNvPr id="38939" name="Freeform 17"/>
              <p:cNvSpPr>
                <a:spLocks/>
              </p:cNvSpPr>
              <p:nvPr/>
            </p:nvSpPr>
            <p:spPr bwMode="auto">
              <a:xfrm flipH="1">
                <a:off x="3152" y="2840"/>
                <a:ext cx="318" cy="409"/>
              </a:xfrm>
              <a:custGeom>
                <a:avLst/>
                <a:gdLst>
                  <a:gd name="T0" fmla="*/ 6 w 454"/>
                  <a:gd name="T1" fmla="*/ 0 h 409"/>
                  <a:gd name="T2" fmla="*/ 4 w 454"/>
                  <a:gd name="T3" fmla="*/ 273 h 409"/>
                  <a:gd name="T4" fmla="*/ 0 w 454"/>
                  <a:gd name="T5" fmla="*/ 409 h 409"/>
                  <a:gd name="T6" fmla="*/ 0 60000 65536"/>
                  <a:gd name="T7" fmla="*/ 0 60000 65536"/>
                  <a:gd name="T8" fmla="*/ 0 60000 65536"/>
                  <a:gd name="T9" fmla="*/ 0 w 454"/>
                  <a:gd name="T10" fmla="*/ 0 h 409"/>
                  <a:gd name="T11" fmla="*/ 454 w 454"/>
                  <a:gd name="T12" fmla="*/ 409 h 409"/>
                </a:gdLst>
                <a:ahLst/>
                <a:cxnLst>
                  <a:cxn ang="T6">
                    <a:pos x="T0" y="T1"/>
                  </a:cxn>
                  <a:cxn ang="T7">
                    <a:pos x="T2" y="T3"/>
                  </a:cxn>
                  <a:cxn ang="T8">
                    <a:pos x="T4" y="T5"/>
                  </a:cxn>
                </a:cxnLst>
                <a:rect l="T9" t="T10" r="T11" b="T12"/>
                <a:pathLst>
                  <a:path w="454" h="409">
                    <a:moveTo>
                      <a:pt x="454" y="0"/>
                    </a:moveTo>
                    <a:cubicBezTo>
                      <a:pt x="424" y="102"/>
                      <a:pt x="394" y="205"/>
                      <a:pt x="318" y="273"/>
                    </a:cubicBezTo>
                    <a:cubicBezTo>
                      <a:pt x="242" y="341"/>
                      <a:pt x="53" y="386"/>
                      <a:pt x="0" y="409"/>
                    </a:cubicBezTo>
                  </a:path>
                </a:pathLst>
              </a:custGeom>
              <a:noFill/>
              <a:ln w="9525">
                <a:solidFill>
                  <a:schemeClr val="tx1"/>
                </a:solidFill>
                <a:round/>
                <a:headEnd/>
                <a:tailEnd/>
              </a:ln>
            </p:spPr>
            <p:txBody>
              <a:bodyPr/>
              <a:lstStyle/>
              <a:p>
                <a:endParaRPr lang="en-US"/>
              </a:p>
            </p:txBody>
          </p:sp>
          <p:sp>
            <p:nvSpPr>
              <p:cNvPr id="38940" name="Rectangle 18"/>
              <p:cNvSpPr>
                <a:spLocks noChangeArrowheads="1"/>
              </p:cNvSpPr>
              <p:nvPr/>
            </p:nvSpPr>
            <p:spPr bwMode="auto">
              <a:xfrm>
                <a:off x="3424" y="3249"/>
                <a:ext cx="91" cy="272"/>
              </a:xfrm>
              <a:prstGeom prst="rect">
                <a:avLst/>
              </a:prstGeom>
              <a:solidFill>
                <a:srgbClr val="FFFF00"/>
              </a:solidFill>
              <a:ln w="9525">
                <a:solidFill>
                  <a:schemeClr val="tx1"/>
                </a:solidFill>
                <a:miter lim="800000"/>
                <a:headEnd/>
                <a:tailEnd/>
              </a:ln>
            </p:spPr>
            <p:txBody>
              <a:bodyPr wrap="none" anchor="ctr"/>
              <a:lstStyle/>
              <a:p>
                <a:endParaRPr lang="en-GB" b="1"/>
              </a:p>
            </p:txBody>
          </p:sp>
        </p:grpSp>
        <p:sp>
          <p:nvSpPr>
            <p:cNvPr id="38938" name="Rectangle 19"/>
            <p:cNvSpPr>
              <a:spLocks noChangeArrowheads="1"/>
            </p:cNvSpPr>
            <p:nvPr/>
          </p:nvSpPr>
          <p:spPr bwMode="auto">
            <a:xfrm>
              <a:off x="3243" y="3249"/>
              <a:ext cx="91" cy="272"/>
            </a:xfrm>
            <a:prstGeom prst="rect">
              <a:avLst/>
            </a:prstGeom>
            <a:solidFill>
              <a:srgbClr val="FFFF00"/>
            </a:solidFill>
            <a:ln w="9525">
              <a:solidFill>
                <a:schemeClr val="tx1"/>
              </a:solidFill>
              <a:miter lim="800000"/>
              <a:headEnd/>
              <a:tailEnd/>
            </a:ln>
          </p:spPr>
          <p:txBody>
            <a:bodyPr wrap="none" anchor="ctr"/>
            <a:lstStyle/>
            <a:p>
              <a:endParaRPr lang="en-GB" b="1"/>
            </a:p>
          </p:txBody>
        </p:sp>
      </p:grpSp>
      <p:sp>
        <p:nvSpPr>
          <p:cNvPr id="105477" name="Oval 21"/>
          <p:cNvSpPr>
            <a:spLocks noChangeArrowheads="1"/>
          </p:cNvSpPr>
          <p:nvPr/>
        </p:nvSpPr>
        <p:spPr bwMode="auto">
          <a:xfrm>
            <a:off x="611188" y="2132013"/>
            <a:ext cx="1873250" cy="1008062"/>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defRPr>
                <a:solidFill>
                  <a:schemeClr val="tx1"/>
                </a:solidFill>
                <a:latin typeface="Arial" panose="020B0604020202020204" pitchFamily="34" charset="0"/>
                <a:ea typeface="ヒラギノ角ゴ Pro W3" pitchFamily="120" charset="-128"/>
              </a:defRPr>
            </a:lvl1pPr>
            <a:lvl2pPr marL="742950" indent="-285750">
              <a:defRPr>
                <a:solidFill>
                  <a:schemeClr val="tx1"/>
                </a:solidFill>
                <a:latin typeface="Arial" panose="020B0604020202020204" pitchFamily="34" charset="0"/>
                <a:ea typeface="ヒラギノ角ゴ Pro W3" pitchFamily="120" charset="-128"/>
              </a:defRPr>
            </a:lvl2pPr>
            <a:lvl3pPr marL="1143000" indent="-228600">
              <a:defRPr>
                <a:solidFill>
                  <a:schemeClr val="tx1"/>
                </a:solidFill>
                <a:latin typeface="Arial" panose="020B0604020202020204" pitchFamily="34" charset="0"/>
                <a:ea typeface="ヒラギノ角ゴ Pro W3" pitchFamily="120" charset="-128"/>
              </a:defRPr>
            </a:lvl3pPr>
            <a:lvl4pPr marL="1600200" indent="-228600">
              <a:defRPr>
                <a:solidFill>
                  <a:schemeClr val="tx1"/>
                </a:solidFill>
                <a:latin typeface="Arial" panose="020B0604020202020204" pitchFamily="34" charset="0"/>
                <a:ea typeface="ヒラギノ角ゴ Pro W3" pitchFamily="120" charset="-128"/>
              </a:defRPr>
            </a:lvl4pPr>
            <a:lvl5pPr marL="2057400" indent="-228600">
              <a:defRPr>
                <a:solidFill>
                  <a:schemeClr val="tx1"/>
                </a:solidFill>
                <a:latin typeface="Arial" panose="020B0604020202020204" pitchFamily="34" charset="0"/>
                <a:ea typeface="ヒラギノ角ゴ Pro W3" pitchFamily="12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9pPr>
          </a:lstStyle>
          <a:p>
            <a:pPr algn="ctr">
              <a:defRPr/>
            </a:pPr>
            <a:r>
              <a:rPr lang="en-US" b="1" dirty="0" smtClean="0"/>
              <a:t>Enduring </a:t>
            </a:r>
          </a:p>
          <a:p>
            <a:pPr algn="ctr">
              <a:defRPr/>
            </a:pPr>
            <a:r>
              <a:rPr lang="en-US" b="1" dirty="0" smtClean="0"/>
              <a:t>Dispositions</a:t>
            </a:r>
          </a:p>
        </p:txBody>
      </p:sp>
      <p:sp>
        <p:nvSpPr>
          <p:cNvPr id="105478" name="Oval 22"/>
          <p:cNvSpPr>
            <a:spLocks noChangeArrowheads="1"/>
          </p:cNvSpPr>
          <p:nvPr/>
        </p:nvSpPr>
        <p:spPr bwMode="auto">
          <a:xfrm>
            <a:off x="611188" y="3716338"/>
            <a:ext cx="1873250" cy="1008062"/>
          </a:xfrm>
          <a:prstGeom prst="ellipse">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lvl1pPr>
              <a:defRPr>
                <a:solidFill>
                  <a:schemeClr val="tx1"/>
                </a:solidFill>
                <a:latin typeface="Arial" panose="020B0604020202020204" pitchFamily="34" charset="0"/>
                <a:ea typeface="ヒラギノ角ゴ Pro W3" pitchFamily="120" charset="-128"/>
              </a:defRPr>
            </a:lvl1pPr>
            <a:lvl2pPr marL="742950" indent="-285750">
              <a:defRPr>
                <a:solidFill>
                  <a:schemeClr val="tx1"/>
                </a:solidFill>
                <a:latin typeface="Arial" panose="020B0604020202020204" pitchFamily="34" charset="0"/>
                <a:ea typeface="ヒラギノ角ゴ Pro W3" pitchFamily="120" charset="-128"/>
              </a:defRPr>
            </a:lvl2pPr>
            <a:lvl3pPr marL="1143000" indent="-228600">
              <a:defRPr>
                <a:solidFill>
                  <a:schemeClr val="tx1"/>
                </a:solidFill>
                <a:latin typeface="Arial" panose="020B0604020202020204" pitchFamily="34" charset="0"/>
                <a:ea typeface="ヒラギノ角ゴ Pro W3" pitchFamily="120" charset="-128"/>
              </a:defRPr>
            </a:lvl3pPr>
            <a:lvl4pPr marL="1600200" indent="-228600">
              <a:defRPr>
                <a:solidFill>
                  <a:schemeClr val="tx1"/>
                </a:solidFill>
                <a:latin typeface="Arial" panose="020B0604020202020204" pitchFamily="34" charset="0"/>
                <a:ea typeface="ヒラギノ角ゴ Pro W3" pitchFamily="120" charset="-128"/>
              </a:defRPr>
            </a:lvl4pPr>
            <a:lvl5pPr marL="2057400" indent="-228600">
              <a:defRPr>
                <a:solidFill>
                  <a:schemeClr val="tx1"/>
                </a:solidFill>
                <a:latin typeface="Arial" panose="020B0604020202020204" pitchFamily="34" charset="0"/>
                <a:ea typeface="ヒラギノ角ゴ Pro W3" pitchFamily="12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9pPr>
          </a:lstStyle>
          <a:p>
            <a:pPr algn="ctr">
              <a:defRPr/>
            </a:pPr>
            <a:r>
              <a:rPr lang="en-US" b="1" dirty="0" smtClean="0"/>
              <a:t>Momentary </a:t>
            </a:r>
          </a:p>
          <a:p>
            <a:pPr algn="ctr">
              <a:defRPr/>
            </a:pPr>
            <a:r>
              <a:rPr lang="en-US" b="1" dirty="0" smtClean="0"/>
              <a:t>intentions</a:t>
            </a:r>
          </a:p>
        </p:txBody>
      </p:sp>
      <p:sp>
        <p:nvSpPr>
          <p:cNvPr id="105479" name="Oval 23"/>
          <p:cNvSpPr>
            <a:spLocks noChangeArrowheads="1"/>
          </p:cNvSpPr>
          <p:nvPr/>
        </p:nvSpPr>
        <p:spPr bwMode="auto">
          <a:xfrm>
            <a:off x="6804025" y="4005263"/>
            <a:ext cx="1871663" cy="1439862"/>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lvl1pPr>
              <a:defRPr>
                <a:solidFill>
                  <a:schemeClr val="tx1"/>
                </a:solidFill>
                <a:latin typeface="Arial" panose="020B0604020202020204" pitchFamily="34" charset="0"/>
                <a:ea typeface="ヒラギノ角ゴ Pro W3" pitchFamily="120" charset="-128"/>
              </a:defRPr>
            </a:lvl1pPr>
            <a:lvl2pPr marL="742950" indent="-285750">
              <a:defRPr>
                <a:solidFill>
                  <a:schemeClr val="tx1"/>
                </a:solidFill>
                <a:latin typeface="Arial" panose="020B0604020202020204" pitchFamily="34" charset="0"/>
                <a:ea typeface="ヒラギノ角ゴ Pro W3" pitchFamily="120" charset="-128"/>
              </a:defRPr>
            </a:lvl2pPr>
            <a:lvl3pPr marL="1143000" indent="-228600">
              <a:defRPr>
                <a:solidFill>
                  <a:schemeClr val="tx1"/>
                </a:solidFill>
                <a:latin typeface="Arial" panose="020B0604020202020204" pitchFamily="34" charset="0"/>
                <a:ea typeface="ヒラギノ角ゴ Pro W3" pitchFamily="120" charset="-128"/>
              </a:defRPr>
            </a:lvl3pPr>
            <a:lvl4pPr marL="1600200" indent="-228600">
              <a:defRPr>
                <a:solidFill>
                  <a:schemeClr val="tx1"/>
                </a:solidFill>
                <a:latin typeface="Arial" panose="020B0604020202020204" pitchFamily="34" charset="0"/>
                <a:ea typeface="ヒラギノ角ゴ Pro W3" pitchFamily="120" charset="-128"/>
              </a:defRPr>
            </a:lvl4pPr>
            <a:lvl5pPr marL="2057400" indent="-228600">
              <a:defRPr>
                <a:solidFill>
                  <a:schemeClr val="tx1"/>
                </a:solidFill>
                <a:latin typeface="Arial" panose="020B0604020202020204" pitchFamily="34" charset="0"/>
                <a:ea typeface="ヒラギノ角ゴ Pro W3" pitchFamily="12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9pPr>
          </a:lstStyle>
          <a:p>
            <a:pPr algn="ctr">
              <a:defRPr/>
            </a:pPr>
            <a:r>
              <a:rPr lang="en-US" b="1" smtClean="0"/>
              <a:t>Evaluation of </a:t>
            </a:r>
          </a:p>
          <a:p>
            <a:pPr algn="ctr">
              <a:defRPr/>
            </a:pPr>
            <a:r>
              <a:rPr lang="en-US" b="1" smtClean="0"/>
              <a:t>demands on</a:t>
            </a:r>
          </a:p>
          <a:p>
            <a:pPr algn="ctr">
              <a:defRPr/>
            </a:pPr>
            <a:r>
              <a:rPr lang="en-US" b="1" smtClean="0"/>
              <a:t>capacity</a:t>
            </a:r>
          </a:p>
        </p:txBody>
      </p:sp>
      <p:cxnSp>
        <p:nvCxnSpPr>
          <p:cNvPr id="38919" name="AutoShape 24"/>
          <p:cNvCxnSpPr>
            <a:cxnSpLocks noChangeShapeType="1"/>
            <a:stCxn id="105477" idx="4"/>
          </p:cNvCxnSpPr>
          <p:nvPr/>
        </p:nvCxnSpPr>
        <p:spPr bwMode="auto">
          <a:xfrm rot="16200000" flipH="1">
            <a:off x="2447925" y="2239963"/>
            <a:ext cx="144463" cy="1944687"/>
          </a:xfrm>
          <a:prstGeom prst="bentConnector2">
            <a:avLst/>
          </a:prstGeom>
          <a:noFill/>
          <a:ln w="38100">
            <a:solidFill>
              <a:schemeClr val="tx1"/>
            </a:solidFill>
            <a:miter lim="800000"/>
            <a:headEnd/>
            <a:tailEnd type="triangle" w="med" len="med"/>
          </a:ln>
        </p:spPr>
      </p:cxnSp>
      <p:cxnSp>
        <p:nvCxnSpPr>
          <p:cNvPr id="38920" name="AutoShape 25"/>
          <p:cNvCxnSpPr>
            <a:cxnSpLocks noChangeShapeType="1"/>
            <a:stCxn id="105478" idx="0"/>
          </p:cNvCxnSpPr>
          <p:nvPr/>
        </p:nvCxnSpPr>
        <p:spPr bwMode="auto">
          <a:xfrm rot="-5400000">
            <a:off x="2412207" y="2636044"/>
            <a:ext cx="215900" cy="1944687"/>
          </a:xfrm>
          <a:prstGeom prst="bentConnector2">
            <a:avLst/>
          </a:prstGeom>
          <a:noFill/>
          <a:ln w="38100">
            <a:solidFill>
              <a:schemeClr val="tx1"/>
            </a:solidFill>
            <a:miter lim="800000"/>
            <a:headEnd/>
            <a:tailEnd type="triangle" w="med" len="med"/>
          </a:ln>
        </p:spPr>
      </p:cxnSp>
      <p:cxnSp>
        <p:nvCxnSpPr>
          <p:cNvPr id="38921" name="AutoShape 26"/>
          <p:cNvCxnSpPr>
            <a:cxnSpLocks noChangeShapeType="1"/>
          </p:cNvCxnSpPr>
          <p:nvPr/>
        </p:nvCxnSpPr>
        <p:spPr bwMode="auto">
          <a:xfrm rot="5400000" flipH="1">
            <a:off x="5845175" y="3136900"/>
            <a:ext cx="931863" cy="1211263"/>
          </a:xfrm>
          <a:prstGeom prst="bentConnector2">
            <a:avLst/>
          </a:prstGeom>
          <a:noFill/>
          <a:ln w="38100">
            <a:solidFill>
              <a:schemeClr val="tx1"/>
            </a:solidFill>
            <a:miter lim="800000"/>
            <a:headEnd/>
            <a:tailEnd type="triangle" w="med" len="med"/>
          </a:ln>
        </p:spPr>
      </p:cxnSp>
      <p:cxnSp>
        <p:nvCxnSpPr>
          <p:cNvPr id="38922" name="AutoShape 27"/>
          <p:cNvCxnSpPr>
            <a:cxnSpLocks noChangeShapeType="1"/>
            <a:stCxn id="105479" idx="0"/>
          </p:cNvCxnSpPr>
          <p:nvPr/>
        </p:nvCxnSpPr>
        <p:spPr bwMode="auto">
          <a:xfrm flipV="1">
            <a:off x="7740650" y="1628775"/>
            <a:ext cx="0" cy="2376488"/>
          </a:xfrm>
          <a:prstGeom prst="straightConnector1">
            <a:avLst/>
          </a:prstGeom>
          <a:noFill/>
          <a:ln w="38100">
            <a:solidFill>
              <a:schemeClr val="tx1"/>
            </a:solidFill>
            <a:round/>
            <a:headEnd/>
            <a:tailEnd/>
          </a:ln>
        </p:spPr>
      </p:cxnSp>
      <p:cxnSp>
        <p:nvCxnSpPr>
          <p:cNvPr id="38923" name="AutoShape 28"/>
          <p:cNvCxnSpPr>
            <a:cxnSpLocks noChangeShapeType="1"/>
          </p:cNvCxnSpPr>
          <p:nvPr/>
        </p:nvCxnSpPr>
        <p:spPr bwMode="auto">
          <a:xfrm flipH="1">
            <a:off x="5867400" y="1628775"/>
            <a:ext cx="1873250" cy="0"/>
          </a:xfrm>
          <a:prstGeom prst="straightConnector1">
            <a:avLst/>
          </a:prstGeom>
          <a:noFill/>
          <a:ln w="38100">
            <a:solidFill>
              <a:schemeClr val="tx1"/>
            </a:solidFill>
            <a:round/>
            <a:headEnd/>
            <a:tailEnd type="triangle" w="med" len="med"/>
          </a:ln>
        </p:spPr>
      </p:cxnSp>
      <p:cxnSp>
        <p:nvCxnSpPr>
          <p:cNvPr id="38924" name="AutoShape 29"/>
          <p:cNvCxnSpPr>
            <a:cxnSpLocks noChangeShapeType="1"/>
          </p:cNvCxnSpPr>
          <p:nvPr/>
        </p:nvCxnSpPr>
        <p:spPr bwMode="auto">
          <a:xfrm rot="10800000" flipH="1" flipV="1">
            <a:off x="3563938" y="1484313"/>
            <a:ext cx="144462" cy="1439862"/>
          </a:xfrm>
          <a:prstGeom prst="bentConnector3">
            <a:avLst>
              <a:gd name="adj1" fmla="val -572528"/>
            </a:avLst>
          </a:prstGeom>
          <a:noFill/>
          <a:ln w="38100">
            <a:solidFill>
              <a:schemeClr val="tx1"/>
            </a:solidFill>
            <a:miter lim="800000"/>
            <a:headEnd/>
            <a:tailEnd type="triangle" w="med" len="med"/>
          </a:ln>
        </p:spPr>
      </p:cxnSp>
      <p:sp>
        <p:nvSpPr>
          <p:cNvPr id="38925" name="Line 30"/>
          <p:cNvSpPr>
            <a:spLocks noChangeShapeType="1"/>
          </p:cNvSpPr>
          <p:nvPr/>
        </p:nvSpPr>
        <p:spPr bwMode="auto">
          <a:xfrm>
            <a:off x="4500563" y="5661025"/>
            <a:ext cx="0" cy="431800"/>
          </a:xfrm>
          <a:prstGeom prst="line">
            <a:avLst/>
          </a:prstGeom>
          <a:noFill/>
          <a:ln w="9525">
            <a:solidFill>
              <a:schemeClr val="tx1"/>
            </a:solidFill>
            <a:round/>
            <a:headEnd/>
            <a:tailEnd type="triangle" w="med" len="med"/>
          </a:ln>
        </p:spPr>
        <p:txBody>
          <a:bodyPr/>
          <a:lstStyle/>
          <a:p>
            <a:endParaRPr lang="en-US"/>
          </a:p>
        </p:txBody>
      </p:sp>
      <p:sp>
        <p:nvSpPr>
          <p:cNvPr id="38926" name="Line 31"/>
          <p:cNvSpPr>
            <a:spLocks noChangeShapeType="1"/>
          </p:cNvSpPr>
          <p:nvPr/>
        </p:nvSpPr>
        <p:spPr bwMode="auto">
          <a:xfrm>
            <a:off x="4643438" y="5661025"/>
            <a:ext cx="0" cy="431800"/>
          </a:xfrm>
          <a:prstGeom prst="line">
            <a:avLst/>
          </a:prstGeom>
          <a:noFill/>
          <a:ln w="9525">
            <a:solidFill>
              <a:schemeClr val="tx1"/>
            </a:solidFill>
            <a:round/>
            <a:headEnd/>
            <a:tailEnd type="triangle" w="med" len="med"/>
          </a:ln>
        </p:spPr>
        <p:txBody>
          <a:bodyPr/>
          <a:lstStyle/>
          <a:p>
            <a:endParaRPr lang="en-US"/>
          </a:p>
        </p:txBody>
      </p:sp>
      <p:sp>
        <p:nvSpPr>
          <p:cNvPr id="38927" name="Line 32"/>
          <p:cNvSpPr>
            <a:spLocks noChangeShapeType="1"/>
          </p:cNvSpPr>
          <p:nvPr/>
        </p:nvSpPr>
        <p:spPr bwMode="auto">
          <a:xfrm>
            <a:off x="4787900" y="5661025"/>
            <a:ext cx="0" cy="431800"/>
          </a:xfrm>
          <a:prstGeom prst="line">
            <a:avLst/>
          </a:prstGeom>
          <a:noFill/>
          <a:ln w="9525">
            <a:solidFill>
              <a:schemeClr val="tx1"/>
            </a:solidFill>
            <a:round/>
            <a:headEnd/>
            <a:tailEnd type="triangle" w="med" len="med"/>
          </a:ln>
        </p:spPr>
        <p:txBody>
          <a:bodyPr/>
          <a:lstStyle/>
          <a:p>
            <a:endParaRPr lang="en-US"/>
          </a:p>
        </p:txBody>
      </p:sp>
      <p:sp>
        <p:nvSpPr>
          <p:cNvPr id="38928" name="Line 33"/>
          <p:cNvSpPr>
            <a:spLocks noChangeShapeType="1"/>
          </p:cNvSpPr>
          <p:nvPr/>
        </p:nvSpPr>
        <p:spPr bwMode="auto">
          <a:xfrm>
            <a:off x="4932363" y="5661025"/>
            <a:ext cx="0" cy="431800"/>
          </a:xfrm>
          <a:prstGeom prst="line">
            <a:avLst/>
          </a:prstGeom>
          <a:noFill/>
          <a:ln w="9525">
            <a:solidFill>
              <a:schemeClr val="tx1"/>
            </a:solidFill>
            <a:round/>
            <a:headEnd/>
            <a:tailEnd type="triangle" w="med" len="med"/>
          </a:ln>
        </p:spPr>
        <p:txBody>
          <a:bodyPr/>
          <a:lstStyle/>
          <a:p>
            <a:endParaRPr lang="en-US"/>
          </a:p>
        </p:txBody>
      </p:sp>
      <p:sp>
        <p:nvSpPr>
          <p:cNvPr id="38929" name="Text Box 34"/>
          <p:cNvSpPr txBox="1">
            <a:spLocks noChangeArrowheads="1"/>
          </p:cNvSpPr>
          <p:nvPr/>
        </p:nvSpPr>
        <p:spPr bwMode="auto">
          <a:xfrm>
            <a:off x="5487988" y="6040438"/>
            <a:ext cx="1416050" cy="369887"/>
          </a:xfrm>
          <a:prstGeom prst="rect">
            <a:avLst/>
          </a:prstGeom>
          <a:noFill/>
          <a:ln w="9525">
            <a:noFill/>
            <a:miter lim="800000"/>
            <a:headEnd/>
            <a:tailEnd/>
          </a:ln>
        </p:spPr>
        <p:txBody>
          <a:bodyPr wrap="none">
            <a:spAutoFit/>
          </a:bodyPr>
          <a:lstStyle/>
          <a:p>
            <a:r>
              <a:rPr lang="en-US" b="1"/>
              <a:t>Responses</a:t>
            </a:r>
          </a:p>
        </p:txBody>
      </p:sp>
      <p:sp>
        <p:nvSpPr>
          <p:cNvPr id="105491" name="Text Box 37"/>
          <p:cNvSpPr txBox="1">
            <a:spLocks noChangeArrowheads="1"/>
          </p:cNvSpPr>
          <p:nvPr/>
        </p:nvSpPr>
        <p:spPr bwMode="auto">
          <a:xfrm>
            <a:off x="539750" y="5661025"/>
            <a:ext cx="2065338" cy="70802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a:defRPr>
                <a:solidFill>
                  <a:schemeClr val="tx1"/>
                </a:solidFill>
                <a:latin typeface="Arial" panose="020B0604020202020204" pitchFamily="34" charset="0"/>
                <a:ea typeface="ヒラギノ角ゴ Pro W3" pitchFamily="120" charset="-128"/>
              </a:defRPr>
            </a:lvl1pPr>
            <a:lvl2pPr marL="742950" indent="-285750">
              <a:defRPr>
                <a:solidFill>
                  <a:schemeClr val="tx1"/>
                </a:solidFill>
                <a:latin typeface="Arial" panose="020B0604020202020204" pitchFamily="34" charset="0"/>
                <a:ea typeface="ヒラギノ角ゴ Pro W3" pitchFamily="120" charset="-128"/>
              </a:defRPr>
            </a:lvl2pPr>
            <a:lvl3pPr marL="1143000" indent="-228600">
              <a:defRPr>
                <a:solidFill>
                  <a:schemeClr val="tx1"/>
                </a:solidFill>
                <a:latin typeface="Arial" panose="020B0604020202020204" pitchFamily="34" charset="0"/>
                <a:ea typeface="ヒラギノ角ゴ Pro W3" pitchFamily="120" charset="-128"/>
              </a:defRPr>
            </a:lvl3pPr>
            <a:lvl4pPr marL="1600200" indent="-228600">
              <a:defRPr>
                <a:solidFill>
                  <a:schemeClr val="tx1"/>
                </a:solidFill>
                <a:latin typeface="Arial" panose="020B0604020202020204" pitchFamily="34" charset="0"/>
                <a:ea typeface="ヒラギノ角ゴ Pro W3" pitchFamily="120" charset="-128"/>
              </a:defRPr>
            </a:lvl4pPr>
            <a:lvl5pPr marL="2057400" indent="-228600">
              <a:defRPr>
                <a:solidFill>
                  <a:schemeClr val="tx1"/>
                </a:solidFill>
                <a:latin typeface="Arial" panose="020B0604020202020204" pitchFamily="34" charset="0"/>
                <a:ea typeface="ヒラギノ角ゴ Pro W3" pitchFamily="12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9pPr>
          </a:lstStyle>
          <a:p>
            <a:pPr>
              <a:defRPr/>
            </a:pPr>
            <a:r>
              <a:rPr lang="en-US" sz="2000" b="1" dirty="0" smtClean="0"/>
              <a:t>Capacity Model</a:t>
            </a:r>
          </a:p>
          <a:p>
            <a:pPr>
              <a:defRPr/>
            </a:pPr>
            <a:r>
              <a:rPr lang="en-US" sz="2000" b="1" dirty="0" smtClean="0"/>
              <a:t>Of Attention</a:t>
            </a:r>
          </a:p>
        </p:txBody>
      </p:sp>
      <p:sp>
        <p:nvSpPr>
          <p:cNvPr id="38931" name="Rectangle 3"/>
          <p:cNvSpPr>
            <a:spLocks noChangeArrowheads="1"/>
          </p:cNvSpPr>
          <p:nvPr/>
        </p:nvSpPr>
        <p:spPr bwMode="auto">
          <a:xfrm>
            <a:off x="3616325" y="5075238"/>
            <a:ext cx="2214563" cy="369887"/>
          </a:xfrm>
          <a:prstGeom prst="rect">
            <a:avLst/>
          </a:prstGeom>
          <a:noFill/>
          <a:ln w="9525">
            <a:noFill/>
            <a:miter lim="800000"/>
            <a:headEnd/>
            <a:tailEnd/>
          </a:ln>
        </p:spPr>
        <p:txBody>
          <a:bodyPr wrap="none">
            <a:spAutoFit/>
          </a:bodyPr>
          <a:lstStyle/>
          <a:p>
            <a:pPr algn="ctr"/>
            <a:r>
              <a:rPr lang="en-US" b="1"/>
              <a:t>Possible Activities</a:t>
            </a:r>
          </a:p>
        </p:txBody>
      </p:sp>
      <p:sp>
        <p:nvSpPr>
          <p:cNvPr id="35" name="TextBox 34"/>
          <p:cNvSpPr txBox="1"/>
          <p:nvPr/>
        </p:nvSpPr>
        <p:spPr>
          <a:xfrm>
            <a:off x="414338" y="476672"/>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Write down a short sentence. Everybody read their sentence at once. Write down what you heard.. Check for capacity (amount) and accuracy.</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563938" y="476250"/>
            <a:ext cx="2232025" cy="792163"/>
          </a:xfrm>
          <a:prstGeom prst="rect">
            <a:avLst/>
          </a:prstGeom>
          <a:ln/>
          <a:extLst/>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a:solidFill>
                  <a:schemeClr val="tx1"/>
                </a:solidFill>
              </a:rPr>
              <a:t>Arousal</a:t>
            </a:r>
          </a:p>
        </p:txBody>
      </p:sp>
      <p:grpSp>
        <p:nvGrpSpPr>
          <p:cNvPr id="39939" name="Group 3"/>
          <p:cNvGrpSpPr>
            <a:grpSpLocks/>
          </p:cNvGrpSpPr>
          <p:nvPr/>
        </p:nvGrpSpPr>
        <p:grpSpPr bwMode="auto">
          <a:xfrm>
            <a:off x="3419475" y="1268413"/>
            <a:ext cx="2663825" cy="5157787"/>
            <a:chOff x="2154" y="799"/>
            <a:chExt cx="1678" cy="3249"/>
          </a:xfrm>
        </p:grpSpPr>
        <p:grpSp>
          <p:nvGrpSpPr>
            <p:cNvPr id="39968" name="Group 4"/>
            <p:cNvGrpSpPr>
              <a:grpSpLocks/>
            </p:cNvGrpSpPr>
            <p:nvPr/>
          </p:nvGrpSpPr>
          <p:grpSpPr bwMode="auto">
            <a:xfrm>
              <a:off x="2154" y="799"/>
              <a:ext cx="1678" cy="3249"/>
              <a:chOff x="2154" y="799"/>
              <a:chExt cx="1678" cy="3249"/>
            </a:xfrm>
          </p:grpSpPr>
          <p:sp>
            <p:nvSpPr>
              <p:cNvPr id="109603" name="Rectangle 5"/>
              <p:cNvSpPr>
                <a:spLocks noChangeArrowheads="1"/>
              </p:cNvSpPr>
              <p:nvPr/>
            </p:nvSpPr>
            <p:spPr bwMode="auto">
              <a:xfrm>
                <a:off x="2653" y="1616"/>
                <a:ext cx="635" cy="317"/>
              </a:xfrm>
              <a:prstGeom prst="rect">
                <a:avLst/>
              </a:prstGeom>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GB">
                  <a:solidFill>
                    <a:schemeClr val="tx1"/>
                  </a:solidFill>
                  <a:latin typeface="Arial" pitchFamily="34" charset="0"/>
                  <a:ea typeface="ヒラギノ角ゴ Pro W3" pitchFamily="120" charset="-128"/>
                </a:endParaRPr>
              </a:p>
            </p:txBody>
          </p:sp>
          <p:sp>
            <p:nvSpPr>
              <p:cNvPr id="93190" name="Oval 6"/>
              <p:cNvSpPr>
                <a:spLocks noChangeArrowheads="1"/>
              </p:cNvSpPr>
              <p:nvPr/>
            </p:nvSpPr>
            <p:spPr bwMode="auto">
              <a:xfrm>
                <a:off x="2336" y="1797"/>
                <a:ext cx="1270" cy="635"/>
              </a:xfrm>
              <a:prstGeom prst="ellipse">
                <a:avLst/>
              </a:prstGeom>
              <a:ln/>
              <a:extLst/>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a:solidFill>
                      <a:schemeClr val="tx1"/>
                    </a:solidFill>
                  </a:rPr>
                  <a:t>Allocation </a:t>
                </a:r>
              </a:p>
              <a:p>
                <a:pPr algn="ctr">
                  <a:defRPr/>
                </a:pPr>
                <a:r>
                  <a:rPr lang="en-US">
                    <a:solidFill>
                      <a:schemeClr val="tx1"/>
                    </a:solidFill>
                  </a:rPr>
                  <a:t>Policy</a:t>
                </a:r>
              </a:p>
            </p:txBody>
          </p:sp>
          <p:sp>
            <p:nvSpPr>
              <p:cNvPr id="109605" name="AutoShape 7"/>
              <p:cNvSpPr>
                <a:spLocks noChangeArrowheads="1"/>
              </p:cNvSpPr>
              <p:nvPr/>
            </p:nvSpPr>
            <p:spPr bwMode="auto">
              <a:xfrm>
                <a:off x="2154" y="2568"/>
                <a:ext cx="1678" cy="1480"/>
              </a:xfrm>
              <a:prstGeom prst="downArrowCallout">
                <a:avLst>
                  <a:gd name="adj1" fmla="val 37835"/>
                  <a:gd name="adj2" fmla="val 28345"/>
                  <a:gd name="adj3" fmla="val 16690"/>
                  <a:gd name="adj4" fmla="val 66667"/>
                </a:avLst>
              </a:prstGeom>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a:solidFill>
                    <a:schemeClr val="tx1"/>
                  </a:solidFill>
                  <a:latin typeface="Arial" pitchFamily="34" charset="0"/>
                  <a:ea typeface="ヒラギノ角ゴ Pro W3" pitchFamily="120" charset="-128"/>
                </a:endParaRPr>
              </a:p>
              <a:p>
                <a:pPr algn="ctr">
                  <a:defRPr/>
                </a:pPr>
                <a:endParaRPr lang="en-US">
                  <a:solidFill>
                    <a:schemeClr val="tx1"/>
                  </a:solidFill>
                  <a:latin typeface="Arial" pitchFamily="34" charset="0"/>
                  <a:ea typeface="ヒラギノ角ゴ Pro W3" pitchFamily="120" charset="-128"/>
                </a:endParaRPr>
              </a:p>
              <a:p>
                <a:pPr algn="ctr">
                  <a:defRPr/>
                </a:pPr>
                <a:endParaRPr lang="en-US">
                  <a:solidFill>
                    <a:schemeClr val="tx1"/>
                  </a:solidFill>
                  <a:latin typeface="Arial" pitchFamily="34" charset="0"/>
                  <a:ea typeface="ヒラギノ角ゴ Pro W3" pitchFamily="120" charset="-128"/>
                </a:endParaRPr>
              </a:p>
              <a:p>
                <a:pPr algn="ctr">
                  <a:defRPr/>
                </a:pPr>
                <a:r>
                  <a:rPr lang="en-US">
                    <a:solidFill>
                      <a:schemeClr val="tx1"/>
                    </a:solidFill>
                    <a:latin typeface="Arial" pitchFamily="34" charset="0"/>
                    <a:ea typeface="ヒラギノ角ゴ Pro W3" pitchFamily="120" charset="-128"/>
                  </a:rPr>
                  <a:t>Possible Activities</a:t>
                </a:r>
              </a:p>
            </p:txBody>
          </p:sp>
          <p:sp>
            <p:nvSpPr>
              <p:cNvPr id="93192" name="Rectangle 8"/>
              <p:cNvSpPr>
                <a:spLocks noChangeArrowheads="1"/>
              </p:cNvSpPr>
              <p:nvPr/>
            </p:nvSpPr>
            <p:spPr bwMode="auto">
              <a:xfrm>
                <a:off x="2245" y="799"/>
                <a:ext cx="1406" cy="817"/>
              </a:xfrm>
              <a:prstGeom prst="rect">
                <a:avLst/>
              </a:prstGeom>
              <a:ln/>
              <a:extLst/>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dirty="0">
                    <a:solidFill>
                      <a:schemeClr val="tx1"/>
                    </a:solidFill>
                  </a:rPr>
                  <a:t>Available capacity</a:t>
                </a:r>
              </a:p>
            </p:txBody>
          </p:sp>
        </p:grpSp>
        <p:sp>
          <p:nvSpPr>
            <p:cNvPr id="109602" name="Rectangle 9"/>
            <p:cNvSpPr>
              <a:spLocks noChangeArrowheads="1"/>
            </p:cNvSpPr>
            <p:nvPr/>
          </p:nvSpPr>
          <p:spPr bwMode="auto">
            <a:xfrm>
              <a:off x="2653" y="2387"/>
              <a:ext cx="635" cy="226"/>
            </a:xfrm>
            <a:prstGeom prst="rect">
              <a:avLst/>
            </a:prstGeom>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GB">
                <a:solidFill>
                  <a:schemeClr val="tx1"/>
                </a:solidFill>
                <a:latin typeface="Arial" pitchFamily="34" charset="0"/>
                <a:ea typeface="ヒラギノ角ゴ Pro W3" pitchFamily="120" charset="-128"/>
              </a:endParaRPr>
            </a:p>
          </p:txBody>
        </p:sp>
      </p:grpSp>
      <p:grpSp>
        <p:nvGrpSpPr>
          <p:cNvPr id="39940" name="Group 10"/>
          <p:cNvGrpSpPr>
            <a:grpSpLocks/>
          </p:cNvGrpSpPr>
          <p:nvPr/>
        </p:nvGrpSpPr>
        <p:grpSpPr bwMode="auto">
          <a:xfrm>
            <a:off x="3779838" y="4292600"/>
            <a:ext cx="1873250" cy="792163"/>
            <a:chOff x="2381" y="2840"/>
            <a:chExt cx="1180" cy="681"/>
          </a:xfrm>
        </p:grpSpPr>
        <p:sp>
          <p:nvSpPr>
            <p:cNvPr id="39959" name="Freeform 11"/>
            <p:cNvSpPr>
              <a:spLocks/>
            </p:cNvSpPr>
            <p:nvPr/>
          </p:nvSpPr>
          <p:spPr bwMode="auto">
            <a:xfrm>
              <a:off x="2381" y="2840"/>
              <a:ext cx="454" cy="409"/>
            </a:xfrm>
            <a:custGeom>
              <a:avLst/>
              <a:gdLst>
                <a:gd name="T0" fmla="*/ 454 w 454"/>
                <a:gd name="T1" fmla="*/ 0 h 409"/>
                <a:gd name="T2" fmla="*/ 318 w 454"/>
                <a:gd name="T3" fmla="*/ 273 h 409"/>
                <a:gd name="T4" fmla="*/ 0 w 454"/>
                <a:gd name="T5" fmla="*/ 409 h 409"/>
                <a:gd name="T6" fmla="*/ 0 60000 65536"/>
                <a:gd name="T7" fmla="*/ 0 60000 65536"/>
                <a:gd name="T8" fmla="*/ 0 60000 65536"/>
                <a:gd name="T9" fmla="*/ 0 w 454"/>
                <a:gd name="T10" fmla="*/ 0 h 409"/>
                <a:gd name="T11" fmla="*/ 454 w 454"/>
                <a:gd name="T12" fmla="*/ 409 h 409"/>
              </a:gdLst>
              <a:ahLst/>
              <a:cxnLst>
                <a:cxn ang="T6">
                  <a:pos x="T0" y="T1"/>
                </a:cxn>
                <a:cxn ang="T7">
                  <a:pos x="T2" y="T3"/>
                </a:cxn>
                <a:cxn ang="T8">
                  <a:pos x="T4" y="T5"/>
                </a:cxn>
              </a:cxnLst>
              <a:rect l="T9" t="T10" r="T11" b="T12"/>
              <a:pathLst>
                <a:path w="454" h="409">
                  <a:moveTo>
                    <a:pt x="454" y="0"/>
                  </a:moveTo>
                  <a:cubicBezTo>
                    <a:pt x="424" y="102"/>
                    <a:pt x="394" y="205"/>
                    <a:pt x="318" y="273"/>
                  </a:cubicBezTo>
                  <a:cubicBezTo>
                    <a:pt x="242" y="341"/>
                    <a:pt x="53" y="386"/>
                    <a:pt x="0" y="409"/>
                  </a:cubicBezTo>
                </a:path>
              </a:pathLst>
            </a:custGeom>
            <a:noFill/>
            <a:ln w="9525">
              <a:solidFill>
                <a:schemeClr val="tx1"/>
              </a:solidFill>
              <a:round/>
              <a:headEnd/>
              <a:tailEnd/>
            </a:ln>
          </p:spPr>
          <p:txBody>
            <a:bodyPr/>
            <a:lstStyle/>
            <a:p>
              <a:endParaRPr lang="en-US"/>
            </a:p>
          </p:txBody>
        </p:sp>
        <p:sp>
          <p:nvSpPr>
            <p:cNvPr id="39960" name="Freeform 12"/>
            <p:cNvSpPr>
              <a:spLocks/>
            </p:cNvSpPr>
            <p:nvPr/>
          </p:nvSpPr>
          <p:spPr bwMode="auto">
            <a:xfrm flipH="1">
              <a:off x="3016" y="2840"/>
              <a:ext cx="318" cy="409"/>
            </a:xfrm>
            <a:custGeom>
              <a:avLst/>
              <a:gdLst>
                <a:gd name="T0" fmla="*/ 6 w 454"/>
                <a:gd name="T1" fmla="*/ 0 h 409"/>
                <a:gd name="T2" fmla="*/ 4 w 454"/>
                <a:gd name="T3" fmla="*/ 273 h 409"/>
                <a:gd name="T4" fmla="*/ 0 w 454"/>
                <a:gd name="T5" fmla="*/ 409 h 409"/>
                <a:gd name="T6" fmla="*/ 0 60000 65536"/>
                <a:gd name="T7" fmla="*/ 0 60000 65536"/>
                <a:gd name="T8" fmla="*/ 0 60000 65536"/>
                <a:gd name="T9" fmla="*/ 0 w 454"/>
                <a:gd name="T10" fmla="*/ 0 h 409"/>
                <a:gd name="T11" fmla="*/ 454 w 454"/>
                <a:gd name="T12" fmla="*/ 409 h 409"/>
              </a:gdLst>
              <a:ahLst/>
              <a:cxnLst>
                <a:cxn ang="T6">
                  <a:pos x="T0" y="T1"/>
                </a:cxn>
                <a:cxn ang="T7">
                  <a:pos x="T2" y="T3"/>
                </a:cxn>
                <a:cxn ang="T8">
                  <a:pos x="T4" y="T5"/>
                </a:cxn>
              </a:cxnLst>
              <a:rect l="T9" t="T10" r="T11" b="T12"/>
              <a:pathLst>
                <a:path w="454" h="409">
                  <a:moveTo>
                    <a:pt x="454" y="0"/>
                  </a:moveTo>
                  <a:cubicBezTo>
                    <a:pt x="424" y="102"/>
                    <a:pt x="394" y="205"/>
                    <a:pt x="318" y="273"/>
                  </a:cubicBezTo>
                  <a:cubicBezTo>
                    <a:pt x="242" y="341"/>
                    <a:pt x="53" y="386"/>
                    <a:pt x="0" y="409"/>
                  </a:cubicBezTo>
                </a:path>
              </a:pathLst>
            </a:custGeom>
            <a:noFill/>
            <a:ln w="9525">
              <a:solidFill>
                <a:schemeClr val="tx1"/>
              </a:solidFill>
              <a:round/>
              <a:headEnd/>
              <a:tailEnd/>
            </a:ln>
          </p:spPr>
          <p:txBody>
            <a:bodyPr/>
            <a:lstStyle/>
            <a:p>
              <a:endParaRPr lang="en-US"/>
            </a:p>
          </p:txBody>
        </p:sp>
        <p:sp>
          <p:nvSpPr>
            <p:cNvPr id="39961" name="Freeform 13"/>
            <p:cNvSpPr>
              <a:spLocks/>
            </p:cNvSpPr>
            <p:nvPr/>
          </p:nvSpPr>
          <p:spPr bwMode="auto">
            <a:xfrm>
              <a:off x="2653" y="2840"/>
              <a:ext cx="318" cy="409"/>
            </a:xfrm>
            <a:custGeom>
              <a:avLst/>
              <a:gdLst>
                <a:gd name="T0" fmla="*/ 6 w 454"/>
                <a:gd name="T1" fmla="*/ 0 h 409"/>
                <a:gd name="T2" fmla="*/ 4 w 454"/>
                <a:gd name="T3" fmla="*/ 273 h 409"/>
                <a:gd name="T4" fmla="*/ 0 w 454"/>
                <a:gd name="T5" fmla="*/ 409 h 409"/>
                <a:gd name="T6" fmla="*/ 0 60000 65536"/>
                <a:gd name="T7" fmla="*/ 0 60000 65536"/>
                <a:gd name="T8" fmla="*/ 0 60000 65536"/>
                <a:gd name="T9" fmla="*/ 0 w 454"/>
                <a:gd name="T10" fmla="*/ 0 h 409"/>
                <a:gd name="T11" fmla="*/ 454 w 454"/>
                <a:gd name="T12" fmla="*/ 409 h 409"/>
              </a:gdLst>
              <a:ahLst/>
              <a:cxnLst>
                <a:cxn ang="T6">
                  <a:pos x="T0" y="T1"/>
                </a:cxn>
                <a:cxn ang="T7">
                  <a:pos x="T2" y="T3"/>
                </a:cxn>
                <a:cxn ang="T8">
                  <a:pos x="T4" y="T5"/>
                </a:cxn>
              </a:cxnLst>
              <a:rect l="T9" t="T10" r="T11" b="T12"/>
              <a:pathLst>
                <a:path w="454" h="409">
                  <a:moveTo>
                    <a:pt x="454" y="0"/>
                  </a:moveTo>
                  <a:cubicBezTo>
                    <a:pt x="424" y="102"/>
                    <a:pt x="394" y="205"/>
                    <a:pt x="318" y="273"/>
                  </a:cubicBezTo>
                  <a:cubicBezTo>
                    <a:pt x="242" y="341"/>
                    <a:pt x="53" y="386"/>
                    <a:pt x="0" y="409"/>
                  </a:cubicBezTo>
                </a:path>
              </a:pathLst>
            </a:custGeom>
            <a:noFill/>
            <a:ln w="9525">
              <a:solidFill>
                <a:schemeClr val="tx1"/>
              </a:solidFill>
              <a:round/>
              <a:headEnd/>
              <a:tailEnd/>
            </a:ln>
          </p:spPr>
          <p:txBody>
            <a:bodyPr/>
            <a:lstStyle/>
            <a:p>
              <a:endParaRPr lang="en-US"/>
            </a:p>
          </p:txBody>
        </p:sp>
        <p:sp>
          <p:nvSpPr>
            <p:cNvPr id="39962" name="Rectangle 14"/>
            <p:cNvSpPr>
              <a:spLocks noChangeArrowheads="1"/>
            </p:cNvSpPr>
            <p:nvPr/>
          </p:nvSpPr>
          <p:spPr bwMode="auto">
            <a:xfrm>
              <a:off x="2381" y="3249"/>
              <a:ext cx="91" cy="272"/>
            </a:xfrm>
            <a:prstGeom prst="rect">
              <a:avLst/>
            </a:prstGeom>
            <a:solidFill>
              <a:srgbClr val="FFFF00"/>
            </a:solidFill>
            <a:ln w="9525">
              <a:solidFill>
                <a:schemeClr val="tx1"/>
              </a:solidFill>
              <a:miter lim="800000"/>
              <a:headEnd/>
              <a:tailEnd/>
            </a:ln>
          </p:spPr>
          <p:txBody>
            <a:bodyPr wrap="none" anchor="ctr"/>
            <a:lstStyle/>
            <a:p>
              <a:endParaRPr lang="en-GB"/>
            </a:p>
          </p:txBody>
        </p:sp>
        <p:sp>
          <p:nvSpPr>
            <p:cNvPr id="39963" name="Rectangle 15"/>
            <p:cNvSpPr>
              <a:spLocks noChangeArrowheads="1"/>
            </p:cNvSpPr>
            <p:nvPr/>
          </p:nvSpPr>
          <p:spPr bwMode="auto">
            <a:xfrm>
              <a:off x="2653" y="3249"/>
              <a:ext cx="91" cy="272"/>
            </a:xfrm>
            <a:prstGeom prst="rect">
              <a:avLst/>
            </a:prstGeom>
            <a:solidFill>
              <a:srgbClr val="FFFF00"/>
            </a:solidFill>
            <a:ln w="9525">
              <a:solidFill>
                <a:schemeClr val="tx1"/>
              </a:solidFill>
              <a:miter lim="800000"/>
              <a:headEnd/>
              <a:tailEnd/>
            </a:ln>
          </p:spPr>
          <p:txBody>
            <a:bodyPr wrap="none" anchor="ctr"/>
            <a:lstStyle/>
            <a:p>
              <a:endParaRPr lang="en-GB"/>
            </a:p>
          </p:txBody>
        </p:sp>
        <p:grpSp>
          <p:nvGrpSpPr>
            <p:cNvPr id="39964" name="Group 16"/>
            <p:cNvGrpSpPr>
              <a:grpSpLocks/>
            </p:cNvGrpSpPr>
            <p:nvPr/>
          </p:nvGrpSpPr>
          <p:grpSpPr bwMode="auto">
            <a:xfrm>
              <a:off x="3198" y="2840"/>
              <a:ext cx="363" cy="681"/>
              <a:chOff x="3152" y="2840"/>
              <a:chExt cx="363" cy="681"/>
            </a:xfrm>
          </p:grpSpPr>
          <p:sp>
            <p:nvSpPr>
              <p:cNvPr id="39966" name="Freeform 17"/>
              <p:cNvSpPr>
                <a:spLocks/>
              </p:cNvSpPr>
              <p:nvPr/>
            </p:nvSpPr>
            <p:spPr bwMode="auto">
              <a:xfrm flipH="1">
                <a:off x="3152" y="2840"/>
                <a:ext cx="318" cy="409"/>
              </a:xfrm>
              <a:custGeom>
                <a:avLst/>
                <a:gdLst>
                  <a:gd name="T0" fmla="*/ 6 w 454"/>
                  <a:gd name="T1" fmla="*/ 0 h 409"/>
                  <a:gd name="T2" fmla="*/ 4 w 454"/>
                  <a:gd name="T3" fmla="*/ 273 h 409"/>
                  <a:gd name="T4" fmla="*/ 0 w 454"/>
                  <a:gd name="T5" fmla="*/ 409 h 409"/>
                  <a:gd name="T6" fmla="*/ 0 60000 65536"/>
                  <a:gd name="T7" fmla="*/ 0 60000 65536"/>
                  <a:gd name="T8" fmla="*/ 0 60000 65536"/>
                  <a:gd name="T9" fmla="*/ 0 w 454"/>
                  <a:gd name="T10" fmla="*/ 0 h 409"/>
                  <a:gd name="T11" fmla="*/ 454 w 454"/>
                  <a:gd name="T12" fmla="*/ 409 h 409"/>
                </a:gdLst>
                <a:ahLst/>
                <a:cxnLst>
                  <a:cxn ang="T6">
                    <a:pos x="T0" y="T1"/>
                  </a:cxn>
                  <a:cxn ang="T7">
                    <a:pos x="T2" y="T3"/>
                  </a:cxn>
                  <a:cxn ang="T8">
                    <a:pos x="T4" y="T5"/>
                  </a:cxn>
                </a:cxnLst>
                <a:rect l="T9" t="T10" r="T11" b="T12"/>
                <a:pathLst>
                  <a:path w="454" h="409">
                    <a:moveTo>
                      <a:pt x="454" y="0"/>
                    </a:moveTo>
                    <a:cubicBezTo>
                      <a:pt x="424" y="102"/>
                      <a:pt x="394" y="205"/>
                      <a:pt x="318" y="273"/>
                    </a:cubicBezTo>
                    <a:cubicBezTo>
                      <a:pt x="242" y="341"/>
                      <a:pt x="53" y="386"/>
                      <a:pt x="0" y="409"/>
                    </a:cubicBezTo>
                  </a:path>
                </a:pathLst>
              </a:custGeom>
              <a:noFill/>
              <a:ln w="9525">
                <a:solidFill>
                  <a:schemeClr val="tx1"/>
                </a:solidFill>
                <a:round/>
                <a:headEnd/>
                <a:tailEnd/>
              </a:ln>
            </p:spPr>
            <p:txBody>
              <a:bodyPr/>
              <a:lstStyle/>
              <a:p>
                <a:endParaRPr lang="en-US"/>
              </a:p>
            </p:txBody>
          </p:sp>
          <p:sp>
            <p:nvSpPr>
              <p:cNvPr id="39967" name="Rectangle 18"/>
              <p:cNvSpPr>
                <a:spLocks noChangeArrowheads="1"/>
              </p:cNvSpPr>
              <p:nvPr/>
            </p:nvSpPr>
            <p:spPr bwMode="auto">
              <a:xfrm>
                <a:off x="3424" y="3249"/>
                <a:ext cx="91" cy="272"/>
              </a:xfrm>
              <a:prstGeom prst="rect">
                <a:avLst/>
              </a:prstGeom>
              <a:solidFill>
                <a:srgbClr val="FFFF00"/>
              </a:solidFill>
              <a:ln w="9525">
                <a:solidFill>
                  <a:schemeClr val="tx1"/>
                </a:solidFill>
                <a:miter lim="800000"/>
                <a:headEnd/>
                <a:tailEnd/>
              </a:ln>
            </p:spPr>
            <p:txBody>
              <a:bodyPr wrap="none" anchor="ctr"/>
              <a:lstStyle/>
              <a:p>
                <a:endParaRPr lang="en-GB"/>
              </a:p>
            </p:txBody>
          </p:sp>
        </p:grpSp>
        <p:sp>
          <p:nvSpPr>
            <p:cNvPr id="39965" name="Rectangle 19"/>
            <p:cNvSpPr>
              <a:spLocks noChangeArrowheads="1"/>
            </p:cNvSpPr>
            <p:nvPr/>
          </p:nvSpPr>
          <p:spPr bwMode="auto">
            <a:xfrm>
              <a:off x="3243" y="3249"/>
              <a:ext cx="91" cy="272"/>
            </a:xfrm>
            <a:prstGeom prst="rect">
              <a:avLst/>
            </a:prstGeom>
            <a:solidFill>
              <a:srgbClr val="FFFF00"/>
            </a:solidFill>
            <a:ln w="9525">
              <a:solidFill>
                <a:schemeClr val="tx1"/>
              </a:solidFill>
              <a:miter lim="800000"/>
              <a:headEnd/>
              <a:tailEnd/>
            </a:ln>
          </p:spPr>
          <p:txBody>
            <a:bodyPr wrap="none" anchor="ctr"/>
            <a:lstStyle/>
            <a:p>
              <a:endParaRPr lang="en-GB"/>
            </a:p>
          </p:txBody>
        </p:sp>
      </p:grpSp>
      <p:sp>
        <p:nvSpPr>
          <p:cNvPr id="109574" name="Oval 21"/>
          <p:cNvSpPr>
            <a:spLocks noChangeArrowheads="1"/>
          </p:cNvSpPr>
          <p:nvPr/>
        </p:nvSpPr>
        <p:spPr bwMode="auto">
          <a:xfrm>
            <a:off x="611188" y="2132013"/>
            <a:ext cx="1873250" cy="1008062"/>
          </a:xfrm>
          <a:prstGeom prst="ellipse">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lvl1pPr>
              <a:defRPr>
                <a:solidFill>
                  <a:schemeClr val="tx1"/>
                </a:solidFill>
                <a:latin typeface="Arial" panose="020B0604020202020204" pitchFamily="34" charset="0"/>
                <a:ea typeface="ヒラギノ角ゴ Pro W3" pitchFamily="120" charset="-128"/>
              </a:defRPr>
            </a:lvl1pPr>
            <a:lvl2pPr marL="742950" indent="-285750">
              <a:defRPr>
                <a:solidFill>
                  <a:schemeClr val="tx1"/>
                </a:solidFill>
                <a:latin typeface="Arial" panose="020B0604020202020204" pitchFamily="34" charset="0"/>
                <a:ea typeface="ヒラギノ角ゴ Pro W3" pitchFamily="120" charset="-128"/>
              </a:defRPr>
            </a:lvl2pPr>
            <a:lvl3pPr marL="1143000" indent="-228600">
              <a:defRPr>
                <a:solidFill>
                  <a:schemeClr val="tx1"/>
                </a:solidFill>
                <a:latin typeface="Arial" panose="020B0604020202020204" pitchFamily="34" charset="0"/>
                <a:ea typeface="ヒラギノ角ゴ Pro W3" pitchFamily="120" charset="-128"/>
              </a:defRPr>
            </a:lvl3pPr>
            <a:lvl4pPr marL="1600200" indent="-228600">
              <a:defRPr>
                <a:solidFill>
                  <a:schemeClr val="tx1"/>
                </a:solidFill>
                <a:latin typeface="Arial" panose="020B0604020202020204" pitchFamily="34" charset="0"/>
                <a:ea typeface="ヒラギノ角ゴ Pro W3" pitchFamily="120" charset="-128"/>
              </a:defRPr>
            </a:lvl4pPr>
            <a:lvl5pPr marL="2057400" indent="-228600">
              <a:defRPr>
                <a:solidFill>
                  <a:schemeClr val="tx1"/>
                </a:solidFill>
                <a:latin typeface="Arial" panose="020B0604020202020204" pitchFamily="34" charset="0"/>
                <a:ea typeface="ヒラギノ角ゴ Pro W3" pitchFamily="12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9pPr>
          </a:lstStyle>
          <a:p>
            <a:pPr algn="ctr">
              <a:defRPr/>
            </a:pPr>
            <a:r>
              <a:rPr lang="en-US" dirty="0" smtClean="0"/>
              <a:t>Enduring </a:t>
            </a:r>
          </a:p>
          <a:p>
            <a:pPr algn="ctr">
              <a:defRPr/>
            </a:pPr>
            <a:r>
              <a:rPr lang="en-US" dirty="0" smtClean="0"/>
              <a:t>Dispositions</a:t>
            </a:r>
          </a:p>
        </p:txBody>
      </p:sp>
      <p:sp>
        <p:nvSpPr>
          <p:cNvPr id="109575" name="Oval 22"/>
          <p:cNvSpPr>
            <a:spLocks noChangeArrowheads="1"/>
          </p:cNvSpPr>
          <p:nvPr/>
        </p:nvSpPr>
        <p:spPr bwMode="auto">
          <a:xfrm>
            <a:off x="611188" y="3716338"/>
            <a:ext cx="1873250" cy="1008062"/>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defRPr>
                <a:solidFill>
                  <a:schemeClr val="tx1"/>
                </a:solidFill>
                <a:latin typeface="Arial" panose="020B0604020202020204" pitchFamily="34" charset="0"/>
                <a:ea typeface="ヒラギノ角ゴ Pro W3" pitchFamily="120" charset="-128"/>
              </a:defRPr>
            </a:lvl1pPr>
            <a:lvl2pPr marL="742950" indent="-285750">
              <a:defRPr>
                <a:solidFill>
                  <a:schemeClr val="tx1"/>
                </a:solidFill>
                <a:latin typeface="Arial" panose="020B0604020202020204" pitchFamily="34" charset="0"/>
                <a:ea typeface="ヒラギノ角ゴ Pro W3" pitchFamily="120" charset="-128"/>
              </a:defRPr>
            </a:lvl2pPr>
            <a:lvl3pPr marL="1143000" indent="-228600">
              <a:defRPr>
                <a:solidFill>
                  <a:schemeClr val="tx1"/>
                </a:solidFill>
                <a:latin typeface="Arial" panose="020B0604020202020204" pitchFamily="34" charset="0"/>
                <a:ea typeface="ヒラギノ角ゴ Pro W3" pitchFamily="120" charset="-128"/>
              </a:defRPr>
            </a:lvl3pPr>
            <a:lvl4pPr marL="1600200" indent="-228600">
              <a:defRPr>
                <a:solidFill>
                  <a:schemeClr val="tx1"/>
                </a:solidFill>
                <a:latin typeface="Arial" panose="020B0604020202020204" pitchFamily="34" charset="0"/>
                <a:ea typeface="ヒラギノ角ゴ Pro W3" pitchFamily="120" charset="-128"/>
              </a:defRPr>
            </a:lvl4pPr>
            <a:lvl5pPr marL="2057400" indent="-228600">
              <a:defRPr>
                <a:solidFill>
                  <a:schemeClr val="tx1"/>
                </a:solidFill>
                <a:latin typeface="Arial" panose="020B0604020202020204" pitchFamily="34" charset="0"/>
                <a:ea typeface="ヒラギノ角ゴ Pro W3" pitchFamily="12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9pPr>
          </a:lstStyle>
          <a:p>
            <a:pPr algn="ctr">
              <a:defRPr/>
            </a:pPr>
            <a:r>
              <a:rPr lang="en-US" smtClean="0"/>
              <a:t>Momentary </a:t>
            </a:r>
          </a:p>
          <a:p>
            <a:pPr algn="ctr">
              <a:defRPr/>
            </a:pPr>
            <a:r>
              <a:rPr lang="en-US" smtClean="0"/>
              <a:t>intentions</a:t>
            </a:r>
          </a:p>
        </p:txBody>
      </p:sp>
      <p:sp>
        <p:nvSpPr>
          <p:cNvPr id="109576" name="Oval 23"/>
          <p:cNvSpPr>
            <a:spLocks noChangeArrowheads="1"/>
          </p:cNvSpPr>
          <p:nvPr/>
        </p:nvSpPr>
        <p:spPr bwMode="auto">
          <a:xfrm>
            <a:off x="6804025" y="4005263"/>
            <a:ext cx="1871663" cy="1439862"/>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lvl1pPr>
              <a:defRPr>
                <a:solidFill>
                  <a:schemeClr val="tx1"/>
                </a:solidFill>
                <a:latin typeface="Arial" panose="020B0604020202020204" pitchFamily="34" charset="0"/>
                <a:ea typeface="ヒラギノ角ゴ Pro W3" pitchFamily="120" charset="-128"/>
              </a:defRPr>
            </a:lvl1pPr>
            <a:lvl2pPr marL="742950" indent="-285750">
              <a:defRPr>
                <a:solidFill>
                  <a:schemeClr val="tx1"/>
                </a:solidFill>
                <a:latin typeface="Arial" panose="020B0604020202020204" pitchFamily="34" charset="0"/>
                <a:ea typeface="ヒラギノ角ゴ Pro W3" pitchFamily="120" charset="-128"/>
              </a:defRPr>
            </a:lvl2pPr>
            <a:lvl3pPr marL="1143000" indent="-228600">
              <a:defRPr>
                <a:solidFill>
                  <a:schemeClr val="tx1"/>
                </a:solidFill>
                <a:latin typeface="Arial" panose="020B0604020202020204" pitchFamily="34" charset="0"/>
                <a:ea typeface="ヒラギノ角ゴ Pro W3" pitchFamily="120" charset="-128"/>
              </a:defRPr>
            </a:lvl3pPr>
            <a:lvl4pPr marL="1600200" indent="-228600">
              <a:defRPr>
                <a:solidFill>
                  <a:schemeClr val="tx1"/>
                </a:solidFill>
                <a:latin typeface="Arial" panose="020B0604020202020204" pitchFamily="34" charset="0"/>
                <a:ea typeface="ヒラギノ角ゴ Pro W3" pitchFamily="120" charset="-128"/>
              </a:defRPr>
            </a:lvl4pPr>
            <a:lvl5pPr marL="2057400" indent="-228600">
              <a:defRPr>
                <a:solidFill>
                  <a:schemeClr val="tx1"/>
                </a:solidFill>
                <a:latin typeface="Arial" panose="020B0604020202020204" pitchFamily="34" charset="0"/>
                <a:ea typeface="ヒラギノ角ゴ Pro W3" pitchFamily="12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9pPr>
          </a:lstStyle>
          <a:p>
            <a:pPr algn="ctr">
              <a:defRPr/>
            </a:pPr>
            <a:r>
              <a:rPr lang="en-US" smtClean="0"/>
              <a:t>Evaluation of </a:t>
            </a:r>
          </a:p>
          <a:p>
            <a:pPr algn="ctr">
              <a:defRPr/>
            </a:pPr>
            <a:r>
              <a:rPr lang="en-US" smtClean="0"/>
              <a:t>demands on</a:t>
            </a:r>
          </a:p>
          <a:p>
            <a:pPr algn="ctr">
              <a:defRPr/>
            </a:pPr>
            <a:r>
              <a:rPr lang="en-US" smtClean="0"/>
              <a:t>capacity</a:t>
            </a:r>
          </a:p>
        </p:txBody>
      </p:sp>
      <p:cxnSp>
        <p:nvCxnSpPr>
          <p:cNvPr id="39944" name="AutoShape 24"/>
          <p:cNvCxnSpPr>
            <a:cxnSpLocks noChangeShapeType="1"/>
            <a:stCxn id="109574" idx="4"/>
          </p:cNvCxnSpPr>
          <p:nvPr/>
        </p:nvCxnSpPr>
        <p:spPr bwMode="auto">
          <a:xfrm rot="16200000" flipH="1">
            <a:off x="2447925" y="2239963"/>
            <a:ext cx="144463" cy="1944687"/>
          </a:xfrm>
          <a:prstGeom prst="bentConnector2">
            <a:avLst/>
          </a:prstGeom>
          <a:noFill/>
          <a:ln w="38100">
            <a:solidFill>
              <a:schemeClr val="tx1"/>
            </a:solidFill>
            <a:miter lim="800000"/>
            <a:headEnd/>
            <a:tailEnd type="triangle" w="med" len="med"/>
          </a:ln>
        </p:spPr>
      </p:cxnSp>
      <p:cxnSp>
        <p:nvCxnSpPr>
          <p:cNvPr id="39945" name="AutoShape 25"/>
          <p:cNvCxnSpPr>
            <a:cxnSpLocks noChangeShapeType="1"/>
            <a:stCxn id="109575" idx="0"/>
          </p:cNvCxnSpPr>
          <p:nvPr/>
        </p:nvCxnSpPr>
        <p:spPr bwMode="auto">
          <a:xfrm rot="-5400000">
            <a:off x="2412207" y="2636044"/>
            <a:ext cx="215900" cy="1944687"/>
          </a:xfrm>
          <a:prstGeom prst="bentConnector2">
            <a:avLst/>
          </a:prstGeom>
          <a:noFill/>
          <a:ln w="38100">
            <a:solidFill>
              <a:schemeClr val="tx1"/>
            </a:solidFill>
            <a:miter lim="800000"/>
            <a:headEnd/>
            <a:tailEnd type="triangle" w="med" len="med"/>
          </a:ln>
        </p:spPr>
      </p:cxnSp>
      <p:cxnSp>
        <p:nvCxnSpPr>
          <p:cNvPr id="39946" name="AutoShape 26"/>
          <p:cNvCxnSpPr>
            <a:cxnSpLocks noChangeShapeType="1"/>
            <a:stCxn id="109576" idx="1"/>
          </p:cNvCxnSpPr>
          <p:nvPr/>
        </p:nvCxnSpPr>
        <p:spPr bwMode="auto">
          <a:xfrm rot="5400000" flipH="1">
            <a:off x="6007101" y="3144837"/>
            <a:ext cx="931862" cy="1211263"/>
          </a:xfrm>
          <a:prstGeom prst="bentConnector2">
            <a:avLst/>
          </a:prstGeom>
          <a:noFill/>
          <a:ln w="38100">
            <a:solidFill>
              <a:schemeClr val="tx1"/>
            </a:solidFill>
            <a:miter lim="800000"/>
            <a:headEnd/>
            <a:tailEnd type="triangle" w="med" len="med"/>
          </a:ln>
        </p:spPr>
      </p:cxnSp>
      <p:cxnSp>
        <p:nvCxnSpPr>
          <p:cNvPr id="39947" name="AutoShape 27"/>
          <p:cNvCxnSpPr>
            <a:cxnSpLocks noChangeShapeType="1"/>
            <a:stCxn id="109576" idx="0"/>
          </p:cNvCxnSpPr>
          <p:nvPr/>
        </p:nvCxnSpPr>
        <p:spPr bwMode="auto">
          <a:xfrm flipV="1">
            <a:off x="7740650" y="1628775"/>
            <a:ext cx="0" cy="2376488"/>
          </a:xfrm>
          <a:prstGeom prst="straightConnector1">
            <a:avLst/>
          </a:prstGeom>
          <a:noFill/>
          <a:ln w="38100">
            <a:solidFill>
              <a:schemeClr val="tx1"/>
            </a:solidFill>
            <a:round/>
            <a:headEnd/>
            <a:tailEnd/>
          </a:ln>
        </p:spPr>
      </p:cxnSp>
      <p:cxnSp>
        <p:nvCxnSpPr>
          <p:cNvPr id="39948" name="AutoShape 28"/>
          <p:cNvCxnSpPr>
            <a:cxnSpLocks noChangeShapeType="1"/>
          </p:cNvCxnSpPr>
          <p:nvPr/>
        </p:nvCxnSpPr>
        <p:spPr bwMode="auto">
          <a:xfrm flipH="1">
            <a:off x="5867400" y="1628775"/>
            <a:ext cx="1873250" cy="0"/>
          </a:xfrm>
          <a:prstGeom prst="straightConnector1">
            <a:avLst/>
          </a:prstGeom>
          <a:noFill/>
          <a:ln w="38100">
            <a:solidFill>
              <a:schemeClr val="tx1"/>
            </a:solidFill>
            <a:round/>
            <a:headEnd/>
            <a:tailEnd type="triangle" w="med" len="med"/>
          </a:ln>
        </p:spPr>
      </p:cxnSp>
      <p:cxnSp>
        <p:nvCxnSpPr>
          <p:cNvPr id="39949" name="AutoShape 29"/>
          <p:cNvCxnSpPr>
            <a:cxnSpLocks noChangeShapeType="1"/>
          </p:cNvCxnSpPr>
          <p:nvPr/>
        </p:nvCxnSpPr>
        <p:spPr bwMode="auto">
          <a:xfrm rot="10800000" flipH="1" flipV="1">
            <a:off x="3563938" y="1484313"/>
            <a:ext cx="144462" cy="1439862"/>
          </a:xfrm>
          <a:prstGeom prst="bentConnector3">
            <a:avLst>
              <a:gd name="adj1" fmla="val -572528"/>
            </a:avLst>
          </a:prstGeom>
          <a:noFill/>
          <a:ln w="38100">
            <a:solidFill>
              <a:schemeClr val="tx1"/>
            </a:solidFill>
            <a:miter lim="800000"/>
            <a:headEnd/>
            <a:tailEnd type="triangle" w="med" len="med"/>
          </a:ln>
        </p:spPr>
      </p:cxnSp>
      <p:sp>
        <p:nvSpPr>
          <p:cNvPr id="39950" name="Line 30"/>
          <p:cNvSpPr>
            <a:spLocks noChangeShapeType="1"/>
          </p:cNvSpPr>
          <p:nvPr/>
        </p:nvSpPr>
        <p:spPr bwMode="auto">
          <a:xfrm>
            <a:off x="4500563" y="5661025"/>
            <a:ext cx="0" cy="431800"/>
          </a:xfrm>
          <a:prstGeom prst="line">
            <a:avLst/>
          </a:prstGeom>
          <a:noFill/>
          <a:ln w="9525">
            <a:solidFill>
              <a:schemeClr val="tx1"/>
            </a:solidFill>
            <a:round/>
            <a:headEnd/>
            <a:tailEnd type="triangle" w="med" len="med"/>
          </a:ln>
        </p:spPr>
        <p:txBody>
          <a:bodyPr/>
          <a:lstStyle/>
          <a:p>
            <a:endParaRPr lang="en-US"/>
          </a:p>
        </p:txBody>
      </p:sp>
      <p:sp>
        <p:nvSpPr>
          <p:cNvPr id="39951" name="Line 31"/>
          <p:cNvSpPr>
            <a:spLocks noChangeShapeType="1"/>
          </p:cNvSpPr>
          <p:nvPr/>
        </p:nvSpPr>
        <p:spPr bwMode="auto">
          <a:xfrm>
            <a:off x="4643438" y="5661025"/>
            <a:ext cx="0" cy="431800"/>
          </a:xfrm>
          <a:prstGeom prst="line">
            <a:avLst/>
          </a:prstGeom>
          <a:noFill/>
          <a:ln w="9525">
            <a:solidFill>
              <a:schemeClr val="tx1"/>
            </a:solidFill>
            <a:round/>
            <a:headEnd/>
            <a:tailEnd type="triangle" w="med" len="med"/>
          </a:ln>
        </p:spPr>
        <p:txBody>
          <a:bodyPr/>
          <a:lstStyle/>
          <a:p>
            <a:endParaRPr lang="en-US"/>
          </a:p>
        </p:txBody>
      </p:sp>
      <p:sp>
        <p:nvSpPr>
          <p:cNvPr id="39952" name="Line 32"/>
          <p:cNvSpPr>
            <a:spLocks noChangeShapeType="1"/>
          </p:cNvSpPr>
          <p:nvPr/>
        </p:nvSpPr>
        <p:spPr bwMode="auto">
          <a:xfrm>
            <a:off x="4787900" y="5661025"/>
            <a:ext cx="0" cy="431800"/>
          </a:xfrm>
          <a:prstGeom prst="line">
            <a:avLst/>
          </a:prstGeom>
          <a:noFill/>
          <a:ln w="9525">
            <a:solidFill>
              <a:schemeClr val="tx1"/>
            </a:solidFill>
            <a:round/>
            <a:headEnd/>
            <a:tailEnd type="triangle" w="med" len="med"/>
          </a:ln>
        </p:spPr>
        <p:txBody>
          <a:bodyPr/>
          <a:lstStyle/>
          <a:p>
            <a:endParaRPr lang="en-US"/>
          </a:p>
        </p:txBody>
      </p:sp>
      <p:sp>
        <p:nvSpPr>
          <p:cNvPr id="39953" name="Line 33"/>
          <p:cNvSpPr>
            <a:spLocks noChangeShapeType="1"/>
          </p:cNvSpPr>
          <p:nvPr/>
        </p:nvSpPr>
        <p:spPr bwMode="auto">
          <a:xfrm>
            <a:off x="4932363" y="5661025"/>
            <a:ext cx="0" cy="431800"/>
          </a:xfrm>
          <a:prstGeom prst="line">
            <a:avLst/>
          </a:prstGeom>
          <a:noFill/>
          <a:ln w="9525">
            <a:solidFill>
              <a:schemeClr val="tx1"/>
            </a:solidFill>
            <a:round/>
            <a:headEnd/>
            <a:tailEnd type="triangle" w="med" len="med"/>
          </a:ln>
        </p:spPr>
        <p:txBody>
          <a:bodyPr/>
          <a:lstStyle/>
          <a:p>
            <a:endParaRPr lang="en-US"/>
          </a:p>
        </p:txBody>
      </p:sp>
      <p:sp>
        <p:nvSpPr>
          <p:cNvPr id="39954" name="Text Box 34"/>
          <p:cNvSpPr txBox="1">
            <a:spLocks noChangeArrowheads="1"/>
          </p:cNvSpPr>
          <p:nvPr/>
        </p:nvSpPr>
        <p:spPr bwMode="auto">
          <a:xfrm>
            <a:off x="5487988" y="6040438"/>
            <a:ext cx="1338262" cy="369887"/>
          </a:xfrm>
          <a:prstGeom prst="rect">
            <a:avLst/>
          </a:prstGeom>
          <a:noFill/>
          <a:ln w="9525">
            <a:noFill/>
            <a:miter lim="800000"/>
            <a:headEnd/>
            <a:tailEnd/>
          </a:ln>
        </p:spPr>
        <p:txBody>
          <a:bodyPr wrap="none">
            <a:spAutoFit/>
          </a:bodyPr>
          <a:lstStyle/>
          <a:p>
            <a:r>
              <a:rPr lang="en-US"/>
              <a:t>Responses</a:t>
            </a:r>
          </a:p>
        </p:txBody>
      </p:sp>
      <p:grpSp>
        <p:nvGrpSpPr>
          <p:cNvPr id="6" name="Group 38"/>
          <p:cNvGrpSpPr>
            <a:grpSpLocks/>
          </p:cNvGrpSpPr>
          <p:nvPr/>
        </p:nvGrpSpPr>
        <p:grpSpPr bwMode="auto">
          <a:xfrm>
            <a:off x="5795963" y="639763"/>
            <a:ext cx="2981325" cy="923925"/>
            <a:chOff x="3651" y="403"/>
            <a:chExt cx="1878" cy="582"/>
          </a:xfrm>
        </p:grpSpPr>
        <p:sp>
          <p:nvSpPr>
            <p:cNvPr id="39957" name="Line 35"/>
            <p:cNvSpPr>
              <a:spLocks noChangeShapeType="1"/>
            </p:cNvSpPr>
            <p:nvPr/>
          </p:nvSpPr>
          <p:spPr bwMode="auto">
            <a:xfrm>
              <a:off x="3651" y="572"/>
              <a:ext cx="635" cy="0"/>
            </a:xfrm>
            <a:prstGeom prst="line">
              <a:avLst/>
            </a:prstGeom>
            <a:noFill/>
            <a:ln w="38100">
              <a:solidFill>
                <a:schemeClr val="tx1"/>
              </a:solidFill>
              <a:round/>
              <a:headEnd/>
              <a:tailEnd type="triangle" w="med" len="med"/>
            </a:ln>
          </p:spPr>
          <p:txBody>
            <a:bodyPr/>
            <a:lstStyle/>
            <a:p>
              <a:endParaRPr lang="en-US"/>
            </a:p>
          </p:txBody>
        </p:sp>
        <p:sp>
          <p:nvSpPr>
            <p:cNvPr id="39958" name="Text Box 36"/>
            <p:cNvSpPr txBox="1">
              <a:spLocks noChangeArrowheads="1"/>
            </p:cNvSpPr>
            <p:nvPr/>
          </p:nvSpPr>
          <p:spPr bwMode="auto">
            <a:xfrm>
              <a:off x="4274" y="403"/>
              <a:ext cx="1255" cy="582"/>
            </a:xfrm>
            <a:prstGeom prst="rect">
              <a:avLst/>
            </a:prstGeom>
            <a:noFill/>
            <a:ln w="9525">
              <a:noFill/>
              <a:miter lim="800000"/>
              <a:headEnd/>
              <a:tailEnd/>
            </a:ln>
          </p:spPr>
          <p:txBody>
            <a:bodyPr wrap="none">
              <a:spAutoFit/>
            </a:bodyPr>
            <a:lstStyle/>
            <a:p>
              <a:r>
                <a:rPr lang="en-US"/>
                <a:t>Miscellaneous</a:t>
              </a:r>
            </a:p>
            <a:p>
              <a:r>
                <a:rPr lang="en-US"/>
                <a:t>Manifestations of </a:t>
              </a:r>
            </a:p>
            <a:p>
              <a:r>
                <a:rPr lang="en-US"/>
                <a:t>Arousal</a:t>
              </a:r>
            </a:p>
          </p:txBody>
        </p:sp>
      </p:grpSp>
      <p:sp>
        <p:nvSpPr>
          <p:cNvPr id="109589" name="Text Box 37"/>
          <p:cNvSpPr txBox="1">
            <a:spLocks noChangeArrowheads="1"/>
          </p:cNvSpPr>
          <p:nvPr/>
        </p:nvSpPr>
        <p:spPr bwMode="auto">
          <a:xfrm>
            <a:off x="539750" y="5661025"/>
            <a:ext cx="1952625" cy="70802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a:defRPr>
                <a:solidFill>
                  <a:schemeClr val="tx1"/>
                </a:solidFill>
                <a:latin typeface="Arial" panose="020B0604020202020204" pitchFamily="34" charset="0"/>
                <a:ea typeface="ヒラギノ角ゴ Pro W3" pitchFamily="120" charset="-128"/>
              </a:defRPr>
            </a:lvl1pPr>
            <a:lvl2pPr marL="742950" indent="-285750">
              <a:defRPr>
                <a:solidFill>
                  <a:schemeClr val="tx1"/>
                </a:solidFill>
                <a:latin typeface="Arial" panose="020B0604020202020204" pitchFamily="34" charset="0"/>
                <a:ea typeface="ヒラギノ角ゴ Pro W3" pitchFamily="120" charset="-128"/>
              </a:defRPr>
            </a:lvl2pPr>
            <a:lvl3pPr marL="1143000" indent="-228600">
              <a:defRPr>
                <a:solidFill>
                  <a:schemeClr val="tx1"/>
                </a:solidFill>
                <a:latin typeface="Arial" panose="020B0604020202020204" pitchFamily="34" charset="0"/>
                <a:ea typeface="ヒラギノ角ゴ Pro W3" pitchFamily="120" charset="-128"/>
              </a:defRPr>
            </a:lvl3pPr>
            <a:lvl4pPr marL="1600200" indent="-228600">
              <a:defRPr>
                <a:solidFill>
                  <a:schemeClr val="tx1"/>
                </a:solidFill>
                <a:latin typeface="Arial" panose="020B0604020202020204" pitchFamily="34" charset="0"/>
                <a:ea typeface="ヒラギノ角ゴ Pro W3" pitchFamily="120" charset="-128"/>
              </a:defRPr>
            </a:lvl4pPr>
            <a:lvl5pPr marL="2057400" indent="-228600">
              <a:defRPr>
                <a:solidFill>
                  <a:schemeClr val="tx1"/>
                </a:solidFill>
                <a:latin typeface="Arial" panose="020B0604020202020204" pitchFamily="34" charset="0"/>
                <a:ea typeface="ヒラギノ角ゴ Pro W3" pitchFamily="12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9pPr>
          </a:lstStyle>
          <a:p>
            <a:pPr>
              <a:defRPr/>
            </a:pPr>
            <a:r>
              <a:rPr lang="en-US" sz="2000" dirty="0" smtClean="0"/>
              <a:t>Capacity Model</a:t>
            </a:r>
          </a:p>
          <a:p>
            <a:pPr>
              <a:defRPr/>
            </a:pPr>
            <a:r>
              <a:rPr lang="en-US" sz="2000" dirty="0" smtClean="0"/>
              <a:t>Of Attention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wipe(down)">
                                      <p:cBhvr>
                                        <p:cTn id="7" dur="2000"/>
                                        <p:tgtEl>
                                          <p:spTgt spid="93186"/>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Allocation policy</a:t>
            </a:r>
          </a:p>
        </p:txBody>
      </p:sp>
      <p:sp>
        <p:nvSpPr>
          <p:cNvPr id="40963" name="Rectangle 3"/>
          <p:cNvSpPr>
            <a:spLocks noGrp="1" noChangeArrowheads="1"/>
          </p:cNvSpPr>
          <p:nvPr>
            <p:ph type="body" sz="quarter" idx="11"/>
          </p:nvPr>
        </p:nvSpPr>
        <p:spPr bwMode="auto">
          <a:xfrm>
            <a:off x="685800" y="1387810"/>
            <a:ext cx="7846640" cy="4572000"/>
          </a:xfrm>
          <a:noFill/>
          <a:ln>
            <a:miter lim="800000"/>
            <a:headEnd/>
            <a:tailEnd/>
          </a:ln>
        </p:spPr>
        <p:txBody>
          <a:bodyPr wrap="square" lIns="91440" tIns="45720" rIns="91440" bIns="45720" numCol="1" anchor="t" anchorCtr="0" compatLnSpc="1">
            <a:prstTxWarp prst="textNoShape">
              <a:avLst/>
            </a:prstTxWarp>
          </a:bodyPr>
          <a:lstStyle/>
          <a:p>
            <a:pPr marL="0" indent="0">
              <a:lnSpc>
                <a:spcPct val="120000"/>
              </a:lnSpc>
              <a:buFont typeface="Arial" panose="020B0604020202020204" pitchFamily="34" charset="0"/>
              <a:buNone/>
            </a:pPr>
            <a:r>
              <a:rPr lang="en-US" sz="2000" dirty="0" smtClean="0">
                <a:latin typeface="Lucida Sans" pitchFamily="34" charset="0"/>
                <a:ea typeface="ヒラギノ角ゴ Pro W3" pitchFamily="120" charset="-128"/>
              </a:rPr>
              <a:t>Selection of channels to attend to (and filtering channel to ignore) driven by the following factors:</a:t>
            </a:r>
          </a:p>
          <a:p>
            <a:pPr marL="0" indent="0">
              <a:lnSpc>
                <a:spcPct val="120000"/>
              </a:lnSpc>
              <a:buFont typeface="Arial" panose="020B0604020202020204" pitchFamily="34" charset="0"/>
              <a:buNone/>
            </a:pPr>
            <a:endParaRPr lang="en-US" sz="1100" dirty="0" smtClean="0">
              <a:latin typeface="Lucida Sans" pitchFamily="34" charset="0"/>
              <a:ea typeface="ヒラギノ角ゴ Pro W3" pitchFamily="120" charset="-128"/>
            </a:endParaRPr>
          </a:p>
          <a:p>
            <a:pPr marL="914400" lvl="1" indent="-457200">
              <a:lnSpc>
                <a:spcPct val="80000"/>
              </a:lnSpc>
            </a:pPr>
            <a:r>
              <a:rPr lang="en-US" sz="2000" b="1" dirty="0" smtClean="0">
                <a:solidFill>
                  <a:srgbClr val="C00000"/>
                </a:solidFill>
                <a:ea typeface="ヒラギノ角ゴ Pro W3" pitchFamily="120" charset="-128"/>
              </a:rPr>
              <a:t>SALIENCE</a:t>
            </a:r>
            <a:r>
              <a:rPr lang="en-US" sz="2000" dirty="0" smtClean="0">
                <a:ea typeface="ヒラギノ角ゴ Pro W3" pitchFamily="120" charset="-128"/>
              </a:rPr>
              <a:t>: </a:t>
            </a:r>
            <a:r>
              <a:rPr lang="en-SG" sz="2000" dirty="0" smtClean="0">
                <a:ea typeface="ヒラギノ角ゴ Pro W3" pitchFamily="120" charset="-128"/>
              </a:rPr>
              <a:t>How attention grabbing an event is.</a:t>
            </a:r>
          </a:p>
          <a:p>
            <a:pPr lvl="2">
              <a:lnSpc>
                <a:spcPct val="80000"/>
              </a:lnSpc>
            </a:pPr>
            <a:r>
              <a:rPr lang="en-US" sz="2000" dirty="0" smtClean="0">
                <a:ea typeface="ヒラギノ角ゴ Pro W3" pitchFamily="120" charset="-128"/>
              </a:rPr>
              <a:t>Distinct stimuli, abrupt onset, high intensity : alarms, alerts to capture attention</a:t>
            </a:r>
          </a:p>
          <a:p>
            <a:pPr lvl="2">
              <a:lnSpc>
                <a:spcPct val="80000"/>
              </a:lnSpc>
            </a:pPr>
            <a:endParaRPr lang="en-US" sz="2000" dirty="0" smtClean="0">
              <a:ea typeface="ヒラギノ角ゴ Pro W3" pitchFamily="120" charset="-128"/>
            </a:endParaRPr>
          </a:p>
          <a:p>
            <a:pPr marL="914400" lvl="1" indent="-457200">
              <a:lnSpc>
                <a:spcPct val="80000"/>
              </a:lnSpc>
            </a:pPr>
            <a:r>
              <a:rPr lang="en-US" sz="2000" b="1" dirty="0" smtClean="0">
                <a:solidFill>
                  <a:srgbClr val="C00000"/>
                </a:solidFill>
                <a:ea typeface="ヒラギノ角ゴ Pro W3" pitchFamily="120" charset="-128"/>
              </a:rPr>
              <a:t>EXPECTANCY</a:t>
            </a:r>
            <a:r>
              <a:rPr lang="en-US" sz="2000" dirty="0" smtClean="0">
                <a:solidFill>
                  <a:srgbClr val="C00000"/>
                </a:solidFill>
                <a:ea typeface="ヒラギノ角ゴ Pro W3" pitchFamily="120" charset="-128"/>
              </a:rPr>
              <a:t>: </a:t>
            </a:r>
            <a:r>
              <a:rPr lang="en-SG" sz="2000" dirty="0" smtClean="0">
                <a:ea typeface="ヒラギノ角ゴ Pro W3" pitchFamily="120" charset="-128"/>
              </a:rPr>
              <a:t>How likely is it that a valuable event will happen at the location you are turning your attention to. </a:t>
            </a:r>
          </a:p>
          <a:p>
            <a:pPr lvl="2">
              <a:lnSpc>
                <a:spcPct val="80000"/>
              </a:lnSpc>
            </a:pPr>
            <a:r>
              <a:rPr lang="en-US" sz="2000" dirty="0" smtClean="0">
                <a:ea typeface="ヒラギノ角ゴ Pro W3" pitchFamily="120" charset="-128"/>
              </a:rPr>
              <a:t>Sample (look at) the world where we EXPECT to find information (e.g. radiologist look at areas of x-ray where abnormalities most likely to occur, pilots look at instrument most likely to change)</a:t>
            </a:r>
          </a:p>
        </p:txBody>
      </p:sp>
      <p:sp>
        <p:nvSpPr>
          <p:cNvPr id="40964" name="Text Box 4"/>
          <p:cNvSpPr txBox="1">
            <a:spLocks noChangeArrowheads="1"/>
          </p:cNvSpPr>
          <p:nvPr/>
        </p:nvSpPr>
        <p:spPr bwMode="auto">
          <a:xfrm>
            <a:off x="1042988" y="6334125"/>
            <a:ext cx="1847850" cy="307975"/>
          </a:xfrm>
          <a:prstGeom prst="rect">
            <a:avLst/>
          </a:prstGeom>
          <a:noFill/>
          <a:ln w="9525">
            <a:noFill/>
            <a:miter lim="800000"/>
            <a:headEnd/>
            <a:tailEnd/>
          </a:ln>
        </p:spPr>
        <p:txBody>
          <a:bodyPr wrap="none">
            <a:spAutoFit/>
          </a:bodyPr>
          <a:lstStyle/>
          <a:p>
            <a:r>
              <a:rPr lang="en-US" sz="1400"/>
              <a:t>Wickens, et al ,2004 </a:t>
            </a:r>
          </a:p>
        </p:txBody>
      </p:sp>
      <p:sp>
        <p:nvSpPr>
          <p:cNvPr id="5" name="TextBox 4"/>
          <p:cNvSpPr txBox="1"/>
          <p:nvPr/>
        </p:nvSpPr>
        <p:spPr>
          <a:xfrm>
            <a:off x="4519364" y="5520134"/>
            <a:ext cx="4301108" cy="1200329"/>
          </a:xfrm>
          <a:prstGeom prst="rect">
            <a:avLst/>
          </a:prstGeom>
          <a:solidFill>
            <a:srgbClr val="FFFF00"/>
          </a:solidFill>
          <a:ln w="12700">
            <a:solidFill>
              <a:schemeClr val="tx1"/>
            </a:solidFill>
          </a:ln>
        </p:spPr>
        <p:txBody>
          <a:bodyPr wrap="square" rtlCol="0">
            <a:spAutoFit/>
          </a:bodyPr>
          <a:lstStyle/>
          <a:p>
            <a:pPr algn="ctr"/>
            <a:r>
              <a:rPr lang="en-US" i="1" dirty="0" smtClean="0"/>
              <a:t>Flip through your notes or look around the room; write down three things; compare your list with that of your partners. Explain the differences.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Allocation policy</a:t>
            </a:r>
          </a:p>
        </p:txBody>
      </p:sp>
      <p:sp>
        <p:nvSpPr>
          <p:cNvPr id="41987" name="Rectangle 3"/>
          <p:cNvSpPr>
            <a:spLocks noGrp="1" noChangeArrowheads="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marL="282575" indent="-504825">
              <a:lnSpc>
                <a:spcPct val="80000"/>
              </a:lnSpc>
              <a:buFont typeface="Wingdings" pitchFamily="2" charset="2"/>
              <a:buChar char="§"/>
            </a:pPr>
            <a:r>
              <a:rPr lang="en-US" sz="2400" b="1" dirty="0" smtClean="0">
                <a:solidFill>
                  <a:srgbClr val="C00000"/>
                </a:solidFill>
                <a:ea typeface="ヒラギノ角ゴ Pro W3" pitchFamily="120" charset="-128"/>
              </a:rPr>
              <a:t>VALUE</a:t>
            </a:r>
            <a:r>
              <a:rPr lang="en-US" sz="2400" dirty="0" smtClean="0">
                <a:ea typeface="ヒラギノ角ゴ Pro W3" pitchFamily="120" charset="-128"/>
              </a:rPr>
              <a:t>: </a:t>
            </a:r>
            <a:r>
              <a:rPr lang="en-SG" sz="2400" dirty="0" smtClean="0">
                <a:ea typeface="ヒラギノ角ゴ Pro W3" pitchFamily="120" charset="-128"/>
              </a:rPr>
              <a:t>What would you gain by attending 	that that event? </a:t>
            </a:r>
            <a:endParaRPr lang="en-GB" sz="2400" dirty="0" smtClean="0">
              <a:ea typeface="ヒラギノ角ゴ Pro W3" pitchFamily="120" charset="-128"/>
            </a:endParaRPr>
          </a:p>
          <a:p>
            <a:pPr marL="1093787" lvl="3" indent="-457200">
              <a:lnSpc>
                <a:spcPct val="80000"/>
              </a:lnSpc>
            </a:pPr>
            <a:r>
              <a:rPr lang="en-US" dirty="0" smtClean="0">
                <a:ea typeface="ヒラギノ角ゴ Pro W3" pitchFamily="120" charset="-128"/>
              </a:rPr>
              <a:t>Frequency of looking depends on how valuable it is to look at –e.g.  cost of not looking may cost lives. </a:t>
            </a:r>
          </a:p>
          <a:p>
            <a:pPr marL="236537" lvl="1" indent="-457200">
              <a:lnSpc>
                <a:spcPct val="80000"/>
              </a:lnSpc>
            </a:pPr>
            <a:endParaRPr lang="en-US" sz="1600" dirty="0" smtClean="0">
              <a:ea typeface="ヒラギノ角ゴ Pro W3" pitchFamily="120" charset="-128"/>
            </a:endParaRPr>
          </a:p>
          <a:p>
            <a:pPr marL="236537" indent="-457200">
              <a:lnSpc>
                <a:spcPct val="80000"/>
              </a:lnSpc>
              <a:buFont typeface="Wingdings" pitchFamily="2" charset="2"/>
              <a:buChar char="§"/>
            </a:pPr>
            <a:r>
              <a:rPr lang="en-US" sz="2400" b="1" dirty="0" smtClean="0">
                <a:solidFill>
                  <a:srgbClr val="C00000"/>
                </a:solidFill>
                <a:ea typeface="ヒラギノ角ゴ Pro W3" pitchFamily="120" charset="-128"/>
              </a:rPr>
              <a:t>EFFORT</a:t>
            </a:r>
            <a:r>
              <a:rPr lang="en-US" sz="2400" dirty="0" smtClean="0">
                <a:ea typeface="ヒラギノ角ゴ Pro W3" pitchFamily="120" charset="-128"/>
              </a:rPr>
              <a:t>: </a:t>
            </a:r>
            <a:r>
              <a:rPr lang="en-SG" sz="2400" dirty="0" smtClean="0">
                <a:ea typeface="ヒラギノ角ゴ Pro W3" pitchFamily="120" charset="-128"/>
              </a:rPr>
              <a:t>How much effort is required? </a:t>
            </a:r>
          </a:p>
          <a:p>
            <a:pPr marL="636587" lvl="2" indent="-457200">
              <a:spcBef>
                <a:spcPts val="0"/>
              </a:spcBef>
            </a:pPr>
            <a:r>
              <a:rPr lang="en-US" dirty="0" smtClean="0">
                <a:ea typeface="ヒラギノ角ゴ Pro W3" pitchFamily="120" charset="-128"/>
              </a:rPr>
              <a:t>Selection attention may be inhibited if it is effortful. </a:t>
            </a:r>
          </a:p>
          <a:p>
            <a:pPr marL="636587" lvl="2" indent="-457200">
              <a:spcBef>
                <a:spcPts val="0"/>
              </a:spcBef>
            </a:pPr>
            <a:r>
              <a:rPr lang="en-SG" dirty="0" smtClean="0">
                <a:ea typeface="ヒラギノ角ゴ Pro W3" pitchFamily="120" charset="-128"/>
              </a:rPr>
              <a:t>we scan short distances rather than long ones. </a:t>
            </a:r>
          </a:p>
          <a:p>
            <a:pPr marL="636587" lvl="2" indent="-457200">
              <a:spcBef>
                <a:spcPts val="0"/>
              </a:spcBef>
            </a:pPr>
            <a:r>
              <a:rPr lang="en-SG" dirty="0" smtClean="0">
                <a:ea typeface="ヒラギノ角ゴ Pro W3" pitchFamily="120" charset="-128"/>
              </a:rPr>
              <a:t>prefer not to move our heads when scanning.</a:t>
            </a:r>
          </a:p>
          <a:p>
            <a:pPr marL="1093787" lvl="4" indent="-457200">
              <a:lnSpc>
                <a:spcPct val="80000"/>
              </a:lnSpc>
            </a:pPr>
            <a:r>
              <a:rPr lang="en-US" dirty="0" smtClean="0">
                <a:ea typeface="ヒラギノ角ゴ Pro W3" pitchFamily="120" charset="-128"/>
              </a:rPr>
              <a:t>E.g. scan visual displays that are close together, does not require head movement. </a:t>
            </a:r>
          </a:p>
        </p:txBody>
      </p:sp>
      <p:sp>
        <p:nvSpPr>
          <p:cNvPr id="41988" name="TextBox 4"/>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342900" y="5241974"/>
            <a:ext cx="8458200" cy="923330"/>
          </a:xfrm>
          <a:prstGeom prst="rect">
            <a:avLst/>
          </a:prstGeom>
          <a:solidFill>
            <a:srgbClr val="FFFF00"/>
          </a:solidFill>
          <a:ln w="12700">
            <a:solidFill>
              <a:schemeClr val="tx1"/>
            </a:solidFill>
          </a:ln>
        </p:spPr>
        <p:txBody>
          <a:bodyPr wrap="square" rtlCol="0">
            <a:spAutoFit/>
          </a:bodyPr>
          <a:lstStyle/>
          <a:p>
            <a:pPr algn="ctr"/>
            <a:r>
              <a:rPr lang="en-US" i="1" dirty="0" smtClean="0"/>
              <a:t>Imagine changing MRT lines at City Hall (or any other intersection).</a:t>
            </a:r>
          </a:p>
          <a:p>
            <a:pPr algn="ctr"/>
            <a:r>
              <a:rPr lang="en-US" i="1" dirty="0" err="1" smtClean="0"/>
              <a:t>Wwhat</a:t>
            </a:r>
            <a:r>
              <a:rPr lang="en-US" i="1" dirty="0" smtClean="0"/>
              <a:t> do you attend to as you change trains? Your route, other passengers, direction signs, advertisements, announcements?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SG" smtClean="0">
                <a:latin typeface="Lucida Sans" pitchFamily="34" charset="0"/>
                <a:ea typeface="ヒラギノ角ゴ Pro W3" pitchFamily="120" charset="-128"/>
              </a:rPr>
              <a:t>Attention: Top Down and Bottom-up</a:t>
            </a:r>
            <a:endParaRPr lang="en-GB" smtClean="0">
              <a:latin typeface="Lucida Sans" pitchFamily="34" charset="0"/>
              <a:ea typeface="ヒラギノ角ゴ Pro W3" pitchFamily="120" charset="-128"/>
            </a:endParaRPr>
          </a:p>
        </p:txBody>
      </p:sp>
      <p:sp>
        <p:nvSpPr>
          <p:cNvPr id="43011" name="TextBox 3"/>
          <p:cNvSpPr txBox="1">
            <a:spLocks noChangeArrowheads="1"/>
          </p:cNvSpPr>
          <p:nvPr/>
        </p:nvSpPr>
        <p:spPr bwMode="auto">
          <a:xfrm>
            <a:off x="1476375" y="1326678"/>
            <a:ext cx="1270000" cy="369888"/>
          </a:xfrm>
          <a:prstGeom prst="rect">
            <a:avLst/>
          </a:prstGeom>
          <a:noFill/>
          <a:ln w="9525">
            <a:solidFill>
              <a:srgbClr val="C00000"/>
            </a:solidFill>
            <a:miter lim="800000"/>
            <a:headEnd/>
            <a:tailEnd/>
          </a:ln>
        </p:spPr>
        <p:txBody>
          <a:bodyPr wrap="none">
            <a:spAutoFit/>
          </a:bodyPr>
          <a:lstStyle/>
          <a:p>
            <a:pPr defTabSz="685800" eaLnBrk="1" hangingPunct="1"/>
            <a:r>
              <a:rPr lang="en-SG" dirty="0">
                <a:solidFill>
                  <a:srgbClr val="000000"/>
                </a:solidFill>
                <a:latin typeface="Calibri" pitchFamily="34" charset="0"/>
                <a:cs typeface="Arial" pitchFamily="34" charset="0"/>
              </a:rPr>
              <a:t>Experience </a:t>
            </a:r>
            <a:endParaRPr lang="en-GB" dirty="0">
              <a:solidFill>
                <a:srgbClr val="000000"/>
              </a:solidFill>
              <a:latin typeface="Calibri" pitchFamily="34" charset="0"/>
              <a:cs typeface="Arial" pitchFamily="34" charset="0"/>
            </a:endParaRPr>
          </a:p>
        </p:txBody>
      </p:sp>
      <p:sp>
        <p:nvSpPr>
          <p:cNvPr id="43012" name="TextBox 5"/>
          <p:cNvSpPr txBox="1">
            <a:spLocks noChangeArrowheads="1"/>
          </p:cNvSpPr>
          <p:nvPr/>
        </p:nvSpPr>
        <p:spPr bwMode="auto">
          <a:xfrm>
            <a:off x="2428875" y="2042641"/>
            <a:ext cx="1274763" cy="369887"/>
          </a:xfrm>
          <a:prstGeom prst="rect">
            <a:avLst/>
          </a:prstGeom>
          <a:noFill/>
          <a:ln w="9525">
            <a:solidFill>
              <a:srgbClr val="C00000"/>
            </a:solidFill>
            <a:miter lim="800000"/>
            <a:headEnd/>
            <a:tailEnd/>
          </a:ln>
        </p:spPr>
        <p:txBody>
          <a:bodyPr wrap="none">
            <a:spAutoFit/>
          </a:bodyPr>
          <a:lstStyle/>
          <a:p>
            <a:pPr defTabSz="685800" eaLnBrk="1" hangingPunct="1"/>
            <a:r>
              <a:rPr lang="en-SG">
                <a:solidFill>
                  <a:srgbClr val="000000"/>
                </a:solidFill>
                <a:latin typeface="Calibri" pitchFamily="34" charset="0"/>
                <a:cs typeface="Arial" pitchFamily="34" charset="0"/>
              </a:rPr>
              <a:t>Knowledge </a:t>
            </a:r>
            <a:endParaRPr lang="en-GB">
              <a:solidFill>
                <a:srgbClr val="000000"/>
              </a:solidFill>
              <a:latin typeface="Calibri" pitchFamily="34" charset="0"/>
              <a:cs typeface="Arial" pitchFamily="34" charset="0"/>
            </a:endParaRPr>
          </a:p>
        </p:txBody>
      </p:sp>
      <p:sp>
        <p:nvSpPr>
          <p:cNvPr id="43013" name="TextBox 6"/>
          <p:cNvSpPr txBox="1">
            <a:spLocks noChangeArrowheads="1"/>
          </p:cNvSpPr>
          <p:nvPr/>
        </p:nvSpPr>
        <p:spPr bwMode="auto">
          <a:xfrm>
            <a:off x="2946400" y="2401416"/>
            <a:ext cx="1074738" cy="415925"/>
          </a:xfrm>
          <a:prstGeom prst="rect">
            <a:avLst/>
          </a:prstGeom>
          <a:noFill/>
          <a:ln w="9525">
            <a:noFill/>
            <a:miter lim="800000"/>
            <a:headEnd/>
            <a:tailEnd/>
          </a:ln>
        </p:spPr>
        <p:txBody>
          <a:bodyPr wrap="none">
            <a:spAutoFit/>
          </a:bodyPr>
          <a:lstStyle/>
          <a:p>
            <a:pPr defTabSz="685800" eaLnBrk="1" hangingPunct="1"/>
            <a:r>
              <a:rPr lang="en-SG" sz="1000">
                <a:solidFill>
                  <a:srgbClr val="000000"/>
                </a:solidFill>
                <a:latin typeface="Calibri" pitchFamily="34" charset="0"/>
              </a:rPr>
              <a:t>(Expectancies</a:t>
            </a:r>
          </a:p>
          <a:p>
            <a:pPr defTabSz="685800" eaLnBrk="1" hangingPunct="1"/>
            <a:r>
              <a:rPr lang="en-SG" sz="1000">
                <a:solidFill>
                  <a:srgbClr val="000000"/>
                </a:solidFill>
                <a:latin typeface="Calibri" pitchFamily="34" charset="0"/>
              </a:rPr>
              <a:t>       and Desires)</a:t>
            </a:r>
            <a:endParaRPr lang="en-GB" sz="1000">
              <a:solidFill>
                <a:srgbClr val="000000"/>
              </a:solidFill>
              <a:latin typeface="Calibri" pitchFamily="34" charset="0"/>
            </a:endParaRPr>
          </a:p>
        </p:txBody>
      </p:sp>
      <p:sp>
        <p:nvSpPr>
          <p:cNvPr id="43014" name="TextBox 7"/>
          <p:cNvSpPr txBox="1">
            <a:spLocks noChangeArrowheads="1"/>
          </p:cNvSpPr>
          <p:nvPr/>
        </p:nvSpPr>
        <p:spPr bwMode="auto">
          <a:xfrm>
            <a:off x="3016250" y="3604741"/>
            <a:ext cx="1274763" cy="369887"/>
          </a:xfrm>
          <a:prstGeom prst="rect">
            <a:avLst/>
          </a:prstGeom>
          <a:noFill/>
          <a:ln w="9525">
            <a:solidFill>
              <a:srgbClr val="C00000"/>
            </a:solidFill>
            <a:miter lim="800000"/>
            <a:headEnd/>
            <a:tailEnd/>
          </a:ln>
        </p:spPr>
        <p:txBody>
          <a:bodyPr>
            <a:spAutoFit/>
          </a:bodyPr>
          <a:lstStyle/>
          <a:p>
            <a:pPr defTabSz="685800" eaLnBrk="1" hangingPunct="1"/>
            <a:r>
              <a:rPr lang="en-SG">
                <a:solidFill>
                  <a:srgbClr val="000000"/>
                </a:solidFill>
                <a:latin typeface="Calibri" pitchFamily="34" charset="0"/>
                <a:cs typeface="Arial" pitchFamily="34" charset="0"/>
              </a:rPr>
              <a:t>The Senses</a:t>
            </a:r>
            <a:endParaRPr lang="en-GB">
              <a:solidFill>
                <a:srgbClr val="000000"/>
              </a:solidFill>
              <a:latin typeface="Calibri" pitchFamily="34" charset="0"/>
              <a:cs typeface="Arial" pitchFamily="34" charset="0"/>
            </a:endParaRPr>
          </a:p>
        </p:txBody>
      </p:sp>
      <p:sp>
        <p:nvSpPr>
          <p:cNvPr id="43015" name="TextBox 8"/>
          <p:cNvSpPr txBox="1">
            <a:spLocks noChangeArrowheads="1"/>
          </p:cNvSpPr>
          <p:nvPr/>
        </p:nvSpPr>
        <p:spPr bwMode="auto">
          <a:xfrm>
            <a:off x="1476375" y="4381028"/>
            <a:ext cx="990600" cy="646113"/>
          </a:xfrm>
          <a:prstGeom prst="rect">
            <a:avLst/>
          </a:prstGeom>
          <a:noFill/>
          <a:ln w="9525">
            <a:solidFill>
              <a:srgbClr val="C00000"/>
            </a:solidFill>
            <a:miter lim="800000"/>
            <a:headEnd/>
            <a:tailEnd/>
          </a:ln>
        </p:spPr>
        <p:txBody>
          <a:bodyPr wrap="none">
            <a:spAutoFit/>
          </a:bodyPr>
          <a:lstStyle/>
          <a:p>
            <a:pPr defTabSz="685800" eaLnBrk="1" hangingPunct="1"/>
            <a:r>
              <a:rPr lang="en-SG">
                <a:solidFill>
                  <a:srgbClr val="000000"/>
                </a:solidFill>
                <a:latin typeface="Calibri" pitchFamily="34" charset="0"/>
                <a:cs typeface="Arial" pitchFamily="34" charset="0"/>
              </a:rPr>
              <a:t>Stimulus</a:t>
            </a:r>
          </a:p>
          <a:p>
            <a:pPr defTabSz="685800" eaLnBrk="1" hangingPunct="1"/>
            <a:r>
              <a:rPr lang="en-SG">
                <a:solidFill>
                  <a:srgbClr val="000000"/>
                </a:solidFill>
                <a:latin typeface="Calibri" pitchFamily="34" charset="0"/>
                <a:cs typeface="Arial" pitchFamily="34" charset="0"/>
              </a:rPr>
              <a:t>World</a:t>
            </a:r>
            <a:endParaRPr lang="en-GB">
              <a:solidFill>
                <a:srgbClr val="000000"/>
              </a:solidFill>
              <a:latin typeface="Calibri" pitchFamily="34" charset="0"/>
              <a:cs typeface="Arial" pitchFamily="34" charset="0"/>
            </a:endParaRPr>
          </a:p>
        </p:txBody>
      </p:sp>
      <p:cxnSp>
        <p:nvCxnSpPr>
          <p:cNvPr id="11" name="Straight Arrow Connector 10"/>
          <p:cNvCxnSpPr>
            <a:stCxn id="43011" idx="2"/>
            <a:endCxn id="43012" idx="0"/>
          </p:cNvCxnSpPr>
          <p:nvPr/>
        </p:nvCxnSpPr>
        <p:spPr>
          <a:xfrm>
            <a:off x="2111375" y="1696566"/>
            <a:ext cx="955675" cy="3460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3015" idx="0"/>
            <a:endCxn id="43014" idx="2"/>
          </p:cNvCxnSpPr>
          <p:nvPr/>
        </p:nvCxnSpPr>
        <p:spPr>
          <a:xfrm flipV="1">
            <a:off x="1971675" y="3974628"/>
            <a:ext cx="1682750" cy="406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43013" idx="2"/>
          </p:cNvCxnSpPr>
          <p:nvPr/>
        </p:nvCxnSpPr>
        <p:spPr>
          <a:xfrm rot="16200000" flipH="1">
            <a:off x="4461669" y="1840235"/>
            <a:ext cx="473075" cy="2427287"/>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43014" idx="0"/>
          </p:cNvCxnSpPr>
          <p:nvPr/>
        </p:nvCxnSpPr>
        <p:spPr>
          <a:xfrm rot="5400000" flipH="1" flipV="1">
            <a:off x="4676775" y="2353791"/>
            <a:ext cx="228600" cy="2273300"/>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3020" name="TextBox 27"/>
          <p:cNvSpPr txBox="1">
            <a:spLocks noChangeArrowheads="1"/>
          </p:cNvSpPr>
          <p:nvPr/>
        </p:nvSpPr>
        <p:spPr bwMode="auto">
          <a:xfrm>
            <a:off x="5956300" y="3185641"/>
            <a:ext cx="1198563" cy="369887"/>
          </a:xfrm>
          <a:prstGeom prst="rect">
            <a:avLst/>
          </a:prstGeom>
          <a:noFill/>
          <a:ln w="9525">
            <a:solidFill>
              <a:srgbClr val="C00000"/>
            </a:solidFill>
            <a:miter lim="800000"/>
            <a:headEnd/>
            <a:tailEnd/>
          </a:ln>
        </p:spPr>
        <p:txBody>
          <a:bodyPr wrap="none">
            <a:spAutoFit/>
          </a:bodyPr>
          <a:lstStyle/>
          <a:p>
            <a:pPr defTabSz="685800" eaLnBrk="1" hangingPunct="1"/>
            <a:r>
              <a:rPr lang="en-SG">
                <a:solidFill>
                  <a:srgbClr val="000000"/>
                </a:solidFill>
                <a:latin typeface="Calibri" pitchFamily="34" charset="0"/>
                <a:cs typeface="Arial" pitchFamily="34" charset="0"/>
              </a:rPr>
              <a:t>Perception</a:t>
            </a:r>
            <a:endParaRPr lang="en-GB">
              <a:solidFill>
                <a:srgbClr val="000000"/>
              </a:solidFill>
              <a:latin typeface="Calibri" pitchFamily="34" charset="0"/>
              <a:cs typeface="Arial" pitchFamily="34" charset="0"/>
            </a:endParaRPr>
          </a:p>
        </p:txBody>
      </p:sp>
      <p:sp>
        <p:nvSpPr>
          <p:cNvPr id="43021" name="TextBox 28"/>
          <p:cNvSpPr txBox="1">
            <a:spLocks noChangeArrowheads="1"/>
          </p:cNvSpPr>
          <p:nvPr/>
        </p:nvSpPr>
        <p:spPr bwMode="auto">
          <a:xfrm>
            <a:off x="5913438" y="2020416"/>
            <a:ext cx="1231900" cy="646112"/>
          </a:xfrm>
          <a:prstGeom prst="rect">
            <a:avLst/>
          </a:prstGeom>
          <a:noFill/>
          <a:ln w="9525">
            <a:noFill/>
            <a:miter lim="800000"/>
            <a:headEnd/>
            <a:tailEnd/>
          </a:ln>
        </p:spPr>
        <p:txBody>
          <a:bodyPr wrap="none">
            <a:spAutoFit/>
          </a:bodyPr>
          <a:lstStyle/>
          <a:p>
            <a:pPr defTabSz="685800" eaLnBrk="1" hangingPunct="1"/>
            <a:r>
              <a:rPr lang="en-SG">
                <a:solidFill>
                  <a:srgbClr val="000000"/>
                </a:solidFill>
                <a:latin typeface="Calibri" pitchFamily="34" charset="0"/>
                <a:cs typeface="Arial" pitchFamily="34" charset="0"/>
              </a:rPr>
              <a:t>Top Down</a:t>
            </a:r>
          </a:p>
          <a:p>
            <a:pPr defTabSz="685800" eaLnBrk="1" hangingPunct="1"/>
            <a:r>
              <a:rPr lang="en-SG">
                <a:solidFill>
                  <a:srgbClr val="000000"/>
                </a:solidFill>
                <a:latin typeface="Calibri" pitchFamily="34" charset="0"/>
                <a:cs typeface="Arial" pitchFamily="34" charset="0"/>
              </a:rPr>
              <a:t>Processing </a:t>
            </a:r>
            <a:endParaRPr lang="en-GB">
              <a:solidFill>
                <a:srgbClr val="000000"/>
              </a:solidFill>
              <a:latin typeface="Calibri" pitchFamily="34" charset="0"/>
              <a:cs typeface="Arial" pitchFamily="34" charset="0"/>
            </a:endParaRPr>
          </a:p>
        </p:txBody>
      </p:sp>
      <p:sp>
        <p:nvSpPr>
          <p:cNvPr id="43022" name="TextBox 29"/>
          <p:cNvSpPr txBox="1">
            <a:spLocks noChangeArrowheads="1"/>
          </p:cNvSpPr>
          <p:nvPr/>
        </p:nvSpPr>
        <p:spPr bwMode="auto">
          <a:xfrm>
            <a:off x="5956300" y="4287366"/>
            <a:ext cx="1231900" cy="646112"/>
          </a:xfrm>
          <a:prstGeom prst="rect">
            <a:avLst/>
          </a:prstGeom>
          <a:noFill/>
          <a:ln w="9525">
            <a:noFill/>
            <a:miter lim="800000"/>
            <a:headEnd/>
            <a:tailEnd/>
          </a:ln>
        </p:spPr>
        <p:txBody>
          <a:bodyPr wrap="none">
            <a:spAutoFit/>
          </a:bodyPr>
          <a:lstStyle/>
          <a:p>
            <a:pPr defTabSz="685800" eaLnBrk="1" hangingPunct="1"/>
            <a:r>
              <a:rPr lang="en-SG">
                <a:solidFill>
                  <a:srgbClr val="000000"/>
                </a:solidFill>
                <a:latin typeface="Calibri" pitchFamily="34" charset="0"/>
                <a:cs typeface="Arial" pitchFamily="34" charset="0"/>
              </a:rPr>
              <a:t>Bottom-Up</a:t>
            </a:r>
          </a:p>
          <a:p>
            <a:pPr defTabSz="685800" eaLnBrk="1" hangingPunct="1"/>
            <a:r>
              <a:rPr lang="en-SG">
                <a:solidFill>
                  <a:srgbClr val="000000"/>
                </a:solidFill>
                <a:latin typeface="Calibri" pitchFamily="34" charset="0"/>
                <a:cs typeface="Arial" pitchFamily="34" charset="0"/>
              </a:rPr>
              <a:t>Processing </a:t>
            </a:r>
            <a:endParaRPr lang="en-GB">
              <a:solidFill>
                <a:srgbClr val="000000"/>
              </a:solidFill>
              <a:latin typeface="Calibri" pitchFamily="34" charset="0"/>
              <a:cs typeface="Arial" pitchFamily="34" charset="0"/>
            </a:endParaRPr>
          </a:p>
        </p:txBody>
      </p:sp>
      <p:cxnSp>
        <p:nvCxnSpPr>
          <p:cNvPr id="31" name="Straight Arrow Connector 30"/>
          <p:cNvCxnSpPr/>
          <p:nvPr/>
        </p:nvCxnSpPr>
        <p:spPr>
          <a:xfrm flipV="1">
            <a:off x="6607175" y="3620616"/>
            <a:ext cx="7938" cy="6477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586538" y="4974753"/>
            <a:ext cx="1587" cy="398463"/>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602413" y="2582391"/>
            <a:ext cx="0" cy="5191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597650" y="1479078"/>
            <a:ext cx="9525" cy="52070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nvSpPr>
        <p:spPr bwMode="auto">
          <a:xfrm>
            <a:off x="3886200" y="1788641"/>
            <a:ext cx="1239838" cy="368300"/>
          </a:xfrm>
          <a:prstGeom prst="rect">
            <a:avLst/>
          </a:prstGeom>
          <a:noFill/>
          <a:ln w="9525">
            <a:noFill/>
            <a:miter lim="800000"/>
            <a:headEnd/>
            <a:tailEnd/>
          </a:ln>
        </p:spPr>
        <p:txBody>
          <a:bodyPr wrap="none">
            <a:spAutoFit/>
          </a:bodyPr>
          <a:lstStyle/>
          <a:p>
            <a:pPr defTabSz="685800" eaLnBrk="1" hangingPunct="1"/>
            <a:r>
              <a:rPr lang="en-SG">
                <a:solidFill>
                  <a:srgbClr val="1F4E79"/>
                </a:solidFill>
                <a:latin typeface="Calibri" pitchFamily="34" charset="0"/>
                <a:cs typeface="Arial" pitchFamily="34" charset="0"/>
              </a:rPr>
              <a:t>Expectancy</a:t>
            </a:r>
            <a:endParaRPr lang="en-GB">
              <a:solidFill>
                <a:srgbClr val="1F4E79"/>
              </a:solidFill>
              <a:latin typeface="Calibri" pitchFamily="34" charset="0"/>
              <a:cs typeface="Arial" pitchFamily="34" charset="0"/>
            </a:endParaRPr>
          </a:p>
        </p:txBody>
      </p:sp>
      <p:sp>
        <p:nvSpPr>
          <p:cNvPr id="20" name="Rectangle 19"/>
          <p:cNvSpPr>
            <a:spLocks noChangeArrowheads="1"/>
          </p:cNvSpPr>
          <p:nvPr/>
        </p:nvSpPr>
        <p:spPr bwMode="auto">
          <a:xfrm>
            <a:off x="4076700" y="4354041"/>
            <a:ext cx="1085850" cy="414337"/>
          </a:xfrm>
          <a:prstGeom prst="rect">
            <a:avLst/>
          </a:prstGeom>
          <a:noFill/>
          <a:ln w="9525">
            <a:noFill/>
            <a:miter lim="800000"/>
            <a:headEnd/>
            <a:tailEnd/>
          </a:ln>
        </p:spPr>
        <p:txBody>
          <a:bodyPr wrap="none">
            <a:spAutoFit/>
          </a:bodyPr>
          <a:lstStyle/>
          <a:p>
            <a:pPr defTabSz="685800" eaLnBrk="1" hangingPunct="1"/>
            <a:r>
              <a:rPr lang="en-SG" sz="2100">
                <a:solidFill>
                  <a:srgbClr val="C00000"/>
                </a:solidFill>
                <a:latin typeface="Calibri" pitchFamily="34" charset="0"/>
                <a:cs typeface="Arial" pitchFamily="34" charset="0"/>
              </a:rPr>
              <a:t>Salience</a:t>
            </a:r>
            <a:endParaRPr lang="en-GB" sz="2100">
              <a:solidFill>
                <a:srgbClr val="C00000"/>
              </a:solidFill>
              <a:latin typeface="Calibri" pitchFamily="34" charset="0"/>
              <a:cs typeface="Arial" pitchFamily="34" charset="0"/>
            </a:endParaRPr>
          </a:p>
        </p:txBody>
      </p:sp>
      <p:sp>
        <p:nvSpPr>
          <p:cNvPr id="43029" name="TextBox 20"/>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22" name="TextBox 21"/>
          <p:cNvSpPr txBox="1"/>
          <p:nvPr/>
        </p:nvSpPr>
        <p:spPr>
          <a:xfrm>
            <a:off x="685800" y="5589240"/>
            <a:ext cx="5732462" cy="83099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i="1" dirty="0" smtClean="0"/>
              <a:t>Sometimes you look for something, sometimes it looks for you</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Lucida Sans" pitchFamily="34" charset="0"/>
                <a:ea typeface="ヒラギノ角ゴ Pro W3" pitchFamily="120" charset="-128"/>
              </a:rPr>
              <a:t>Attention</a:t>
            </a:r>
          </a:p>
        </p:txBody>
      </p:sp>
      <p:sp>
        <p:nvSpPr>
          <p:cNvPr id="44035" name="Rectangle 3"/>
          <p:cNvSpPr>
            <a:spLocks noGrp="1" noChangeArrowheads="1"/>
          </p:cNvSpPr>
          <p:nvPr>
            <p:ph type="body" sz="quarter" idx="11"/>
          </p:nvPr>
        </p:nvSpPr>
        <p:spPr bwMode="auto">
          <a:xfrm>
            <a:off x="485378" y="1465455"/>
            <a:ext cx="7543800" cy="3682938"/>
          </a:xfrm>
          <a:prstGeom prst="rect">
            <a:avLst/>
          </a:prstGeom>
          <a:noFill/>
          <a:ln>
            <a:miter lim="800000"/>
            <a:headEnd/>
            <a:tailEnd/>
          </a:ln>
        </p:spPr>
        <p:txBody>
          <a:bodyPr/>
          <a:lstStyle/>
          <a:p>
            <a:pPr marL="0" indent="0" eaLnBrk="1" hangingPunct="1">
              <a:lnSpc>
                <a:spcPct val="90000"/>
              </a:lnSpc>
              <a:buFont typeface="Arial" pitchFamily="34" charset="0"/>
              <a:buNone/>
            </a:pPr>
            <a:r>
              <a:rPr lang="en-US" dirty="0" smtClean="0">
                <a:ea typeface="ヒラギノ角ゴ Pro W3" pitchFamily="120" charset="-128"/>
              </a:rPr>
              <a:t>	</a:t>
            </a:r>
            <a:r>
              <a:rPr lang="en-US" sz="3200" dirty="0" smtClean="0">
                <a:ea typeface="ヒラギノ角ゴ Pro W3" pitchFamily="120" charset="-128"/>
              </a:rPr>
              <a:t>Different forms of attention:</a:t>
            </a:r>
          </a:p>
          <a:p>
            <a:pPr marL="795338" lvl="1" indent="-338138" eaLnBrk="1" hangingPunct="1">
              <a:lnSpc>
                <a:spcPct val="90000"/>
              </a:lnSpc>
              <a:buFont typeface="Arial" pitchFamily="34" charset="0"/>
              <a:buChar char="•"/>
            </a:pPr>
            <a:r>
              <a:rPr lang="en-US" sz="2800" dirty="0" smtClean="0">
                <a:ea typeface="ヒラギノ角ゴ Pro W3" pitchFamily="120" charset="-128"/>
              </a:rPr>
              <a:t>	Selective attention</a:t>
            </a:r>
          </a:p>
          <a:p>
            <a:pPr marL="795338" lvl="1" indent="-338138" eaLnBrk="1" hangingPunct="1">
              <a:lnSpc>
                <a:spcPct val="90000"/>
              </a:lnSpc>
              <a:buFont typeface="Arial" pitchFamily="34" charset="0"/>
              <a:buChar char="•"/>
            </a:pPr>
            <a:r>
              <a:rPr lang="en-US" sz="2800" dirty="0" smtClean="0">
                <a:ea typeface="ヒラギノ角ゴ Pro W3" pitchFamily="120" charset="-128"/>
              </a:rPr>
              <a:t>	Focused attention</a:t>
            </a:r>
          </a:p>
          <a:p>
            <a:pPr marL="795338" lvl="1" indent="-338138" eaLnBrk="1" hangingPunct="1">
              <a:lnSpc>
                <a:spcPct val="90000"/>
              </a:lnSpc>
              <a:buFont typeface="Arial" pitchFamily="34" charset="0"/>
              <a:buChar char="•"/>
            </a:pPr>
            <a:r>
              <a:rPr lang="en-US" sz="2800" dirty="0" smtClean="0">
                <a:ea typeface="ヒラギノ角ゴ Pro W3" pitchFamily="120" charset="-128"/>
              </a:rPr>
              <a:t>	Sustained attention (vigilance)</a:t>
            </a:r>
          </a:p>
          <a:p>
            <a:pPr marL="795338" lvl="1" indent="-338138" eaLnBrk="1" hangingPunct="1">
              <a:lnSpc>
                <a:spcPct val="90000"/>
              </a:lnSpc>
              <a:buFont typeface="Arial" pitchFamily="34" charset="0"/>
              <a:buChar char="•"/>
            </a:pPr>
            <a:r>
              <a:rPr lang="en-US" sz="2800" dirty="0" smtClean="0">
                <a:ea typeface="ヒラギノ角ゴ Pro W3" pitchFamily="120" charset="-128"/>
              </a:rPr>
              <a:t>	Divided attention</a:t>
            </a:r>
          </a:p>
          <a:p>
            <a:pPr marL="914400" lvl="1" indent="-457200" eaLnBrk="1" hangingPunct="1">
              <a:lnSpc>
                <a:spcPct val="90000"/>
              </a:lnSpc>
              <a:buFontTx/>
              <a:buNone/>
            </a:pPr>
            <a:endParaRPr lang="en-US" dirty="0" smtClean="0">
              <a:ea typeface="ヒラギノ角ゴ Pro W3" pitchFamily="120" charset="-128"/>
            </a:endParaRPr>
          </a:p>
        </p:txBody>
      </p:sp>
      <p:sp>
        <p:nvSpPr>
          <p:cNvPr id="44036" name="TextBox 3"/>
          <p:cNvSpPr txBox="1">
            <a:spLocks noChangeArrowheads="1"/>
          </p:cNvSpPr>
          <p:nvPr/>
        </p:nvSpPr>
        <p:spPr bwMode="auto">
          <a:xfrm>
            <a:off x="228600" y="6400800"/>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pic>
        <p:nvPicPr>
          <p:cNvPr id="5" name="Picture 4" descr="ID-100213534.jpg"/>
          <p:cNvPicPr>
            <a:picLocks noChangeAspect="1"/>
          </p:cNvPicPr>
          <p:nvPr/>
        </p:nvPicPr>
        <p:blipFill>
          <a:blip r:embed="rId3"/>
          <a:stretch>
            <a:fillRect/>
          </a:stretch>
        </p:blipFill>
        <p:spPr>
          <a:xfrm>
            <a:off x="4972050" y="3306924"/>
            <a:ext cx="3057128" cy="2292846"/>
          </a:xfrm>
          <a:prstGeom prst="rect">
            <a:avLst/>
          </a:prstGeo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Lucida Sans" pitchFamily="34" charset="0"/>
                <a:ea typeface="ヒラギノ角ゴ Pro W3" pitchFamily="120" charset="-128"/>
              </a:rPr>
              <a:t>Selective Attention</a:t>
            </a:r>
          </a:p>
        </p:txBody>
      </p:sp>
      <p:sp>
        <p:nvSpPr>
          <p:cNvPr id="45059" name="Rectangle 3"/>
          <p:cNvSpPr>
            <a:spLocks noGrp="1" noChangeArrowheads="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dirty="0" smtClean="0">
                <a:latin typeface="Lucida Sans" pitchFamily="34" charset="0"/>
                <a:ea typeface="ヒラギノ角ゴ Pro W3" pitchFamily="120" charset="-128"/>
              </a:rPr>
              <a:t>While monitoring different sources of information, person choose to attend only to selected source</a:t>
            </a:r>
          </a:p>
          <a:p>
            <a:pPr lvl="1" eaLnBrk="1" hangingPunct="1"/>
            <a:r>
              <a:rPr lang="en-US" sz="2000" dirty="0" smtClean="0">
                <a:latin typeface="Lucida Sans" pitchFamily="34" charset="0"/>
                <a:ea typeface="ヒラギノ角ゴ Pro W3" pitchFamily="120" charset="-128"/>
              </a:rPr>
              <a:t>Example cocktail party effect</a:t>
            </a:r>
          </a:p>
          <a:p>
            <a:pPr lvl="1" eaLnBrk="1" hangingPunct="1"/>
            <a:r>
              <a:rPr lang="en-US" sz="2000" dirty="0" smtClean="0">
                <a:latin typeface="Lucida Sans" pitchFamily="34" charset="0"/>
                <a:ea typeface="ヒラギノ角ゴ Pro W3" pitchFamily="120" charset="-128"/>
              </a:rPr>
              <a:t>Flight crew talking to each other and monitoring ATC – attend to information when the hear their </a:t>
            </a:r>
            <a:r>
              <a:rPr lang="en-US" sz="2000" dirty="0" err="1" smtClean="0">
                <a:latin typeface="Lucida Sans" pitchFamily="34" charset="0"/>
                <a:ea typeface="ヒラギノ角ゴ Pro W3" pitchFamily="120" charset="-128"/>
              </a:rPr>
              <a:t>callsign</a:t>
            </a:r>
            <a:r>
              <a:rPr lang="en-US" sz="2000" dirty="0" smtClean="0">
                <a:latin typeface="Lucida Sans" pitchFamily="34" charset="0"/>
                <a:ea typeface="ヒラギノ角ゴ Pro W3" pitchFamily="120" charset="-128"/>
              </a:rPr>
              <a:t> </a:t>
            </a:r>
            <a:endParaRPr lang="en-US" sz="2200" dirty="0" smtClean="0">
              <a:latin typeface="Lucida Sans" pitchFamily="34" charset="0"/>
              <a:ea typeface="ヒラギノ角ゴ Pro W3" pitchFamily="120" charset="-128"/>
            </a:endParaRPr>
          </a:p>
          <a:p>
            <a:pPr eaLnBrk="1" hangingPunct="1"/>
            <a:endParaRPr lang="en-US" sz="2200" dirty="0" smtClean="0">
              <a:latin typeface="Lucida Sans" pitchFamily="34" charset="0"/>
              <a:ea typeface="ヒラギノ角ゴ Pro W3" pitchFamily="120" charset="-128"/>
            </a:endParaRPr>
          </a:p>
        </p:txBody>
      </p:sp>
      <p:grpSp>
        <p:nvGrpSpPr>
          <p:cNvPr id="45060" name="Group 13"/>
          <p:cNvGrpSpPr>
            <a:grpSpLocks/>
          </p:cNvGrpSpPr>
          <p:nvPr/>
        </p:nvGrpSpPr>
        <p:grpSpPr bwMode="auto">
          <a:xfrm>
            <a:off x="860599" y="3665506"/>
            <a:ext cx="7369001" cy="2343150"/>
            <a:chOff x="558800" y="3810000"/>
            <a:chExt cx="8128000" cy="2647950"/>
          </a:xfrm>
        </p:grpSpPr>
        <p:sp>
          <p:nvSpPr>
            <p:cNvPr id="45061" name="Oval 20"/>
            <p:cNvSpPr>
              <a:spLocks noChangeArrowheads="1"/>
            </p:cNvSpPr>
            <p:nvPr/>
          </p:nvSpPr>
          <p:spPr bwMode="auto">
            <a:xfrm>
              <a:off x="3657600" y="3810000"/>
              <a:ext cx="1752600" cy="1676400"/>
            </a:xfrm>
            <a:prstGeom prst="ellipse">
              <a:avLst/>
            </a:prstGeom>
            <a:solidFill>
              <a:srgbClr val="FFFF66"/>
            </a:solidFill>
            <a:ln w="9525">
              <a:noFill/>
              <a:round/>
              <a:headEnd/>
              <a:tailEnd/>
            </a:ln>
          </p:spPr>
          <p:txBody>
            <a:bodyPr wrap="none" anchor="ctr"/>
            <a:lstStyle/>
            <a:p>
              <a:pPr eaLnBrk="1" hangingPunct="1"/>
              <a:endParaRPr lang="en-US"/>
            </a:p>
          </p:txBody>
        </p:sp>
        <p:pic>
          <p:nvPicPr>
            <p:cNvPr id="45062" name="Picture 15" descr="MCj03076580000[1]"/>
            <p:cNvPicPr>
              <a:picLocks noChangeAspect="1" noChangeArrowheads="1"/>
            </p:cNvPicPr>
            <p:nvPr/>
          </p:nvPicPr>
          <p:blipFill>
            <a:blip r:embed="rId3"/>
            <a:srcRect/>
            <a:stretch>
              <a:fillRect/>
            </a:stretch>
          </p:blipFill>
          <p:spPr bwMode="auto">
            <a:xfrm>
              <a:off x="3810000" y="4114800"/>
              <a:ext cx="1524000" cy="1111250"/>
            </a:xfrm>
            <a:prstGeom prst="rect">
              <a:avLst/>
            </a:prstGeom>
            <a:noFill/>
            <a:ln w="9525">
              <a:noFill/>
              <a:miter lim="800000"/>
              <a:headEnd/>
              <a:tailEnd/>
            </a:ln>
          </p:spPr>
        </p:pic>
        <p:pic>
          <p:nvPicPr>
            <p:cNvPr id="45063" name="Picture 4" descr="spotlight"/>
            <p:cNvPicPr>
              <a:picLocks noChangeAspect="1" noChangeArrowheads="1"/>
            </p:cNvPicPr>
            <p:nvPr/>
          </p:nvPicPr>
          <p:blipFill>
            <a:blip r:embed="rId4"/>
            <a:srcRect/>
            <a:stretch>
              <a:fillRect/>
            </a:stretch>
          </p:blipFill>
          <p:spPr bwMode="auto">
            <a:xfrm rot="-1497988">
              <a:off x="7264400" y="4800600"/>
              <a:ext cx="1422400" cy="1657350"/>
            </a:xfrm>
            <a:prstGeom prst="rect">
              <a:avLst/>
            </a:prstGeom>
            <a:noFill/>
            <a:ln w="9525">
              <a:noFill/>
              <a:miter lim="800000"/>
              <a:headEnd/>
              <a:tailEnd/>
            </a:ln>
          </p:spPr>
        </p:pic>
        <p:sp>
          <p:nvSpPr>
            <p:cNvPr id="45064" name="Line 5"/>
            <p:cNvSpPr>
              <a:spLocks noChangeShapeType="1"/>
            </p:cNvSpPr>
            <p:nvPr/>
          </p:nvSpPr>
          <p:spPr bwMode="auto">
            <a:xfrm flipH="1" flipV="1">
              <a:off x="4800600" y="3886200"/>
              <a:ext cx="2590800" cy="1143000"/>
            </a:xfrm>
            <a:prstGeom prst="line">
              <a:avLst/>
            </a:prstGeom>
            <a:noFill/>
            <a:ln w="9525">
              <a:solidFill>
                <a:srgbClr val="FF9900"/>
              </a:solidFill>
              <a:round/>
              <a:headEnd/>
              <a:tailEnd/>
            </a:ln>
          </p:spPr>
          <p:txBody>
            <a:bodyPr/>
            <a:lstStyle/>
            <a:p>
              <a:endParaRPr lang="en-US"/>
            </a:p>
          </p:txBody>
        </p:sp>
        <p:sp>
          <p:nvSpPr>
            <p:cNvPr id="45065" name="Line 6"/>
            <p:cNvSpPr>
              <a:spLocks noChangeShapeType="1"/>
            </p:cNvSpPr>
            <p:nvPr/>
          </p:nvSpPr>
          <p:spPr bwMode="auto">
            <a:xfrm flipH="1" flipV="1">
              <a:off x="4368800" y="5486400"/>
              <a:ext cx="2895600" cy="152400"/>
            </a:xfrm>
            <a:prstGeom prst="line">
              <a:avLst/>
            </a:prstGeom>
            <a:noFill/>
            <a:ln w="9525">
              <a:solidFill>
                <a:srgbClr val="FF9900"/>
              </a:solidFill>
              <a:round/>
              <a:headEnd/>
              <a:tailEnd/>
            </a:ln>
          </p:spPr>
          <p:txBody>
            <a:bodyPr/>
            <a:lstStyle/>
            <a:p>
              <a:endParaRPr lang="en-US"/>
            </a:p>
          </p:txBody>
        </p:sp>
        <p:pic>
          <p:nvPicPr>
            <p:cNvPr id="45066" name="Picture 17" descr="MCj03076550000[1]"/>
            <p:cNvPicPr>
              <a:picLocks noChangeAspect="1" noChangeArrowheads="1"/>
            </p:cNvPicPr>
            <p:nvPr/>
          </p:nvPicPr>
          <p:blipFill>
            <a:blip r:embed="rId5"/>
            <a:srcRect/>
            <a:stretch>
              <a:fillRect/>
            </a:stretch>
          </p:blipFill>
          <p:spPr bwMode="auto">
            <a:xfrm>
              <a:off x="1905000" y="4876800"/>
              <a:ext cx="1828800" cy="1563688"/>
            </a:xfrm>
            <a:prstGeom prst="rect">
              <a:avLst/>
            </a:prstGeom>
            <a:noFill/>
            <a:ln w="9525">
              <a:noFill/>
              <a:miter lim="800000"/>
              <a:headEnd/>
              <a:tailEnd/>
            </a:ln>
          </p:spPr>
        </p:pic>
        <p:pic>
          <p:nvPicPr>
            <p:cNvPr id="45067" name="Picture 21" descr="MCj02294790000[1]"/>
            <p:cNvPicPr>
              <a:picLocks noChangeAspect="1" noChangeArrowheads="1"/>
            </p:cNvPicPr>
            <p:nvPr/>
          </p:nvPicPr>
          <p:blipFill>
            <a:blip r:embed="rId6"/>
            <a:srcRect/>
            <a:stretch>
              <a:fillRect/>
            </a:stretch>
          </p:blipFill>
          <p:spPr bwMode="auto">
            <a:xfrm>
              <a:off x="558800" y="4114800"/>
              <a:ext cx="1114425" cy="2117725"/>
            </a:xfrm>
            <a:prstGeom prst="rect">
              <a:avLst/>
            </a:prstGeom>
            <a:noFill/>
            <a:ln w="9525">
              <a:noFill/>
              <a:miter lim="800000"/>
              <a:headEnd/>
              <a:tailEnd/>
            </a:ln>
          </p:spPr>
        </p:pic>
        <p:sp>
          <p:nvSpPr>
            <p:cNvPr id="45068" name="Text Box 22"/>
            <p:cNvSpPr txBox="1">
              <a:spLocks noChangeArrowheads="1"/>
            </p:cNvSpPr>
            <p:nvPr/>
          </p:nvSpPr>
          <p:spPr bwMode="auto">
            <a:xfrm>
              <a:off x="1524000" y="4267200"/>
              <a:ext cx="1828800" cy="396875"/>
            </a:xfrm>
            <a:prstGeom prst="rect">
              <a:avLst/>
            </a:prstGeom>
            <a:noFill/>
            <a:ln w="9525">
              <a:noFill/>
              <a:miter lim="800000"/>
              <a:headEnd/>
              <a:tailEnd/>
            </a:ln>
          </p:spPr>
          <p:txBody>
            <a:bodyPr>
              <a:spAutoFit/>
            </a:bodyPr>
            <a:lstStyle/>
            <a:p>
              <a:pPr eaLnBrk="1" hangingPunct="1">
                <a:spcBef>
                  <a:spcPct val="50000"/>
                </a:spcBef>
              </a:pPr>
              <a:r>
                <a:rPr lang="en-US" sz="2000" dirty="0">
                  <a:solidFill>
                    <a:srgbClr val="FF0000"/>
                  </a:solidFill>
                </a:rPr>
                <a:t>Over here!!!</a:t>
              </a:r>
            </a:p>
          </p:txBody>
        </p:sp>
        <p:sp>
          <p:nvSpPr>
            <p:cNvPr id="45069" name="Line 23"/>
            <p:cNvSpPr>
              <a:spLocks noChangeShapeType="1"/>
            </p:cNvSpPr>
            <p:nvPr/>
          </p:nvSpPr>
          <p:spPr bwMode="auto">
            <a:xfrm flipV="1">
              <a:off x="1371600" y="4648200"/>
              <a:ext cx="457200" cy="457200"/>
            </a:xfrm>
            <a:prstGeom prst="line">
              <a:avLst/>
            </a:prstGeom>
            <a:noFill/>
            <a:ln w="9525">
              <a:solidFill>
                <a:srgbClr val="FF0000"/>
              </a:solidFill>
              <a:round/>
              <a:headEnd/>
              <a:tailEnd/>
            </a:ln>
          </p:spPr>
          <p:txBody>
            <a:bodyPr/>
            <a:lstStyle/>
            <a:p>
              <a:endParaRPr lang="en-US"/>
            </a:p>
          </p:txBody>
        </p:sp>
      </p:grpSp>
      <p:sp>
        <p:nvSpPr>
          <p:cNvPr id="14" name="TextBox 13"/>
          <p:cNvSpPr txBox="1"/>
          <p:nvPr/>
        </p:nvSpPr>
        <p:spPr>
          <a:xfrm>
            <a:off x="628253" y="6095037"/>
            <a:ext cx="5095875" cy="646331"/>
          </a:xfrm>
          <a:prstGeom prst="rect">
            <a:avLst/>
          </a:prstGeom>
          <a:solidFill>
            <a:srgbClr val="FFFF00"/>
          </a:solidFill>
          <a:ln w="12700">
            <a:solidFill>
              <a:schemeClr val="tx1"/>
            </a:solidFill>
          </a:ln>
        </p:spPr>
        <p:txBody>
          <a:bodyPr wrap="square" rtlCol="0">
            <a:spAutoFit/>
          </a:bodyPr>
          <a:lstStyle/>
          <a:p>
            <a:pPr algn="ctr"/>
            <a:r>
              <a:rPr lang="en-US" i="1" dirty="0" smtClean="0"/>
              <a:t>Everybody  talk – give out some instructions, only pay attention to one source</a:t>
            </a:r>
            <a:endParaRPr lang="en-US"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Problems with selective attention </a:t>
            </a:r>
            <a:endParaRPr lang="en-GB" smtClean="0">
              <a:latin typeface="Lucida Sans" pitchFamily="34" charset="0"/>
              <a:ea typeface="ヒラギノ角ゴ Pro W3" pitchFamily="120" charset="-128"/>
            </a:endParaRPr>
          </a:p>
        </p:txBody>
      </p:sp>
      <p:sp>
        <p:nvSpPr>
          <p:cNvPr id="46083" name="Tex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Information overload</a:t>
            </a:r>
          </a:p>
          <a:p>
            <a:pPr lvl="1"/>
            <a:r>
              <a:rPr lang="en-SG" smtClean="0">
                <a:ea typeface="ヒラギノ角ゴ Pro W3" pitchFamily="120" charset="-128"/>
              </a:rPr>
              <a:t>Too much sources of information to monitor at the same time for appropriate selection of information to attend to </a:t>
            </a:r>
          </a:p>
          <a:p>
            <a:pPr lvl="1"/>
            <a:r>
              <a:rPr lang="en-SG" smtClean="0">
                <a:ea typeface="ヒラギノ角ゴ Pro W3" pitchFamily="120" charset="-128"/>
              </a:rPr>
              <a:t>Reduce sources or channels of information that need to be monitored </a:t>
            </a:r>
          </a:p>
          <a:p>
            <a:pPr lvl="1"/>
            <a:r>
              <a:rPr lang="en-SG" smtClean="0">
                <a:ea typeface="ヒラギノ角ゴ Pro W3" pitchFamily="120" charset="-128"/>
              </a:rPr>
              <a:t>Place sources of information that need to be monitored closer to each other </a:t>
            </a:r>
          </a:p>
          <a:p>
            <a:pPr>
              <a:buFont typeface="Arial" panose="020B0604020202020204" pitchFamily="34" charset="0"/>
              <a:buNone/>
            </a:pPr>
            <a:endParaRPr lang="en-SG" smtClean="0">
              <a:latin typeface="Lucida Sans" pitchFamily="34" charset="0"/>
              <a:ea typeface="ヒラギノ角ゴ Pro W3" pitchFamily="120" charset="-128"/>
            </a:endParaRPr>
          </a:p>
          <a:p>
            <a:r>
              <a:rPr lang="en-SG" smtClean="0">
                <a:latin typeface="Lucida Sans" pitchFamily="34" charset="0"/>
                <a:ea typeface="ヒラギノ角ゴ Pro W3" pitchFamily="120" charset="-128"/>
              </a:rPr>
              <a:t>Information presented too quickly for selection </a:t>
            </a:r>
          </a:p>
          <a:p>
            <a:pPr lvl="1"/>
            <a:r>
              <a:rPr lang="en-SG" smtClean="0">
                <a:ea typeface="ヒラギノ角ゴ Pro W3" pitchFamily="120" charset="-128"/>
              </a:rPr>
              <a:t>Example – information presented way too quickly by ATC </a:t>
            </a:r>
          </a:p>
          <a:p>
            <a:pPr lvl="1"/>
            <a:r>
              <a:rPr lang="en-SG" smtClean="0">
                <a:ea typeface="ヒラギノ角ゴ Pro W3" pitchFamily="120" charset="-128"/>
              </a:rPr>
              <a:t>Information on dials changes so fast that one is unable to process the information </a:t>
            </a:r>
          </a:p>
          <a:p>
            <a:pPr lvl="1"/>
            <a:endParaRPr lang="en-GB" smtClean="0">
              <a:ea typeface="ヒラギノ角ゴ Pro W3" pitchFamily="120" charset="-128"/>
            </a:endParaRPr>
          </a:p>
        </p:txBody>
      </p:sp>
      <p:sp>
        <p:nvSpPr>
          <p:cNvPr id="4" name="TextBox 3"/>
          <p:cNvSpPr txBox="1"/>
          <p:nvPr/>
        </p:nvSpPr>
        <p:spPr>
          <a:xfrm>
            <a:off x="342900" y="5867980"/>
            <a:ext cx="8458200" cy="369332"/>
          </a:xfrm>
          <a:prstGeom prst="rect">
            <a:avLst/>
          </a:prstGeom>
          <a:solidFill>
            <a:srgbClr val="FFFF00"/>
          </a:solidFill>
          <a:ln w="12700">
            <a:solidFill>
              <a:schemeClr val="tx1"/>
            </a:solidFill>
          </a:ln>
        </p:spPr>
        <p:txBody>
          <a:bodyPr wrap="square" rtlCol="0">
            <a:spAutoFit/>
          </a:bodyPr>
          <a:lstStyle/>
          <a:p>
            <a:pPr algn="ctr"/>
            <a:r>
              <a:rPr lang="en-US" i="1" dirty="0" smtClean="0"/>
              <a:t>Give examples of selection attention problems at the workplace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152400"/>
            <a:ext cx="8229600" cy="563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890018"/>
                </a:solidFill>
                <a:latin typeface="Lucida Sans" pitchFamily="34" charset="0"/>
                <a:ea typeface="ヒラギノ角ゴ Pro W3" pitchFamily="120" charset="-128"/>
                <a:cs typeface="Lucida Sans" pitchFamily="34" charset="0"/>
              </a:rPr>
              <a:t>Computer as Information Processor</a:t>
            </a:r>
          </a:p>
        </p:txBody>
      </p:sp>
      <p:sp>
        <p:nvSpPr>
          <p:cNvPr id="29699" name="Rectangle 3"/>
          <p:cNvSpPr>
            <a:spLocks noGrp="1" noChangeArrowheads="1"/>
          </p:cNvSpPr>
          <p:nvPr>
            <p:ph type="body" sz="half" idx="1"/>
          </p:nvPr>
        </p:nvSpPr>
        <p:spPr bwMode="auto">
          <a:xfrm>
            <a:off x="304800" y="6248400"/>
            <a:ext cx="86106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400" dirty="0" smtClean="0">
                <a:ea typeface="ヒラギノ角ゴ Pro W3" pitchFamily="120" charset="-128"/>
              </a:rPr>
              <a:t>Input (sensation) </a:t>
            </a:r>
            <a:r>
              <a:rPr lang="en-US" sz="2400" dirty="0" smtClean="0">
                <a:ea typeface="ヒラギノ角ゴ Pro W3" pitchFamily="120" charset="-128"/>
                <a:sym typeface="Wingdings" pitchFamily="2" charset="2"/>
              </a:rPr>
              <a:t> information processing  output (control)</a:t>
            </a:r>
            <a:endParaRPr lang="en-US" sz="2400" dirty="0" smtClean="0">
              <a:ea typeface="ヒラギノ角ゴ Pro W3" pitchFamily="120" charset="-128"/>
            </a:endParaRPr>
          </a:p>
        </p:txBody>
      </p:sp>
      <p:sp>
        <p:nvSpPr>
          <p:cNvPr id="29704" name="Rectangle 20"/>
          <p:cNvSpPr>
            <a:spLocks noChangeArrowheads="1"/>
          </p:cNvSpPr>
          <p:nvPr/>
        </p:nvSpPr>
        <p:spPr bwMode="auto">
          <a:xfrm>
            <a:off x="1143000" y="2819400"/>
            <a:ext cx="7391400" cy="685800"/>
          </a:xfrm>
          <a:prstGeom prst="rect">
            <a:avLst/>
          </a:prstGeom>
          <a:noFill/>
          <a:ln w="9525">
            <a:noFill/>
            <a:miter lim="800000"/>
            <a:headEnd/>
            <a:tailEnd/>
          </a:ln>
        </p:spPr>
        <p:txBody>
          <a:bodyPr/>
          <a:lstStyle/>
          <a:p>
            <a:pPr marL="342900" indent="-342900" eaLnBrk="1" hangingPunct="1">
              <a:lnSpc>
                <a:spcPct val="90000"/>
              </a:lnSpc>
              <a:spcBef>
                <a:spcPct val="20000"/>
              </a:spcBef>
            </a:pPr>
            <a:r>
              <a:rPr lang="en-US" sz="2400" dirty="0"/>
              <a:t>Input    </a:t>
            </a:r>
            <a:r>
              <a:rPr lang="en-US" sz="2400" dirty="0">
                <a:sym typeface="Wingdings" pitchFamily="2" charset="2"/>
              </a:rPr>
              <a:t>   information processing       output</a:t>
            </a:r>
            <a:endParaRPr lang="en-US" sz="2400" dirty="0"/>
          </a:p>
        </p:txBody>
      </p:sp>
      <p:sp>
        <p:nvSpPr>
          <p:cNvPr id="29705" name="AutoShape 23"/>
          <p:cNvSpPr>
            <a:spLocks noChangeArrowheads="1"/>
          </p:cNvSpPr>
          <p:nvPr/>
        </p:nvSpPr>
        <p:spPr bwMode="auto">
          <a:xfrm>
            <a:off x="2743200" y="5257800"/>
            <a:ext cx="838200" cy="381000"/>
          </a:xfrm>
          <a:prstGeom prst="rightArrow">
            <a:avLst>
              <a:gd name="adj1" fmla="val 50000"/>
              <a:gd name="adj2" fmla="val 55000"/>
            </a:avLst>
          </a:prstGeom>
          <a:solidFill>
            <a:srgbClr val="C00000"/>
          </a:solidFill>
          <a:ln w="9525">
            <a:solidFill>
              <a:schemeClr val="tx1"/>
            </a:solidFill>
            <a:miter lim="800000"/>
            <a:headEnd/>
            <a:tailEnd/>
          </a:ln>
        </p:spPr>
        <p:txBody>
          <a:bodyPr wrap="none" anchor="ctr"/>
          <a:lstStyle/>
          <a:p>
            <a:pPr eaLnBrk="1" hangingPunct="1"/>
            <a:endParaRPr lang="en-US"/>
          </a:p>
        </p:txBody>
      </p:sp>
      <p:sp>
        <p:nvSpPr>
          <p:cNvPr id="29706" name="AutoShape 24"/>
          <p:cNvSpPr>
            <a:spLocks noChangeArrowheads="1"/>
          </p:cNvSpPr>
          <p:nvPr/>
        </p:nvSpPr>
        <p:spPr bwMode="auto">
          <a:xfrm>
            <a:off x="5421338" y="5067300"/>
            <a:ext cx="838200" cy="381000"/>
          </a:xfrm>
          <a:prstGeom prst="rightArrow">
            <a:avLst>
              <a:gd name="adj1" fmla="val 50000"/>
              <a:gd name="adj2" fmla="val 55000"/>
            </a:avLst>
          </a:prstGeom>
          <a:solidFill>
            <a:srgbClr val="C00000"/>
          </a:solidFill>
          <a:ln w="9525">
            <a:solidFill>
              <a:schemeClr val="tx1"/>
            </a:solidFill>
            <a:miter lim="800000"/>
            <a:headEnd/>
            <a:tailEnd/>
          </a:ln>
        </p:spPr>
        <p:txBody>
          <a:bodyPr wrap="none" anchor="ctr"/>
          <a:lstStyle/>
          <a:p>
            <a:pPr eaLnBrk="1" hangingPunct="1"/>
            <a:endParaRPr lang="en-US"/>
          </a:p>
        </p:txBody>
      </p:sp>
      <p:sp>
        <p:nvSpPr>
          <p:cNvPr id="29710" name="AutoShape 28"/>
          <p:cNvSpPr>
            <a:spLocks noChangeArrowheads="1"/>
          </p:cNvSpPr>
          <p:nvPr/>
        </p:nvSpPr>
        <p:spPr bwMode="auto">
          <a:xfrm>
            <a:off x="2627784" y="1752600"/>
            <a:ext cx="838200" cy="381000"/>
          </a:xfrm>
          <a:prstGeom prst="rightArrow">
            <a:avLst>
              <a:gd name="adj1" fmla="val 50000"/>
              <a:gd name="adj2" fmla="val 55000"/>
            </a:avLst>
          </a:prstGeom>
          <a:solidFill>
            <a:srgbClr val="C00000"/>
          </a:solidFill>
          <a:ln w="9525">
            <a:solidFill>
              <a:schemeClr val="tx1"/>
            </a:solidFill>
            <a:miter lim="800000"/>
            <a:headEnd/>
            <a:tailEnd/>
          </a:ln>
        </p:spPr>
        <p:txBody>
          <a:bodyPr wrap="none" anchor="ctr"/>
          <a:lstStyle/>
          <a:p>
            <a:pPr eaLnBrk="1" hangingPunct="1"/>
            <a:endParaRPr lang="en-US"/>
          </a:p>
        </p:txBody>
      </p:sp>
      <p:sp>
        <p:nvSpPr>
          <p:cNvPr id="29711" name="AutoShape 29"/>
          <p:cNvSpPr>
            <a:spLocks noChangeArrowheads="1"/>
          </p:cNvSpPr>
          <p:nvPr/>
        </p:nvSpPr>
        <p:spPr bwMode="auto">
          <a:xfrm>
            <a:off x="5715000" y="1752600"/>
            <a:ext cx="838200" cy="381000"/>
          </a:xfrm>
          <a:prstGeom prst="rightArrow">
            <a:avLst>
              <a:gd name="adj1" fmla="val 50000"/>
              <a:gd name="adj2" fmla="val 55000"/>
            </a:avLst>
          </a:prstGeom>
          <a:solidFill>
            <a:srgbClr val="C00000"/>
          </a:solidFill>
          <a:ln w="9525">
            <a:solidFill>
              <a:schemeClr val="tx1"/>
            </a:solidFill>
            <a:miter lim="800000"/>
            <a:headEnd/>
            <a:tailEnd/>
          </a:ln>
        </p:spPr>
        <p:txBody>
          <a:bodyPr wrap="none" anchor="ctr"/>
          <a:lstStyle/>
          <a:p>
            <a:pPr eaLnBrk="1" hangingPunct="1"/>
            <a:endParaRPr lang="en-US"/>
          </a:p>
        </p:txBody>
      </p:sp>
      <p:sp>
        <p:nvSpPr>
          <p:cNvPr id="29712" name="Rectangle 30"/>
          <p:cNvSpPr>
            <a:spLocks noChangeArrowheads="1"/>
          </p:cNvSpPr>
          <p:nvPr/>
        </p:nvSpPr>
        <p:spPr bwMode="auto">
          <a:xfrm>
            <a:off x="457200" y="3657600"/>
            <a:ext cx="8229600" cy="563563"/>
          </a:xfrm>
          <a:prstGeom prst="rect">
            <a:avLst/>
          </a:prstGeom>
          <a:noFill/>
          <a:ln w="9525">
            <a:noFill/>
            <a:miter lim="800000"/>
            <a:headEnd/>
            <a:tailEnd/>
          </a:ln>
        </p:spPr>
        <p:txBody>
          <a:bodyPr anchor="ctr"/>
          <a:lstStyle/>
          <a:p>
            <a:pPr algn="ctr" eaLnBrk="1" hangingPunct="1"/>
            <a:r>
              <a:rPr lang="en-US" sz="3200" dirty="0">
                <a:solidFill>
                  <a:srgbClr val="890018"/>
                </a:solidFill>
                <a:latin typeface="Lucida Sans" pitchFamily="34" charset="0"/>
                <a:cs typeface="Lucida Sans" pitchFamily="34" charset="0"/>
              </a:rPr>
              <a:t>Human as Information Processor</a:t>
            </a:r>
          </a:p>
        </p:txBody>
      </p:sp>
      <p:sp>
        <p:nvSpPr>
          <p:cNvPr id="29713" name="Line 31"/>
          <p:cNvSpPr>
            <a:spLocks noChangeShapeType="1"/>
          </p:cNvSpPr>
          <p:nvPr/>
        </p:nvSpPr>
        <p:spPr bwMode="auto">
          <a:xfrm>
            <a:off x="0" y="3505200"/>
            <a:ext cx="9144000" cy="0"/>
          </a:xfrm>
          <a:prstGeom prst="line">
            <a:avLst/>
          </a:prstGeom>
          <a:noFill/>
          <a:ln w="9525">
            <a:solidFill>
              <a:schemeClr val="tx1"/>
            </a:solidFill>
            <a:round/>
            <a:headEnd/>
            <a:tailEnd/>
          </a:ln>
        </p:spPr>
        <p:txBody>
          <a:bodyPr/>
          <a:lstStyle/>
          <a:p>
            <a:endParaRPr lang="en-US"/>
          </a:p>
        </p:txBody>
      </p:sp>
      <p:pic>
        <p:nvPicPr>
          <p:cNvPr id="18" name="Picture 17" descr="ID-10082655.jpg"/>
          <p:cNvPicPr>
            <a:picLocks noChangeAspect="1"/>
          </p:cNvPicPr>
          <p:nvPr/>
        </p:nvPicPr>
        <p:blipFill>
          <a:blip r:embed="rId3"/>
          <a:stretch>
            <a:fillRect/>
          </a:stretch>
        </p:blipFill>
        <p:spPr>
          <a:xfrm>
            <a:off x="533400" y="1268760"/>
            <a:ext cx="1752600" cy="1314450"/>
          </a:xfrm>
          <a:prstGeom prst="rect">
            <a:avLst/>
          </a:prstGeom>
        </p:spPr>
      </p:pic>
      <p:pic>
        <p:nvPicPr>
          <p:cNvPr id="19" name="Picture 18" descr="ID-100122447.jpg"/>
          <p:cNvPicPr>
            <a:picLocks noChangeAspect="1"/>
          </p:cNvPicPr>
          <p:nvPr/>
        </p:nvPicPr>
        <p:blipFill>
          <a:blip r:embed="rId4"/>
          <a:stretch>
            <a:fillRect/>
          </a:stretch>
        </p:blipFill>
        <p:spPr>
          <a:xfrm>
            <a:off x="3733800" y="1268759"/>
            <a:ext cx="1905000" cy="1266825"/>
          </a:xfrm>
          <a:prstGeom prst="rect">
            <a:avLst/>
          </a:prstGeom>
        </p:spPr>
      </p:pic>
      <p:pic>
        <p:nvPicPr>
          <p:cNvPr id="20" name="Picture 19" descr="ID-10011754.jpg"/>
          <p:cNvPicPr>
            <a:picLocks noChangeAspect="1"/>
          </p:cNvPicPr>
          <p:nvPr/>
        </p:nvPicPr>
        <p:blipFill>
          <a:blip r:embed="rId5"/>
          <a:stretch>
            <a:fillRect/>
          </a:stretch>
        </p:blipFill>
        <p:spPr>
          <a:xfrm>
            <a:off x="6695256" y="1097310"/>
            <a:ext cx="1981200" cy="1485900"/>
          </a:xfrm>
          <a:prstGeom prst="rect">
            <a:avLst/>
          </a:prstGeom>
        </p:spPr>
      </p:pic>
      <p:pic>
        <p:nvPicPr>
          <p:cNvPr id="217090" name="Picture 2" descr="http://media.summitmedicalgroup.com/media/db/image-library/shutterstock_15786328.jpg"/>
          <p:cNvPicPr>
            <a:picLocks noChangeAspect="1" noChangeArrowheads="1"/>
          </p:cNvPicPr>
          <p:nvPr/>
        </p:nvPicPr>
        <p:blipFill>
          <a:blip r:embed="rId6"/>
          <a:srcRect/>
          <a:stretch>
            <a:fillRect/>
          </a:stretch>
        </p:blipFill>
        <p:spPr bwMode="auto">
          <a:xfrm>
            <a:off x="533400" y="4524701"/>
            <a:ext cx="832929" cy="1245036"/>
          </a:xfrm>
          <a:prstGeom prst="rect">
            <a:avLst/>
          </a:prstGeom>
          <a:noFill/>
        </p:spPr>
      </p:pic>
      <p:pic>
        <p:nvPicPr>
          <p:cNvPr id="217092" name="Picture 4" descr="https://encrypted-tbn1.gstatic.com/images?q=tbn:ANd9GcSBCQJUoj8YlulWARQzn_16y8_39pFJaJRSVlItZPfDtfXpeUibz5MINoxv"/>
          <p:cNvPicPr>
            <a:picLocks noChangeAspect="1" noChangeArrowheads="1"/>
          </p:cNvPicPr>
          <p:nvPr/>
        </p:nvPicPr>
        <p:blipFill>
          <a:blip r:embed="rId7"/>
          <a:srcRect/>
          <a:stretch>
            <a:fillRect/>
          </a:stretch>
        </p:blipFill>
        <p:spPr bwMode="auto">
          <a:xfrm>
            <a:off x="1290129" y="4393764"/>
            <a:ext cx="1328577" cy="753455"/>
          </a:xfrm>
          <a:prstGeom prst="rect">
            <a:avLst/>
          </a:prstGeom>
          <a:noFill/>
        </p:spPr>
      </p:pic>
      <p:pic>
        <p:nvPicPr>
          <p:cNvPr id="217094" name="Picture 6" descr="http://www.tiresias.org/happytourist/images/jg_map.jpg"/>
          <p:cNvPicPr>
            <a:picLocks noChangeAspect="1" noChangeArrowheads="1"/>
          </p:cNvPicPr>
          <p:nvPr/>
        </p:nvPicPr>
        <p:blipFill>
          <a:blip r:embed="rId8"/>
          <a:srcRect b="26126"/>
          <a:stretch>
            <a:fillRect/>
          </a:stretch>
        </p:blipFill>
        <p:spPr bwMode="auto">
          <a:xfrm>
            <a:off x="1546051" y="5257800"/>
            <a:ext cx="1081733" cy="776288"/>
          </a:xfrm>
          <a:prstGeom prst="rect">
            <a:avLst/>
          </a:prstGeom>
          <a:noFill/>
        </p:spPr>
      </p:pic>
      <p:pic>
        <p:nvPicPr>
          <p:cNvPr id="26" name="Content Placeholder 25" descr="ID-10082954.jpg"/>
          <p:cNvPicPr>
            <a:picLocks noGrp="1" noChangeAspect="1"/>
          </p:cNvPicPr>
          <p:nvPr>
            <p:ph sz="quarter" idx="2"/>
          </p:nvPr>
        </p:nvPicPr>
        <p:blipFill>
          <a:blip r:embed="rId9"/>
          <a:stretch>
            <a:fillRect/>
          </a:stretch>
        </p:blipFill>
        <p:spPr>
          <a:xfrm>
            <a:off x="3733800" y="4393764"/>
            <a:ext cx="1687538" cy="1687538"/>
          </a:xfrm>
        </p:spPr>
      </p:pic>
      <p:sp>
        <p:nvSpPr>
          <p:cNvPr id="217096" name="AutoShape 8" descr="data:image/jpeg;base64,/9j/4AAQSkZJRgABAQAAAQABAAD/2wCEAAkGBhQSEBUUEhQVFRQWGBcXFxgYFxgYGRsaGhcVGBgaGhUaHCYhGB0jGhQXHy8gIycpLCwsFx4xNTAqNSYrLCkBCQoKDgwOFw8PGikfHB8uKikpLCwsKSkpKSkpKSkqKSkpLCksLCwpKSwpLCkpKSksKSwpKSkpKSkpKSkpLCwpKf/AABEIAKYBLwMBIgACEQEDEQH/xAAcAAEAAgMBAQEAAAAAAAAAAAAABQYDBAcCAQj/xABFEAABAwIDBAcDCQcDAwUAAAABAAIDBBEFEiEGMUFRByJhcYGRoRMysSMzQlJykqLB0RRigrLC4fBD0vEkY3MVF4Ojw//EABkBAQADAQEAAAAAAAAAAAAAAAACAwQBBf/EACYRAQEAAgECBwACAwAAAAAAAAABAhEDITEEEhMiMkFRcfBhgcH/2gAMAwEAAhEDEQA/AO4oiICIiAiIgIiICIiAiIgIiICIiAiIgIiICIiAiIgIiICKM2gx5lJF7R4JubNaN5O/wFgTdYsJ2hEz8hAaSMzLG9xx8QubnZ3y3W1Xx7amVuJGHMWxMytsNLlzQ6556m3grJs7ihc58TjqwBwve+UkjjyIHmuf9KkQir437hLGD/EwkH0LVp7NY+YKtkpcSHEMfc36hIHE8DY+Cq8+stVq9Lzccsdaq8bhikbG+QB7hcN3m3PTctmmqmyC7CCNx7DyI4Lk/SDI6DFBIb9drHN7gMjh4Ft/FWDZPHga0s62SVgtcW641+FwpTPrpXeL2zKL6iIrFAiIgIiICIiAiIgIiICIiAiIgIiICIiAiIgIiICIiAiIgIiICIiCl9KTD+zRvH0Zf5mOCoNPjskT4Xst8m4O7SNbtvfdYkeK6f0g0Jlw+XLvZaTwabn8N1xujiL9LrPyXVbvDyZYXa/9LtO2ahgqWahr2kH9yVv6hipOGYYySK/EcgL+dlfMMi/asEnpjq+Nr2jw+Uj/AE8FzjZ7EAGkG+o0UeTvL+pcXxuP5Vw6QGmfDaSr3vid7OTx6pJ/iYPvKAwrEJGuje0E5HNcDfkQeSlKbERLQ1dMfpRmZnHrR2cR4hl/BaGzM4MZGnNRyu7KlhNY2fn/AF2yWuYyP2j3BrLA3Om/cvcM7XtDmm4PFUHaWvL8LheD7kga/wAGvaL+Y81j2S2ztIyN5AYerft0y/C3itHqTemT0bcbZ9OjIiKxQIiICIvL5ABckAcyg9KLxXHBDmAaXENzb7DsF1ko8fglldFHIDI3e3UHvFxr4KkbXYwI6yaMtLszW2sbC5Y29/Lgo5ZaizDC26W7ZnaZlZGXNBa5pAc062vqCDxB/IqZXK+imstWTRk+9ED9xwHwerjtLjjopGsa7L1HOOgJ4hu/uK5jl027nx6z8sWNFUdhdqH1GeKYgvaA4OAtdpNjcDS4NvNW5Sl31QyxuN1RERdREREBERAREQEREBEWrV4pDF85LGz7T2t+JQbSKDftlTfQc6Q/9uN7/wAQbb1WpPtqfoU7++R8cY8gXO9EFnRUefbKc7jTx9wklPmSwKOqNopXe9UTHsYI4h5hpd6oOkouUjE7OzB8rXcH+2kc4eDnFpHYRZdE2dxI1FNHI62Ygh1t2Zri11uWrSfFBvVEAexzHbnAtPcRY/FcEkpzBM+N29jnNPgbXsu/rkHSlh/sq0SDQTMBJ/eb1T6ZT4qnlnTbT4bLWWv1h2P2j/Z6oB5Hs5Oo8Hkdzv4SfIlU+paaermhI92R7Qdd2Y21HC1ipTD4rkEgEcv1utTa6ncHslO8tDXW5sAAJ722H8JVFu5ptkkz3+pSgp7XLdbggWvxaRvO7QlROFZmttrpobcCNLEeClsBr9G33Cy8YvRexqfbM9yXeRwcN9x2jXzUEp0ulk2Wf+0UtVTP3ujzs+0zXnv93yVa2fpw+4cbaaa8VZNmK32c0b7aZrO5Wd1Tp3G/gqxSSWkkDNOscp7ATYEDw1UrekV4yy5R3PB5s1PEb3JY257bAH1W4q10f1pko+tvY9zfg7+r0VlW3G7m3m5TWVgiIuoirO21f7IQXIDTIb33e6bXVmVJ6T32ihJ+uR+H+yjndRZxzeUim4bXgYzEWn3pg2/AghzT55lk2+Lv/UZgBvycf+23hvKgKep/66medPl4tT9tqu+1thiEhvvEf8g/JZ97xv8ALbfbnP4Vno4lLcXjBNszZW/gLv6VO9JFW4YgA1xA9i0EDjdzz+arOAzZMXpjuHtQ3712/mrT0kUYdXA84mX+88JPh/tzLXqy37iO2CxEMxFgvo8Oj8xcerQuxrguAfJ11OeAmj7PpAfmu9K3iu4o8TPdKIig6ra+Fri1jZJS0kExtu0EbxncQ247CrWZOIqlPtrJ9GFje2SYX+7G13xUdPtdOf8AWjZ/44iT96RxH4UF+WOaoawXe5rRzcQB5lc0nxp7vemqH/8Ay+zH3Yg1aDqhl7iOO/Nwzn7z7lB0aba6kabe2a88o7yHyYCtSbbRv0IJndrg2If/AGOB9FRX4q+1sxA5DQeQWq6svxugus+2k30WQR/akdIfusaB+JRs+1E7t9QR2RRMZ+J+cqFgw6eT3IZHduQgeZ0WKSjlEckhFmxv9m+5Fw7da3fxQbtRiWb33Syf+SZ5H3WkN9FrtrA33GRs7WsaD52uvWE4WJI3TzSeyp2mxda7nO+qxvE/5ztmY/DpDkElREToHvDCy/7wG4eSDVlxNx3uJ8VrOqlI4fhPscRZTVLQ5r7gHg4Oa7K5p3jUd4N1hxzZksD5KV3t4mOc14HzkZBIIezfpbeB22tqg1Zs7Wte5rg198riLB1t9jxWq6rW/WVgfg0byR8hUOYTfg8Fw/maqdJjTBxJ7gUE86rXR+jSrzU0jfqyE+D2td/NmXEZMd5NPibfquk9C+LZ3TsOl2tNvskj/wDQeSDqiqHSdg3tqIvA60Jzj7O5/pr/AAq3rxLEHNLXC4III5g6Fcs3NJY5eWyvz1hlWWm3xUhjDBLTkD3veHh/hWpi+Gfs9XLFwY8gd29voQvcDjexNuX6LB1nR601lqxoYFe2u4K0QVLZWFjv+DwKi44NCRotdl2PBA37/wC64lZKnKZpYcp/se0H8lFuiMVS7TqnrNPC39ipaGTM31HFfDBnFnDu7F1CXXdbej6uGd7L6OaHAdo0PofRXlcg2bxEU87CQRldY9xuD6E6rrzXXFxuK1cV3jpg8RjrLf6+oiK5nRWP42aZmYNznTS9tL25KF2hqo6vD2SgaZwSDwIzNcPNVvpBxh37Q9gd1W5QR22C84DWE4RPvs2dvgCGfmqLnu2NePFrHHL72q208QYWubbSxFuzVS212Le0qXSN1DmxObY842Hh3qCxGcyjW/HkbDt10W5hsJkpoy6xsMoNzqGkgbjyHoqN941XHtUNUVfs6mOQnVsjHdujgfyV16RMRvXOA3BsbRr+7n5fvrn2NM+V/SwHkrdjTfaSOfrcnjyAAHduXZelhljPNL/hoUk3/URO/wC4zt+m3iu/r86RktlZY6h7TpzBFl+i1dw9qy+K7xqYsHfs8uTR3s35bc8pt6rkv7ddrQNGhrbDgBYWXZCFwjEvkpXxn6DnM+65zR6AK9kbzqpYnVaiX1a1pMVaN7h53+CC04RSPqZfZR2zFrna7uqCdeVzYeKjp5y0lrgQQSCDvBGhBCktiJpDTVlRTse+VrWwxBg62Z5BcRf6oym5WfbjC6g0rK8weymFhUxktO7Rsoykix0uOFxyJQbdVLDh7GB8TZqp7Q9wfqyMHcMvE/pv3KIrds5HlhDIWOY8Pa5keUgi+m83Gu48li6QI5an2eIUoMlPLG3PkbmdG9os5rxqRw15g9l6dR4VVVAeY2SuaxrnvdYhrQ0Em7jYXsDpvKOOls2kmnwype+Z2eKSNxcDkOR1m26ttL3Ki9m8TbNSYhHmzERNn5n5NxLj28FA7A1DTHXwPc1ompXkFxAGdh6upO/r+i1NgMaip6smodlhkhliecpdo5oI6rQSdWgeKCy7SYnfCKCSMF0QMrH23CS/0uRNn27+1Uh+NuO5o9StzZra+WjD48rJqeT5yGQXY7cLj6rtBr2C4NhaWj23o4Xe0pcMiZMNWvklfK1p5tjItcd4QS+1eLPpnYSJDaeKON8w4gZ48rTyNmvHgVE7Z4jPQ4zUPgkcx2YPFjcEPa15BadHNuToVU8TxKSolfLM4vkebuJ8gAOAA0AG4BfK7EJJn55nukfYDM4kmw3C54BBfpdr6Sqw2riMbaapkDZSG6RSPjLSXM4NeQ3VvHmSucovTIidwJ7gUHlXvodrcmIBt/fDm/hJ+LQqvRbMVM3zcEju5pPwXRujXo4qIaltRUN9mGatad5NtNOAG/Xl5B1xERHXEuk+IsxF54PDHfhA/pUGx9yO4H8irV0sEGtA4+yZfvu78iFXsMos9hussOfyr1eK+yNqjqgdL63tbxUhVYeC0gcFD1mHFkjHN94Hzspumqs4udCopZX7jUw8kXafeHwW6H8SF8miGhtYrzI0Xujlu2WWEO6w3rpGy1VnpmX3t6h8N3oQubwygblcti6rrPZwcA4d40PxHkruK9Wbnm8VtREWpicw21wxonmPF+Vw8R+oUfsi4OoK2E7gYn2/isf5QprpJpXftERF8rmWNubXHy0cFTMLqXR1JbfSUFjxwIOvoQCFkyvlzr0cJ5uP+/THisIZEWjjvt8FI0sfs6KFp0OUE+Nz+a+V8Gc5bfu9/P0XrF6wNAaO4eCqXd9RTcXt7Ud6uNVP1L77i+tuOqgazDg8g+JW5VTGwsNDYcOCbSs3UfH1p2jm5v8AMF+jV+doSGTMcdzXNJ7g4H8l+iGuuLjcVo4O1YvF94+rgfSvE6LEJMpIa+ztNPea0n1uu+Lj/TlQ2khltvbl+64/7wtDG5W5xO83XxERxaXbUiHDIaallkZK6SSWoLM8e/qsZnFswy2vbTQKPwDaqalnMo+VzNcyRkhLmyNcNWuvqef/ACVGRUb3e6xx8Cpmh2ErZfcp5Lcy0geZ0QamFbTVFLI59LI6EON8rTmZbgC11w6w0ude1bWMbdVtUzJNUPcw72gNY094YBm7jdWCh6GK1/vmOPvcD/LdWCh6Cm/6tQT2Nb+ZI+CDkNl9a2+7XuXfaLogoY7ZmvkP7zv0APqp+j2Qo4vcp4vFuY+broafm2mwiaQ2ZE9x7GlT1F0Z18u6BzR+91f5rL9ExxBos0ADkBYeQXtDTiVF0IVLvnJY2dlyT6Aj1Vgoug6AfOzPf2NAb6kn4LpqI6qVD0W0Ef8Ao5zzc4/02U9SYBTxfNwRN7Qxt/O11vrSxPGIqduaZ4aOAO89zd5Qk23bIqFiHSaf9CIW+tIf6W/qtCHpNqCRdkR7g7/cq7yYxfPD8l+nTF8c4AEnQDUqkf8AuE8t+aaD3kqubQ7ZzzDIDYHeALDx5rl5cY7PD529eiG23xFs9Y57DdpsQey1h8Lr3gD+so5mHEkE7j6Lbw9xjkB4bistu7tt1rHUTtRCCQbblHz0xbq3fwUw8dW4UNNNYkFMnMK9R1Rd38VsOj6tuSjmMu6/buUo7h3KKd6MbYrKxbLS5amMcDmH4T+agVtU1Vke1w3tIIUsLqq+SbjqiLHBMHtDhuIBHisi3vMU/pCbpE77Y/lP5LnFNFmnbJwbcnv3D4rpXSG8CKMkfSPw/wCFRKFpyEncSbLHy/J6HBfYysIJLuQNvzULiF3SC1+KmyABbn+qj46fNMeQsqmjG63XiGmsNVqVW8Abh+YU9VsHs3EWuOsP0VdomOlzO+sTYeiO45I+sfqO0D9F3zZCt9rQwOvc5A097eqfguH1tDlsOSvvRVtDYupnnRxzR99us3xtfwKu4bq6ZvEY+bHc+nS1F7Q7Ow1sXspm3F7gjQg8wVKItbz3P6ToWo2m7nSv7LgD4FT9F0f0MXu07D9q7vQm3op6aZrAXOcGgbySAB4lQsu3FG029sCf3WucPMCy5bI7Mbe0S1NQRx/NxsZ9lob8As6hYds6N26dg+1dvxAUvDO17Q5jg5p3EEEeYTZZZ3e0RF1wREQEREBERBGbSYx+y0sk1rlo6o5uJAbfsuVxHEMWkkcZJHhz3aknU9gA3Adi7tiuFsqYXwyi7Hixtod9wQeBBAKqlL0SUbTd5lk7HPyj8AB9VXljbV/FyTCX9ccnxtwdlPK+i9UGI9Ya6XeNezd6rtE/RPhzjcwEHmJJP9yiZug+jJOSWdnIZmkA+LblV3iq/HxU11Vijq2uB3la9RUtuD3qWr+iOqhuaWdso+q75N3nctPmFTcQrZo3mKoYWPG8OFj/AH71TljZ3X4cmOXarNh84cw+YWGrA/RQeH4nYWupE1LH26wUU7ilqbEOq0Gx4LTxYbnD/OKxUcI117tVnlidlt/n+aJUZNVrx1u4+Y7VIwT3aL/53/ooR8BBvwW5Ty23blxOxLRv5716cdOYWnITcWWcSXtZELFs2T2iyOEMnun3Xcjy7j6H0uy5Azer/spjftWezeeu0aX+k3n3hauLPfSsXNx690afSDDmjj7HO+AVNeMrQOKv22TPkmHk/wCLT+ioM8mpVfL8lvBfbpiabndbT/NEpogLm3WJXyF1yvjnlqpaNfTxiL7tyjfxHYvuGUOQ9h1/zxWGB2Z5J4myk6dwJXYZdOjQxyAaEKAoqp0MokbvBBVoxofJW7lC09BmBHNdvdydYu+D9KHUDZmBz/rA2v3tsbFbs/SET83GB2kk/oqBU4e0OI0/utmmnaAOPcp+pkh6OHfT1tDi8kpzyuLragcB3DcFXzjAaHbtDZbGP4g1tweI3ea1Nn9h6uve0sYY47DNJIC1lhuLeLzpwXJvK9Ftzxwx6vMWKl+tw1vddWPYjHpIq2JkTnObK5rXs4EHQm1+G+/YVcdn+h+kp2/K5qh3HMcrL9jGn4kq2YfgFPAbwwxsO67WgHz3rROO9GLLn3uN9ERWsoiIgIiICIiAiIgIiICi8d2bp6xmSeMO5O3Ob9l28fBSiIOVYn0JbzTVHc2Uf1t/RU/Fdhaym1kgc5v14+uPHLqPEBfoVFXeLGr8efOfb8wQzPGjHeeiz/8Aqs7N5uu9YxsNR1Ls0sDc/FzSWOPeWkX8V6o9iKKL3aaM/aGc+b7qq8NXzxU+44bR40+Q5QwuPJoJPkFY8P2crJLFtPKPtDJ/ORzXZ4adrBZjQ0cgAB5BZF2cE+6jfFX6jm1HsBUnVxjYeRde3g0W9VL0vR2AbvmJ7Gtt6kn4K5Ipzixiq8+dQdPsbTt3hzvtOP8ATZSVNhcUerI2NPMAX8962kVkxk7Krlb3qJ2ohzUziPo2d5HX0JXOp4+Piuo4oPkJPsO+BXMHO4LPzNPh70YcoCxVbLs04LNuWOWSzTbv0/4WdraDLt0Gq2cLmvc+Sjqiq0dblayzYbJZpvvRKxv4tPmaAOBWtTzgeiwVMZc0kc7rVkqmRDU68l3aMjLjVWN4Ot1EvxjKMrBdx05nXgAtarxAvNmg3OgA3nlouk9G3Ry6N4qqttnj5qN29p+u4cDyHDfvspYYXKucnJOPFs7FdGDWZaiuAklOrYjq1n2h9J3ZuHauigL6i2ySTUeZllcruiIi6iIiICIiAiIgIiICIiAiIgIiICIiAiIgIiICIiAiIgi9pa0R0zyTq4ZB3n+1z4LmzXfr5q07eVl3sjG5ozHvOg9PiqkXHgsnLd3TdwTWO/18nmsNdFr1Uth/n+Be5Rm000WrUTAC7tLbuCpao0JYbkLZY9sYu82/NY46aZ/zUUkh/dY5w8wF6j6PMSqD1oSxv772t9Lk+i7Mbe0LljO9R1dtHe7YwbLSw3DJamURxNMkruA3AcydwA5q90XQzPls+eJnMta559cq6BsrshDQR5Yhme735He84/kOQHrvV2PFb3ZuTnxnxRmxfR1FRASPtLUW1edzexg4fa39yt6ItMmuzDbbd0REXXBERAREQEREBERAREQEREBERAREQEREBERAREQEREBERBT6zZyWpmkkzMAJsLkk2Gg0t+ayQ7At+nK4/ZaB6m6Iq/TxvWrfVynSN2HYelbvYXX+s4/AWCk6fBoGWyRRttxDBfztdfEUpjJ2iFzyvet2yIiki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7098" name="AutoShape 10" descr="data:image/jpeg;base64,/9j/4AAQSkZJRgABAQAAAQABAAD/2wCEAAkGBhQSEBUUEhQVFRQWGBcXFxgYFxgYGRsaGhcVGBgaGhUaHCYhGB0jGhQXHy8gIycpLCwsFx4xNTAqNSYrLCkBCQoKDgwOFw8PGikfHB8uKikpLCwsKSkpKSkpKSkqKSkpLCksLCwpKSwpLCkpKSksKSwpKSkpKSkpKSkpLCwpKf/AABEIAKYBLwMBIgACEQEDEQH/xAAcAAEAAgMBAQEAAAAAAAAAAAAABQYDBAcCAQj/xABFEAABAwIDBAcDCQcDAwUAAAABAAIDBBEFEiEGMUFRByJhcYGRoRMysSMzQlJykqLB0RRigrLC4fBD0vEkY3MVF4Ojw//EABkBAQADAQEAAAAAAAAAAAAAAAACAwQBBf/EACYRAQEAAgECBwACAwAAAAAAAAABAhEDITEEEhMiMkFRcfBhgcH/2gAMAwEAAhEDEQA/AO4oiICIiAiIgIiICIiAiIgIiICIiAiIgIiICIiAiIgIiICKM2gx5lJF7R4JubNaN5O/wFgTdYsJ2hEz8hAaSMzLG9xx8QubnZ3y3W1Xx7amVuJGHMWxMytsNLlzQ6556m3grJs7ihc58TjqwBwve+UkjjyIHmuf9KkQir437hLGD/EwkH0LVp7NY+YKtkpcSHEMfc36hIHE8DY+Cq8+stVq9Lzccsdaq8bhikbG+QB7hcN3m3PTctmmqmyC7CCNx7DyI4Lk/SDI6DFBIb9drHN7gMjh4Ft/FWDZPHga0s62SVgtcW641+FwpTPrpXeL2zKL6iIrFAiIgIiICIiAiIgIiICIiAiIgIiICIiAiIgIiICIiAiIgIiICIiCl9KTD+zRvH0Zf5mOCoNPjskT4Xst8m4O7SNbtvfdYkeK6f0g0Jlw+XLvZaTwabn8N1xujiL9LrPyXVbvDyZYXa/9LtO2ahgqWahr2kH9yVv6hipOGYYySK/EcgL+dlfMMi/asEnpjq+Nr2jw+Uj/AE8FzjZ7EAGkG+o0UeTvL+pcXxuP5Vw6QGmfDaSr3vid7OTx6pJ/iYPvKAwrEJGuje0E5HNcDfkQeSlKbERLQ1dMfpRmZnHrR2cR4hl/BaGzM4MZGnNRyu7KlhNY2fn/AF2yWuYyP2j3BrLA3Om/cvcM7XtDmm4PFUHaWvL8LheD7kga/wAGvaL+Y81j2S2ztIyN5AYerft0y/C3itHqTemT0bcbZ9OjIiKxQIiICIvL5ABckAcyg9KLxXHBDmAaXENzb7DsF1ko8fglldFHIDI3e3UHvFxr4KkbXYwI6yaMtLszW2sbC5Y29/Lgo5ZaizDC26W7ZnaZlZGXNBa5pAc062vqCDxB/IqZXK+imstWTRk+9ED9xwHwerjtLjjopGsa7L1HOOgJ4hu/uK5jl027nx6z8sWNFUdhdqH1GeKYgvaA4OAtdpNjcDS4NvNW5Sl31QyxuN1RERdREREBERAREQEREBEWrV4pDF85LGz7T2t+JQbSKDftlTfQc6Q/9uN7/wAQbb1WpPtqfoU7++R8cY8gXO9EFnRUefbKc7jTx9wklPmSwKOqNopXe9UTHsYI4h5hpd6oOkouUjE7OzB8rXcH+2kc4eDnFpHYRZdE2dxI1FNHI62Ygh1t2Zri11uWrSfFBvVEAexzHbnAtPcRY/FcEkpzBM+N29jnNPgbXsu/rkHSlh/sq0SDQTMBJ/eb1T6ZT4qnlnTbT4bLWWv1h2P2j/Z6oB5Hs5Oo8Hkdzv4SfIlU+paaermhI92R7Qdd2Y21HC1ipTD4rkEgEcv1utTa6ncHslO8tDXW5sAAJ722H8JVFu5ptkkz3+pSgp7XLdbggWvxaRvO7QlROFZmttrpobcCNLEeClsBr9G33Cy8YvRexqfbM9yXeRwcN9x2jXzUEp0ulk2Wf+0UtVTP3ujzs+0zXnv93yVa2fpw+4cbaaa8VZNmK32c0b7aZrO5Wd1Tp3G/gqxSSWkkDNOscp7ATYEDw1UrekV4yy5R3PB5s1PEb3JY257bAH1W4q10f1pko+tvY9zfg7+r0VlW3G7m3m5TWVgiIuoirO21f7IQXIDTIb33e6bXVmVJ6T32ihJ+uR+H+yjndRZxzeUim4bXgYzEWn3pg2/AghzT55lk2+Lv/UZgBvycf+23hvKgKep/66medPl4tT9tqu+1thiEhvvEf8g/JZ97xv8ALbfbnP4Vno4lLcXjBNszZW/gLv6VO9JFW4YgA1xA9i0EDjdzz+arOAzZMXpjuHtQ3712/mrT0kUYdXA84mX+88JPh/tzLXqy37iO2CxEMxFgvo8Oj8xcerQuxrguAfJ11OeAmj7PpAfmu9K3iu4o8TPdKIig6ra+Fri1jZJS0kExtu0EbxncQ247CrWZOIqlPtrJ9GFje2SYX+7G13xUdPtdOf8AWjZ/44iT96RxH4UF+WOaoawXe5rRzcQB5lc0nxp7vemqH/8Ay+zH3Yg1aDqhl7iOO/Nwzn7z7lB0aba6kabe2a88o7yHyYCtSbbRv0IJndrg2If/AGOB9FRX4q+1sxA5DQeQWq6svxugus+2k30WQR/akdIfusaB+JRs+1E7t9QR2RRMZ+J+cqFgw6eT3IZHduQgeZ0WKSjlEckhFmxv9m+5Fw7da3fxQbtRiWb33Syf+SZ5H3WkN9FrtrA33GRs7WsaD52uvWE4WJI3TzSeyp2mxda7nO+qxvE/5ztmY/DpDkElREToHvDCy/7wG4eSDVlxNx3uJ8VrOqlI4fhPscRZTVLQ5r7gHg4Oa7K5p3jUd4N1hxzZksD5KV3t4mOc14HzkZBIIezfpbeB22tqg1Zs7Wte5rg198riLB1t9jxWq6rW/WVgfg0byR8hUOYTfg8Fw/maqdJjTBxJ7gUE86rXR+jSrzU0jfqyE+D2td/NmXEZMd5NPibfquk9C+LZ3TsOl2tNvskj/wDQeSDqiqHSdg3tqIvA60Jzj7O5/pr/AAq3rxLEHNLXC4III5g6Fcs3NJY5eWyvz1hlWWm3xUhjDBLTkD3veHh/hWpi+Gfs9XLFwY8gd29voQvcDjexNuX6LB1nR601lqxoYFe2u4K0QVLZWFjv+DwKi44NCRotdl2PBA37/wC64lZKnKZpYcp/se0H8lFuiMVS7TqnrNPC39ipaGTM31HFfDBnFnDu7F1CXXdbej6uGd7L6OaHAdo0PofRXlcg2bxEU87CQRldY9xuD6E6rrzXXFxuK1cV3jpg8RjrLf6+oiK5nRWP42aZmYNznTS9tL25KF2hqo6vD2SgaZwSDwIzNcPNVvpBxh37Q9gd1W5QR22C84DWE4RPvs2dvgCGfmqLnu2NePFrHHL72q208QYWubbSxFuzVS212Le0qXSN1DmxObY842Hh3qCxGcyjW/HkbDt10W5hsJkpoy6xsMoNzqGkgbjyHoqN941XHtUNUVfs6mOQnVsjHdujgfyV16RMRvXOA3BsbRr+7n5fvrn2NM+V/SwHkrdjTfaSOfrcnjyAAHduXZelhljPNL/hoUk3/URO/wC4zt+m3iu/r86RktlZY6h7TpzBFl+i1dw9qy+K7xqYsHfs8uTR3s35bc8pt6rkv7ddrQNGhrbDgBYWXZCFwjEvkpXxn6DnM+65zR6AK9kbzqpYnVaiX1a1pMVaN7h53+CC04RSPqZfZR2zFrna7uqCdeVzYeKjp5y0lrgQQSCDvBGhBCktiJpDTVlRTse+VrWwxBg62Z5BcRf6oym5WfbjC6g0rK8weymFhUxktO7Rsoykix0uOFxyJQbdVLDh7GB8TZqp7Q9wfqyMHcMvE/pv3KIrds5HlhDIWOY8Pa5keUgi+m83Gu48li6QI5an2eIUoMlPLG3PkbmdG9os5rxqRw15g9l6dR4VVVAeY2SuaxrnvdYhrQ0Em7jYXsDpvKOOls2kmnwype+Z2eKSNxcDkOR1m26ttL3Ki9m8TbNSYhHmzERNn5n5NxLj28FA7A1DTHXwPc1ompXkFxAGdh6upO/r+i1NgMaip6smodlhkhliecpdo5oI6rQSdWgeKCy7SYnfCKCSMF0QMrH23CS/0uRNn27+1Uh+NuO5o9StzZra+WjD48rJqeT5yGQXY7cLj6rtBr2C4NhaWj23o4Xe0pcMiZMNWvklfK1p5tjItcd4QS+1eLPpnYSJDaeKON8w4gZ48rTyNmvHgVE7Z4jPQ4zUPgkcx2YPFjcEPa15BadHNuToVU8TxKSolfLM4vkebuJ8gAOAA0AG4BfK7EJJn55nukfYDM4kmw3C54BBfpdr6Sqw2riMbaapkDZSG6RSPjLSXM4NeQ3VvHmSucovTIidwJ7gUHlXvodrcmIBt/fDm/hJ+LQqvRbMVM3zcEju5pPwXRujXo4qIaltRUN9mGatad5NtNOAG/Xl5B1xERHXEuk+IsxF54PDHfhA/pUGx9yO4H8irV0sEGtA4+yZfvu78iFXsMos9hussOfyr1eK+yNqjqgdL63tbxUhVYeC0gcFD1mHFkjHN94Hzspumqs4udCopZX7jUw8kXafeHwW6H8SF8miGhtYrzI0Xujlu2WWEO6w3rpGy1VnpmX3t6h8N3oQubwygblcti6rrPZwcA4d40PxHkruK9Wbnm8VtREWpicw21wxonmPF+Vw8R+oUfsi4OoK2E7gYn2/isf5QprpJpXftERF8rmWNubXHy0cFTMLqXR1JbfSUFjxwIOvoQCFkyvlzr0cJ5uP+/THisIZEWjjvt8FI0sfs6KFp0OUE+Nz+a+V8Gc5bfu9/P0XrF6wNAaO4eCqXd9RTcXt7Ud6uNVP1L77i+tuOqgazDg8g+JW5VTGwsNDYcOCbSs3UfH1p2jm5v8AMF+jV+doSGTMcdzXNJ7g4H8l+iGuuLjcVo4O1YvF94+rgfSvE6LEJMpIa+ztNPea0n1uu+Lj/TlQ2khltvbl+64/7wtDG5W5xO83XxERxaXbUiHDIaallkZK6SSWoLM8e/qsZnFswy2vbTQKPwDaqalnMo+VzNcyRkhLmyNcNWuvqef/ACVGRUb3e6xx8Cpmh2ErZfcp5Lcy0geZ0QamFbTVFLI59LI6EON8rTmZbgC11w6w0ude1bWMbdVtUzJNUPcw72gNY094YBm7jdWCh6GK1/vmOPvcD/LdWCh6Cm/6tQT2Nb+ZI+CDkNl9a2+7XuXfaLogoY7ZmvkP7zv0APqp+j2Qo4vcp4vFuY+broafm2mwiaQ2ZE9x7GlT1F0Z18u6BzR+91f5rL9ExxBos0ADkBYeQXtDTiVF0IVLvnJY2dlyT6Aj1Vgoug6AfOzPf2NAb6kn4LpqI6qVD0W0Ef8Ao5zzc4/02U9SYBTxfNwRN7Qxt/O11vrSxPGIqduaZ4aOAO89zd5Qk23bIqFiHSaf9CIW+tIf6W/qtCHpNqCRdkR7g7/cq7yYxfPD8l+nTF8c4AEnQDUqkf8AuE8t+aaD3kqubQ7ZzzDIDYHeALDx5rl5cY7PD529eiG23xFs9Y57DdpsQey1h8Lr3gD+so5mHEkE7j6Lbw9xjkB4bistu7tt1rHUTtRCCQbblHz0xbq3fwUw8dW4UNNNYkFMnMK9R1Rd38VsOj6tuSjmMu6/buUo7h3KKd6MbYrKxbLS5amMcDmH4T+agVtU1Vke1w3tIIUsLqq+SbjqiLHBMHtDhuIBHisi3vMU/pCbpE77Y/lP5LnFNFmnbJwbcnv3D4rpXSG8CKMkfSPw/wCFRKFpyEncSbLHy/J6HBfYysIJLuQNvzULiF3SC1+KmyABbn+qj46fNMeQsqmjG63XiGmsNVqVW8Abh+YU9VsHs3EWuOsP0VdomOlzO+sTYeiO45I+sfqO0D9F3zZCt9rQwOvc5A097eqfguH1tDlsOSvvRVtDYupnnRxzR99us3xtfwKu4bq6ZvEY+bHc+nS1F7Q7Ow1sXspm3F7gjQg8wVKItbz3P6ToWo2m7nSv7LgD4FT9F0f0MXu07D9q7vQm3op6aZrAXOcGgbySAB4lQsu3FG029sCf3WucPMCy5bI7Mbe0S1NQRx/NxsZ9lob8As6hYds6N26dg+1dvxAUvDO17Q5jg5p3EEEeYTZZZ3e0RF1wREQEREBERBGbSYx+y0sk1rlo6o5uJAbfsuVxHEMWkkcZJHhz3aknU9gA3Adi7tiuFsqYXwyi7Hixtod9wQeBBAKqlL0SUbTd5lk7HPyj8AB9VXljbV/FyTCX9ccnxtwdlPK+i9UGI9Ya6XeNezd6rtE/RPhzjcwEHmJJP9yiZug+jJOSWdnIZmkA+LblV3iq/HxU11Vijq2uB3la9RUtuD3qWr+iOqhuaWdso+q75N3nctPmFTcQrZo3mKoYWPG8OFj/AH71TljZ3X4cmOXarNh84cw+YWGrA/RQeH4nYWupE1LH26wUU7ilqbEOq0Gx4LTxYbnD/OKxUcI117tVnlidlt/n+aJUZNVrx1u4+Y7VIwT3aL/53/ooR8BBvwW5Ty23blxOxLRv5716cdOYWnITcWWcSXtZELFs2T2iyOEMnun3Xcjy7j6H0uy5Azer/spjftWezeeu0aX+k3n3hauLPfSsXNx690afSDDmjj7HO+AVNeMrQOKv22TPkmHk/wCLT+ioM8mpVfL8lvBfbpiabndbT/NEpogLm3WJXyF1yvjnlqpaNfTxiL7tyjfxHYvuGUOQ9h1/zxWGB2Z5J4myk6dwJXYZdOjQxyAaEKAoqp0MokbvBBVoxofJW7lC09BmBHNdvdydYu+D9KHUDZmBz/rA2v3tsbFbs/SET83GB2kk/oqBU4e0OI0/utmmnaAOPcp+pkh6OHfT1tDi8kpzyuLragcB3DcFXzjAaHbtDZbGP4g1tweI3ea1Nn9h6uve0sYY47DNJIC1lhuLeLzpwXJvK9Ftzxwx6vMWKl+tw1vddWPYjHpIq2JkTnObK5rXs4EHQm1+G+/YVcdn+h+kp2/K5qh3HMcrL9jGn4kq2YfgFPAbwwxsO67WgHz3rROO9GLLn3uN9ERWsoiIgIiICIiAiIgIiICi8d2bp6xmSeMO5O3Ob9l28fBSiIOVYn0JbzTVHc2Uf1t/RU/Fdhaym1kgc5v14+uPHLqPEBfoVFXeLGr8efOfb8wQzPGjHeeiz/8Aqs7N5uu9YxsNR1Ls0sDc/FzSWOPeWkX8V6o9iKKL3aaM/aGc+b7qq8NXzxU+44bR40+Q5QwuPJoJPkFY8P2crJLFtPKPtDJ/ORzXZ4adrBZjQ0cgAB5BZF2cE+6jfFX6jm1HsBUnVxjYeRde3g0W9VL0vR2AbvmJ7Gtt6kn4K5Ipzixiq8+dQdPsbTt3hzvtOP8ATZSVNhcUerI2NPMAX8962kVkxk7Krlb3qJ2ohzUziPo2d5HX0JXOp4+Piuo4oPkJPsO+BXMHO4LPzNPh70YcoCxVbLs04LNuWOWSzTbv0/4WdraDLt0Gq2cLmvc+Sjqiq0dblayzYbJZpvvRKxv4tPmaAOBWtTzgeiwVMZc0kc7rVkqmRDU68l3aMjLjVWN4Ot1EvxjKMrBdx05nXgAtarxAvNmg3OgA3nlouk9G3Ry6N4qqttnj5qN29p+u4cDyHDfvspYYXKucnJOPFs7FdGDWZaiuAklOrYjq1n2h9J3ZuHauigL6i2ySTUeZllcruiIi6iIiICIiAiIgIiICIiAiIgIiICIiAiIgIiICIiAiIgi9pa0R0zyTq4ZB3n+1z4LmzXfr5q07eVl3sjG5ozHvOg9PiqkXHgsnLd3TdwTWO/18nmsNdFr1Uth/n+Be5Rm000WrUTAC7tLbuCpao0JYbkLZY9sYu82/NY46aZ/zUUkh/dY5w8wF6j6PMSqD1oSxv772t9Lk+i7Mbe0LljO9R1dtHe7YwbLSw3DJamURxNMkruA3AcydwA5q90XQzPls+eJnMta559cq6BsrshDQR5Yhme735He84/kOQHrvV2PFb3ZuTnxnxRmxfR1FRASPtLUW1edzexg4fa39yt6ItMmuzDbbd0REXXBERAREQEREBERAREQEREBERAREQEREBERAREQEREBERBT6zZyWpmkkzMAJsLkk2Gg0t+ayQ7At+nK4/ZaB6m6Iq/TxvWrfVynSN2HYelbvYXX+s4/AWCk6fBoGWyRRttxDBfztdfEUpjJ2iFzyvet2yIiki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7100" name="Picture 12" descr="http://www.vsstechnologies.in/images/action-hands-copy.gif"/>
          <p:cNvPicPr>
            <a:picLocks noChangeAspect="1" noChangeArrowheads="1"/>
          </p:cNvPicPr>
          <p:nvPr/>
        </p:nvPicPr>
        <p:blipFill>
          <a:blip r:embed="rId10"/>
          <a:srcRect/>
          <a:stretch>
            <a:fillRect/>
          </a:stretch>
        </p:blipFill>
        <p:spPr bwMode="auto">
          <a:xfrm>
            <a:off x="6335388" y="4749271"/>
            <a:ext cx="2341068" cy="128481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0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70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70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7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9">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nimBg="1"/>
      <p:bldP spid="29705" grpId="0" animBg="1"/>
      <p:bldP spid="29706" grpId="0" animBg="1"/>
      <p:bldP spid="297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Lucida Sans" pitchFamily="34" charset="0"/>
                <a:ea typeface="ヒラギノ角ゴ Pro W3" pitchFamily="120" charset="-128"/>
              </a:rPr>
              <a:t>Focused Attention</a:t>
            </a:r>
          </a:p>
        </p:txBody>
      </p:sp>
      <p:sp>
        <p:nvSpPr>
          <p:cNvPr id="47107" name="Rectangle 3"/>
          <p:cNvSpPr>
            <a:spLocks noGrp="1" noChangeArrowheads="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1800" dirty="0" smtClean="0">
                <a:latin typeface="Lucida Sans" pitchFamily="34" charset="0"/>
                <a:ea typeface="ヒラギノ角ゴ Pro W3" pitchFamily="120" charset="-128"/>
              </a:rPr>
              <a:t>Referred to as ‘attentiveness’</a:t>
            </a:r>
          </a:p>
          <a:p>
            <a:pPr eaLnBrk="1" hangingPunct="1"/>
            <a:r>
              <a:rPr lang="en-US" sz="1800" dirty="0" smtClean="0">
                <a:latin typeface="Lucida Sans" pitchFamily="34" charset="0"/>
                <a:ea typeface="ヒラギノ角ゴ Pro W3" pitchFamily="120" charset="-128"/>
              </a:rPr>
              <a:t>Ability to just to focus on one source of information while excluding others in the environment.</a:t>
            </a:r>
          </a:p>
          <a:p>
            <a:pPr eaLnBrk="1" hangingPunct="1"/>
            <a:r>
              <a:rPr lang="en-US" sz="1800" dirty="0" smtClean="0">
                <a:latin typeface="Lucida Sans" pitchFamily="34" charset="0"/>
                <a:ea typeface="ヒラギノ角ゴ Pro W3" pitchFamily="120" charset="-128"/>
              </a:rPr>
              <a:t>Narrowing of beam to concentrate on one source. </a:t>
            </a:r>
          </a:p>
          <a:p>
            <a:pPr eaLnBrk="1" hangingPunct="1"/>
            <a:r>
              <a:rPr lang="en-US" sz="1800" dirty="0" smtClean="0">
                <a:latin typeface="Lucida Sans" pitchFamily="34" charset="0"/>
                <a:ea typeface="ヒラギノ角ゴ Pro W3" pitchFamily="120" charset="-128"/>
              </a:rPr>
              <a:t>But information (that we should be attending to instead) is sometimes outside of beam</a:t>
            </a:r>
          </a:p>
          <a:p>
            <a:pPr eaLnBrk="1" hangingPunct="1"/>
            <a:endParaRPr lang="en-US" sz="1800" dirty="0" smtClean="0">
              <a:latin typeface="Lucida Sans" pitchFamily="34" charset="0"/>
              <a:ea typeface="ヒラギノ角ゴ Pro W3" pitchFamily="120" charset="-128"/>
            </a:endParaRPr>
          </a:p>
          <a:p>
            <a:pPr eaLnBrk="1" hangingPunct="1"/>
            <a:endParaRPr lang="en-US" sz="2400" dirty="0" smtClean="0">
              <a:latin typeface="Lucida Sans" pitchFamily="34" charset="0"/>
              <a:ea typeface="ヒラギノ角ゴ Pro W3" pitchFamily="120" charset="-128"/>
            </a:endParaRPr>
          </a:p>
        </p:txBody>
      </p:sp>
      <p:grpSp>
        <p:nvGrpSpPr>
          <p:cNvPr id="15" name="Group 14"/>
          <p:cNvGrpSpPr/>
          <p:nvPr/>
        </p:nvGrpSpPr>
        <p:grpSpPr>
          <a:xfrm>
            <a:off x="1296486" y="3292475"/>
            <a:ext cx="6470104" cy="2667000"/>
            <a:chOff x="838200" y="4038600"/>
            <a:chExt cx="7037388" cy="2667000"/>
          </a:xfrm>
        </p:grpSpPr>
        <p:sp>
          <p:nvSpPr>
            <p:cNvPr id="47108" name="Oval 12"/>
            <p:cNvSpPr>
              <a:spLocks noChangeArrowheads="1"/>
            </p:cNvSpPr>
            <p:nvPr/>
          </p:nvSpPr>
          <p:spPr bwMode="auto">
            <a:xfrm>
              <a:off x="1981200" y="5410200"/>
              <a:ext cx="533400" cy="533400"/>
            </a:xfrm>
            <a:prstGeom prst="ellipse">
              <a:avLst/>
            </a:prstGeom>
            <a:solidFill>
              <a:srgbClr val="FFFF66"/>
            </a:solidFill>
            <a:ln w="9525">
              <a:noFill/>
              <a:round/>
              <a:headEnd/>
              <a:tailEnd/>
            </a:ln>
          </p:spPr>
          <p:txBody>
            <a:bodyPr wrap="none" anchor="ctr"/>
            <a:lstStyle/>
            <a:p>
              <a:pPr eaLnBrk="1" hangingPunct="1"/>
              <a:endParaRPr lang="en-US"/>
            </a:p>
          </p:txBody>
        </p:sp>
        <p:pic>
          <p:nvPicPr>
            <p:cNvPr id="47109" name="Picture 22" descr="MCj03076580000[1]"/>
            <p:cNvPicPr>
              <a:picLocks noChangeAspect="1" noChangeArrowheads="1"/>
            </p:cNvPicPr>
            <p:nvPr/>
          </p:nvPicPr>
          <p:blipFill>
            <a:blip r:embed="rId3"/>
            <a:srcRect/>
            <a:stretch>
              <a:fillRect/>
            </a:stretch>
          </p:blipFill>
          <p:spPr bwMode="auto">
            <a:xfrm>
              <a:off x="838200" y="4724400"/>
              <a:ext cx="1524000" cy="1111250"/>
            </a:xfrm>
            <a:prstGeom prst="rect">
              <a:avLst/>
            </a:prstGeom>
            <a:noFill/>
            <a:ln w="9525">
              <a:noFill/>
              <a:miter lim="800000"/>
              <a:headEnd/>
              <a:tailEnd/>
            </a:ln>
          </p:spPr>
        </p:pic>
        <p:pic>
          <p:nvPicPr>
            <p:cNvPr id="47110" name="Picture 21" descr="MCj03076550000[1]"/>
            <p:cNvPicPr>
              <a:picLocks noChangeAspect="1" noChangeArrowheads="1"/>
            </p:cNvPicPr>
            <p:nvPr/>
          </p:nvPicPr>
          <p:blipFill>
            <a:blip r:embed="rId4"/>
            <a:srcRect/>
            <a:stretch>
              <a:fillRect/>
            </a:stretch>
          </p:blipFill>
          <p:spPr bwMode="auto">
            <a:xfrm>
              <a:off x="2362200" y="4038600"/>
              <a:ext cx="1828800" cy="1563688"/>
            </a:xfrm>
            <a:prstGeom prst="rect">
              <a:avLst/>
            </a:prstGeom>
            <a:noFill/>
            <a:ln w="9525">
              <a:noFill/>
              <a:miter lim="800000"/>
              <a:headEnd/>
              <a:tailEnd/>
            </a:ln>
          </p:spPr>
        </p:pic>
        <p:pic>
          <p:nvPicPr>
            <p:cNvPr id="47111" name="Picture 20" descr="MCj03076580000[1]"/>
            <p:cNvPicPr>
              <a:picLocks noChangeAspect="1" noChangeArrowheads="1"/>
            </p:cNvPicPr>
            <p:nvPr/>
          </p:nvPicPr>
          <p:blipFill>
            <a:blip r:embed="rId3"/>
            <a:srcRect/>
            <a:stretch>
              <a:fillRect/>
            </a:stretch>
          </p:blipFill>
          <p:spPr bwMode="auto">
            <a:xfrm>
              <a:off x="1981200" y="5486400"/>
              <a:ext cx="1524000" cy="1111250"/>
            </a:xfrm>
            <a:prstGeom prst="rect">
              <a:avLst/>
            </a:prstGeom>
            <a:noFill/>
            <a:ln w="9525">
              <a:noFill/>
              <a:miter lim="800000"/>
              <a:headEnd/>
              <a:tailEnd/>
            </a:ln>
          </p:spPr>
        </p:pic>
        <p:pic>
          <p:nvPicPr>
            <p:cNvPr id="47112" name="Picture 4" descr="spotlight"/>
            <p:cNvPicPr>
              <a:picLocks noChangeAspect="1" noChangeArrowheads="1"/>
            </p:cNvPicPr>
            <p:nvPr/>
          </p:nvPicPr>
          <p:blipFill>
            <a:blip r:embed="rId5"/>
            <a:srcRect/>
            <a:stretch>
              <a:fillRect/>
            </a:stretch>
          </p:blipFill>
          <p:spPr bwMode="auto">
            <a:xfrm rot="-2190107">
              <a:off x="6088063" y="4622800"/>
              <a:ext cx="1787525" cy="2082800"/>
            </a:xfrm>
            <a:prstGeom prst="rect">
              <a:avLst/>
            </a:prstGeom>
            <a:noFill/>
            <a:ln w="9525">
              <a:noFill/>
              <a:miter lim="800000"/>
              <a:headEnd/>
              <a:tailEnd/>
            </a:ln>
          </p:spPr>
        </p:pic>
        <p:sp>
          <p:nvSpPr>
            <p:cNvPr id="47113" name="Line 7"/>
            <p:cNvSpPr>
              <a:spLocks noChangeShapeType="1"/>
            </p:cNvSpPr>
            <p:nvPr/>
          </p:nvSpPr>
          <p:spPr bwMode="auto">
            <a:xfrm>
              <a:off x="4495800" y="4905375"/>
              <a:ext cx="0" cy="304800"/>
            </a:xfrm>
            <a:prstGeom prst="line">
              <a:avLst/>
            </a:prstGeom>
            <a:noFill/>
            <a:ln w="19050">
              <a:solidFill>
                <a:srgbClr val="FF0000"/>
              </a:solidFill>
              <a:round/>
              <a:headEnd/>
              <a:tailEnd type="triangle" w="med" len="med"/>
            </a:ln>
          </p:spPr>
          <p:txBody>
            <a:bodyPr/>
            <a:lstStyle/>
            <a:p>
              <a:endParaRPr lang="en-US"/>
            </a:p>
          </p:txBody>
        </p:sp>
        <p:sp>
          <p:nvSpPr>
            <p:cNvPr id="47114" name="Line 8"/>
            <p:cNvSpPr>
              <a:spLocks noChangeShapeType="1"/>
            </p:cNvSpPr>
            <p:nvPr/>
          </p:nvSpPr>
          <p:spPr bwMode="auto">
            <a:xfrm flipV="1">
              <a:off x="4495800" y="5867400"/>
              <a:ext cx="0" cy="304800"/>
            </a:xfrm>
            <a:prstGeom prst="line">
              <a:avLst/>
            </a:prstGeom>
            <a:noFill/>
            <a:ln w="19050">
              <a:solidFill>
                <a:srgbClr val="FF0000"/>
              </a:solidFill>
              <a:round/>
              <a:headEnd/>
              <a:tailEnd type="triangle" w="med" len="med"/>
            </a:ln>
          </p:spPr>
          <p:txBody>
            <a:bodyPr/>
            <a:lstStyle/>
            <a:p>
              <a:endParaRPr lang="en-US"/>
            </a:p>
          </p:txBody>
        </p:sp>
        <p:sp>
          <p:nvSpPr>
            <p:cNvPr id="47115" name="Text Box 9"/>
            <p:cNvSpPr txBox="1">
              <a:spLocks noChangeArrowheads="1"/>
            </p:cNvSpPr>
            <p:nvPr/>
          </p:nvSpPr>
          <p:spPr bwMode="auto">
            <a:xfrm>
              <a:off x="4419600" y="6172200"/>
              <a:ext cx="1752600" cy="396875"/>
            </a:xfrm>
            <a:prstGeom prst="rect">
              <a:avLst/>
            </a:prstGeom>
            <a:noFill/>
            <a:ln w="9525">
              <a:noFill/>
              <a:miter lim="800000"/>
              <a:headEnd/>
              <a:tailEnd/>
            </a:ln>
          </p:spPr>
          <p:txBody>
            <a:bodyPr>
              <a:spAutoFit/>
            </a:bodyPr>
            <a:lstStyle/>
            <a:p>
              <a:pPr>
                <a:spcBef>
                  <a:spcPct val="50000"/>
                </a:spcBef>
              </a:pPr>
              <a:r>
                <a:rPr lang="en-US" sz="2000">
                  <a:solidFill>
                    <a:srgbClr val="FF0000"/>
                  </a:solidFill>
                </a:rPr>
                <a:t>Focus!!</a:t>
              </a:r>
            </a:p>
          </p:txBody>
        </p:sp>
        <p:sp>
          <p:nvSpPr>
            <p:cNvPr id="47116" name="Line 5"/>
            <p:cNvSpPr>
              <a:spLocks noChangeShapeType="1"/>
            </p:cNvSpPr>
            <p:nvPr/>
          </p:nvSpPr>
          <p:spPr bwMode="auto">
            <a:xfrm flipH="1">
              <a:off x="2362200" y="5029200"/>
              <a:ext cx="3810000" cy="457200"/>
            </a:xfrm>
            <a:prstGeom prst="line">
              <a:avLst/>
            </a:prstGeom>
            <a:noFill/>
            <a:ln w="9525">
              <a:solidFill>
                <a:srgbClr val="FF9900"/>
              </a:solidFill>
              <a:round/>
              <a:headEnd/>
              <a:tailEnd/>
            </a:ln>
          </p:spPr>
          <p:txBody>
            <a:bodyPr/>
            <a:lstStyle/>
            <a:p>
              <a:endParaRPr lang="en-US"/>
            </a:p>
          </p:txBody>
        </p:sp>
        <p:sp>
          <p:nvSpPr>
            <p:cNvPr id="47117" name="Line 6"/>
            <p:cNvSpPr>
              <a:spLocks noChangeShapeType="1"/>
            </p:cNvSpPr>
            <p:nvPr/>
          </p:nvSpPr>
          <p:spPr bwMode="auto">
            <a:xfrm flipH="1">
              <a:off x="2362200" y="5791200"/>
              <a:ext cx="3810000" cy="152400"/>
            </a:xfrm>
            <a:prstGeom prst="line">
              <a:avLst/>
            </a:prstGeom>
            <a:noFill/>
            <a:ln w="9525">
              <a:solidFill>
                <a:srgbClr val="FF9900"/>
              </a:solidFill>
              <a:round/>
              <a:headEnd/>
              <a:tailEnd/>
            </a:ln>
          </p:spPr>
          <p:txBody>
            <a:bodyPr/>
            <a:lstStyle/>
            <a:p>
              <a:endParaRPr lang="en-US"/>
            </a:p>
          </p:txBody>
        </p:sp>
      </p:grpSp>
      <p:sp>
        <p:nvSpPr>
          <p:cNvPr id="14" name="TextBox 13"/>
          <p:cNvSpPr txBox="1"/>
          <p:nvPr/>
        </p:nvSpPr>
        <p:spPr>
          <a:xfrm>
            <a:off x="149916" y="6095037"/>
            <a:ext cx="8742564" cy="646331"/>
          </a:xfrm>
          <a:prstGeom prst="rect">
            <a:avLst/>
          </a:prstGeom>
          <a:solidFill>
            <a:srgbClr val="FFFF00"/>
          </a:solidFill>
          <a:ln w="12700">
            <a:solidFill>
              <a:schemeClr val="tx1"/>
            </a:solidFill>
          </a:ln>
        </p:spPr>
        <p:txBody>
          <a:bodyPr wrap="square" rtlCol="0">
            <a:spAutoFit/>
          </a:bodyPr>
          <a:lstStyle/>
          <a:p>
            <a:pPr algn="ctr"/>
            <a:r>
              <a:rPr lang="en-US" i="1" dirty="0" smtClean="0"/>
              <a:t>See how long you can watch the second hand / digit on your watch. Call out the numbers to distract the other class members</a:t>
            </a:r>
            <a:endParaRPr lang="en-US"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this picture</a:t>
            </a:r>
            <a:endParaRPr lang="en-US" dirty="0"/>
          </a:p>
        </p:txBody>
      </p:sp>
      <p:sp>
        <p:nvSpPr>
          <p:cNvPr id="1026" name="AutoShape 2" descr="data:image/jpeg;base64,/9j/4AAQSkZJRgABAQAAAQABAAD/2wCEAAkGBxQTEhQUEhQWFhQVGB0aGBcYGB8fGxwcHB4cGx0fICAfHigiHRolHx0dIjEhJSkrLi4uFx8zODMsNygtLisBCgoKDg0OGxAQGzUmICQsLC01NzcsLCw0Ly8vLCwsLCwsLCwsLCwsLCwsLCwsLCwsLCwsLywsLCwsLCwsLCwsLP/AABEIALIBGwMBIgACEQEDEQH/xAAcAAACAgMBAQAAAAAAAAAAAAAEBQMGAQIHAAj/xAA/EAACAQIEAwYDBgQEBwEBAAABAhEDIQAEEjEFQVEGEyJhcYEykaEUI0KxwdEHUuHwFWKC8RYzQ3KSotIklP/EABoBAAMBAQEBAAAAAAAAAAAAAAECAwQABQb/xAAxEQACAgEEAQEHAwQCAwAAAAABAgARAwQSITFBUQUTInGRofAUYYEyQrHBFeEjUmL/2gAMAwEAAhEDEQA/AOV5akK86mI0rJPnywEuYZVZJnpjOQzGlgD8LQD6TifOsiVwUHhG4/3wOo13BRmG0GmSdNiBynDM5cVaKiQuhZO5vyGMPmaZpGwB1H1wLwuv4tBJh4G+FAh6MkyLKyCiw8RezeW5wJxLLhXITbz3wbxJRQrHuuUgTeCRviHO5EqgqEyWvvhoPEJzIVkYsJZYAKmwtiA549wV3vv1/fC0uYibYtPEOBUFo0tNQ6yASCLXiY9Md1xBcT1cv9nNNg0kgE22xNQppUSo7SWmBgniXDCIVRrJEKATNhP5YWItVKTjQQjNBYjZhuB5wcdVw3UNoZUnSve0ypGogNy6X/F5YlyWcShmkbTqRT4kjyPXzOBc1p0UtC/CBJA/M+uPZNlJqF2MxM9cDzcLG+DHtbP0mWpS7oKB4jr+JievSPLCCpWASn3ZIZdWo9L2jyjGi1j4ixJZv5t498bUHpaXD7j4SD9Iw04kE8Cox4pW+7SWJmC17HGUJGlXBQkhR4fiU8vK1ziDKUCdDCSsQvP1HtOM5/SlRGYkyNXiU8xz6450216mcmXggDqF5pWoGUhaRMkLztb54Do1QaLQCWdjykwOmJqqGppTkBcxy5WwFw6ucvWIJsQR89jhexOsXPUjqYI5IE/K3TAmapHUxWWjmB+22Ddbhu+VV0q8ibz6jmMa0OJkLVH81zeJ/pgwftJOHELl6hYC7QCY6csRcIoLWPdsSAASIN/S+McPyL1UJuKYPtq5x7YxkqL0q1JtO58J5HfHTvSDVkFNyFmVPPBhHeU0CIWa5MLfzv0wHnixd2f4iZI6zg+hmalBVLKQjAlYMb+hn547xOHcgymlWBqSBMbc+hGIuIVFZyykCDyEfLA9WvqYmIk40Jx3m4CeKlh7QZlG7tFkTdptOK7VTSxB5EjDDiOdNVaYj4FgnrP+2F8lj1Jw5iia6ydzhz2fyEg1iQFSwBEycQ1uG91oOqdW9tpwwytEpRaHMapCkCD74S+I4HPMjzWRP2lKdURqAYQYsZI/LBY4eapYKRoQxLSYn84/XBGd4hTrhqzIBVAABkkAKLR5YmyGZXSJCqStgJ5yZ9dr4ZEDGj4gZqHzinLZMy/dgAiJB2j+uIK/EZABBGgRpHX16c8OqS6Zn4i0AsN1Cj8p+mFlc6UqOseNYve6mCf7GC2MVF3WeIEaSvSLqviX4iTz8uuIX4mxMnf3xrlsyRTZJMG8f3tgXQcIBHuuoRmMqwHeBToJseWGORzY7isWEsWF45EfTbDnJ0qjUqa1KQ0gixIPhjeDzmMLOKcEYBqi6QpIsGAEenrywxXxFDeYPwTu9NXvFBMCJ/vfAOVJ75dFjqhT6254k4UssVBgEXJ8r/PA+rQ5NiQTGO8w+IXmNJCqFPeXkzMkHcHB2WpqaDBhLSYnlhbm80pSmFEMB4jEGZ688MOF8YRVXUvjmLDla5n3whBMN8xTTo+PTE3FuuGmc7xQGqFSBPg1XAJ8sCVs85rMaQliCBa99yOhxrm6VRKahl0hp3Ikxg1DYEapxhe8BAJgclkTECBv74TZnOO5vIEyF5D264J7PZ3uqkwTIge+IeJUiaptcmTjhwYp5ELytQ9xUABKyJPIcr9MLqLR7/liSpVIUKNufnfB70e9qKSUSBtsOWATUoE3DjxJOORUbVKoNPhBFzFrATHqbeeIeD0kCO1UfEPD7flhhl+Fitmu7ZgogaqnJVUSzecAGBzMeuOwZUZLJZUZjL0QGZdNPvI1N0JJ6xNuW28Yx6jVjFShSSeB8z1zFUWST4nGeF0e6RqjyEf4ekD9T+mA6+dWpq1gsY8JNzjov8RKNM5SlWqKKeYdgCigQQRPiiAGAvNr2vjmdAfeKYsGva0DF9PqFzpu9CR9PQ+k4oQeIRRzzKIKGQI+W2F6q1Vibk4Y8Tq6qnhB0+QjGuRq90KkBjqsLYrfFids5ozAy7dyukgmSNEeL/bCytRZTDCD54ONZ9SkAiDP1xis9Q1NekyDaRyxwjOF42yx5TiyPSSknhVYSDztc/O+MccrGlTpQQSjW6W/pis11qMdQUjpFowRnNdQiZMD/fBk9pmyZBq6VK2oKoJAU8/IemBs9xF6iqrRCgC29sZy/EnSm1MRBM+h2tgBxjgPWEnjiYBxvVcE+EQOmMDY4wqlmAFyTAwYsJ4fTLkqBM8pi3PEjZN1ayNYyLTg7IcGzK69NJtURZSYNv0xv/w9nTH3dX6464IFUSq2mQ9o/CcF8Ty8GKYdgRfe567fTEv/AAxnT/0qn1xn/hHOn/pVP798dQjboFksmxcq8ohF2KkgR5YNy3EERz3n4RpEL0232nEtPstnEBZqTRpI+eFWa4VVQkMsN5744NtNzgpfgCPs/wAQU09YPxE87RYG3XCtqiuiwpYAXi3PAw4e5UAsI6YmyGVek4cGYm3sR+uEOUEHmaF0+Swdh+kW1PCT+WH9CjliqkqpMCTJ3j1wrfKF2YlxJMnGP8KPXALr5M4YMpNhYwC+bfM4x3Y2/XB/DqrKGpxpqEWkCekeW84BrhkJDDbfpjOQ4Hc9VH07OV2j7TUUl5AYz9nX+UY0zmXCaKizpcW8QJ9xyGJcrVEFrkg2UKb2N5FheLb3wSr3wYEzYCpYqBU1+zr/ACjHu5XoMCJnJJmxJuMM3yINA1S0NMgR08+WBse6JnfqMGwMFF+nEhWgJstz0wRxPh3dOacBqgAkDkxE6fa2NOz2fC16RI1NJ09A0GCfIG/tgrM1Kj5hUVdTU1ZidtXU3i8mfXHbSFJYyebU41YBFBFenmKqUyQyaek4a5XglRwWNNlpi7ORAj3wM/EauVqUq40N3qlgjCfDNp6E+WNj2jzGbr01qPFMtPdgeG19vxe/TFVRW+IGZf1ZCbNov1+cEoGkrMrFmg+ECPq37DE9WlpALLAb4SRvhdnaGiqwU6pMyRFv0wyzk1KC1D4SvhCx03OA2OzHw6rYoFdf4hnBtSVafgNSnWbuyEEvDgrH1kHyO036BxDjSsXolVBoaTpqoCgj4SIawEWP+WRyOOYcO4iyKrK8NRYVApnxaSDAPS1x0xHnqucr1qlYLXJqsWlQ5EG6gEfhUWHSMZtT7OXPTE8j6fniYzlAclRwTcdcb7UPVpZgVQNNQgUFZbgc2uOQvPUxyxWclmeRwVS4HUNRDWV1VwT4mXvLCT4SdQE7EjbCrTDkLyMD52nF8emTGuxRX5UfDnZGDeI6diraXBUxPLb2xJmKD09OuPEJgTbnecTNlLV2qhS9MhRDwAfQbz0xJVq0Kjreo6qPEWHhkDaOYnr0wGxgGprGubj8uAPXC3xLx3Mw6kCFIsevPCx8yEY+GVPIjYTMeW2CMsVrV0QkFBJMWm0wD629sOuKoM2q3kMOCKr/AHJqVYETOCcnX+IreFOBO97mowQSlxBPXEOWzBDMTzBHzxy4aIMOXX7gynoj7xXQqANJGq+3XGlVZPTyxmkYYHGa1IzJ53xonlzTTbF44HwpaI+0Oo1MB3SRta7euBOH8LVlGbfxUxAFOIlhYSdonBacRNYkkaYMRMgDy64BM7uXbsVU/wCaDeWU/TFgz5qafugC07HaIP6xjl2ZzLLTlWKk1RsSPwHpj1LO1D+Nyf8AuP74U5gvFTRi0Jyrv3VOl1DX/CFiWuemnw/+2N8mas/eRGny3k9OcRPLHPuHO7rUDkkpuVckQdo5nnifL0IJd3Jprfc3PTCrqbbbUU6NApYv9pae0/FlpUyOto6npjlufzBapLbkfrg/ieeaq+o7chhLn38Y9MHL8QjaIjHkBhLKSCVKiBJLHl5YBGeseZHTB9VSuYo5dmTwOurlLPBiYuBYY92m4e5PekAeMUwp3bpA6DEsaBlE05Nc+9mXjxFmfzyN3ZVQpC3jcnY/W/vjannbDA+ZyLU5VwVbkLER6g4snBmUUUBoPMb6Te5v74oyAyGHUviJoxPRqCjWYsS730k7FjzJ8r/TE1NHr1FSoRTSodWojeBsPbBVHJpXrMikACn8RvpiIPrviI1temizksq6bCBYwL+YjD3zIlTVAxnxDgp0HTLUqSgAHfoL853GK7Qz7Uu8VTCQYBvefzwZxNq9KKRrDTpgab/pvynlhb/hVTue/OnTMQT4t4mOk4Jo9RVsdwvNcIICGnqqO41ER1vyOGXCaK+OnUAbSo0qTsY8Rt0kb4A7PZ9keLmV0LG4vYD1/TEHGFq0ajq3h1i8EG28TgfsYwIAsTTJUwKwJJCq24H1GHWYaKq9zKOwKljzB3ny5482XDUaDmBTETya3lG049TNz3MuySSYmEABtfbeeeFI3WIxKqBI6tVRRNIoW0tBqC4CiOfl0wJnKaLWHd7gWvz5HDbP8DzFDKmvUKstQAmmrXXVsT1O1sVStUlrb4YLVSe70j37NS+zy7U2qu123KdBvyw+p5LImpToq9QoJZ3YHRUIAsp267YpFGhUM07rNzqttbntiwJ3gpK2hDpQqCW2MkSBztgggGMEZhfUzx7KF5eioFFLC4n+tv0xhq5VVp069WQoLKtRwoJJ5Agf7jGGzFVsrrhTqq6FUEatUSRHTCFVq6y4UyploFh5HywtGiI+N1VwzCx5jxaKFWiWrEyAATI0mWZt5JgbbSZsMY4Cweg1EEB3qEG1+v0APyxf+xmUQ5WjUpqNVQN3jfikGCPQEQB5+eFnHOxlZKxzOVVjQ1d5VRQDpeCC0blCJsJIk8tpITZUy+pyK5DKOOpTa6HKVdOsuDe3JvPqf3xpXLtlVdFI01WJbyIgfWcFcdyT92lVhAqXUaTdZsQYhgeowLkMx3qCjZPFGrcgb7f3vioJ7mXaOptWBbLEqjsreItyOkAE+gIOEmTRnYBPi5Xj88PDk6lGnmFSrKBIKnmpN4HK+HlDsRl8vlRWzr1GquAVp0mUBZ/mYgyY3jba++FR6LX6zmXriUYkhrm83xuXmemDc9k6Q8VFmt+B4J9jAnrt74ly/B9WXNUswaSEWLEeuK7hJ7SYjG+LhwLhFPMUw9SRFjBtC2w/4FwCg9FC2XViRc6b4J4xQWkirTUIpN1AjbAY7RcW7moybVkqrSpnRTot3KgQC4gD1P74A4LwOs2U7xk8bvKg2YL8IEeZvfphpxDtD9moZdtBBMhQDv6xymLYW8V7W1adakalJlTQrMqmxMm+PID58jWK5P8Ajx/MTcx6i3i6FKZVxBWqJH+k42zfD6+XGXq1fu6VRipNtYgaudhYfniy8bps9WjWFQKjJLIm72ldx88ZzHGKeaGX79DppVi0g+DWJVZmwHimxOww/wCodlTIFv8A9v48D+ZrXUOMW1ZHwHhfdZarWzJKvUPg1CNK33vYkEmOVsIOKcRFSEpH7sbGd4/TFk7R8XpMwpa9Tq3/AC7NAAJJaJEc/lim5oFKja1KayCAQALjlFsX0aMAXftufl6ASQJK9yF6gESYnAWaAY+cgX8zh/w+qNFZdBdis2jYb7+uKw7AFS6nTJJ0kTbb642cwrQ7jHMZoowMgvSaxiRqUgj1Ft8MO1uupWp12aWAHhCwqkX5m5J39se4XwssKKV1KCGqCVixiCZ3kxbkBiZGQlhWLMUkAlgLbCABv54S64ml8QoV6RJxLXUqGwA5f2fO2Aq2YroSpiRbkfrOHCipCVBp06+ZEtf8owG9MsS0gSTa3IxjlJkSl8wTglV+9hWALqVJJt74aZgVaRIMAtdW0iTJnc+eEmWQh0sV1MCC20T+WHvGGL6agMXsQBpF49Thz3FHUifMVRWBqBQQsnUfDBAvI5+mHeYr0e6akKorqKYIMG7NIMAREHrhdlsyPtYDxV+68JWIDadRtztb1nEeY00GJAUlpI0ufCZ32vzEeuFPoZROYuyyMjUmUwhZSajDwq0wRbkMP+O8NVwXkVDPhKMNJ2iBEn+uF+TAzCd0pKqgJMyRvawtjzZ2KlMACSyroDEDwnSCfM7yccSbgVQRBuIZyqtIUqilWFgCCLG+2Da+SXKorI7B2Akk+E2II6xc/LDTO8CrZitTcaFpkai7POkbRH4if8tj154a5nJ5FSTUZqjwecAT0A/XC7xwZxTu5T+HhcxqFTwlFkso+IyYt0xAlMNVWmKWp3I+ExA1RPTkbm2LTw3KcPD6WpvFQ6dS1WBANrCSJG8EHFkpdhcq1de6q1aZp76dJmDzJFwTuIjF8eJsn9PiSfMMXfmc9qZep9s7tkJIPijxAJIk2mfPDrL1lViwC32Om0X+nPF8zvYOmW7xcxUDxExYr0gEYrXGOyGYprI0uOWlTJ9ibn0wjaZ73ETv1Iehu6lQzOWBNNE0lzVUByIgMwFxPI/TDfiSvRpVEMEuxH3ZlTpFxPUAX5XI5YrWZoMahpmFaYgyIJ5G0jEv2l6AWizK9JKgYAb3nUBba23nhdoqvMdCR8pa/wCFnGYc5Rph210z0sNQ+Xi9jjt2VYAAII6fucfPnCsxOeWtr7tsv4tiZ3GnbYiQfW2PoHgeZWtSSrTMo4kfqD5gyCOoxTHXJ8yWSxx4lT7fdkFziCHZHpoxULGmYkSsQJYAWiQMcU/wetQrMQrP3X/NX4SD0O2+/pj6drU9RA/ADLHqR+mOe/xHymXqMKdEH7RUIL6ACIEkahBJYzyvEeQIyfCN0rpsbZWCKOZSexeTSsaT1kkeJiHSVIGwvYrqIN+a88WHtdUV6TQuot4VuNKgc4+e3OOWBeL8KHDooio1VhTk2iNUwLG97gHrcCcPeFZXJVV11c0CskLTEq50jUfDGoiN9I63GM55ahNxwMmMZG5B9OZxrhNMvmFEEhTqcRICKZYtHKN+V8WvhQTMPoDqBTbUqXAgXMQdp6YM4xx3L1Gajlk7mjB1NAUH0X+a8yZYwbXnFH4ZmXp1VcG58JPk2/pi4omYGDIKIozr3B8wzFhIPMQIHSB5YR9tqmlAZg6jfB3Z8jUBNlS/qY/bC7tpUAQTsCcM3UgsrfAsw9WqTXYMtASgZZAJ8hHTnhhxXixrUXLLc2OlfCBFvTCXP5N8uoqBh96olYIib+hxNwfjE0TliviqHwuOcnY9PXGf3KltwHU0oFUgVzFr5+oXWZaBAUE7RFumHNLLVFSlSlTq8TEfhJMxPMjl542o0xlqviK3Ugabi4n9MMuA8SBo1SCRpcxGncwRvywwHFVHfGFPwGIs3wOvRqGrqQlfvJLXMzIIO564D47xAVGAIsACY8xsMFcU7QNVkGBEDf54j4twMUxT0MWZgNeorpBIm0Xj1w4/eSql4j7hlDLItBnDh3UT/IbSZJ5eWBu1lHv8wlOgqBwL7KIF74UVM2a6qoUgIIJ5A8oxKhbLaKhGp2B1EzbUJ5G9o9McWPmcEHiNc/xvMcRqUaIowKRbvArfFAve1gPzGE+dosneNTUd2tm1Hcja25xZeE8MFGmma70rXq3cqwA0vfSLGDtcXkYq3FOId2HpK0jVYTJAIuCSL364LMSb8wrQWoPW40zUyCFBG2kRb0wdR7LZl1VgjQwB5c/fFdS/vi68N7R6aSK6SyiCdRvFh9Mc4A6hxhm6knCqdCuorZh4pUwiKT4QGjxT1gQOl8aNwzvahuzIhnvVgo8ywIMxsDz5Y27M00qZVZXUlM1Cy+ZvJ6xtbriHh3HhTRsuaZWmzSDcOpboDEicBuq6iohY8T2TqilUNWmAHUtMiQZEbbc/nhVnKTvUZapgqJtG23pg7tDlxQChTB0m8gyZmY5HG2Vo1cxmqLUx3q/E2mIAAk6p2IiSuOF9dw7KEr6Zg0nYK1oI9eg9ZwRxHhz0O6qM2pmhiNLCDvBkXxdBwSnnM3qqsEWnEAgfeX2tFrX53wP2u4Oilu8drEBTqsFjpF+dzhuaDQV2sU0e2tRAlOmqrREAqU1WPxC5vEkjbC3jVakjxSd3k3L9PkPPEmZ4U2Vq0nqDVS1gqREsAZFuU2xLx+p9qzK00Vi5kDVY9efID8sIFUHiEsSOYfleHGke8Vg4WCqsCPFEiTtbeDExi4/wyzzOKzuSTrgT0ifzJ+eOb8TzlanUqU6zMTbYggxz98XT+F3Eg9KojfErrqPVSCffYjG3RuQdvrMusQdidSSqW5z+Q/fEbZ+qhgMtQfylmH0uRifL0Sf5pjaNvWMeq0yhA1FJ2tc+k3+WNxK9TALHIlR7X8NpZlg9VDTcfC4uV/8AVSy+TLzsSYGOb5vsi/frTZ/EwLFhJlRcEcoPK+O0Z/LNUBBYe4P5aY+uEvBclQrV2p5hCXp0zoIqMIBJkHSw1c4m/oScZdTiBWxwRNODLRpupTuwXYermczUL1HXLqPHU0/GxkaELAqWESTeLWuMdo4Zw+lk6S0cupCkkwWLEk3JJJ5nkIHQDCv/ABajlKaUmNJFAbSnfqsBWIsHIJXY6ifxYaZPiAqIlRQPEpK+JWBUcwyMykRexxlUATSzE/KV7+IHaJsrSSjS0ivWk6okIosWvMtJgTzBPKDTexdec/R1FmJLTuWJ0P4p6zBk9L4A7ecV7/iFaDK0gKQ9VnXH+skf6cIGzBW6sVbkymD7EXBgxGPPzZCcn7CfV6DTqujIHBYH7y7dpe6TOZhaiuYCCkrNPhCKskyTMgm5m8m+E/CvCaz7FMvVIO0Eoac/++K1kqnjAJ3Jv5/vizDh6HJ1mNWKj0SxWZslQvpAmTqVEPOJMwBhExF8hYfOWyZkwacKx5NLKJxITJ5ao97H9wPQ4Hp1oIEwPyxsKT1DUCTppwzG+kAwJJ5DYSeuBNfXGxBSgT5nU5PeZS06R2R4dnKdRXP3tCqCDpZTBGxgmRFxEc8CfxFqtTCU3puupiZKkAjoGIgn0ww/hrmf/wA7Fi16hjf+VNvKQb9Zx0BqtOrTNOsq1EbdWAIP99cegNMGQMDPMbPtcgicd4RnEq1gCupKdIQKgkahEjzO8ThdXy1MZhXLQusEhbReTAxZOPZIZCvFKO5eTTDjUNrg8yR1PKMRUqavQSk0jvTIOkFiOq2mP2xHNp/drvBsdTVjyb+Is45lqVQ1KuqGLQknYQIt9cOlyGVpURAbS8MPil48+mKtx/KrSqd2jOUN/FzO2GvEM3UzAprRDlgoIA/DyOMwNLx5lhW74vH3iviHCgFZ18CE+KmxlhzifT88WPJVKQcPT1yqWBM6YGwFyR5+eEeR4WarNQfwOCXLMbmwEDr1xFlEq5aqxdG0QVlpAMRAnnttzwG5PcfFXVcn94RnadbumqrTOgFiWNrnnH9MQ9nuJsrOW1EinY9AI6g/2MYbjBqUu7Ma2cieRnYkeUxgCtl6iuYUKYiAfnvg+KMQA7vh5jmnSapTpujE00cs0iVEk7wNxP1ONeJ5ugaFJQLT/KAxg3vvH743yKOmVCS6moxFvhN/T29sA8Y4T3DKpqBxcyoIC9d8CwYWRk7i6hRHfAD4ZETykwJxdX4LTBg1PocKONVqFRqdOm609IhmYQFED4rXM4IqZpJ/587CQsgwImdWFa25qWx5TjWlMq3DM21NgVJgfEJ3B394w84nQesv2kG34ZaTAPQ/3bAmV4FVFQUvASy6iQQ0Dn6HFmpcK+5o0meJJDoRDRf4TsVIiCepxz5UBq+ZHGjHxEFHjGvNUiUEKYhbSYIn1kzjOZzFUVDVVWXUbXgkjfnN9o6YE42KNOqy0CQBaJkgjzw4yoVcoBUA7xzJ7xQW8QlTJMgR+c4cgVc5Cwbia5zPrWqUEVSNRWRJt1i+4ucS8er922mO9II0uwGociDFo8yJF8K04UaZ++1B1PwhhaD1veMOe0WZpsKcCmBIIgeL3fdj1k3w5xFa/eBMitd+ITxThRzFVKLVECxJZBJ0qNwOhJAnyPTFbdhls5LnvVFiXFypEfPG3DeI6a2tmceEgEX5WEH8ODO0K0e6BVQajKDr1kk2H4YjebDphOuI7qCTtN1E6ZKrnKjmhSsok7CB5naTi6/wxywp5hlCFiFBduQJNh7XIwl7BV4arQYAaxqk2IIgRti3/ZGytLSglqzSSILRvFxyEW82x3vChseJBl3L850Shx6ioKJUUONw/wAJP/eoAB9RjP8Aiq1hDKAQ0MjQYYcj1tBB5g44vxDPaCRpCN6QcEdl+PP3jF2OkhQJ/wAsgfQx/tgpna7Mm2MATtdWhTAsNIPRjHy2xXOJaEcM0LYgVYuNvC0DYyYnpy5wf4yO7VtVjiudtuLN9m8EnxSY2AgiT5SV+eNL5bWpJUBYTPFe1mWpOTTao1cDTrp1e7SJkagU8UbgaTubicB5T+Iaoq6FRirkshLGdZZmKgx4i8MTqYmT5RzSspIJJkm588aIdsRCE+ZYiOs9nCKrM3hFRmcE2B1MbifwyD++BKubtyjqDb6YXZiqJ69MeyVLvHVBuzAD3xI4RfM9Bde4XaIxp1qoK1GWE1Dxm0ifW9vLFrfNuKDUQW7tmDkeKLBgRG0NN7X0jFV7TZCpR7umzalAOkgEeu+LUaoairLcFREW/u+M2f4QCs9P2XkOUumTmqP0jrsDSp0qNfVp1VakNbcd2pUHqJZvmcD8Z7G5cCVp6NR1bn6TsL7Yi4DpqUdAN/EWIEGQRYmeQ/LfBmSzjVkYMRqpnS0ncX0mw5/n6jHs4CrYhY64nymqDLmavPM34SgoqFVSQJgAchH74IrcaFNzTJuSSvSBuJ5ERP8AscDZtQtMfeL6g3gi8bXsbHFOzAmqvdWKn4v8wMzf+7GwmMP73aeDIhNw5l7zPDVzWXqU6pC1NRKBgQyusxvupggxyYHmMUXNZqtTqUaVTQFQ2NMyRNoJI5WtGLivaLK0aeus5ao0A0ku9rRJ+CmNwCY5gE4r+XK57M1K1VTSp0wpWkhnxHaSYmYmwF25Yz6hhY5+c1adTVAfKVzP5cvme6Lg6W0lwDHnA6D9MEJnBk65F6ixE3H09cM+ynDk77MVa+sIobQyg/GTM25gT5YI4tSpvlEUIhqEDx/iLH9Z5TjKxFj0mtUNbj3JctxIUKLNVpL9/pKuj+MWsGB2HOx3OAOOcVFWkikNB5kHTPUHY/74B7S0syop0qqqsqLgj8Ijltg3ivEFOVpoVfSqLa8Dlz68sC7A/aNtPJ6ua9qKVJEp92qyNJNzDW/vbFbzudL1NXw+hNsNMwqukmCqhZKi/wDKs9MLMxkGRiGVhHXpjsbAxs2F8dH/ABLTx5FprTFAS8rEMx1k7QuxYm9ueF/aWlmqb0jXRk1HUAywORjnLTywFwHUlelV1soRrNvp3EiZFsN+MZp2AptmWqBXDAudUEfincdYwfhHfcB941HxJDlC4fMV8sqAWLX1M5/Ew8/3wlfLUJPj0+QBIGLbks/QqpFQh6rVC7GDohRC2Jjp8sVHirUzVciwJ2AgC3ljOhdyS1jn7TmN9VG9Ksa71GFRqbKBGgwTNov5gCB1wRxTtBUFIU9E1grazG0eEG3PnjORyy0aZd9JK1BMC52iJ2nz3nCjtDxOSQjMusDUBbad4jr9MHJhx5HG4dcxx7xMe4fKScU0vTRERpVQ0ASb7zAvfFto5SjmKKaHQLSoUzXcqSxeAuktIhrX3IgYqXZXNOoqtTAmI1M5UAXJAgGT6+WCex2fVs796/d0CXeorNKmFbedyDceYxoQWdpkzk2Hev8AEm49lFu1FqNFACpGoyWudoszcid5GBuydde9JqrTYrShFYDlv/qjDds2lXLMKVIqlV3Ci8MNWkMfoTPSMVfinD2yrjx06upSJHKREx+WOvjaYhoHcBD6OQV+/qUygAOxkL5hf754Z5+sFydMMunvQGuBJm4IMTH7YqOV4i9OmaabFpvg/h2dFWqvfEwuybrA5D9sIUN3HOoO0ACWX+GWSNbiDKynR3ZZ3INgGQCDz1Hw+hPTHa6/DadXrtEAx72OOacIzOvWwMqYUWgELf8AM7eXlgXj/FFpKY+Ll1wnvFU9XOfEXJa437Q9lqXjMzIPxOxvytBn0OOfcWpim8KPCfhjaxgj+mGVPtbUOXfvSWZLI55g7gk7kdfPCbiPER3aBhMXkbgkCfbbDNtPQkCjUbjCpxRiFVfhAsMJu0fE6gqGjbwDSxnedLMPISAD/wBmIqXF9HiQSw+GYgHlbnjerwnVVog1AO++MkSQREk3Mkm/rhlHPMCoSCfSLEqSZgxAtOMFdJAFyQNvPl64J4vQFKo1NWLKDGoiD8sE8EmlXpVHVtMwpmDPXrbFQ+2HbcG4Fk1qZunTrCFnxBiVmBt1E4O7U5RKOYBoAUwLgBiYKne+NM9UOZzf3YJqE2mbxfbf2w64ZwvRmHauaVTSpsRKqSRaDHi3whPkxwB/TE/DahzGYpjMaWDEgXIGxO42k4sGdRaY0oAqrsBMCTPO/M4S1sggd2CvqLSgUqiFSDddSmfFyHXywy4gQlNZ2ULMm/Lfbn0xl1FHaBPY9k2pyOfC/n+JnhWbajSc01XWGcamUENq0iCLG0T8sLaPE8xUzASfildFJQAJ/FHkYJLcpuJnG1KtUzBC0xCkxrg6F5mSAfWBJPvjpfZXg2XoUyKJFUtHeVWF2O8ab6FE2Xf13xoV2AomeRm2sd1RJwng9epSamKbNMjUxIg+psRflyabzhlwTsJ3VHTXqBWBJ+7u1/NhA+R9sXzJZamg1gRyHP26xz+eEFXtble87tXWdUaqgZV35MQF6AGYMY0j4RZmTbZNSgdqeAUaCSob4pDMZuesKNwDc9MV7KVzpq6LHTNo2BH9+2LH/ER3NVizKQI0wACBMw3No3Bn8W3MrOxuT72vXpEqA9BgWb8JlSCPOQB6E4zk7jNC1XpJuzjlqCIxKq7MSZO15JA2M9cKeK5FaFcGi5qLI+M7XBxuM6MrXOXpVIpax3lQrcxyH+SY+eFfE82atUaPFM2AP05k4Cht1nqOSNteRH2c4ZWzdRgqaAm5P5DAvaivC0aJ1BqajXJsxgARfbe+JODcaqGrUVwzkpedxo2ge+FWZD13qOtNyFtIUkCOsCxwymuPELKG5vmSjhT92j02BDiYAM25H0xtk61SpVp06njC/hgXgWk8/fBXZ7iS02DEwT4AR1gHlyt9cD5zMItd3Yw69eVvPn++ELVdiWx4t5ABofaT5+oqSrUwWLAppO02iBbc414NmqZqwyBdIMqyyCeU3/u2HFDgj0WXM1wNP+YiRKmDGw/rhfTz+W1s9df+ZAEC8CZJA6z9MIE4siWyZzjGwMCPr94BQqRXc0gG1W7tRvJEgbgbHCvPFhUYFSl/hI28sXA8QoKyiiq6JgEWjwm8+8YrOc4gpdjAMnfDBj6TOb2i+PMO4ulfLkU8wV0uwfwGQCBEe2GPBc8i0agnRrYTIF5EWJG+/lfB2d4RRqUxUdjOrwxBWBad5Nr28sB5nhyVKf3I79E2qBb6jBYMJlbFd+mFLLwzdS4asbJfy/3FOVrPSouAYVmhVjczFjzv+WAuK8MekTqEibtyJ58uuHHFMiKQoa3JRYJUIRpk6ucg+wxjNcVR9FBypAcB3EkEBpnYSCMVvyJjI8NGHCe0jnLUMoIprSDO9SRLBdTqoEWvHO8YX8TBzlXTQU2BMuwkx9J2EYzx16Yq6gqgfD92oCz1sSCYm3Q+WNeBZ0ipVFESGEAuLhRzIFp264Fljugrb8Pia8F7G1q9Nqs6VXUAIlnKyCBe17YYcb4cvd03JWmRpMLTjR1vz5++NK/bGvl4p0dBRQYJWDqa7GAYI1XAwbwSn/iNYlmYUE0moPxST8M7X8V+QwxDFgIu5QCTGXDOKUVpLqZaZInT0nYGLA9ZxWO0VcNUI1WBuf28ox0nifCcoKek0KcRuF8X/l8U++OS9p6C0SKKksRLFj0khR6ADBzabYwJ8w49QrqQviep0u/g6hpWwX98af4e9Q9yl6k2vuD+0X8h81FGuVuDBw54Bxc08wlUxPiQ8p1CB9YwVVRQMVmbkxnQ7FtpINRde8aTBjlqn9MV+vUaVNxo+nXHQsszVDrFgTiu8Wz4ytXNUtEl37xTy8agkekz8sX1GIKAyyWmzsbRooq1aZ70uJLJ4D0a98WMoczlhVasFZQIWLkqBPtOFHDuzdaohc2UDkJvvHLEWS4pVT/89ruFUzYSY+UmcZGIYcTUFONqYSXszSK1DXZubWBgnmx/pix5rLaWFTWs1NxMlZUi8z/ZwNkeyNZ6ncUnDalLO5iKYBExBJk6trTg+tkaj1FpaiyKYZtMaglnMchveeYwrIW58R1AArzIeB8K7+tTWpUYqoAczELOkIunYElV/wBWHvb3gqvlqjU0GpAGtawKlp5RpPtvhDnc2MpmUqUacUwZqpSSAdIOhiJ2DGZ5wJkgYG7QdsBZaTByjKI3UqaKqwt/mke2EVR4jvmJHpxXEAo5xctRFPUWMk+Unp8sRZDtNVy9TvKTQx5ESrDow5j6jkRgDOcHqUn0VoQ2IXUGYggGwWb3g9CL4MyXZ+kWXvmcBjHgKyJssk23ufXynGhcTGz6TMcgAqdeznbCk+Q+0IdJek2lTuKhBSI56Tq+WORVc5q1QTgvP1MtlaJpgPUeSEV2FlN9R02uScJshQZ7LN9jG8egk+cDHMxfmKq7SRJKdd66aSZFMRqvZRcAx0kgew5YwcqwIIU6tQMzsADP6f2cOV4UEy7lqmimoJYAQxc/DM3IkCYM+mEFLONOoMSgsdt4+eABRj7eLH5UbZ3Kpmc1TZiVRviYm7Ry+VpxI1Gjls6tSnJRCNSgk6dXhEHpefY4ApswdGRyujYgTFj54Y8UyDUylV6veEkFgVI089zOoA8ueKZMOTFSsO4UK5DfUh4nmWNV8xl2NKpPdqALsLh2N7cgP6YO4Dmmy+W0Mr6qjarEywNhPQ2wtzVLunmoAhjUBI/FcG3lh3kuL0RS7kOup5LEjxL8G3sW+WMu/wDtI4noNo1VAysNx+lRTk+zlSmwzLKq0kBbxG+q5FhNgY+WGHDKQo0qlauukVmhNSjUQoGowwm5PvjXM8RK0xTRGY30AAmRYqxANhDA36jFnTOZTOUaeYziAVaUrUVSfimIKjeYmDi6jepviZN1MEHIvwOz0ILT40lJEpVaXeUCqo1QOCSSB+A30iY674p1XjNA18yz0hpYjuhp+ELaNxAOG/aHiGoGoqrTy+ohAIuAQLDfVa/TBlPsGjUftLVgtTQH7qAV21AEzJPUi3rggFhzIOvu2lEFJhSLml4Wbw1JPhF5A5R5+WOidn+FMMvSmiQSs3RSbmed+fPFIbOd5TChG5mAeX6W5RjrXBe3eU7ikKjqrhAGDG4IEXtgBd/BnFtnIlO/wM08tUpM/iy66qhB8JLyVCn8UeXlgan2bzVDKVm71V1qCVSoNiOYiS14gfPHU8v2cpvmGpONVIAEjqG2Bj3/APHAna/spknyVXMZRERqOozTEA92Srqw6gg33kY0ZdMq8d3+CQw6vdRK9fvOP54NVZNTHSANV723i31OBWyDK5NJrSYLWMdCNsd5odhMm+TDijFVqAIbU3xFN41Rv5YH7Ddi8rVydGpXoh6jy0lmFpOnYjlGIe6YDv7TUdTiP9n3/wCpxnPZVnVT36DUZamJAB2mYufUc8GcG4etBgz1qZ1JtoYxMQZ2kRgztBllp5muiCFSq6qOgDEDfETZBhSWsR92zlAepAkwOg64XJjY8Ka+n+5FcgBsiLc9wlXcsuYoqJ+HS4A+mL92O4OKOUpjWCajtVJXZtlTeDED6nFLeIx1DLUDSoUkIGtaar57be36YtpcTbuWv6f6kdRkG3gRD2kzjK6osEk2BMCwk36Y54uTOZNSrmHcVCYVVW1oA32XyHTFlrZo1M0DM3IHyOHuWyLvZFZj5An8sbBiGa3ZqA4EOFQizmjdn6s2Kf8AliSjwB/xsmk9G/pjo1XKldSndd9j7WO+NO7wyaJHva/X7So5i/gVd9QRoIMxpvEExvvIj3BwP214OXfUpALqoMgx4NXQG9xhhTzah0Cgk6wJG1zHvjfi3F0bUtKpLISCNNj1gsORG/riGo2rj2A3Rk0VkzWvkGLaGdq06LINGgnnrG4i40XPPCvIZDLoHasS9RjIC6goImPwSf6DDnJZoJWHek1Kcw6g2II5crfWMHcRpJUrlMrTaoLREkkHrHw9L2tjIuMbLB5/ma3Ys1N13fH+zAOC8a7rMiqr1IPhamQ51KdgNK3jzGMDNVKNWqzsGpspCrUSoIuIMEQ19wMWzhPYzMBkcqEggkM4n5AfrOGPHuxdXMwSyDRMRJMHrMDp8sW/TK2Ihj/H/cyZNQUekNg9mcv4pmBUpqtN6dEwRUdFqaqgO4Ph+Gwt5YR0eBSRprrM28Di/uMdQf8AhtWKlka4JgMBcDnZjufocVHP8OqUW0VUKnz5+mJDB7ocCcMoJkeZWn4NJQE2J0uJaBJmNpvJ6+WF+doRs0gcxtgqMalN/PFMZAG0wZLJ3RfmMotWHetBb/IxIi0eER/uMWPgXc0svUFN3ZgRqJWDBFlvB0g6j6sca8J4AxVibBxIHQ8mPl+YOJOHUmpVTTqDT3gKGdr7Edb2nzOJ9mhCSSvMHpOoMuSFU6hAm+wtBHPphfxLII7My1ImCZpt+H0UDmMH16JVqiMLgH/6n6YBUYRVrnzKLlNUDxNUVBT0GsZBJB0PpE72i585xJnKlStCGpZRdhSqNMDmB1GMgYsHZP8A6n+n15/TGxWfUOoY9dSGTJ7nGWET8Iy1BS5raqh0gAmi8jf+dT5bbRjZqWXYUkLP3aPOnumHqAdAP15nFzqzOGHAcqtWsEeSCvIkbe+KvoAPiLfn1mZfaTuar8+kqefz1DVKK9Nx4bLUiIAgwvQDbphCtICqXWoNJ3VqdQz5nw3x2SlwRRmTTIbuzT1L4jcggG/lP1GIuFcNp1atdG1RTcqsHoT8+WIHTJffj88zTj1eTHRHFH88TmYamKK0lKFGqCpVY0nk/wCVRpsoN99xtfElfN5YOoWsFpi2rSRUI5+Unb0x0bJ8MRjmQRPdsQvtqj8sLc/wPK0uHvmK9PVU06kElfG1kFoteSNtzgPpwp4PpKjVs6nd5v6/SUDgGU7qu0VlPegBCwcNdoXYC3W8Wwu4rlwa1SQphiJveDE36xjtX/AvDUpI9VdIIWWaswEkf90YW1+zfBgxHeJ//Qf/AKxFsTMeJXDnRR8S2PpNeFdraPevUqkqSqCymPCW9b3wBT43S/w7M0NR72o1cqsG/eOzLfbY4qaU3+ynMysXtpbZbHxfCrdAbnzwzzHBagZhSq0ajI5RhGxDaD8LOLSDpnVDC0+HGc6/O3O0fn8zCiFZf+G9ssrTo0kZ2laahvA1iABG3r8sZ4b2oyNEIq1GgIq7PpGiwhYhdzJAvA6DHPF4NmTYCkTsRDWl3Qbrb4Cbwbx8VsYXg2auPuZCloAf4YkboIJXk0HwsOmF/WZq/pEemi7imX73NVXmKdSszauYVnJmNzYzGHfbKpRrfZaOTP3VFNA1SoBJFzPUXLeuBOI8NzFFQx7oy4SPEImAG8QELJgzBHQi+Aa3As1WzLUFqogFIvPduJh0RpBM7MSG2Ogx1x2PPlYmwBGUEmEcN4E1OsHroRSptIJsHIuu8GCYMXY7RhhmO1CVKopO6qHJD1Ap1AdVBjYeXU4red7G8Qq1F77MhlNQ00Zy5aQYEBxABHimdMcyce4X2XqahUarT72m7UUplSJKaFY2OskBybIbKZiwNznKCgYWQHky65WrwvLrqpUXzFSAQz7SY6kAeoHXAfEe0VWqCsGnT5U6cKD6wb4XcVyVegjM3d+CxUTMgopi0FQXUbg32scamtsIMHpOMT63MOKqILBubpmgBGkge374grVi8CCBuRImem+2M6QFC6SVUAAX5fniQ1D0M4f/AJTKE2KAB8o5yMZqtKlzNUHkVCiPaZicULNs9KoyltO99y0XWQLgkgb9cX9a56H64RcY4J9pdXJ0kCGgXt+u+FTWsx/8kf3hPYAhPD8+uYo2LeG2wsxAkE2J9b4uHAe0a0Ep01p92Eku4g955ETPOZ6jFY4VkBl00KDczPM/psBgxKhiDz3/AKeWC3tJwxK1EZyePSWqh2uC1Ll2pDUQYuS0eEgk+FfFz6YrnavitavVbuqlTuSBCltN+e0SJ2m+IxUPT6411N0wre08pFcSfN3FuVrZmmZp1Ki+lQ/vfDXN8UqZmgaeZEugmnV5k9GjedpxGKpiw9sYWqbSpHrf+xhV9o5RONmJPsb9PqMeGUfp9Rh6HPT64w1U8hfCDWvHBJPMWr2iSjQCVKhDK1lRWYld4kgLzI3i1pwO/Hama0BaLLTUyrk3BHS25sSR08sep8BXvu9bxx8KEWkbEzvz3w5WYgKFiwiLenTFG1YH9PctkK7qTqNeIMrZWmApFQ0k7xhGnW6EAOetgb/zLG+KZ9kcbqcWfJ5t0V1Gk6tyyq03uDqEkESN7TjTMZpqjaioBO8G0i3QeWObV0LUwZdq8KblbOWf+U4a8Dq93r1giYg+k9MFlz0+uMLUP8se+Ox+0siNuAEzZBvXaYS/EFlviPTcYO7J8aVMwpqyqwRqIMbWwo1+n0tjFNz5H06cvfFP+WzE2ZMYVAqp1L/HsoWVu/pyAR8XIwf0GEvZ7jFAV80WrKqtUJUkwCJNxO+KTrM4wSemCParD+2EpYr9wfpLrwzjFEVMzqrKA1QxJ3F8If4hcSWqtKnScMg8R0mRsQP788KCT0xgn0wT7WY/2whanSOKjLZzKJRfMoghGkMs+EC0HHPuLcAy9KqyLmAwEQbcwDytzwNMnYf37Y9q8h88cPaf/wAw1KyrHabbxynr640Lnqd595x7HsYYYRTrN3i+I/EOfnP53wRmcy/fudbT3kTJmAYA9AAPkMex7HXxOmlWoWL6iTLGZM4heq0zJnrOPY9id8weZk1Wjc/PG4c7yZmfe1/XHsexxM6YeoTuSff+/wCxixTt6Yxj2JvDNycaMdvXHsewgnTcseuJBj2PYE6enGk2x7HsdOmgOJENvbHsewZwmP2GMzj2PYB7nGYJxsP0xnHsGcJoeWMtyx7HsMIRMjbHk3GPY9gQSSmMYYeJvU49j2HHUMwiDeBP+2DTSXSLDc8sex7Dp1DBMwokWGMsgnYY9j2AZ0hcX98Yi+PY9gQT2aUXt1xHTWwx7HsG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TEhQUEhQWFhQVGB0aGBcYGB8fGxwcHB4cGx0fICAfHigiHRolHx0dIjEhJSkrLi4uFx8zODMsNygtLisBCgoKDg0OGxAQGzUmICQsLC01NzcsLCw0Ly8vLCwsLCwsLCwsLCwsLCwsLCwsLCwsLCwsLywsLCwsLCwsLCwsLP/AABEIALIBGwMBIgACEQEDEQH/xAAcAAACAgMBAQAAAAAAAAAAAAAEBQMGAQIHAAj/xAA/EAACAQIEAwYDBgQEBwEBAAABAhEDIQAEEjEFQVEGEyJhcYEykaEUI0KxwdEHUuHwFWKC8RYzQ3KSotIklP/EABoBAAMBAQEBAAAAAAAAAAAAAAECAwQABQb/xAAxEQACAgEEAQEHAwQCAwAAAAABAgARAwQSITFBUQUTInGRofAUYYEyQrHBFeEjUmL/2gAMAwEAAhEDEQA/AOV5akK86mI0rJPnywEuYZVZJnpjOQzGlgD8LQD6TifOsiVwUHhG4/3wOo13BRmG0GmSdNiBynDM5cVaKiQuhZO5vyGMPmaZpGwB1H1wLwuv4tBJh4G+FAh6MkyLKyCiw8RezeW5wJxLLhXITbz3wbxJRQrHuuUgTeCRviHO5EqgqEyWvvhoPEJzIVkYsJZYAKmwtiA549wV3vv1/fC0uYibYtPEOBUFo0tNQ6yASCLXiY9Md1xBcT1cv9nNNg0kgE22xNQppUSo7SWmBgniXDCIVRrJEKATNhP5YWItVKTjQQjNBYjZhuB5wcdVw3UNoZUnSve0ypGogNy6X/F5YlyWcShmkbTqRT4kjyPXzOBc1p0UtC/CBJA/M+uPZNlJqF2MxM9cDzcLG+DHtbP0mWpS7oKB4jr+JievSPLCCpWASn3ZIZdWo9L2jyjGi1j4ixJZv5t498bUHpaXD7j4SD9Iw04kE8Cox4pW+7SWJmC17HGUJGlXBQkhR4fiU8vK1ziDKUCdDCSsQvP1HtOM5/SlRGYkyNXiU8xz6450216mcmXggDqF5pWoGUhaRMkLztb54Do1QaLQCWdjykwOmJqqGppTkBcxy5WwFw6ucvWIJsQR89jhexOsXPUjqYI5IE/K3TAmapHUxWWjmB+22Ddbhu+VV0q8ibz6jmMa0OJkLVH81zeJ/pgwftJOHELl6hYC7QCY6csRcIoLWPdsSAASIN/S+McPyL1UJuKYPtq5x7YxkqL0q1JtO58J5HfHTvSDVkFNyFmVPPBhHeU0CIWa5MLfzv0wHnixd2f4iZI6zg+hmalBVLKQjAlYMb+hn547xOHcgymlWBqSBMbc+hGIuIVFZyykCDyEfLA9WvqYmIk40Jx3m4CeKlh7QZlG7tFkTdptOK7VTSxB5EjDDiOdNVaYj4FgnrP+2F8lj1Jw5iia6ydzhz2fyEg1iQFSwBEycQ1uG91oOqdW9tpwwytEpRaHMapCkCD74S+I4HPMjzWRP2lKdURqAYQYsZI/LBY4eapYKRoQxLSYn84/XBGd4hTrhqzIBVAABkkAKLR5YmyGZXSJCqStgJ5yZ9dr4ZEDGj4gZqHzinLZMy/dgAiJB2j+uIK/EZABBGgRpHX16c8OqS6Zn4i0AsN1Cj8p+mFlc6UqOseNYve6mCf7GC2MVF3WeIEaSvSLqviX4iTz8uuIX4mxMnf3xrlsyRTZJMG8f3tgXQcIBHuuoRmMqwHeBToJseWGORzY7isWEsWF45EfTbDnJ0qjUqa1KQ0gixIPhjeDzmMLOKcEYBqi6QpIsGAEenrywxXxFDeYPwTu9NXvFBMCJ/vfAOVJ75dFjqhT6254k4UssVBgEXJ8r/PA+rQ5NiQTGO8w+IXmNJCqFPeXkzMkHcHB2WpqaDBhLSYnlhbm80pSmFEMB4jEGZ688MOF8YRVXUvjmLDla5n3whBMN8xTTo+PTE3FuuGmc7xQGqFSBPg1XAJ8sCVs85rMaQliCBa99yOhxrm6VRKahl0hp3Ikxg1DYEapxhe8BAJgclkTECBv74TZnOO5vIEyF5D264J7PZ3uqkwTIge+IeJUiaptcmTjhwYp5ELytQ9xUABKyJPIcr9MLqLR7/liSpVIUKNufnfB70e9qKSUSBtsOWATUoE3DjxJOORUbVKoNPhBFzFrATHqbeeIeD0kCO1UfEPD7flhhl+Fitmu7ZgogaqnJVUSzecAGBzMeuOwZUZLJZUZjL0QGZdNPvI1N0JJ6xNuW28Yx6jVjFShSSeB8z1zFUWST4nGeF0e6RqjyEf4ekD9T+mA6+dWpq1gsY8JNzjov8RKNM5SlWqKKeYdgCigQQRPiiAGAvNr2vjmdAfeKYsGva0DF9PqFzpu9CR9PQ+k4oQeIRRzzKIKGQI+W2F6q1Vibk4Y8Tq6qnhB0+QjGuRq90KkBjqsLYrfFids5ozAy7dyukgmSNEeL/bCytRZTDCD54ONZ9SkAiDP1xis9Q1NekyDaRyxwjOF42yx5TiyPSSknhVYSDztc/O+MccrGlTpQQSjW6W/pis11qMdQUjpFowRnNdQiZMD/fBk9pmyZBq6VK2oKoJAU8/IemBs9xF6iqrRCgC29sZy/EnSm1MRBM+h2tgBxjgPWEnjiYBxvVcE+EQOmMDY4wqlmAFyTAwYsJ4fTLkqBM8pi3PEjZN1ayNYyLTg7IcGzK69NJtURZSYNv0xv/w9nTH3dX6464IFUSq2mQ9o/CcF8Ty8GKYdgRfe567fTEv/AAxnT/0qn1xn/hHOn/pVP798dQjboFksmxcq8ohF2KkgR5YNy3EERz3n4RpEL0232nEtPstnEBZqTRpI+eFWa4VVQkMsN5744NtNzgpfgCPs/wAQU09YPxE87RYG3XCtqiuiwpYAXi3PAw4e5UAsI6YmyGVek4cGYm3sR+uEOUEHmaF0+Swdh+kW1PCT+WH9CjliqkqpMCTJ3j1wrfKF2YlxJMnGP8KPXALr5M4YMpNhYwC+bfM4x3Y2/XB/DqrKGpxpqEWkCekeW84BrhkJDDbfpjOQ4Hc9VH07OV2j7TUUl5AYz9nX+UY0zmXCaKizpcW8QJ9xyGJcrVEFrkg2UKb2N5FheLb3wSr3wYEzYCpYqBU1+zr/ACjHu5XoMCJnJJmxJuMM3yINA1S0NMgR08+WBse6JnfqMGwMFF+nEhWgJstz0wRxPh3dOacBqgAkDkxE6fa2NOz2fC16RI1NJ09A0GCfIG/tgrM1Kj5hUVdTU1ZidtXU3i8mfXHbSFJYyebU41YBFBFenmKqUyQyaek4a5XglRwWNNlpi7ORAj3wM/EauVqUq40N3qlgjCfDNp6E+WNj2jzGbr01qPFMtPdgeG19vxe/TFVRW+IGZf1ZCbNov1+cEoGkrMrFmg+ECPq37DE9WlpALLAb4SRvhdnaGiqwU6pMyRFv0wyzk1KC1D4SvhCx03OA2OzHw6rYoFdf4hnBtSVafgNSnWbuyEEvDgrH1kHyO036BxDjSsXolVBoaTpqoCgj4SIawEWP+WRyOOYcO4iyKrK8NRYVApnxaSDAPS1x0xHnqucr1qlYLXJqsWlQ5EG6gEfhUWHSMZtT7OXPTE8j6fniYzlAclRwTcdcb7UPVpZgVQNNQgUFZbgc2uOQvPUxyxWclmeRwVS4HUNRDWV1VwT4mXvLCT4SdQE7EjbCrTDkLyMD52nF8emTGuxRX5UfDnZGDeI6diraXBUxPLb2xJmKD09OuPEJgTbnecTNlLV2qhS9MhRDwAfQbz0xJVq0Kjreo6qPEWHhkDaOYnr0wGxgGprGubj8uAPXC3xLx3Mw6kCFIsevPCx8yEY+GVPIjYTMeW2CMsVrV0QkFBJMWm0wD629sOuKoM2q3kMOCKr/AHJqVYETOCcnX+IreFOBO97mowQSlxBPXEOWzBDMTzBHzxy4aIMOXX7gynoj7xXQqANJGq+3XGlVZPTyxmkYYHGa1IzJ53xonlzTTbF44HwpaI+0Oo1MB3SRta7euBOH8LVlGbfxUxAFOIlhYSdonBacRNYkkaYMRMgDy64BM7uXbsVU/wCaDeWU/TFgz5qafugC07HaIP6xjl2ZzLLTlWKk1RsSPwHpj1LO1D+Nyf8AuP74U5gvFTRi0Jyrv3VOl1DX/CFiWuemnw/+2N8mas/eRGny3k9OcRPLHPuHO7rUDkkpuVckQdo5nnifL0IJd3Jprfc3PTCrqbbbUU6NApYv9pae0/FlpUyOto6npjlufzBapLbkfrg/ieeaq+o7chhLn38Y9MHL8QjaIjHkBhLKSCVKiBJLHl5YBGeseZHTB9VSuYo5dmTwOurlLPBiYuBYY92m4e5PekAeMUwp3bpA6DEsaBlE05Nc+9mXjxFmfzyN3ZVQpC3jcnY/W/vjannbDA+ZyLU5VwVbkLER6g4snBmUUUBoPMb6Te5v74oyAyGHUviJoxPRqCjWYsS730k7FjzJ8r/TE1NHr1FSoRTSodWojeBsPbBVHJpXrMikACn8RvpiIPrviI1temizksq6bCBYwL+YjD3zIlTVAxnxDgp0HTLUqSgAHfoL853GK7Qz7Uu8VTCQYBvefzwZxNq9KKRrDTpgab/pvynlhb/hVTue/OnTMQT4t4mOk4Jo9RVsdwvNcIICGnqqO41ER1vyOGXCaK+OnUAbSo0qTsY8Rt0kb4A7PZ9keLmV0LG4vYD1/TEHGFq0ajq3h1i8EG28TgfsYwIAsTTJUwKwJJCq24H1GHWYaKq9zKOwKljzB3ny5482XDUaDmBTETya3lG049TNz3MuySSYmEABtfbeeeFI3WIxKqBI6tVRRNIoW0tBqC4CiOfl0wJnKaLWHd7gWvz5HDbP8DzFDKmvUKstQAmmrXXVsT1O1sVStUlrb4YLVSe70j37NS+zy7U2qu123KdBvyw+p5LImpToq9QoJZ3YHRUIAsp267YpFGhUM07rNzqttbntiwJ3gpK2hDpQqCW2MkSBztgggGMEZhfUzx7KF5eioFFLC4n+tv0xhq5VVp069WQoLKtRwoJJ5Agf7jGGzFVsrrhTqq6FUEatUSRHTCFVq6y4UyploFh5HywtGiI+N1VwzCx5jxaKFWiWrEyAATI0mWZt5JgbbSZsMY4Cweg1EEB3qEG1+v0APyxf+xmUQ5WjUpqNVQN3jfikGCPQEQB5+eFnHOxlZKxzOVVjQ1d5VRQDpeCC0blCJsJIk8tpITZUy+pyK5DKOOpTa6HKVdOsuDe3JvPqf3xpXLtlVdFI01WJbyIgfWcFcdyT92lVhAqXUaTdZsQYhgeowLkMx3qCjZPFGrcgb7f3vioJ7mXaOptWBbLEqjsreItyOkAE+gIOEmTRnYBPi5Xj88PDk6lGnmFSrKBIKnmpN4HK+HlDsRl8vlRWzr1GquAVp0mUBZ/mYgyY3jba++FR6LX6zmXriUYkhrm83xuXmemDc9k6Q8VFmt+B4J9jAnrt74ly/B9WXNUswaSEWLEeuK7hJ7SYjG+LhwLhFPMUw9SRFjBtC2w/4FwCg9FC2XViRc6b4J4xQWkirTUIpN1AjbAY7RcW7moybVkqrSpnRTot3KgQC4gD1P74A4LwOs2U7xk8bvKg2YL8IEeZvfphpxDtD9moZdtBBMhQDv6xymLYW8V7W1adakalJlTQrMqmxMm+PID58jWK5P8Ajx/MTcx6i3i6FKZVxBWqJH+k42zfD6+XGXq1fu6VRipNtYgaudhYfniy8bps9WjWFQKjJLIm72ldx88ZzHGKeaGX79DppVi0g+DWJVZmwHimxOww/wCodlTIFv8A9v48D+ZrXUOMW1ZHwHhfdZarWzJKvUPg1CNK33vYkEmOVsIOKcRFSEpH7sbGd4/TFk7R8XpMwpa9Tq3/AC7NAAJJaJEc/lim5oFKja1KayCAQALjlFsX0aMAXftufl6ASQJK9yF6gESYnAWaAY+cgX8zh/w+qNFZdBdis2jYb7+uKw7AFS6nTJJ0kTbb642cwrQ7jHMZoowMgvSaxiRqUgj1Ft8MO1uupWp12aWAHhCwqkX5m5J39se4XwssKKV1KCGqCVixiCZ3kxbkBiZGQlhWLMUkAlgLbCABv54S64ml8QoV6RJxLXUqGwA5f2fO2Aq2YroSpiRbkfrOHCipCVBp06+ZEtf8owG9MsS0gSTa3IxjlJkSl8wTglV+9hWALqVJJt74aZgVaRIMAtdW0iTJnc+eEmWQh0sV1MCC20T+WHvGGL6agMXsQBpF49Thz3FHUifMVRWBqBQQsnUfDBAvI5+mHeYr0e6akKorqKYIMG7NIMAREHrhdlsyPtYDxV+68JWIDadRtztb1nEeY00GJAUlpI0ufCZ32vzEeuFPoZROYuyyMjUmUwhZSajDwq0wRbkMP+O8NVwXkVDPhKMNJ2iBEn+uF+TAzCd0pKqgJMyRvawtjzZ2KlMACSyroDEDwnSCfM7yccSbgVQRBuIZyqtIUqilWFgCCLG+2Da+SXKorI7B2Akk+E2II6xc/LDTO8CrZitTcaFpkai7POkbRH4if8tj154a5nJ5FSTUZqjwecAT0A/XC7xwZxTu5T+HhcxqFTwlFkso+IyYt0xAlMNVWmKWp3I+ExA1RPTkbm2LTw3KcPD6WpvFQ6dS1WBANrCSJG8EHFkpdhcq1de6q1aZp76dJmDzJFwTuIjF8eJsn9PiSfMMXfmc9qZep9s7tkJIPijxAJIk2mfPDrL1lViwC32Om0X+nPF8zvYOmW7xcxUDxExYr0gEYrXGOyGYprI0uOWlTJ9ibn0wjaZ73ETv1Iehu6lQzOWBNNE0lzVUByIgMwFxPI/TDfiSvRpVEMEuxH3ZlTpFxPUAX5XI5YrWZoMahpmFaYgyIJ5G0jEv2l6AWizK9JKgYAb3nUBba23nhdoqvMdCR8pa/wCFnGYc5Rph210z0sNQ+Xi9jjt2VYAAII6fucfPnCsxOeWtr7tsv4tiZ3GnbYiQfW2PoHgeZWtSSrTMo4kfqD5gyCOoxTHXJ8yWSxx4lT7fdkFziCHZHpoxULGmYkSsQJYAWiQMcU/wetQrMQrP3X/NX4SD0O2+/pj6drU9RA/ADLHqR+mOe/xHymXqMKdEH7RUIL6ACIEkahBJYzyvEeQIyfCN0rpsbZWCKOZSexeTSsaT1kkeJiHSVIGwvYrqIN+a88WHtdUV6TQuot4VuNKgc4+e3OOWBeL8KHDooio1VhTk2iNUwLG97gHrcCcPeFZXJVV11c0CskLTEq50jUfDGoiN9I63GM55ahNxwMmMZG5B9OZxrhNMvmFEEhTqcRICKZYtHKN+V8WvhQTMPoDqBTbUqXAgXMQdp6YM4xx3L1Gajlk7mjB1NAUH0X+a8yZYwbXnFH4ZmXp1VcG58JPk2/pi4omYGDIKIozr3B8wzFhIPMQIHSB5YR9tqmlAZg6jfB3Z8jUBNlS/qY/bC7tpUAQTsCcM3UgsrfAsw9WqTXYMtASgZZAJ8hHTnhhxXixrUXLLc2OlfCBFvTCXP5N8uoqBh96olYIib+hxNwfjE0TliviqHwuOcnY9PXGf3KltwHU0oFUgVzFr5+oXWZaBAUE7RFumHNLLVFSlSlTq8TEfhJMxPMjl542o0xlqviK3Ugabi4n9MMuA8SBo1SCRpcxGncwRvywwHFVHfGFPwGIs3wOvRqGrqQlfvJLXMzIIO564D47xAVGAIsACY8xsMFcU7QNVkGBEDf54j4twMUxT0MWZgNeorpBIm0Xj1w4/eSql4j7hlDLItBnDh3UT/IbSZJ5eWBu1lHv8wlOgqBwL7KIF74UVM2a6qoUgIIJ5A8oxKhbLaKhGp2B1EzbUJ5G9o9McWPmcEHiNc/xvMcRqUaIowKRbvArfFAve1gPzGE+dosneNTUd2tm1Hcja25xZeE8MFGmma70rXq3cqwA0vfSLGDtcXkYq3FOId2HpK0jVYTJAIuCSL364LMSb8wrQWoPW40zUyCFBG2kRb0wdR7LZl1VgjQwB5c/fFdS/vi68N7R6aSK6SyiCdRvFh9Mc4A6hxhm6knCqdCuorZh4pUwiKT4QGjxT1gQOl8aNwzvahuzIhnvVgo8ywIMxsDz5Y27M00qZVZXUlM1Cy+ZvJ6xtbriHh3HhTRsuaZWmzSDcOpboDEicBuq6iohY8T2TqilUNWmAHUtMiQZEbbc/nhVnKTvUZapgqJtG23pg7tDlxQChTB0m8gyZmY5HG2Vo1cxmqLUx3q/E2mIAAk6p2IiSuOF9dw7KEr6Zg0nYK1oI9eg9ZwRxHhz0O6qM2pmhiNLCDvBkXxdBwSnnM3qqsEWnEAgfeX2tFrX53wP2u4Oilu8drEBTqsFjpF+dzhuaDQV2sU0e2tRAlOmqrREAqU1WPxC5vEkjbC3jVakjxSd3k3L9PkPPEmZ4U2Vq0nqDVS1gqREsAZFuU2xLx+p9qzK00Vi5kDVY9efID8sIFUHiEsSOYfleHGke8Vg4WCqsCPFEiTtbeDExi4/wyzzOKzuSTrgT0ifzJ+eOb8TzlanUqU6zMTbYggxz98XT+F3Eg9KojfErrqPVSCffYjG3RuQdvrMusQdidSSqW5z+Q/fEbZ+qhgMtQfylmH0uRifL0Sf5pjaNvWMeq0yhA1FJ2tc+k3+WNxK9TALHIlR7X8NpZlg9VDTcfC4uV/8AVSy+TLzsSYGOb5vsi/frTZ/EwLFhJlRcEcoPK+O0Z/LNUBBYe4P5aY+uEvBclQrV2p5hCXp0zoIqMIBJkHSw1c4m/oScZdTiBWxwRNODLRpupTuwXYermczUL1HXLqPHU0/GxkaELAqWESTeLWuMdo4Zw+lk6S0cupCkkwWLEk3JJJ5nkIHQDCv/ABajlKaUmNJFAbSnfqsBWIsHIJXY6ifxYaZPiAqIlRQPEpK+JWBUcwyMykRexxlUATSzE/KV7+IHaJsrSSjS0ivWk6okIosWvMtJgTzBPKDTexdec/R1FmJLTuWJ0P4p6zBk9L4A7ecV7/iFaDK0gKQ9VnXH+skf6cIGzBW6sVbkymD7EXBgxGPPzZCcn7CfV6DTqujIHBYH7y7dpe6TOZhaiuYCCkrNPhCKskyTMgm5m8m+E/CvCaz7FMvVIO0Eoac/++K1kqnjAJ3Jv5/vizDh6HJ1mNWKj0SxWZslQvpAmTqVEPOJMwBhExF8hYfOWyZkwacKx5NLKJxITJ5ao97H9wPQ4Hp1oIEwPyxsKT1DUCTppwzG+kAwJJ5DYSeuBNfXGxBSgT5nU5PeZS06R2R4dnKdRXP3tCqCDpZTBGxgmRFxEc8CfxFqtTCU3puupiZKkAjoGIgn0ww/hrmf/wA7Fi16hjf+VNvKQb9Zx0BqtOrTNOsq1EbdWAIP99cegNMGQMDPMbPtcgicd4RnEq1gCupKdIQKgkahEjzO8ThdXy1MZhXLQusEhbReTAxZOPZIZCvFKO5eTTDjUNrg8yR1PKMRUqavQSk0jvTIOkFiOq2mP2xHNp/drvBsdTVjyb+Is45lqVQ1KuqGLQknYQIt9cOlyGVpURAbS8MPil48+mKtx/KrSqd2jOUN/FzO2GvEM3UzAprRDlgoIA/DyOMwNLx5lhW74vH3iviHCgFZ18CE+KmxlhzifT88WPJVKQcPT1yqWBM6YGwFyR5+eEeR4WarNQfwOCXLMbmwEDr1xFlEq5aqxdG0QVlpAMRAnnttzwG5PcfFXVcn94RnadbumqrTOgFiWNrnnH9MQ9nuJsrOW1EinY9AI6g/2MYbjBqUu7Ma2cieRnYkeUxgCtl6iuYUKYiAfnvg+KMQA7vh5jmnSapTpujE00cs0iVEk7wNxP1ONeJ5ugaFJQLT/KAxg3vvH743yKOmVCS6moxFvhN/T29sA8Y4T3DKpqBxcyoIC9d8CwYWRk7i6hRHfAD4ZETykwJxdX4LTBg1PocKONVqFRqdOm609IhmYQFED4rXM4IqZpJ/587CQsgwImdWFa25qWx5TjWlMq3DM21NgVJgfEJ3B394w84nQesv2kG34ZaTAPQ/3bAmV4FVFQUvASy6iQQ0Dn6HFmpcK+5o0meJJDoRDRf4TsVIiCepxz5UBq+ZHGjHxEFHjGvNUiUEKYhbSYIn1kzjOZzFUVDVVWXUbXgkjfnN9o6YE42KNOqy0CQBaJkgjzw4yoVcoBUA7xzJ7xQW8QlTJMgR+c4cgVc5Cwbia5zPrWqUEVSNRWRJt1i+4ucS8er922mO9II0uwGociDFo8yJF8K04UaZ++1B1PwhhaD1veMOe0WZpsKcCmBIIgeL3fdj1k3w5xFa/eBMitd+ITxThRzFVKLVECxJZBJ0qNwOhJAnyPTFbdhls5LnvVFiXFypEfPG3DeI6a2tmceEgEX5WEH8ODO0K0e6BVQajKDr1kk2H4YjebDphOuI7qCTtN1E6ZKrnKjmhSsok7CB5naTi6/wxywp5hlCFiFBduQJNh7XIwl7BV4arQYAaxqk2IIgRti3/ZGytLSglqzSSILRvFxyEW82x3vChseJBl3L850Shx6ioKJUUONw/wAJP/eoAB9RjP8Aiq1hDKAQ0MjQYYcj1tBB5g44vxDPaCRpCN6QcEdl+PP3jF2OkhQJ/wAsgfQx/tgpna7Mm2MATtdWhTAsNIPRjHy2xXOJaEcM0LYgVYuNvC0DYyYnpy5wf4yO7VtVjiudtuLN9m8EnxSY2AgiT5SV+eNL5bWpJUBYTPFe1mWpOTTao1cDTrp1e7SJkagU8UbgaTubicB5T+Iaoq6FRirkshLGdZZmKgx4i8MTqYmT5RzSspIJJkm588aIdsRCE+ZYiOs9nCKrM3hFRmcE2B1MbifwyD++BKubtyjqDb6YXZiqJ69MeyVLvHVBuzAD3xI4RfM9Bde4XaIxp1qoK1GWE1Dxm0ifW9vLFrfNuKDUQW7tmDkeKLBgRG0NN7X0jFV7TZCpR7umzalAOkgEeu+LUaoairLcFREW/u+M2f4QCs9P2XkOUumTmqP0jrsDSp0qNfVp1VakNbcd2pUHqJZvmcD8Z7G5cCVp6NR1bn6TsL7Yi4DpqUdAN/EWIEGQRYmeQ/LfBmSzjVkYMRqpnS0ncX0mw5/n6jHs4CrYhY64nymqDLmavPM34SgoqFVSQJgAchH74IrcaFNzTJuSSvSBuJ5ERP8AscDZtQtMfeL6g3gi8bXsbHFOzAmqvdWKn4v8wMzf+7GwmMP73aeDIhNw5l7zPDVzWXqU6pC1NRKBgQyusxvupggxyYHmMUXNZqtTqUaVTQFQ2NMyRNoJI5WtGLivaLK0aeus5ao0A0ku9rRJ+CmNwCY5gE4r+XK57M1K1VTSp0wpWkhnxHaSYmYmwF25Yz6hhY5+c1adTVAfKVzP5cvme6Lg6W0lwDHnA6D9MEJnBk65F6ixE3H09cM+ynDk77MVa+sIobQyg/GTM25gT5YI4tSpvlEUIhqEDx/iLH9Z5TjKxFj0mtUNbj3JctxIUKLNVpL9/pKuj+MWsGB2HOx3OAOOcVFWkikNB5kHTPUHY/74B7S0syop0qqqsqLgj8Ijltg3ivEFOVpoVfSqLa8Dlz68sC7A/aNtPJ6ua9qKVJEp92qyNJNzDW/vbFbzudL1NXw+hNsNMwqukmCqhZKi/wDKs9MLMxkGRiGVhHXpjsbAxs2F8dH/ABLTx5FprTFAS8rEMx1k7QuxYm9ueF/aWlmqb0jXRk1HUAywORjnLTywFwHUlelV1soRrNvp3EiZFsN+MZp2AptmWqBXDAudUEfincdYwfhHfcB941HxJDlC4fMV8sqAWLX1M5/Ew8/3wlfLUJPj0+QBIGLbks/QqpFQh6rVC7GDohRC2Jjp8sVHirUzVciwJ2AgC3ljOhdyS1jn7TmN9VG9Ksa71GFRqbKBGgwTNov5gCB1wRxTtBUFIU9E1grazG0eEG3PnjORyy0aZd9JK1BMC52iJ2nz3nCjtDxOSQjMusDUBbad4jr9MHJhx5HG4dcxx7xMe4fKScU0vTRERpVQ0ASb7zAvfFto5SjmKKaHQLSoUzXcqSxeAuktIhrX3IgYqXZXNOoqtTAmI1M5UAXJAgGT6+WCex2fVs796/d0CXeorNKmFbedyDceYxoQWdpkzk2Hev8AEm49lFu1FqNFACpGoyWudoszcid5GBuydde9JqrTYrShFYDlv/qjDds2lXLMKVIqlV3Ci8MNWkMfoTPSMVfinD2yrjx06upSJHKREx+WOvjaYhoHcBD6OQV+/qUygAOxkL5hf754Z5+sFydMMunvQGuBJm4IMTH7YqOV4i9OmaabFpvg/h2dFWqvfEwuybrA5D9sIUN3HOoO0ACWX+GWSNbiDKynR3ZZ3INgGQCDz1Hw+hPTHa6/DadXrtEAx72OOacIzOvWwMqYUWgELf8AM7eXlgXj/FFpKY+Ll1wnvFU9XOfEXJa437Q9lqXjMzIPxOxvytBn0OOfcWpim8KPCfhjaxgj+mGVPtbUOXfvSWZLI55g7gk7kdfPCbiPER3aBhMXkbgkCfbbDNtPQkCjUbjCpxRiFVfhAsMJu0fE6gqGjbwDSxnedLMPISAD/wBmIqXF9HiQSw+GYgHlbnjerwnVVog1AO++MkSQREk3Mkm/rhlHPMCoSCfSLEqSZgxAtOMFdJAFyQNvPl64J4vQFKo1NWLKDGoiD8sE8EmlXpVHVtMwpmDPXrbFQ+2HbcG4Fk1qZunTrCFnxBiVmBt1E4O7U5RKOYBoAUwLgBiYKne+NM9UOZzf3YJqE2mbxfbf2w64ZwvRmHauaVTSpsRKqSRaDHi3whPkxwB/TE/DahzGYpjMaWDEgXIGxO42k4sGdRaY0oAqrsBMCTPO/M4S1sggd2CvqLSgUqiFSDddSmfFyHXywy4gQlNZ2ULMm/Lfbn0xl1FHaBPY9k2pyOfC/n+JnhWbajSc01XWGcamUENq0iCLG0T8sLaPE8xUzASfildFJQAJ/FHkYJLcpuJnG1KtUzBC0xCkxrg6F5mSAfWBJPvjpfZXg2XoUyKJFUtHeVWF2O8ab6FE2Xf13xoV2AomeRm2sd1RJwng9epSamKbNMjUxIg+psRflyabzhlwTsJ3VHTXqBWBJ+7u1/NhA+R9sXzJZamg1gRyHP26xz+eEFXtble87tXWdUaqgZV35MQF6AGYMY0j4RZmTbZNSgdqeAUaCSob4pDMZuesKNwDc9MV7KVzpq6LHTNo2BH9+2LH/ER3NVizKQI0wACBMw3No3Bn8W3MrOxuT72vXpEqA9BgWb8JlSCPOQB6E4zk7jNC1XpJuzjlqCIxKq7MSZO15JA2M9cKeK5FaFcGi5qLI+M7XBxuM6MrXOXpVIpax3lQrcxyH+SY+eFfE82atUaPFM2AP05k4Cht1nqOSNteRH2c4ZWzdRgqaAm5P5DAvaivC0aJ1BqajXJsxgARfbe+JODcaqGrUVwzkpedxo2ge+FWZD13qOtNyFtIUkCOsCxwymuPELKG5vmSjhT92j02BDiYAM25H0xtk61SpVp06njC/hgXgWk8/fBXZ7iS02DEwT4AR1gHlyt9cD5zMItd3Yw69eVvPn++ELVdiWx4t5ABofaT5+oqSrUwWLAppO02iBbc414NmqZqwyBdIMqyyCeU3/u2HFDgj0WXM1wNP+YiRKmDGw/rhfTz+W1s9df+ZAEC8CZJA6z9MIE4siWyZzjGwMCPr94BQqRXc0gG1W7tRvJEgbgbHCvPFhUYFSl/hI28sXA8QoKyiiq6JgEWjwm8+8YrOc4gpdjAMnfDBj6TOb2i+PMO4ulfLkU8wV0uwfwGQCBEe2GPBc8i0agnRrYTIF5EWJG+/lfB2d4RRqUxUdjOrwxBWBad5Nr28sB5nhyVKf3I79E2qBb6jBYMJlbFd+mFLLwzdS4asbJfy/3FOVrPSouAYVmhVjczFjzv+WAuK8MekTqEibtyJ58uuHHFMiKQoa3JRYJUIRpk6ucg+wxjNcVR9FBypAcB3EkEBpnYSCMVvyJjI8NGHCe0jnLUMoIprSDO9SRLBdTqoEWvHO8YX8TBzlXTQU2BMuwkx9J2EYzx16Yq6gqgfD92oCz1sSCYm3Q+WNeBZ0ipVFESGEAuLhRzIFp264Fljugrb8Pia8F7G1q9Nqs6VXUAIlnKyCBe17YYcb4cvd03JWmRpMLTjR1vz5++NK/bGvl4p0dBRQYJWDqa7GAYI1XAwbwSn/iNYlmYUE0moPxST8M7X8V+QwxDFgIu5QCTGXDOKUVpLqZaZInT0nYGLA9ZxWO0VcNUI1WBuf28ox0nifCcoKek0KcRuF8X/l8U++OS9p6C0SKKksRLFj0khR6ADBzabYwJ8w49QrqQviep0u/g6hpWwX98af4e9Q9yl6k2vuD+0X8h81FGuVuDBw54Bxc08wlUxPiQ8p1CB9YwVVRQMVmbkxnQ7FtpINRde8aTBjlqn9MV+vUaVNxo+nXHQsszVDrFgTiu8Wz4ytXNUtEl37xTy8agkekz8sX1GIKAyyWmzsbRooq1aZ70uJLJ4D0a98WMoczlhVasFZQIWLkqBPtOFHDuzdaohc2UDkJvvHLEWS4pVT/89ruFUzYSY+UmcZGIYcTUFONqYSXszSK1DXZubWBgnmx/pix5rLaWFTWs1NxMlZUi8z/ZwNkeyNZ6ncUnDalLO5iKYBExBJk6trTg+tkaj1FpaiyKYZtMaglnMchveeYwrIW58R1AArzIeB8K7+tTWpUYqoAczELOkIunYElV/wBWHvb3gqvlqjU0GpAGtawKlp5RpPtvhDnc2MpmUqUacUwZqpSSAdIOhiJ2DGZ5wJkgYG7QdsBZaTByjKI3UqaKqwt/mke2EVR4jvmJHpxXEAo5xctRFPUWMk+Unp8sRZDtNVy9TvKTQx5ESrDow5j6jkRgDOcHqUn0VoQ2IXUGYggGwWb3g9CL4MyXZ+kWXvmcBjHgKyJssk23ufXynGhcTGz6TMcgAqdeznbCk+Q+0IdJek2lTuKhBSI56Tq+WORVc5q1QTgvP1MtlaJpgPUeSEV2FlN9R02uScJshQZ7LN9jG8egk+cDHMxfmKq7SRJKdd66aSZFMRqvZRcAx0kgew5YwcqwIIU6tQMzsADP6f2cOV4UEy7lqmimoJYAQxc/DM3IkCYM+mEFLONOoMSgsdt4+eABRj7eLH5UbZ3Kpmc1TZiVRviYm7Ry+VpxI1Gjls6tSnJRCNSgk6dXhEHpefY4ApswdGRyujYgTFj54Y8UyDUylV6veEkFgVI089zOoA8ueKZMOTFSsO4UK5DfUh4nmWNV8xl2NKpPdqALsLh2N7cgP6YO4Dmmy+W0Mr6qjarEywNhPQ2wtzVLunmoAhjUBI/FcG3lh3kuL0RS7kOup5LEjxL8G3sW+WMu/wDtI4noNo1VAysNx+lRTk+zlSmwzLKq0kBbxG+q5FhNgY+WGHDKQo0qlauukVmhNSjUQoGowwm5PvjXM8RK0xTRGY30AAmRYqxANhDA36jFnTOZTOUaeYziAVaUrUVSfimIKjeYmDi6jepviZN1MEHIvwOz0ILT40lJEpVaXeUCqo1QOCSSB+A30iY674p1XjNA18yz0hpYjuhp+ELaNxAOG/aHiGoGoqrTy+ohAIuAQLDfVa/TBlPsGjUftLVgtTQH7qAV21AEzJPUi3rggFhzIOvu2lEFJhSLml4Wbw1JPhF5A5R5+WOidn+FMMvSmiQSs3RSbmed+fPFIbOd5TChG5mAeX6W5RjrXBe3eU7ikKjqrhAGDG4IEXtgBd/BnFtnIlO/wM08tUpM/iy66qhB8JLyVCn8UeXlgan2bzVDKVm71V1qCVSoNiOYiS14gfPHU8v2cpvmGpONVIAEjqG2Bj3/APHAna/spknyVXMZRERqOozTEA92Srqw6gg33kY0ZdMq8d3+CQw6vdRK9fvOP54NVZNTHSANV723i31OBWyDK5NJrSYLWMdCNsd5odhMm+TDijFVqAIbU3xFN41Rv5YH7Ddi8rVydGpXoh6jy0lmFpOnYjlGIe6YDv7TUdTiP9n3/wCpxnPZVnVT36DUZamJAB2mYufUc8GcG4etBgz1qZ1JtoYxMQZ2kRgztBllp5muiCFSq6qOgDEDfETZBhSWsR92zlAepAkwOg64XJjY8Ka+n+5FcgBsiLc9wlXcsuYoqJ+HS4A+mL92O4OKOUpjWCajtVJXZtlTeDED6nFLeIx1DLUDSoUkIGtaar57be36YtpcTbuWv6f6kdRkG3gRD2kzjK6osEk2BMCwk36Y54uTOZNSrmHcVCYVVW1oA32XyHTFlrZo1M0DM3IHyOHuWyLvZFZj5An8sbBiGa3ZqA4EOFQizmjdn6s2Kf8AliSjwB/xsmk9G/pjo1XKldSndd9j7WO+NO7wyaJHva/X7So5i/gVd9QRoIMxpvEExvvIj3BwP214OXfUpALqoMgx4NXQG9xhhTzah0Cgk6wJG1zHvjfi3F0bUtKpLISCNNj1gsORG/riGo2rj2A3Rk0VkzWvkGLaGdq06LINGgnnrG4i40XPPCvIZDLoHasS9RjIC6goImPwSf6DDnJZoJWHek1Kcw6g2II5crfWMHcRpJUrlMrTaoLREkkHrHw9L2tjIuMbLB5/ma3Ys1N13fH+zAOC8a7rMiqr1IPhamQ51KdgNK3jzGMDNVKNWqzsGpspCrUSoIuIMEQ19wMWzhPYzMBkcqEggkM4n5AfrOGPHuxdXMwSyDRMRJMHrMDp8sW/TK2Ihj/H/cyZNQUekNg9mcv4pmBUpqtN6dEwRUdFqaqgO4Ph+Gwt5YR0eBSRprrM28Di/uMdQf8AhtWKlka4JgMBcDnZjufocVHP8OqUW0VUKnz5+mJDB7ocCcMoJkeZWn4NJQE2J0uJaBJmNpvJ6+WF+doRs0gcxtgqMalN/PFMZAG0wZLJ3RfmMotWHetBb/IxIi0eER/uMWPgXc0svUFN3ZgRqJWDBFlvB0g6j6sca8J4AxVibBxIHQ8mPl+YOJOHUmpVTTqDT3gKGdr7Edb2nzOJ9mhCSSvMHpOoMuSFU6hAm+wtBHPphfxLII7My1ImCZpt+H0UDmMH16JVqiMLgH/6n6YBUYRVrnzKLlNUDxNUVBT0GsZBJB0PpE72i585xJnKlStCGpZRdhSqNMDmB1GMgYsHZP8A6n+n15/TGxWfUOoY9dSGTJ7nGWET8Iy1BS5raqh0gAmi8jf+dT5bbRjZqWXYUkLP3aPOnumHqAdAP15nFzqzOGHAcqtWsEeSCvIkbe+KvoAPiLfn1mZfaTuar8+kqefz1DVKK9Nx4bLUiIAgwvQDbphCtICqXWoNJ3VqdQz5nw3x2SlwRRmTTIbuzT1L4jcggG/lP1GIuFcNp1atdG1RTcqsHoT8+WIHTJffj88zTj1eTHRHFH88TmYamKK0lKFGqCpVY0nk/wCVRpsoN99xtfElfN5YOoWsFpi2rSRUI5+Unb0x0bJ8MRjmQRPdsQvtqj8sLc/wPK0uHvmK9PVU06kElfG1kFoteSNtzgPpwp4PpKjVs6nd5v6/SUDgGU7qu0VlPegBCwcNdoXYC3W8Wwu4rlwa1SQphiJveDE36xjtX/AvDUpI9VdIIWWaswEkf90YW1+zfBgxHeJ//Qf/AKxFsTMeJXDnRR8S2PpNeFdraPevUqkqSqCymPCW9b3wBT43S/w7M0NR72o1cqsG/eOzLfbY4qaU3+ynMysXtpbZbHxfCrdAbnzwzzHBagZhSq0ajI5RhGxDaD8LOLSDpnVDC0+HGc6/O3O0fn8zCiFZf+G9ssrTo0kZ2laahvA1iABG3r8sZ4b2oyNEIq1GgIq7PpGiwhYhdzJAvA6DHPF4NmTYCkTsRDWl3Qbrb4Cbwbx8VsYXg2auPuZCloAf4YkboIJXk0HwsOmF/WZq/pEemi7imX73NVXmKdSszauYVnJmNzYzGHfbKpRrfZaOTP3VFNA1SoBJFzPUXLeuBOI8NzFFQx7oy4SPEImAG8QELJgzBHQi+Aa3As1WzLUFqogFIvPduJh0RpBM7MSG2Ogx1x2PPlYmwBGUEmEcN4E1OsHroRSptIJsHIuu8GCYMXY7RhhmO1CVKopO6qHJD1Ap1AdVBjYeXU4red7G8Qq1F77MhlNQ00Zy5aQYEBxABHimdMcyce4X2XqahUarT72m7UUplSJKaFY2OskBybIbKZiwNznKCgYWQHky65WrwvLrqpUXzFSAQz7SY6kAeoHXAfEe0VWqCsGnT5U6cKD6wb4XcVyVegjM3d+CxUTMgopi0FQXUbg32scamtsIMHpOMT63MOKqILBubpmgBGkge374grVi8CCBuRImem+2M6QFC6SVUAAX5fniQ1D0M4f/AJTKE2KAB8o5yMZqtKlzNUHkVCiPaZicULNs9KoyltO99y0XWQLgkgb9cX9a56H64RcY4J9pdXJ0kCGgXt+u+FTWsx/8kf3hPYAhPD8+uYo2LeG2wsxAkE2J9b4uHAe0a0Ep01p92Eku4g955ETPOZ6jFY4VkBl00KDczPM/psBgxKhiDz3/AKeWC3tJwxK1EZyePSWqh2uC1Ll2pDUQYuS0eEgk+FfFz6YrnavitavVbuqlTuSBCltN+e0SJ2m+IxUPT6411N0wre08pFcSfN3FuVrZmmZp1Ki+lQ/vfDXN8UqZmgaeZEugmnV5k9GjedpxGKpiw9sYWqbSpHrf+xhV9o5RONmJPsb9PqMeGUfp9Rh6HPT64w1U8hfCDWvHBJPMWr2iSjQCVKhDK1lRWYld4kgLzI3i1pwO/Hama0BaLLTUyrk3BHS25sSR08sep8BXvu9bxx8KEWkbEzvz3w5WYgKFiwiLenTFG1YH9PctkK7qTqNeIMrZWmApFQ0k7xhGnW6EAOetgb/zLG+KZ9kcbqcWfJ5t0V1Gk6tyyq03uDqEkESN7TjTMZpqjaioBO8G0i3QeWObV0LUwZdq8KblbOWf+U4a8Dq93r1giYg+k9MFlz0+uMLUP8se+Ox+0siNuAEzZBvXaYS/EFlviPTcYO7J8aVMwpqyqwRqIMbWwo1+n0tjFNz5H06cvfFP+WzE2ZMYVAqp1L/HsoWVu/pyAR8XIwf0GEvZ7jFAV80WrKqtUJUkwCJNxO+KTrM4wSemCParD+2EpYr9wfpLrwzjFEVMzqrKA1QxJ3F8If4hcSWqtKnScMg8R0mRsQP788KCT0xgn0wT7WY/2whanSOKjLZzKJRfMoghGkMs+EC0HHPuLcAy9KqyLmAwEQbcwDytzwNMnYf37Y9q8h88cPaf/wAw1KyrHabbxynr640Lnqd595x7HsYYYRTrN3i+I/EOfnP53wRmcy/fudbT3kTJmAYA9AAPkMex7HXxOmlWoWL6iTLGZM4heq0zJnrOPY9id8weZk1Wjc/PG4c7yZmfe1/XHsexxM6YeoTuSff+/wCxixTt6Yxj2JvDNycaMdvXHsewgnTcseuJBj2PYE6enGk2x7HsdOmgOJENvbHsewZwmP2GMzj2PYB7nGYJxsP0xnHsGcJoeWMtyx7HsMIRMjbHk3GPY9gQSSmMYYeJvU49j2HHUMwiDeBP+2DTSXSLDc8sex7Dp1DBMwokWGMsgnYY9j2AZ0hcX98Yi+PY9gQT2aUXt1xHTWwx7HsG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i.dailymail.co.uk/i/pix/2011/02/12/article-1356412-0D264CD0000005DC-615_634x399.jpg"/>
          <p:cNvPicPr>
            <a:picLocks noChangeAspect="1" noChangeArrowheads="1"/>
          </p:cNvPicPr>
          <p:nvPr/>
        </p:nvPicPr>
        <p:blipFill>
          <a:blip r:embed="rId3"/>
          <a:srcRect/>
          <a:stretch>
            <a:fillRect/>
          </a:stretch>
        </p:blipFill>
        <p:spPr bwMode="auto">
          <a:xfrm>
            <a:off x="1259632" y="1125538"/>
            <a:ext cx="6038850" cy="3800476"/>
          </a:xfrm>
          <a:prstGeom prst="rect">
            <a:avLst/>
          </a:prstGeom>
          <a:noFill/>
        </p:spPr>
      </p:pic>
      <p:sp>
        <p:nvSpPr>
          <p:cNvPr id="6" name="TextBox 5"/>
          <p:cNvSpPr txBox="1"/>
          <p:nvPr/>
        </p:nvSpPr>
        <p:spPr>
          <a:xfrm>
            <a:off x="342900" y="5034081"/>
            <a:ext cx="8458200" cy="369332"/>
          </a:xfrm>
          <a:prstGeom prst="rect">
            <a:avLst/>
          </a:prstGeom>
          <a:solidFill>
            <a:srgbClr val="FFFF00"/>
          </a:solidFill>
          <a:ln w="12700">
            <a:solidFill>
              <a:schemeClr val="tx1"/>
            </a:solidFill>
          </a:ln>
        </p:spPr>
        <p:txBody>
          <a:bodyPr wrap="square" rtlCol="0">
            <a:spAutoFit/>
          </a:bodyPr>
          <a:lstStyle/>
          <a:p>
            <a:pPr algn="ctr"/>
            <a:r>
              <a:rPr lang="en-US" dirty="0" smtClean="0"/>
              <a:t>Count the spectators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dirty="0" smtClean="0">
                <a:latin typeface="Lucida Sans" pitchFamily="34" charset="0"/>
                <a:ea typeface="ヒラギノ角ゴ Pro W3" pitchFamily="120" charset="-128"/>
              </a:rPr>
              <a:t>Problems with focussed attention</a:t>
            </a:r>
            <a:endParaRPr lang="en-GB" dirty="0" smtClean="0">
              <a:latin typeface="Lucida Sans" pitchFamily="34" charset="0"/>
              <a:ea typeface="ヒラギノ角ゴ Pro W3" pitchFamily="120" charset="-128"/>
            </a:endParaRPr>
          </a:p>
        </p:txBody>
      </p:sp>
      <p:sp>
        <p:nvSpPr>
          <p:cNvPr id="48131" name="Text Placeholder 2"/>
          <p:cNvSpPr>
            <a:spLocks noGrp="1"/>
          </p:cNvSpPr>
          <p:nvPr>
            <p:ph type="body" sz="quarter" idx="11"/>
          </p:nvPr>
        </p:nvSpPr>
        <p:spPr bwMode="auto">
          <a:xfrm>
            <a:off x="685800" y="1772815"/>
            <a:ext cx="3886200" cy="4186659"/>
          </a:xfrm>
          <a:noFill/>
          <a:ln>
            <a:miter lim="800000"/>
            <a:headEnd/>
            <a:tailEnd/>
          </a:ln>
        </p:spPr>
        <p:txBody>
          <a:bodyPr wrap="square" lIns="91440" tIns="45720" rIns="91440" bIns="45720" numCol="1" anchor="t" anchorCtr="0" compatLnSpc="1">
            <a:prstTxWarp prst="textNoShape">
              <a:avLst/>
            </a:prstTxWarp>
          </a:bodyPr>
          <a:lstStyle/>
          <a:p>
            <a:pPr eaLnBrk="1" hangingPunct="1">
              <a:buNone/>
            </a:pPr>
            <a:r>
              <a:rPr lang="en-US" dirty="0" smtClean="0">
                <a:latin typeface="Lucida Sans" pitchFamily="34" charset="0"/>
                <a:ea typeface="ヒラギノ角ゴ Pro W3" pitchFamily="120" charset="-128"/>
              </a:rPr>
              <a:t>	Cognitive tunneling– overly fixated with one source of information, ignoring other more relevant or important information </a:t>
            </a:r>
          </a:p>
          <a:p>
            <a:pPr eaLnBrk="1" hangingPunct="1"/>
            <a:endParaRPr lang="en-US" dirty="0" smtClean="0">
              <a:latin typeface="Lucida Sans" pitchFamily="34" charset="0"/>
              <a:ea typeface="ヒラギノ角ゴ Pro W3" pitchFamily="120" charset="-128"/>
            </a:endParaRPr>
          </a:p>
          <a:p>
            <a:endParaRPr lang="en-GB" dirty="0" smtClean="0">
              <a:latin typeface="Lucida Sans" pitchFamily="34" charset="0"/>
              <a:ea typeface="ヒラギノ角ゴ Pro W3" pitchFamily="120" charset="-128"/>
            </a:endParaRPr>
          </a:p>
        </p:txBody>
      </p:sp>
      <p:sp>
        <p:nvSpPr>
          <p:cNvPr id="4" name="TextBox 3"/>
          <p:cNvSpPr txBox="1"/>
          <p:nvPr/>
        </p:nvSpPr>
        <p:spPr>
          <a:xfrm>
            <a:off x="1259632" y="4324086"/>
            <a:ext cx="3312368" cy="925393"/>
          </a:xfrm>
          <a:prstGeom prst="rect">
            <a:avLst/>
          </a:prstGeom>
          <a:solidFill>
            <a:srgbClr val="FFFF00"/>
          </a:solidFill>
          <a:ln w="12700">
            <a:solidFill>
              <a:schemeClr val="tx1"/>
            </a:solidFill>
          </a:ln>
        </p:spPr>
        <p:txBody>
          <a:bodyPr wrap="square" rtlCol="0">
            <a:spAutoFit/>
          </a:bodyPr>
          <a:lstStyle/>
          <a:p>
            <a:pPr eaLnBrk="1" hangingPunct="1"/>
            <a:r>
              <a:rPr lang="en-US" i="1" dirty="0" smtClean="0">
                <a:latin typeface="Lucida Sans" pitchFamily="34" charset="0"/>
              </a:rPr>
              <a:t>Name one example of Cognitive Tunnel Vision in the workplace </a:t>
            </a:r>
          </a:p>
        </p:txBody>
      </p:sp>
      <p:pic>
        <p:nvPicPr>
          <p:cNvPr id="179202" name="Picture 2" descr="http://macs2.psychologie.hu-berlin.de/aio/images/Eingeengte_Aufmerksamkeit/beispiel%20eingeengte%20aufmerksamkeit.png"/>
          <p:cNvPicPr>
            <a:picLocks noChangeAspect="1" noChangeArrowheads="1"/>
          </p:cNvPicPr>
          <p:nvPr/>
        </p:nvPicPr>
        <p:blipFill>
          <a:blip r:embed="rId3"/>
          <a:srcRect t="10119"/>
          <a:stretch>
            <a:fillRect/>
          </a:stretch>
        </p:blipFill>
        <p:spPr bwMode="auto">
          <a:xfrm>
            <a:off x="5016421" y="1772815"/>
            <a:ext cx="3784679" cy="255127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dirty="0" smtClean="0">
                <a:latin typeface="Lucida Sans" pitchFamily="34" charset="0"/>
                <a:ea typeface="ヒラギノ角ゴ Pro W3" pitchFamily="120" charset="-128"/>
              </a:rPr>
              <a:t>Case Example: Cognitive Tunneling </a:t>
            </a:r>
          </a:p>
        </p:txBody>
      </p:sp>
      <p:sp>
        <p:nvSpPr>
          <p:cNvPr id="49155" name="Rectangle 3"/>
          <p:cNvSpPr>
            <a:spLocks noGrp="1" noChangeArrowheads="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normAutofit fontScale="85000" lnSpcReduction="20000"/>
          </a:bodyPr>
          <a:lstStyle/>
          <a:p>
            <a:pPr eaLnBrk="1" hangingPunct="1">
              <a:lnSpc>
                <a:spcPct val="80000"/>
              </a:lnSpc>
              <a:buFontTx/>
              <a:buNone/>
            </a:pPr>
            <a:endParaRPr lang="en-US" dirty="0" smtClean="0">
              <a:latin typeface="Lucida Sans" pitchFamily="34" charset="0"/>
              <a:ea typeface="ヒラギノ角ゴ Pro W3" pitchFamily="120" charset="-128"/>
            </a:endParaRPr>
          </a:p>
          <a:p>
            <a:pPr eaLnBrk="1" hangingPunct="1">
              <a:lnSpc>
                <a:spcPct val="110000"/>
              </a:lnSpc>
              <a:buFontTx/>
              <a:buNone/>
            </a:pPr>
            <a:r>
              <a:rPr lang="en-US" dirty="0" smtClean="0">
                <a:latin typeface="Lucida Sans" pitchFamily="34" charset="0"/>
                <a:ea typeface="ヒラギノ角ゴ Pro W3" pitchFamily="120" charset="-128"/>
              </a:rPr>
              <a:t>An L-1011 went down at night in the Florida Everglades in 1972 killing 99 passengers and crew members. The accident sequence was initiated by a </a:t>
            </a:r>
            <a:r>
              <a:rPr lang="en-US" dirty="0" smtClean="0">
                <a:solidFill>
                  <a:srgbClr val="FF0000"/>
                </a:solidFill>
                <a:latin typeface="Lucida Sans" pitchFamily="34" charset="0"/>
                <a:ea typeface="ヒラギノ角ゴ Pro W3" pitchFamily="120" charset="-128"/>
              </a:rPr>
              <a:t>burned-out light bulb in the system indicating that the landing gear was down and locked</a:t>
            </a:r>
            <a:r>
              <a:rPr lang="en-US" dirty="0" smtClean="0">
                <a:latin typeface="Lucida Sans" pitchFamily="34" charset="0"/>
                <a:ea typeface="ヒラギノ角ゴ Pro W3" pitchFamily="120" charset="-128"/>
              </a:rPr>
              <a:t>; a problem which </a:t>
            </a:r>
            <a:r>
              <a:rPr lang="en-US" dirty="0" smtClean="0">
                <a:solidFill>
                  <a:srgbClr val="FF0000"/>
                </a:solidFill>
                <a:latin typeface="Lucida Sans" pitchFamily="34" charset="0"/>
                <a:ea typeface="ヒラギノ角ゴ Pro W3" pitchFamily="120" charset="-128"/>
              </a:rPr>
              <a:t>occupied all three crew members’ attention</a:t>
            </a:r>
            <a:r>
              <a:rPr lang="en-US" dirty="0" smtClean="0">
                <a:latin typeface="Lucida Sans" pitchFamily="34" charset="0"/>
                <a:ea typeface="ヒラギノ角ゴ Pro W3" pitchFamily="120" charset="-128"/>
              </a:rPr>
              <a:t> to the extent that </a:t>
            </a:r>
            <a:r>
              <a:rPr lang="en-US" dirty="0" smtClean="0">
                <a:solidFill>
                  <a:srgbClr val="FF0000"/>
                </a:solidFill>
                <a:latin typeface="Lucida Sans" pitchFamily="34" charset="0"/>
                <a:ea typeface="ヒラギノ角ゴ Pro W3" pitchFamily="120" charset="-128"/>
              </a:rPr>
              <a:t>no one noticed that the autopilot had become disengaged</a:t>
            </a:r>
            <a:r>
              <a:rPr lang="en-US" dirty="0" smtClean="0">
                <a:latin typeface="Lucida Sans" pitchFamily="34" charset="0"/>
                <a:ea typeface="ヒラギノ角ゴ Pro W3" pitchFamily="120" charset="-128"/>
              </a:rPr>
              <a:t>. As a result, the aircraft slowly drifted down into the swamp without anyone noticing. The air traffic controller noticed on his radar display that the aircraft was losing altitude and queried the flight crew by asking, </a:t>
            </a:r>
            <a:r>
              <a:rPr lang="en-US" dirty="0" smtClean="0">
                <a:solidFill>
                  <a:srgbClr val="FF0000"/>
                </a:solidFill>
                <a:latin typeface="Lucida Sans" pitchFamily="34" charset="0"/>
                <a:ea typeface="ヒラギノ角ゴ Pro W3" pitchFamily="120" charset="-128"/>
              </a:rPr>
              <a:t>“how are things </a:t>
            </a:r>
            <a:r>
              <a:rPr lang="en-US" dirty="0" err="1" smtClean="0">
                <a:solidFill>
                  <a:srgbClr val="FF0000"/>
                </a:solidFill>
                <a:latin typeface="Lucida Sans" pitchFamily="34" charset="0"/>
                <a:ea typeface="ヒラギノ角ゴ Pro W3" pitchFamily="120" charset="-128"/>
              </a:rPr>
              <a:t>comin</a:t>
            </a:r>
            <a:r>
              <a:rPr lang="en-US" dirty="0" smtClean="0">
                <a:solidFill>
                  <a:srgbClr val="FF0000"/>
                </a:solidFill>
                <a:latin typeface="Lucida Sans" pitchFamily="34" charset="0"/>
                <a:ea typeface="ヒラギノ角ゴ Pro W3" pitchFamily="120" charset="-128"/>
              </a:rPr>
              <a:t>’ along there?”</a:t>
            </a:r>
            <a:r>
              <a:rPr lang="en-US" dirty="0" smtClean="0">
                <a:latin typeface="Lucida Sans" pitchFamily="34" charset="0"/>
                <a:ea typeface="ヒラギノ角ゴ Pro W3" pitchFamily="120" charset="-128"/>
              </a:rPr>
              <a:t> The crew probably thought that he was inquiring about the landing-gear problem and responded by saying that everything was alright. </a:t>
            </a:r>
          </a:p>
        </p:txBody>
      </p:sp>
      <p:sp>
        <p:nvSpPr>
          <p:cNvPr id="4" name="TextBox 3"/>
          <p:cNvSpPr txBox="1"/>
          <p:nvPr/>
        </p:nvSpPr>
        <p:spPr>
          <a:xfrm>
            <a:off x="342900" y="6095037"/>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Did you ever get so focused on what you were doing that you missed an important activity or appointment?</a:t>
            </a:r>
            <a:endParaRPr lang="en-US"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90018"/>
                </a:solidFill>
              </a:rPr>
              <a:t>Aviation Instruments</a:t>
            </a:r>
            <a:endParaRPr lang="en-US" dirty="0">
              <a:solidFill>
                <a:srgbClr val="890018"/>
              </a:solidFill>
            </a:endParaRPr>
          </a:p>
        </p:txBody>
      </p:sp>
      <p:sp>
        <p:nvSpPr>
          <p:cNvPr id="254978" name="AutoShape 2" descr="data:image/jpeg;base64,/9j/4AAQSkZJRgABAQAAAQABAAD/2wCEAAkGBhQSEBQUEhQWFRQWGRwaGBcYGBwdGhwcHx4aHxgbHx0dGyYeGhwjHxscIS8gJCcpLCwsFR4yNTMtNyYrLSoBCQoKBQUFDQUFDSkYEhgpKSkpKSkpKSkpKSkpKSkpKSkpKSkpKSkpKSkpKSkpKSkpKSkpKSkpKSkpKSkpKSkpKf/AABEIALoBDwMBIgACEQEDEQH/xAAcAAABBQEBAQAAAAAAAAAAAAAGAAMEBQcIAgH/xABJEAACAgAEAgYFCAkDAwMEAwABAgMRAAQSIQUxBhMiQVFhBxUyU3EUNEJSgZGT0SNicnOCobKz0jOxwUOS8CSiwhdEY9MWo+H/xAAUAQEAAAAAAAAAAAAAAAAAAAAA/8QAFBEBAAAAAAAAAAAAAAAAAAAAAP/aAAwDAQACEQMRAD8AO+FcKhOXhuGL/Sj/AOmn1F/VxK9Uwe5h/CT/ABwuE/N4f3Uf9C4F+mkvExmsv8hW4TWvZa1at+sJ3CBaqu8nwGAKPVMHuYfwk/xwvVMHuYfwk/xw3xnjcOViMs76UBod7Me5VUbsx8BjKuN+kzN5ltOVrLxE6QwIMhJ5AvuAT9WPfwY4DVZ8hlkFvHAg8WSMD7yMQVz3DiaD5K/C4LxlnRfoMOJMXkzLE2e0y6mJUrq7UjahWtWokbHywQf/AEly9fOJvZsk6TQ0avZvnfZq+flgNDj4bl2FrFAw8RGhH3gVj16pg9zD+En+OMR490cbhuaEcOZZH0GTUg0UoLjtGMjuQncEUw+GL/o96VJ4WVM8vWoeUqga68ezSSj4U3hqwGn+qYPcw/hJ/jheqYPcw/hJ/jjzFnhPlzJlXR9aMYn5rqo6Se+g1WOexGB70fQcRVJvWLE9odXqZWbv1m1JAUmqHdR+0CP1TB7mH8JP8cL1TB7mH8JP8cSsLARfVMHuYfwk/wAcL1TB7mH8JP8AHFT05z2biyhfJJrl1C6TWwTeyqfSN0K877sWHR/MTSZWF8ynVzMgLp4H4dxqiR3EkYB71TB7mH8JP8cL1TD7iH8JP8cBnSr0qxwFo8qomkGzOTUSnlzG7kHwod13tjM+MdNMzmCetzEjD6iHq4/uXc/xX8TgN7fJZYc48uPikY/4x7ThcBFiGEjxEaH/AOOMn9HPCuF5qGQZvLF51kQDS7WVkYKrVrGytsT4FcDHH81DBnphkNcUKOVQpKwJ07M13uCQSB4VgOgPVMHuYfwk/wAcL1TB7mH8JP8AHGPdH/SvmYSBK3ylO8SUsg/ZcCm+DAk+Ixq3R7pNBnY9cDWR7SNs6HwYf7EWD3E4CX6pg9zD+En+OF6pg9zD+En+OBjh2Y4n62lWVB8h7Wk0ukLX6LSR2i5NageW/KhgxwEX1TB7mH8JP8cL1TB7mH8JP8cSsLARfVMHuYfwk/xwvVMHuYfwk/xwM5HpLnW4tJlny1ZYatMmltlA7Dl/ZbWdtI5X5YuukXSiDJR652q70oN3YjnpHl3k0B3nATPVMHuYfwk/xx8fhcAFmGEDxMaD/wCOMk4v6Sc7miBARlo31aNFM7FR7JcjYnYUoX2l3N3gRnIlGqWRpGZCbdixDhuXas0VG37XlgOhkyWWOwjy5PkkZ/4w56ph9xD+En+OMG4ZwTKDNxJOWSJ44SWUqrK0iRszWVICqWJNjliwl45Lkp5hkc5NJl4iFXradXPI0psadmIrTsvngNp9Uwe5h/CT/HC9Uwe5h/CT/HAd0a9KKSydRm1EM16dQNxluVXzQ3tvYvkcEnSvN5iPJyvlE1zADSNOraxqIUe0QtkL34Cb6pg9zD+En+OKrpVwyEZOYiGIGl3EaA+2nlh3odnszNk43zcZjmN2pXSSt9liv0SR3fnhzpZ8ym+C/wBxMBM4T83h/dR/0LhcU4nHl4XmlNIgs+PgAB3sSQAO8kYXCfm8P7qP+hcZn6YONM80OTjOy1I+/NmsRg+AAs33GRT3YAW4rxSfieZaR6NWIYA4F8v0aX7TVRYjdtgLtBitgzPWs8DLeuurJFNE62e4E6N2DCt9mPaGPWdyqMqpG5D2q9VLHpYc+2jiwVb2iDpNsKBoHETiGRmH6WU6ix3bVqYmjuTZJ5Hfy8KJC+4Bn8zkXVl0yCQn9GGu2dGprrnVg0fC+akkA9JObLEfJo9Lar2I7O91clVTWNu7blgEHDliEnXErKFBRF5nVYDatww9httmVjRsbtZfMR2NaPya6c7tpbTttQ16Sd+S4BzinG3zOZaee31NZXVXYu9ANbCiRdbXdYsFneV5pMyBHEWLyWu520pFGp7x7Ir2VHa7K0YGb4VpNRli4XWyUdSe0xs19BQuomgGYgXV4jZ3iUkta2ur7gOfwG+AKeiXSiThs6k6my0u7p38hbAd0qgix9IEXzQndIZldVZCGVgCrDkQRYI8iMYTwXNrm4nyKoqdky5a2LSHMKLYajVmVVK0AqgrGQLFk29DfHjJl3yzGzDTJ+7cnb4KwNeTrgNDwsLCwCxlnpP6dHU+UgYqq7TuDuT7pSOX6x+zuYg56Zce+R5KWYVrACx39djS/YCdR8lOOeGcF6kZqs6mFFiTzbcizfPcXv44BmSS/IDkPDBjwP0cz5ypUQRQuhILkjS36o3Z1sWDy0tV2MXfo09HySH5VPpkiB/QrR0sRzdgwBoHYKRzB5gC9ZwGecN9EphKsubZXCFLSMAGyx1e3dgkEeaDFPxP0MSKB1MqSaVYaSNDMe0VN2y8yBvWy41vCwHNHF+EtltMcyMk27MD3LyUeBui1i9ivnj3wPjkuXmWSJ9Mi8j3Ed6MPpKfD/Y0RvvSfoxDnoTHKNx7DgdpD4jy8RyOMC4v0fky0kkc5VWQ0Bdl/AgDkpG+pqHheA6A6L9IkzuXWZBpPsuhNlHHNT4jcEHvBBxbYw70W9ITBnURj+jnqJx+vuYW+Nkp/GfDG44BYWFhYCo6VdJUyOWaZ9zyRLou55DyHeT3AE4wvifEZZ5TmMw1yNTRtVp2TegLuAB3KeRHaFsSCH0h8f8AlHESgkCx5e0SxqQvt1hYUdiezdH/AEztROA7MSAsaAUfVBJF95Fk7facBez8HaaJ8xl9IhFyNHdFHUXKq7eyo7Y3HYZRuVND4xOyXGpIYZo0YKkoqQkb6eRF86INVvz23OKmeWXbq4mphakqSSOdgDatie/bAaD0v4ZDGmVkiC0xzADK5cNFEyJA2rUd+rG4vazstUBHhWTlmmVIRchOoWQNxvfa22xadIM8U4Zw4mifk8h5Vu+YfwruB+4YoeDcY0SLLHQeM6gG3Hx7rGAs868PZiTtogJZwO1NI1A0SLEfJQD3KWq2rB36OemTxyLkc2252iYmyp90xvntte49k71jL0NVW1cvsxJDDq71CMqbGkXIzcwb+iBtW43GwJvAdLYqelnzKb4L/cTDfQ3jvyzJRTGtZGmSvrqab7yL+BGHOlnzKb4L/cTATOE/N4f3Uf8AQuMYzWTkz3Gs0I9BYNKRrspSEQ0a3IoLt442fhPzeH91H/QuMv6Ddjj+ZX6RGZUb1/19XM/qqcAE8WyLrLUcaK6Eqwy/XEBgSN9ZJU8/ZNbHHnhhfWzSdsxjUI5JSjEkbFbdW1AbgqSR2dmG2J/S3MTZfP5lTKrsZCSbEhC22lSTdUp9nkNvAYrocy0sc5cxkkKSztp5X7IEihnPhofmeXeDYmkQiKYlVN3agmj/ADo+R2s4bXLxV2pWB3HsEg1VHntqUhvKzhnNQhWAEivfeL238xfni/4V0ejnymZpz18CrKNm0mIEiSxpvUupWsfRPlgKbLyKHe5WCUL2PbAIOkg7VYvtAjYbYezcYhzCs8RCmnETmzRugTQvx9kX4ViFCFD0wLruBpNEnurb+WJGZyYZgsCsQFBawlgk72UJBAJAtqI5ECsBPyHSjqJ0khSKHSysWKBmAU2QDpJUEbdkajW53OC7oooy3SOaFNkZ5kA/VZTLGPhpRawO9BspImeCOoFoxIdFbbcD2lJHa8N9sE2W7fSqTTyWY/8A9eXkRv8A3CsBrWFhYWAzP0156kysXcTJKR+wAq/1tjJ8pljJIiLzdlUfFiAP98aX6boz12VbuMco+0FD/wA4AuAcRePMQadFrIpGpEO+oVbFdVXXePswHR2SySwxJEgpI1CqPIChh7GIH0vcTr/7L74v/wB2JHC/SbxAyRtO2VWDWA7aoh2fpaf0lsQO4X3eOA2fCxn+R6ZZxWmXMmA1DJJGwEaqQANMoAckobBBJ3ANgbXV57pzxBMvZky4nkZepjbqEPVjVrcHXpkDNpVTtdOQNhgNUxlPps4SAcvmAN2uNvOu0h/qH3YHZfSdxYEgzZdTyIIy1j7GJrEXiXTTO5nLsM1LDIFdNIVMsaJElnsKa2HfgKDKzFDqXZl7S/tKbU/eMdP5ecOiuOTqGHwYAj/fHLjyWWJrkboADl4AAD7sdN8GiK5aBTzWKMH4hFBwEzDean0I7nkilvuBP/GHMQ+MxFstOo5tFIB8SjAYDnrh/F3RWdZWDydp1KKyOTv2gxIO7NzU1eLpuk0TcOkgMYWV2v8ARoFS9UJDbNpBARwezfb7JUFgR/KOxy9AzEAbgX1Y3vfcjz5DfHj5K+jXobR9bSdPh7VVz2wFVxbMckHLmfj3fcP6jhz1i+hA7FgQQGO+gMpUgHny5rdDwvcROKL+kPmB/sB/xiPFKV5fb4HyPjgDX0gjq8rwuLv+Rozfa0rD+s4CopSrAjYjG0dEfR5l+M8K1F+qzUTuispJ0rsURlJ3TexRBF8+YxlHSbo5LkM1JlpwNaVuptSCAVYGtwQcAd+jrKsZuuUsq6NtJXc2GVWtlYpa7gEFgtci2Gsy0kHWIHSEpszQxKHa6313q3vuYDwFY99A8jqgoosmw7DPp5ljWw50O/Yasec5GVecaXR1pahO4orZBHjVmq5nlgCr0K5waM1CCSqsjrYrZgynazXsDv8AHBt0s+ZTfBf7iYAfQyCcxnXtmGmIW3tE3Jz3O+3jg+6WfMpvgv8AcTATOE/N4f3Uf9C4yrpafkHHo8yR+jciQ/ssvVzfdTN8ZF8carwn5vD+6j/oXFB6Q+ivy3K9gXPES8fi31ks/WABHdqVMAC+lXgyQZpM1tIs4IZQOwGC1eu+ZFEUPok3gMl4snWIyQIoF6lO6tdbMF02LF6breuW2ND6D8ZhzuW9XZ0BnTaIGxqC3pHMEOlEVdlRX0XoN4v0UfISkZqMvETpjkU9ljYPcQfZBte6/MHAQFy6syiFeteQbfR0Oe1pUAgHSoFtQUEtWwBNj0V468M6ZmSQtGjBJFYE60dW1JdVuusgHvW8VJTXJ/6VXHZoi+12iUP0uRDBT3bnYA48lZ1YR2wJ0tWoc0VlU3fNRqXy3HPAW3H+GJlJ5oGr9GwaB1G7rsyairBgGRhTjkyn4ijk4hIZGkLsXbmxJJPLmTueQ5+GCjjq9Zw7KzSAGaAHLOLBJjZXOVk2+qQ6/wAAwuj3RT1gwMcfVorHUBeqQE8k2o6a33sB/AbAS+jlJIIpc1myerVOtp1BJjQFgQSObsQBvv8AHDXojyjT53M5yTc9qz4yStqej4AKT8JRhjprxkMI+F5K3AcdZoOzSDZIk7tKEWW5alv6Bxo/RLo6uSyiQiiw7UjDkzn2iPIbKPJRgLnCwsLAA3pd4X1mSSUCzBIC37D9hvssof4cYiwKt5g8/hyP/OOos3lFljeOQakdSrDxBFEfccc69KOjkmUzDwvvp3Vvrx/Rf7hR8CCO7AQM6MuhElPqltrMasim+0qr1gB0nbtA7Ua3BxEijimctJLMQotmKLYUdw/SGiSQoHKyMPZeVa0SqWjJshSAwP1lJBANbbiiOfcR6zwy8aiJdTDZ2YSgWSOyKMN9kGq8WbcijgC7oL02hy5zYmzEscb5Z1gjIJRHOnRoCltLUPaNeZvAlmpUzClpHmkmUFtbEFpEHOySSWTc72dN9yjDOV4BrXW7UW3oDx5Xv/LHgQjLyU9mqeNlYLve/NG8OXl54BR8Ui0hXWSRByDFbA8FatS/AGvEHErNoiIiRhwD22DkFgWrStgAGlAPIbufDHtocstSopLMNSRlwyIbIOodWNQBHZWzYrV3gxN3bckkmyT/ADJwFl0b4QczmIoR/wBWRUP7PtSH7EBOOlcZr6IuihRDnJBu6lYQfqE9qT+Iih+qCeTDGlYBYWFhjPZ1IY3lkYKiAszHuA/3+HeSBgMFn4WMvmp8tJE8vVOdC9bojCXYZjXLQ0ZsMvPnhjO8d1ZfqEQRgyamCM2ghQBGAGZjsS7Ek7lge4Yi9IOlny3PSTulCwFjPZ7C+yGI3vvJ8zRGkYbnGvtCiatgqgKgFAD4jkfOhZJOAhTZESlQTpI7/EeHx8PicFnRngsZsFFKUQAwsFtru++v+fDHjgfDIPk8zZkosjR6odbfR0zdoKJFJJdEUDtHtA6SCTilyvF5Yx2HIHOuf/m22AsoekuY4JnNWVIKSrbo47DjW5AoG1Kg1YN7nuNYkdPelGX4wIMyI2gnjHVyod1dealHAF0bBsAgOOdYgdLMhMk6rmghkC7UDQBZjVFQD2r3AI88O9EYcs+aX5Y6rF4NqCkkgUSu6gAlu4WoHfgPXQ/i0eXzIklJCULAjDahqUlOdrYB5bGgrdlmwo+Jh4CHh1Km5eKQrLsNncHWG82CjfvG2KybhzxyMkgNpu2mj2du0N6YEEMDyIIPLfFhwfgDZzMx5aIqw9ppVFFY/pFh3MOQvfUQLYcg0v0QcMaPItM96p5C1nclV7INnnZDn+LBJ0s+ZTfBf7iYscplVijSOMaURQqgdwAoD7sV3Sz5lN8F/uJgJnCfm8P7qP8AoXEHjvS7LZNo1zEmhpL0jSTsObGgdKjxPn4HE7hPzeH91H/QuIPHuiOWzpQ5iPWY+XaIsXek0RqWxdHAC/Tv0ddexzWT7M/tMoNByKIdTY0ybDewGoGwQGxScO9I3ZOU4rDrC9liU7Q/eRkC2/WFE7UDzxrYGKzjXRrL5tazESuRsG3Dr8HUhh8LrAZ9muiWQzEpmyWZ02rXEjVWlP0fZ7Mi9sISDzIPfiuHovmZCzzXJrjAen2Uq9g/bp3vaj44uuI+hGJj+hzDKO5ZEDgfAqU/mDiAPQjL35mOv3bf7a/+cB99V5PKSJLPmOsZUQmJnLBiUCy3GCz9re72GryGK/MdLp8wTleGo6qwK9kDrSh7hpOmJNhbaq/WXcEk4Z6FcuhBmmeTv0oBGv3ku/3MMHHCuCw5ZNEEaxr36RuT4sTux8yScANdBegKZBetlKtmCN2HsxrW6rt4DdqFgAAACsWXRfpvl8+ZBBrBjokOtEqbCsNzsa76PLbfBBiu4T0ey+VLnLwpGZDblb3PdzOwFmgKAvlgLHCwsLAROK8Wiy0TSzuI41q2N9/IAAEknwAxT8d4Fl+K5VWVxdFoZlG6nkRRolSRTIa5dxAIsukHAIs5AYZgdJIYFTTKw5MDRoiz3d+PfBOCx5TLpBCCI0BqzZNkkknvJJJ+3Ac/9IOi82Ul0TppJ9kj/Tk/Yblv9U0RfId4lmo3DEuCCd9xjrTO5GOZDHKiyI3NWAIP2HATxb0P5aS+pkkhv6JqSP7n7Q+xsBkmR4xGyDUwVgACDty7x3EHFPxvPCRxp9lRV+J7z8PyxqM3oMkvsz5cjzicfyDEYl5H0IkG5MygHhFAAf8AuZj/ALHAZNw+FtB1DSvMMdue1Dxv/jzxp3Qf0YNKVlzalIeYjbZ5P2hzSPyNE8thuT7gXQPKZVg6IXlHKWU63Hw+in8IGCHAUidL8r8s+RB6mG2nSQt6b0A8tWneh4Vz2xd4qf8A+KZb5X8r6ofKPr2edUW03p1Vtqq8W2AWB7p1wF83lCkZOpSHCg1roN2b7rvbzHMcwQ4WA5U4pmSGGoHrFsHUukrRI0hT7Omqo77d2H+FZppKUIXNglFvtgXtSi7AuiBYB5GhjaunHoqiz8nWo/UzH2jp1K/mQCCG8xz7x34m9A/R5Hw0MwfrJnFF60gDnpUWSLPMk70OVYDHZMwMw+tmAdyxavZSNF2UDlsBQAOwRR34ijKtQPipb7ASCfvBH2Y3bj/QDJ5slpI9Eh5yRnSx/a20v/EDgSzfoakFiHOCq01JGb03qq1aue+yjABXSOd5GTVp0pDGwCqFA60CRqA8XkP39w2xXjK6SxffqyupQeak7kH7V/7xg9/+kGbY/pM3DRVUNRsTpUKFFdnloXv7sXfDPRBl0IbMSyTkACv9NNgAAdPaIoVRbAZ9wzh2YzrpDl11mElRmNwFjPsq55AC2IX2qcrVVWrcJ4VleDZNmkcAbdbKRu7clAAs13KgutzubOCHJZGOFBHEixovJVAAH2DEbjvAos3CYZwShIOxpgRyZT3Ef84B/h3EY54lliYOjciPjRG+4IIIIPIjELpZ8ym+C/3ExJ4LwaLKQJBAumNLoE2dySST3kkk4jdLPmU3wX+4mAmcJ+bw/uo/6Fw2ZZVE3Z1kEmIUACNCUCb+uSLPgfLDnCfm8P7qP+hcSsAOu+eoCt1HaI0UxBrULU3a9rT2N7FjHqE5xnqyoBJLMEA5pQ0iMkitXJhf19qwQYWAGYZ85pS+s1dWS1pH/qUtD/SHZu/Dv7RxKeTNGA6NQfXSs6Jq09XuSopdpOWwJAHxN5hYAcfMZ3t9lg3a0qBGY6/S76iNRO0emzuCLHOnnnzVDSrlg1vYjC0NWpIzVtq7NFvDnd1e4WAoXOaUbM7H6NrFR/SOCHpRpHVhCKokseey4ncE6/QflHtWK9nloUndVUHtavoiuW4omwwsAsLCwsBH4gzCJigYtWwTTqO45agQPiQa32JoYhZqTMdXF1Y1MKMpOlSwAGoKDYDMSSOVaOY77XCwFG0GaCqQ7ltMlg9VWrWoi+gOaaj9m+PsnylbClntmCkiPYCYaSaA2MN+O/gaxd4WAH8m+b6yPX1nV0NWoR6tVRar0j2b6yuW32YWcbOhn0C1JYLWjUoAmKkXzB/RijuCF7i1EGFgKHXmtZvrOq30kCLrPafRqB7NVpv+Hl2sfR8sJJ9ntMyC0K6SkmhG7N2HWOyDykO+217hYAfHysyArq6oFfbEYci49dgCjXbrddt9yACQYWFgFhYWFgFhYWFgIMc0gncEMYtIrsr7XeARuQR4nntttivizGb0usisrlGKMgQgP7SAkggVejcb6b5m8X2FgB2aTOq5CgslKAxEdg9lmbYC7AdKrm6nux9iObMSnVIJAG1KVionqmKjeIbdYANj38+8EOFgKLKvmi8ZOrR2deoIDuZNW3VqSAAm4K1qum3GL3CwsAsVPSz5lN8F/uJi2xU9LPmU3wX+4mAmcJ+bw/uo/wChcVPSbpxlsg8aTl7kBPZWwqg1qbcbXtQsnwxbcJ+bw/uo/wChcMcW6O5fNFDmIUlMZtNV7H7DuPI2MBYg4quO9KctkwOvlCsRaoO1I3wQb15mh54FvSB6RvkxbL5Yjrh/qScxHf0QOTSeR2W97O2MczWfd3ZizFmNszElmPiWO5wGp8R9NFEiHLbeM0gUn+BAf6sVB9NObv8A0stX7Mv/AOzGdYWA1vhnppsgT5XbxhkDH/sYD+rB1wLpTls4D1EoZhuyHsyL8UO9eYseeOasSctn2R1YMwZTaspIdT4hhvgOn5ZQqljsFBJ+AFnA90R6cw8QMoiV0aOiQ4FlWvSdiaujsdxtik9H/pF+UlcvmSOuPsSchLXMEclkru5NRqiCMGXDuDw5fV1ESRazqbQoGo+Jr/zfATMLCwsBUdJelMORjWSfVTNpVUXUxNWaFgUALJJGLHJZxJo0ljOpHUMp8QRYOI3GuAwZuPq8xGJEu6JIo+RUgj78DHTXpsnD41y+WCdcEAArsQpVKSO8/VTvqztzAi450my+TUHMSBSfZXm7fsqNz8eXicAfFfTOQSIMuFH1pm3+PVp/njO2E+Zd3tmcqz63Pbk08wpPtECzpXkFNeGGeBMvXrq06aNkprA25hdLAknsglWALA0awBXJ6Yc9ezQDyELf8veLDh3ppzA/1oYZB+qWjb/3FwfuwL8UjDwBIoSpSQyahWkrJorTqAeu1EADyXfvOPPAsjDTR5kBXLrp12qgGOUhmf6K2VOkG2KqK2OA2LgHpDyuaYJqMMp5Ry0Cf2WBKt8LvywT45ezEqhyIrMfIa+ZHeSOQs713XW9Y0ToD6SzGVhzbloTQWRjbR+AYn2o/wBY7r8PZA74R06y+ZzkuVjDiSPVuwAVtB0vp3uge8gXRrlgixByvA4I5nnjiRZZPbkA7Tfb+XOsTsAsLCwsBRQdNcs+ebJBm65bHs9gsBbIGvdgNztW3PF7iqbo/lY8w2cMaLNpOqUkihXabc6V25tV1eMp6dekZ80WihLJluVDZpfNu9U8E7/peAA9476TsrlyyRk5iReaxVpB8GkPZH2aiPDAZnvTPmTfVxwRjz1yH7wVX+WAeXJ0p1sBqjEkRHsNWzJy2YdpfJkrfUDhesEGqlrXAI2AoDWCvaHkerVj5s2AK4/TBnwRq6gjnRhYWPiHBwRcH9MwYgZjL0O94W1V8UaiP+4/bjOpc3o6ttLEDLtCTRADssikWRzAcGsMRdU/UgnSER2lIoMW1OQqk8yR1ajwJJ5A4DorhHHIM0mvLyLIvfXNT4MpplPkQMNdI+kEeSy5nlDFQQoVBbMzcgLIHjzPdjn3h/Epsq8cqOY3YalYHfTZHaHJlYg7G7577Y2fov0mg4rl2hnRDIAOtiO6sNqdL303XfakgWbUkL7gPHI85l0nhvQ98+YIJDA0SNiDuCQcM9LPmU3wX+4mLDJZJIY1jiRURRSqooAYr+lnzKb4L/cTATOE/N4f3Uf9C4p+nXSb5FlC6f60h0RD9Yg21d4UW3mdI78XHCfm8P7qP+hcZF6YOKl871YPZhjC/wAcnbc/9mgfZgALMTljzJ5mybJJ3LE95J3vz+OGwOZJoDmT3f8AnhjziJxGbfQOS8/Nu8/8DyHmcB6l4jXsD7WAJ+7kP5/HDJz7/W/kPyxHwsBOh4h9cfaux+7kf5fHEojkQbB5EcjinxM4dNvoPJuXk3d9/L7fIYCxy05UjcjcGwaII3DA9xB3vy8hjoLoL0m+W5QO/wDrIdEo5doVTV3BgQ3kSR3Y53xofof4qUzvVk9meMr/ABx9pft0a8Bs+FhYWAq+k/HVyeVknYWVFKv1nOyL9pIvys92OdeJZ55ZGaRizsxZ2Pex5n4DkB3VXIDGm+mfihDZeAHZQ0zDz9iP/wCeADIZjK9TplXtgOSSDud60spstWgBWAQU7EtYAB7IZtpIBq1/oXUiRXAMahVCFU27XZoMSFJcAnUVOPEvFli2iALAMpZeTBk7Lg7EMGa6Iv8ARR3RDX4z0hhjREI1Vu6MVO4IYMhANMrVq0rY2JcAEUuAsxxOV45LbZY1TlzUOgHfsfZBPeFAw9H0hLE9cocM7OwrmdyqAfRWy48Qsz+WIeUhYwzsASqqmo+FyLV/GiMQsAQZSCFX63dwNLNoYL1Z1IVIIoajTKQOWs6AerJx56ShBLrU27MdS61YFQFCttenVvszMxrUTZ3hcHzmlgp3U3sZNCAkAMWNi+yK5jw3Gxlr0eMkj0yBVYagpA0hlZr7fVqAK0i9IJYAVYwGoeibpOZoTlpDbwgGMnmYjsB8UPZ+DJ4HB9jn7oLxD5PxKAhgVEvVMRyZJDoseWqm+wY6BwCwsLCwGY+l7pPVZNDtQeau8X+jj+09o/Be4nGawTBNT6qlUkPFIp0up2K7bjbmrVysNYAD/HOKLmM1JLKzBZpGe1AJC+zEACyg0oA5jlj5C4dy8jmaKBNQLrRfcCOM7k0XIBGo0qtWAh8Qy+n6yizUTntqCFIJFDYgimoWADiH/LE857rXdprklkPtsxG5oWa8KPlv5DHr1MeXWx930vGvLz5+RwDnEOPtMjKyi2fUWsn6TtVHv1SN2uZFD41kcZZgo5kgD4nYYmjhJtRrTtAkHVy5bH6p3uj4Y+S8KKqW1oQBexO/s8tv1v5HAPKa7DEdc9IXkI0pHpAAB35rsT3KNI5nHvhPFmyuZWTLuWMbWjEadW3aUi9kYWKO9G9jyqScT8xmg0a6pd1HYjRKRTtuT2RqNWSAxO1nAdIcK4kmYgjmj9iRQwvmL7j5g2D5g4h9LPmU3wX+4mBT0OcT15aaEn/ScMvksoJr/vVz/Fgr6WfMpvgv9xMBM4T83h/dR/0LjA/SDIW4nm799X3KoH3DG+cJ+bw/uo/6Fxh/pSyBj4lOe5+rlHwZQp/96tgKMcLRe0MzAxG+leus13C4QL+JGBmGEu1WoPizAD7zgogiyyrrPXzMoBYKFiRSeQLnWx329lb8cDGYgKuVH2eYPLAWmU6KSSEASZeu/wD9Vlwa+DSrZ8saNxT0QZNeGJLFmbzVKWBmy+gk1qXeUINN8xIeR52MZM2SkHNH517J5+HLnj6MjIeUb/8Aafj4YCfmujMkZ7T5f7M1A39MpxWOhRuYJG9g2Pvx7XJSHkj+Hsn8vL+WFloCXAIqufkBzwBIeFod/lMC3vpPXWPI1CRY8icWPo9lI4llK99X2FGB/liDmcpAYw5GYhZgSutRJG5HPS40Mu/6rVfPF16LcgZOJQHujEkp+AUoP/cwwG84WFhYDEfTC59Ykdwgir/ukP8AvgWynCpF0yt2FUqSQyawDopgpcGu2nasAahvzwc+mnh1ZmCXukiZP4o21AfaH/lgIPGv0CIDMXUVqaZtKUVKdWq1VaV9okAqCO6gc42FMoLtIAV2JhjBO/iklSD9eye7uxBSKGxckmmxqqJbrvI/TbmuQNfEYsOOxBkSYau33ySambusKVBoEG21OLNXdjFJgNN4Fxng6ZLNL8kzDgCPrGkddcltSVpYKmlu1t/PALxNcoZLy7ZhYyOUqIzKfAFZAGXzIB8u/DOUzUqwzKkrrGQC6BiFftBQGANGtV73iFgJaRx6l0O7NqFDqVPeO7rTq/Zrfl34uuIcWEbUyiW0AKunVaaNjspM2nfcp2Baqa2BxT8JyfWSAEagNyoYKxHLs2DbbjbmeQBO2L5OGpmTIzySaI+yO11kqBRbHqBGGKef6MAg4Cj+XtJOZTQZnVtr2OoVzJN+ZJJ5mzjp1+Z+Jxzb0V4b12dy8Y3DTIOXNVOpzX7AvHSBOAWI3E3IglI5iNyPjpNYk4+OgYEHkRR+B54DmngeYVHUvO0C6FBZFLEjvFDbz32wRnJ8NaGVxm82VZgz/oYQSwPZ7PWA79axFbUjfVwOpC+XmKakR0LxMzqCFKEgndWIO2xUX4Y9QKJDPGG6x3GtHK0WdLZwL33VpPAkqu3dgJ3yHhZ/+6zY+OWQ/wC02Jxfh5r/ANdMNiPmI7/Gp8DWV4RJIoZACCSBuOY/8/8ALFt53hzxVrAF3VEHlseRwExuKONR7HtGqN2vcTs1fDbnyFYj5niDPGFbTS1VKL7xuaHjiFhYC/4d0eSSNGZ3UtvXZqtYUt5BQdRBNkK2ygBjGy2YCQkLmVUkG1EJ1Gxupk0XXd7VYqaxZRzlYOzJCwPONowZBe2xeLfxtX28sAd+hGQ/KMyO7qU/k5A/3ONH6WfMpvgv9xMBHoU4cVXNSnkSkQ+Kgs/9a/dg36WfMpvgv9xMBM4T83h/dR/0LgH9L/AOsgTMqLMVpJXPq2Ipv4G/k5Pdg44T83h/dR/0Lh+WEOrKwDKwIYEWCCKII7wRtgOX0ndA6g0GFMKBscxzG3iCN8MSxawBdMPZb/g+V733Enx2MenfQZ8lLa20DH9G/Ov/AMbn6w7j9Ied0Hstc8B4n45ml7DyyACuyWNUDY25EWL88XeXzJok8U0EEADS5vYG+zYoEkfEE9+K1V7IsFgTyoED7CDv92D7/wCjQ9V/L+uS+p67qurNVWrTr6ytWn9Wr2wGcx8dzbsKmlLDcHUdvO+6vHux6ArVZ1Oxt28Td18L3vvPww+Y+yeyVHdyAJ+GkXhhVs0MBIkzkkixxsxKpYQHkt1dfcPuxsHoh4B1cD5lhRmpI/3SE9r+JrPmEU9+AjoH0HbOyW1jLqf0j8r/APxofE95+iPOsbtFEFUKoCqoAAAoADYADuAGA9YWFhYAa9IXR85vJMIxcsR62MeJAIZf4lLAeenGD5SCMyqJCVjazY27jpF6W0jVQJ0mgbrHTjuACSaA3J8B3nHOvTnieXfMvLlo36mRidVgLr+myitg1htJPeTtewSXnWNYwv6JJhRZ2OrSAymRQF2jYbaqDPThdIZsV2b4Hfai9gqXAJtgiqSXY+yNRVwAOZRqsAE1kkrMFJZmFUpJJ2HcL5V4d2Lzo9lLinkYsqqjHUpP0RYX2WTtNoWm0k3seYIVkcLLHJasNSKbrkOsSifAEivjhzLcCldtNaTqdO1tToLKnws7Xy2buU09l+OSMwRigDdWpYg0oUxdo77/AOkCfG28cO9JWkSQKZNSuokrs7Htob0swu9ZNMQesPiRgPU69XlyYQShoPZP6N9KhquibsAjfYsrg6UY0W5Pif53ifw/i7xqyaVkVjYDi6bbtDvvYWOTaRYNDFt0N6Gy52XStqi11kvMIPAdzSEch52duYF3od6Oku+aYdmMGOPzc/6rfwjsfxMO7GrYj8P4ekESRRLpjQaVHkPPvJ5k95JOJGAWFhYWAxr0sdHjFm+vVbjzFN5CVR2gfJlF/Y/hgQMzSdWwkZp9Q6qONaEdHyAVTYsKg8yRyPQvHOCx5uB4ZR2W7xzUj2WXwYHf/wDw4wXpD0fnyUzxvsWUgOBSyptZU917Blu9yDYPaCu41KjysyrGrFjqWK+qGy+xe9FtRqyPDasV+LGXq3DEDQkUYVRtrdyebfaWY/VVAvgS0/DnXVVWiJI36uoppG/Mguu3x8MBDx9XnvywRcezplDKEO9ZhtxSrJql5V7Q+UhS3eIlNeFSnDuQZgC8fWRnuNXaknkey6/tKB33gPT5FLRtTLC22utRVgNwwBB8DXPSbANYczDO8gUhJHUgB4wLkJrQLFBiTW5AbejvsPL5oEXENCugEqkdjUO9bPwcd6lmA2xqHoz6AGIrmswpDDeGNhut/wDUYdzEbKvMA2d6CgZdE+BfI8nFCaLAapCORdjb/YCaHkox96WfMpvgv9xMW2KnpZ8ym+C/3EwEzhPzeH91H/QuBjp50dz2ZkgbJ5jqgl6gXZQCSKk7I7dDbSf+Tgn4T83h/dR/0Lh75QuvRY16dWnv02Bfws1gPOYyiyRmOVVkRhTKwBDDzHLGZ9JPQ8bL5Ngy+5kJBH7Enf8AB/tY40VeMxWw1EaNWq1Yezp1c1F1qXl9YY8Dj8F11gBomiGFgAkkWNxSsbHPSa5YDn3iPRnM5cnrYZovMoSv2OlqfsOLVOnjDhLZElS5kGmSxYi3ZkvneqqPgxHdjc5eKxozKWII2NKx3NUtgUWOpeyN+0NsMvxyAAsXqrs6W2I1WCdPZbst2Tv2eWA594Z0ZzGYP6KCaS+8IQv2u9KPtONB6N+h82HzjAL7mM7n9uT/AIT7GxoTceh3tyNN3auNNatja9k9htjudO3dj0vGoSLEikatPfzLMlcuepWH2Xy3wDseTWOLq4QsYVSqBQNK7bUOWx3rAz0A4Bnct1/yybrQzDQNbObF63tvZ1WOyPD779OOQn6RG5BtHFU2k3ajSNXZs0LBHccP5PPpKCUN1V2CDuARswBoggg4CRhYWFgIfGciZstNEDpMkboD4FlIB/njnTKxvBI2UzsTWFZVDAkrvdLuAVJ3sfZ3EdLE1ucR4s/G6JIGtGICsQRdmhVi9ycBkvR70QSSZEM7mGdmZhG62ujYKG5MrGibHIMOzeKHino6zkJOrLuR9aH9Kv3L2x9oxufruGnbX2UFs2ltIG3fponcbDffCl43CpbU9abu1atqujVNVi6urGA5uk4ZIpopID4GNwfurFnlOi2czLWIMzIT9JlZR5W8lD+fdjoFOMxkgK+q69kMR2q0kkCgDqFE7G/I48TcchUuGkFpuw3sbuOVWd43G31fMWGc9HvQ61hs24RfdRG2P7UhG3wUHyIxpmQ4fHBGscKLGi8lUUB+ZPeTue/DJ41D9Y33rpfUK1Xa6dQrSbsbV5i/snGYgSC/JihpWIDAamBIFCl3smqB8DgBrhnRXNx8XlzT5jVl31UmpiSD7Caa0qqdxHPT50DLEEcbhsDUbNbFHFXpAu17IOtaJoHUMTsAsLHxmoEnYDcnDUWdRlVg3ZYhQaIsk0BuL3O2AFTwziPrjret/wDRfV1dkLprR1fPWX31+Hf3YJOLcHizMRjnQOh3o8we5lI3Vh4g3j4vGoSLD2LqwjkE1dAhe0a32vHxeNwnlJ4fRbewCtdntWCCNN3qFcxgMx6Qeh6VbbLMs6dyOQkg8g3sP9unAhnuA5yLrBLDmF6yg5aJmBpgw7agrzA5Hux0CnFIiQA4sgEDcHtMVXYixbCqPfzwpeKRoxUtTCgQFY7tWkbA2x1DsjfcbYDnSNMw72schYxiKlhc2vViOqrnpH374u+E+jrPT6QYWRBdNOerUWbNJvJz35Y21eOxEWJCRYFhXIsiwBS7mu4bjv5HHtOKRHVT+zeqwwqjpPMC6Oxq6O2AGOivozgyhWSQ9fMNwStIh/UTfcfWaz4Vi86VcMlzGTligk6qRwAGsjvBIsAlQwBWwDWrD445AdNSKdQsEWRV1ZIFKL2JNAHnj766honrBpUaiaNUACd6q6YGufaG2Ar+hXB58rk0izMgkkBY2CSFBPZQFtyB4nxw/wBLPmU3wX+4mJT8YiBYF6Kkg9l9qFn6O4AIJI2AIN0Rit6SZ9JMnOEayAt7Ef8AVVbFgahasLFi1OAtOE/N4f3Uf9C4++r063rQCHrSSCdxamiOX0RjL8nxzMCKMCeUAIv/AFG+qPPD3r3Me/m/Eb88Bos/B43JvULLE01Xq0BlP6p0Lt5Yjv0Yy5UrooMKNEjfbtbfT7K9rn2RgC9e5j3834jfnhevcx7+b8RvzwGjzcKRmZiXGohiA1DWNNPX1hoXnY7PLDEnR2FlZTqKtZcatmY2C5/W3PKhy22FZ/69zHv5vxG/PC9e5j3834jfngNAbo7D2hTBWu0DUm5c7AcqMjEAbAnlsK8SdF8uxJKE2KPaNcmAavrAMQG51XgMAXr3Me/m/Eb88L17mPfzfiN+eA0STg0Z56tySw1bNbmSm8RrYnauZHI1h3IcOjhBEa6QaJA5WFC3XiQovxIvGbevcx7+b8RvzwvXuY9/N+I354DU8LGWevcx7+b8RvzwvXuY9/N+I354DUmFgg9+2IcfCIwmiiy6g5DUQWDarIquYG1VtjOfXuY9/N+I354Xr3Me/m/Eb88Afx9GoBdL2SQSu2k6dNA7XQ0rtdbcsfB0ah06TrKjkC57N6br46V53ywA+vcx7+b8RvzwvXuY9/N+I354A/HRyENYBFuHIDGiwOobdwBsgCvaI5Gsfc10cgk1FlNsWJIYg9rXqryPWNtysKfojGf+vcx7+b8RvzwvXuY9/N+I354DQvUceotbhzduH7Ru7s+d91VpWq0jCTgMIul9q9W57RIkBJ8SRI9nzHgMZ769zHv5vxG/PC9e5j3834jfngNBPR+IsHYMziqdjbAgqVINbVoA27ru7N2WMs9e5j3834jfnhevcx7+b8RvzwGoSxhlKtuGBBHkRRxETg8YhMNtobzAIN3YKgaTe+3IgYzr17mPfzfiN+eF69zHv5vxG/PAH7dG4CWtbDGypC6fZ0j6OqgOQJ27sOPwWMgWWsFSG1bhlVVVuVWNCnlVjGeevcx7+b8RvzwvXuY9/N+I354A/fo7EWDlpOsBB6zX2ttNDcFatFNVVjHvM8BikkDvbEadjVHSVIvayLUdm9PM1ZvGe+vcx7+b8RvzwvXuY9/N+I354A9l6MwkttWog0BHVgADmh2ocjY8sPpwWMarLHUGG5GwZtTgUBVtv38hVDbGd+vcx7+b8RvzwvXuY9/N+I354A9XozCDa61tdLANsy0oINg89Isiid/E37To/EBpt+rsHq9fZJGnc1RPsg86sXW5xn/r3Me/m/Eb88L17mPfzfiN+eA0L1FGF0guu2mw2+kqiFbIOxVF87WwQcV3HuExw5Ocxrp1BLrv/Sggnz7RF+FeAwHevcx7+b8RvzxD4zxqcwODPKQa2MjV7S+e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4980" name="Picture 4" descr="http://www.gleim.com/aviation/learn-to-fly/index.php?image=flight_instruments.png"/>
          <p:cNvPicPr>
            <a:picLocks noChangeAspect="1" noChangeArrowheads="1"/>
          </p:cNvPicPr>
          <p:nvPr/>
        </p:nvPicPr>
        <p:blipFill>
          <a:blip r:embed="rId3"/>
          <a:srcRect/>
          <a:stretch>
            <a:fillRect/>
          </a:stretch>
        </p:blipFill>
        <p:spPr bwMode="auto">
          <a:xfrm>
            <a:off x="1835696" y="1551408"/>
            <a:ext cx="5143500" cy="3533776"/>
          </a:xfrm>
          <a:prstGeom prst="rect">
            <a:avLst/>
          </a:prstGeom>
          <a:noFill/>
        </p:spPr>
      </p:pic>
      <p:sp>
        <p:nvSpPr>
          <p:cNvPr id="6" name="TextBox 5"/>
          <p:cNvSpPr txBox="1"/>
          <p:nvPr/>
        </p:nvSpPr>
        <p:spPr>
          <a:xfrm>
            <a:off x="342900" y="5590143"/>
            <a:ext cx="8458200" cy="369332"/>
          </a:xfrm>
          <a:prstGeom prst="rect">
            <a:avLst/>
          </a:prstGeom>
          <a:solidFill>
            <a:srgbClr val="FFFF00"/>
          </a:solidFill>
          <a:ln w="12700">
            <a:solidFill>
              <a:schemeClr val="tx1"/>
            </a:solidFill>
          </a:ln>
        </p:spPr>
        <p:txBody>
          <a:bodyPr wrap="square" rtlCol="0">
            <a:spAutoFit/>
          </a:bodyPr>
          <a:lstStyle/>
          <a:p>
            <a:pPr algn="ctr"/>
            <a:r>
              <a:rPr lang="en-US" i="1" dirty="0" smtClean="0"/>
              <a:t>Fixations and scanning – how would you use this information?</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smtClean="0">
                <a:latin typeface="Lucida Sans" pitchFamily="34" charset="0"/>
                <a:ea typeface="ヒラギノ角ゴ Pro W3" pitchFamily="120" charset="-128"/>
              </a:rPr>
              <a:t>Scanning pattern (expert vs. novice)</a:t>
            </a:r>
          </a:p>
        </p:txBody>
      </p:sp>
      <p:pic>
        <p:nvPicPr>
          <p:cNvPr id="50180" name="Picture 4" descr="Picture1"/>
          <p:cNvPicPr>
            <a:picLocks noChangeAspect="1" noChangeArrowheads="1"/>
          </p:cNvPicPr>
          <p:nvPr/>
        </p:nvPicPr>
        <p:blipFill>
          <a:blip r:embed="rId3"/>
          <a:srcRect/>
          <a:stretch>
            <a:fillRect/>
          </a:stretch>
        </p:blipFill>
        <p:spPr bwMode="auto">
          <a:xfrm>
            <a:off x="0" y="1125538"/>
            <a:ext cx="9144000" cy="5257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Sustained Attention </a:t>
            </a:r>
          </a:p>
        </p:txBody>
      </p:sp>
      <p:sp>
        <p:nvSpPr>
          <p:cNvPr id="51203" name="Tex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US" dirty="0" smtClean="0">
                <a:latin typeface="Lucida Sans" pitchFamily="34" charset="0"/>
                <a:ea typeface="ヒラギノ角ゴ Pro W3" pitchFamily="120" charset="-128"/>
              </a:rPr>
              <a:t>Maintaining attention and remaining alert for prolonged duration.</a:t>
            </a:r>
          </a:p>
          <a:p>
            <a:r>
              <a:rPr lang="en-US" dirty="0" smtClean="0">
                <a:latin typeface="Lucida Sans" pitchFamily="34" charset="0"/>
                <a:ea typeface="ヒラギノ角ゴ Pro W3" pitchFamily="120" charset="-128"/>
              </a:rPr>
              <a:t>Affected by arousal level, tiredness, fatigue, distraction, boredom. </a:t>
            </a:r>
          </a:p>
          <a:p>
            <a:r>
              <a:rPr lang="en-US" dirty="0" smtClean="0">
                <a:latin typeface="Lucida Sans" pitchFamily="34" charset="0"/>
                <a:ea typeface="ヒラギノ角ゴ Pro W3" pitchFamily="120" charset="-128"/>
              </a:rPr>
              <a:t>Overcome by:</a:t>
            </a:r>
          </a:p>
          <a:p>
            <a:pPr lvl="1"/>
            <a:r>
              <a:rPr lang="en-US" sz="1800" dirty="0" smtClean="0">
                <a:ea typeface="ヒラギノ角ゴ Pro W3" pitchFamily="120" charset="-128"/>
              </a:rPr>
              <a:t>Varying the tasks </a:t>
            </a:r>
          </a:p>
          <a:p>
            <a:pPr lvl="1"/>
            <a:r>
              <a:rPr lang="en-US" sz="1800" dirty="0" smtClean="0">
                <a:ea typeface="ヒラギノ角ゴ Pro W3" pitchFamily="120" charset="-128"/>
              </a:rPr>
              <a:t>Increase signal salience </a:t>
            </a:r>
          </a:p>
          <a:p>
            <a:pPr lvl="1"/>
            <a:r>
              <a:rPr lang="en-US" sz="1800" dirty="0" smtClean="0">
                <a:ea typeface="ヒラギノ角ゴ Pro W3" pitchFamily="120" charset="-128"/>
              </a:rPr>
              <a:t>Reduce uncertainty of signals </a:t>
            </a:r>
          </a:p>
          <a:p>
            <a:pPr lvl="1"/>
            <a:r>
              <a:rPr lang="en-US" sz="1800" dirty="0" smtClean="0">
                <a:ea typeface="ヒラギノ角ゴ Pro W3" pitchFamily="120" charset="-128"/>
              </a:rPr>
              <a:t> Provide proper work-rest cycles </a:t>
            </a:r>
          </a:p>
          <a:p>
            <a:pPr lvl="1"/>
            <a:r>
              <a:rPr lang="en-US" sz="1800" dirty="0" smtClean="0">
                <a:ea typeface="ヒラギノ角ゴ Pro W3" pitchFamily="120" charset="-128"/>
              </a:rPr>
              <a:t>Train operators Inject artificial signals and provide feedback </a:t>
            </a:r>
          </a:p>
          <a:p>
            <a:pPr lvl="1"/>
            <a:r>
              <a:rPr lang="en-US" sz="1800" dirty="0" smtClean="0">
                <a:ea typeface="ヒラギノ角ゴ Pro W3" pitchFamily="120" charset="-128"/>
              </a:rPr>
              <a:t>Maintain optimal arousal level – noise, temperature, lighting </a:t>
            </a:r>
            <a:endParaRPr lang="en-US" sz="1400" dirty="0" smtClean="0">
              <a:ea typeface="ヒラギノ角ゴ Pro W3" pitchFamily="120" charset="-128"/>
            </a:endParaRPr>
          </a:p>
          <a:p>
            <a:endParaRPr lang="en-US" dirty="0" smtClean="0">
              <a:latin typeface="Lucida Sans" pitchFamily="34" charset="0"/>
              <a:ea typeface="ヒラギノ角ゴ Pro W3" pitchFamily="120" charset="-128"/>
            </a:endParaRPr>
          </a:p>
        </p:txBody>
      </p:sp>
      <p:sp>
        <p:nvSpPr>
          <p:cNvPr id="4" name="TextBox 3"/>
          <p:cNvSpPr txBox="1"/>
          <p:nvPr/>
        </p:nvSpPr>
        <p:spPr>
          <a:xfrm>
            <a:off x="342900" y="5541039"/>
            <a:ext cx="8458200" cy="1200329"/>
          </a:xfrm>
          <a:prstGeom prst="rect">
            <a:avLst/>
          </a:prstGeom>
          <a:solidFill>
            <a:srgbClr val="FFFF00"/>
          </a:solidFill>
          <a:ln w="12700">
            <a:solidFill>
              <a:schemeClr val="tx1"/>
            </a:solidFill>
          </a:ln>
        </p:spPr>
        <p:txBody>
          <a:bodyPr wrap="square" rtlCol="0">
            <a:spAutoFit/>
          </a:bodyPr>
          <a:lstStyle/>
          <a:p>
            <a:pPr algn="ctr"/>
            <a:r>
              <a:rPr lang="en-US" dirty="0" smtClean="0"/>
              <a:t>How many of you in this class have been thinking about something else during the past half hour?</a:t>
            </a:r>
          </a:p>
          <a:p>
            <a:pPr algn="ctr"/>
            <a:endParaRPr lang="en-US" dirty="0" smtClean="0"/>
          </a:p>
          <a:p>
            <a:pPr algn="ctr"/>
            <a:r>
              <a:rPr lang="en-US" dirty="0" smtClean="0"/>
              <a:t>How can a teacher maintain the interest in a class?</a:t>
            </a:r>
            <a:endParaRPr lang="en-US" dirty="0"/>
          </a:p>
        </p:txBody>
      </p:sp>
      <p:sp>
        <p:nvSpPr>
          <p:cNvPr id="5" name="TextBox 4"/>
          <p:cNvSpPr txBox="1"/>
          <p:nvPr/>
        </p:nvSpPr>
        <p:spPr>
          <a:xfrm>
            <a:off x="4355976" y="2668270"/>
            <a:ext cx="1872208" cy="369332"/>
          </a:xfrm>
          <a:prstGeom prst="rect">
            <a:avLst/>
          </a:prstGeom>
          <a:solidFill>
            <a:srgbClr val="FFFF00"/>
          </a:solidFill>
          <a:ln w="12700">
            <a:solidFill>
              <a:schemeClr val="tx1"/>
            </a:solidFill>
          </a:ln>
        </p:spPr>
        <p:txBody>
          <a:bodyPr wrap="square" rtlCol="0">
            <a:spAutoFit/>
          </a:bodyPr>
          <a:lstStyle/>
          <a:p>
            <a:pPr algn="ctr"/>
            <a:r>
              <a:rPr lang="en-US" i="1" dirty="0" smtClean="0"/>
              <a:t>What else?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Divided Attention </a:t>
            </a:r>
            <a:endParaRPr lang="en-GB" smtClean="0">
              <a:latin typeface="Lucida Sans" pitchFamily="34" charset="0"/>
              <a:ea typeface="ヒラギノ角ゴ Pro W3" pitchFamily="120" charset="-128"/>
            </a:endParaRPr>
          </a:p>
        </p:txBody>
      </p:sp>
      <p:sp>
        <p:nvSpPr>
          <p:cNvPr id="52227" name="Tex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SG" dirty="0" smtClean="0">
                <a:latin typeface="Lucida Sans" pitchFamily="34" charset="0"/>
                <a:ea typeface="ヒラギノ角ゴ Pro W3" pitchFamily="120" charset="-128"/>
              </a:rPr>
              <a:t>Having to attend to more than one source of information at the same time – Time sharing/ Multi-tasking </a:t>
            </a:r>
          </a:p>
          <a:p>
            <a:endParaRPr lang="en-GB" dirty="0" smtClean="0">
              <a:latin typeface="Lucida Sans" pitchFamily="34" charset="0"/>
              <a:ea typeface="ヒラギノ角ゴ Pro W3" pitchFamily="120" charset="-128"/>
            </a:endParaRPr>
          </a:p>
          <a:p>
            <a:r>
              <a:rPr lang="en-SG" dirty="0" smtClean="0">
                <a:latin typeface="Lucida Sans" pitchFamily="34" charset="0"/>
                <a:ea typeface="ヒラギノ角ゴ Pro W3" pitchFamily="120" charset="-128"/>
              </a:rPr>
              <a:t>Two theories about attention:</a:t>
            </a:r>
          </a:p>
          <a:p>
            <a:pPr lvl="1"/>
            <a:r>
              <a:rPr lang="en-SG" dirty="0" smtClean="0">
                <a:ea typeface="ヒラギノ角ゴ Pro W3" pitchFamily="120" charset="-128"/>
              </a:rPr>
              <a:t>Single Resource Theory</a:t>
            </a:r>
          </a:p>
          <a:p>
            <a:pPr lvl="1"/>
            <a:r>
              <a:rPr lang="en-SG" dirty="0" smtClean="0">
                <a:ea typeface="ヒラギノ角ゴ Pro W3" pitchFamily="120" charset="-128"/>
              </a:rPr>
              <a:t>Multiple Resource Theory </a:t>
            </a:r>
          </a:p>
        </p:txBody>
      </p:sp>
      <p:sp>
        <p:nvSpPr>
          <p:cNvPr id="4" name="TextBox 3"/>
          <p:cNvSpPr txBox="1"/>
          <p:nvPr/>
        </p:nvSpPr>
        <p:spPr>
          <a:xfrm>
            <a:off x="290264" y="4710043"/>
            <a:ext cx="8458200" cy="2031325"/>
          </a:xfrm>
          <a:prstGeom prst="rect">
            <a:avLst/>
          </a:prstGeom>
          <a:solidFill>
            <a:srgbClr val="FFFF00"/>
          </a:solidFill>
          <a:ln w="12700">
            <a:solidFill>
              <a:schemeClr val="tx1"/>
            </a:solidFill>
          </a:ln>
        </p:spPr>
        <p:txBody>
          <a:bodyPr wrap="square" rtlCol="0">
            <a:spAutoFit/>
          </a:bodyPr>
          <a:lstStyle/>
          <a:p>
            <a:pPr algn="ctr"/>
            <a:r>
              <a:rPr lang="en-US" i="1" dirty="0" smtClean="0"/>
              <a:t>Can you drive a car and talk on your mobile phone?</a:t>
            </a:r>
          </a:p>
          <a:p>
            <a:pPr algn="ctr"/>
            <a:endParaRPr lang="en-US" i="1" dirty="0" smtClean="0"/>
          </a:p>
          <a:p>
            <a:pPr algn="ctr"/>
            <a:r>
              <a:rPr lang="en-US" i="1" dirty="0" smtClean="0"/>
              <a:t>Can you drive a car and listen to music?</a:t>
            </a:r>
          </a:p>
          <a:p>
            <a:pPr algn="ctr"/>
            <a:endParaRPr lang="en-US" i="1" dirty="0" smtClean="0"/>
          </a:p>
          <a:p>
            <a:pPr algn="ctr"/>
            <a:r>
              <a:rPr lang="en-US" i="1" dirty="0" smtClean="0"/>
              <a:t>Can you drive a car and send a text message?</a:t>
            </a:r>
          </a:p>
          <a:p>
            <a:pPr algn="ctr"/>
            <a:endParaRPr lang="en-US" i="1" dirty="0" smtClean="0"/>
          </a:p>
          <a:p>
            <a:pPr algn="ctr"/>
            <a:r>
              <a:rPr lang="en-US" i="1" dirty="0" smtClean="0"/>
              <a:t>Discuss the differences between these activities.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bwMode="auto">
          <a:xfrm>
            <a:off x="685800" y="515938"/>
            <a:ext cx="7543800" cy="609600"/>
          </a:xfrm>
          <a:extLst/>
        </p:spPr>
        <p:txBody>
          <a:bodyPr vert="horz" wrap="square" lIns="91440" tIns="45720" rIns="91440" bIns="45720" numCol="1" anchor="t" anchorCtr="0" compatLnSpc="1">
            <a:prstTxWarp prst="textNoShape">
              <a:avLst/>
            </a:prstTxWarp>
            <a:normAutofit fontScale="90000"/>
          </a:bodyPr>
          <a:lstStyle/>
          <a:p>
            <a:pPr>
              <a:defRPr/>
            </a:pPr>
            <a:r>
              <a:rPr lang="en-US" sz="2500" smtClean="0">
                <a:latin typeface="Lucida Sans" pitchFamily="34" charset="0"/>
                <a:ea typeface="ヒラギノ角ゴ Pro W3" pitchFamily="120" charset="-128"/>
                <a:cs typeface="Lucida Sans" pitchFamily="34" charset="0"/>
              </a:rPr>
              <a:t>Kahneman Limited Capacity Model (1973)</a:t>
            </a:r>
            <a:br>
              <a:rPr lang="en-US" sz="2500" smtClean="0">
                <a:latin typeface="Lucida Sans" pitchFamily="34" charset="0"/>
                <a:ea typeface="ヒラギノ角ゴ Pro W3" pitchFamily="120" charset="-128"/>
                <a:cs typeface="Lucida Sans" pitchFamily="34" charset="0"/>
              </a:rPr>
            </a:br>
            <a:endParaRPr lang="en-GB" sz="2500" smtClean="0">
              <a:latin typeface="Lucida Sans" pitchFamily="34" charset="0"/>
              <a:ea typeface="ヒラギノ角ゴ Pro W3" pitchFamily="120" charset="-128"/>
              <a:cs typeface="Lucida Sans" pitchFamily="34" charset="0"/>
            </a:endParaRPr>
          </a:p>
        </p:txBody>
      </p:sp>
      <p:sp>
        <p:nvSpPr>
          <p:cNvPr id="28680" name="Oval 8"/>
          <p:cNvSpPr>
            <a:spLocks noChangeArrowheads="1"/>
          </p:cNvSpPr>
          <p:nvPr/>
        </p:nvSpPr>
        <p:spPr bwMode="auto">
          <a:xfrm>
            <a:off x="1619250" y="2133600"/>
            <a:ext cx="5976938" cy="2376488"/>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400" dirty="0">
                <a:solidFill>
                  <a:srgbClr val="C00000"/>
                </a:solidFill>
              </a:rPr>
              <a:t>Single undifferentiated capacity</a:t>
            </a:r>
          </a:p>
        </p:txBody>
      </p:sp>
      <p:sp>
        <p:nvSpPr>
          <p:cNvPr id="53252" name="AutoShape 10"/>
          <p:cNvSpPr>
            <a:spLocks noChangeArrowheads="1"/>
          </p:cNvSpPr>
          <p:nvPr/>
        </p:nvSpPr>
        <p:spPr bwMode="auto">
          <a:xfrm>
            <a:off x="4067175" y="4508500"/>
            <a:ext cx="936625" cy="865188"/>
          </a:xfrm>
          <a:prstGeom prst="downArrow">
            <a:avLst>
              <a:gd name="adj1" fmla="val 50000"/>
              <a:gd name="adj2" fmla="val 25000"/>
            </a:avLst>
          </a:prstGeom>
          <a:gradFill rotWithShape="1">
            <a:gsLst>
              <a:gs pos="0">
                <a:srgbClr val="760000"/>
              </a:gs>
              <a:gs pos="100000">
                <a:srgbClr val="FF0000"/>
              </a:gs>
            </a:gsLst>
            <a:lin ang="5400000" scaled="1"/>
          </a:gradFill>
          <a:ln w="9525">
            <a:solidFill>
              <a:schemeClr val="tx1"/>
            </a:solidFill>
            <a:miter lim="800000"/>
            <a:headEnd/>
            <a:tailEnd/>
          </a:ln>
        </p:spPr>
        <p:txBody>
          <a:bodyPr vert="eaVert" wrap="none" anchor="ctr"/>
          <a:lstStyle/>
          <a:p>
            <a:endParaRPr lang="en-GB"/>
          </a:p>
        </p:txBody>
      </p:sp>
      <p:sp>
        <p:nvSpPr>
          <p:cNvPr id="53253" name="Rectangle 2"/>
          <p:cNvSpPr>
            <a:spLocks noChangeArrowheads="1"/>
          </p:cNvSpPr>
          <p:nvPr/>
        </p:nvSpPr>
        <p:spPr bwMode="auto">
          <a:xfrm>
            <a:off x="3203575" y="5503863"/>
            <a:ext cx="3182938" cy="523875"/>
          </a:xfrm>
          <a:prstGeom prst="rect">
            <a:avLst/>
          </a:prstGeom>
          <a:noFill/>
          <a:ln w="9525">
            <a:noFill/>
            <a:miter lim="800000"/>
            <a:headEnd/>
            <a:tailEnd/>
          </a:ln>
        </p:spPr>
        <p:txBody>
          <a:bodyPr wrap="none">
            <a:spAutoFit/>
          </a:bodyPr>
          <a:lstStyle/>
          <a:p>
            <a:r>
              <a:rPr lang="en-US" sz="2800"/>
              <a:t>Task Performance </a:t>
            </a:r>
          </a:p>
        </p:txBody>
      </p:sp>
      <p:sp>
        <p:nvSpPr>
          <p:cNvPr id="6" name="TextBox 5"/>
          <p:cNvSpPr txBox="1"/>
          <p:nvPr/>
        </p:nvSpPr>
        <p:spPr>
          <a:xfrm>
            <a:off x="342900" y="1487269"/>
            <a:ext cx="8458200"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A single limited resource / bottleneck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Lucida Sans" pitchFamily="34" charset="0"/>
                <a:ea typeface="ヒラギノ角ゴ Pro W3" pitchFamily="120" charset="-128"/>
              </a:rPr>
              <a:t>Time Sharing: Multiple Resource Theory</a:t>
            </a:r>
          </a:p>
        </p:txBody>
      </p:sp>
      <p:grpSp>
        <p:nvGrpSpPr>
          <p:cNvPr id="54275" name="Group 3"/>
          <p:cNvGrpSpPr>
            <a:grpSpLocks/>
          </p:cNvGrpSpPr>
          <p:nvPr/>
        </p:nvGrpSpPr>
        <p:grpSpPr bwMode="auto">
          <a:xfrm>
            <a:off x="2590800" y="2957513"/>
            <a:ext cx="3962400" cy="2590800"/>
            <a:chOff x="2160" y="2400"/>
            <a:chExt cx="2496" cy="1632"/>
          </a:xfrm>
        </p:grpSpPr>
        <p:sp>
          <p:nvSpPr>
            <p:cNvPr id="54292" name="Line 4"/>
            <p:cNvSpPr>
              <a:spLocks noChangeShapeType="1"/>
            </p:cNvSpPr>
            <p:nvPr/>
          </p:nvSpPr>
          <p:spPr bwMode="auto">
            <a:xfrm>
              <a:off x="2160" y="2400"/>
              <a:ext cx="0" cy="1152"/>
            </a:xfrm>
            <a:prstGeom prst="line">
              <a:avLst/>
            </a:prstGeom>
            <a:noFill/>
            <a:ln w="9525">
              <a:solidFill>
                <a:schemeClr val="tx1"/>
              </a:solidFill>
              <a:round/>
              <a:headEnd/>
              <a:tailEnd/>
            </a:ln>
          </p:spPr>
          <p:txBody>
            <a:bodyPr/>
            <a:lstStyle/>
            <a:p>
              <a:endParaRPr lang="en-US"/>
            </a:p>
          </p:txBody>
        </p:sp>
        <p:sp>
          <p:nvSpPr>
            <p:cNvPr id="54293" name="Rectangle 5"/>
            <p:cNvSpPr>
              <a:spLocks noChangeArrowheads="1"/>
            </p:cNvSpPr>
            <p:nvPr/>
          </p:nvSpPr>
          <p:spPr bwMode="auto">
            <a:xfrm>
              <a:off x="2640" y="2784"/>
              <a:ext cx="2016" cy="1248"/>
            </a:xfrm>
            <a:prstGeom prst="rect">
              <a:avLst/>
            </a:prstGeom>
            <a:noFill/>
            <a:ln w="9525">
              <a:solidFill>
                <a:schemeClr val="tx1"/>
              </a:solidFill>
              <a:miter lim="800000"/>
              <a:headEnd/>
              <a:tailEnd/>
            </a:ln>
          </p:spPr>
          <p:txBody>
            <a:bodyPr wrap="none" anchor="ctr"/>
            <a:lstStyle/>
            <a:p>
              <a:pPr eaLnBrk="1" hangingPunct="1"/>
              <a:endParaRPr lang="en-US"/>
            </a:p>
          </p:txBody>
        </p:sp>
        <p:sp>
          <p:nvSpPr>
            <p:cNvPr id="54294" name="Line 6"/>
            <p:cNvSpPr>
              <a:spLocks noChangeShapeType="1"/>
            </p:cNvSpPr>
            <p:nvPr/>
          </p:nvSpPr>
          <p:spPr bwMode="auto">
            <a:xfrm flipH="1" flipV="1">
              <a:off x="2160" y="2400"/>
              <a:ext cx="480" cy="384"/>
            </a:xfrm>
            <a:prstGeom prst="line">
              <a:avLst/>
            </a:prstGeom>
            <a:noFill/>
            <a:ln w="9525">
              <a:solidFill>
                <a:schemeClr val="tx1"/>
              </a:solidFill>
              <a:round/>
              <a:headEnd/>
              <a:tailEnd/>
            </a:ln>
          </p:spPr>
          <p:txBody>
            <a:bodyPr/>
            <a:lstStyle/>
            <a:p>
              <a:endParaRPr lang="en-US"/>
            </a:p>
          </p:txBody>
        </p:sp>
        <p:sp>
          <p:nvSpPr>
            <p:cNvPr id="54295" name="Line 7"/>
            <p:cNvSpPr>
              <a:spLocks noChangeShapeType="1"/>
            </p:cNvSpPr>
            <p:nvPr/>
          </p:nvSpPr>
          <p:spPr bwMode="auto">
            <a:xfrm flipH="1" flipV="1">
              <a:off x="2160" y="3552"/>
              <a:ext cx="480" cy="480"/>
            </a:xfrm>
            <a:prstGeom prst="line">
              <a:avLst/>
            </a:prstGeom>
            <a:noFill/>
            <a:ln w="9525">
              <a:solidFill>
                <a:schemeClr val="tx1"/>
              </a:solidFill>
              <a:round/>
              <a:headEnd/>
              <a:tailEnd/>
            </a:ln>
          </p:spPr>
          <p:txBody>
            <a:bodyPr/>
            <a:lstStyle/>
            <a:p>
              <a:endParaRPr lang="en-US"/>
            </a:p>
          </p:txBody>
        </p:sp>
        <p:sp>
          <p:nvSpPr>
            <p:cNvPr id="54296" name="Line 8"/>
            <p:cNvSpPr>
              <a:spLocks noChangeShapeType="1"/>
            </p:cNvSpPr>
            <p:nvPr/>
          </p:nvSpPr>
          <p:spPr bwMode="auto">
            <a:xfrm>
              <a:off x="2160" y="2400"/>
              <a:ext cx="2016" cy="0"/>
            </a:xfrm>
            <a:prstGeom prst="line">
              <a:avLst/>
            </a:prstGeom>
            <a:noFill/>
            <a:ln w="9525">
              <a:solidFill>
                <a:schemeClr val="tx1"/>
              </a:solidFill>
              <a:round/>
              <a:headEnd/>
              <a:tailEnd/>
            </a:ln>
          </p:spPr>
          <p:txBody>
            <a:bodyPr/>
            <a:lstStyle/>
            <a:p>
              <a:endParaRPr lang="en-US"/>
            </a:p>
          </p:txBody>
        </p:sp>
        <p:sp>
          <p:nvSpPr>
            <p:cNvPr id="54297" name="Line 9"/>
            <p:cNvSpPr>
              <a:spLocks noChangeShapeType="1"/>
            </p:cNvSpPr>
            <p:nvPr/>
          </p:nvSpPr>
          <p:spPr bwMode="auto">
            <a:xfrm flipH="1" flipV="1">
              <a:off x="4176" y="2400"/>
              <a:ext cx="480" cy="384"/>
            </a:xfrm>
            <a:prstGeom prst="line">
              <a:avLst/>
            </a:prstGeom>
            <a:noFill/>
            <a:ln w="9525">
              <a:solidFill>
                <a:schemeClr val="tx1"/>
              </a:solidFill>
              <a:round/>
              <a:headEnd/>
              <a:tailEnd/>
            </a:ln>
          </p:spPr>
          <p:txBody>
            <a:bodyPr/>
            <a:lstStyle/>
            <a:p>
              <a:endParaRPr lang="en-US"/>
            </a:p>
          </p:txBody>
        </p:sp>
        <p:sp>
          <p:nvSpPr>
            <p:cNvPr id="54298" name="Line 10"/>
            <p:cNvSpPr>
              <a:spLocks noChangeShapeType="1"/>
            </p:cNvSpPr>
            <p:nvPr/>
          </p:nvSpPr>
          <p:spPr bwMode="auto">
            <a:xfrm flipH="1" flipV="1">
              <a:off x="3504" y="2400"/>
              <a:ext cx="480" cy="384"/>
            </a:xfrm>
            <a:prstGeom prst="line">
              <a:avLst/>
            </a:prstGeom>
            <a:noFill/>
            <a:ln w="9525">
              <a:solidFill>
                <a:schemeClr val="tx1"/>
              </a:solidFill>
              <a:round/>
              <a:headEnd/>
              <a:tailEnd/>
            </a:ln>
          </p:spPr>
          <p:txBody>
            <a:bodyPr/>
            <a:lstStyle/>
            <a:p>
              <a:endParaRPr lang="en-US"/>
            </a:p>
          </p:txBody>
        </p:sp>
        <p:sp>
          <p:nvSpPr>
            <p:cNvPr id="54299" name="Line 11"/>
            <p:cNvSpPr>
              <a:spLocks noChangeShapeType="1"/>
            </p:cNvSpPr>
            <p:nvPr/>
          </p:nvSpPr>
          <p:spPr bwMode="auto">
            <a:xfrm>
              <a:off x="3984" y="2784"/>
              <a:ext cx="0" cy="1248"/>
            </a:xfrm>
            <a:prstGeom prst="line">
              <a:avLst/>
            </a:prstGeom>
            <a:noFill/>
            <a:ln w="9525">
              <a:solidFill>
                <a:schemeClr val="tx1"/>
              </a:solidFill>
              <a:round/>
              <a:headEnd/>
              <a:tailEnd/>
            </a:ln>
          </p:spPr>
          <p:txBody>
            <a:bodyPr/>
            <a:lstStyle/>
            <a:p>
              <a:endParaRPr lang="en-US"/>
            </a:p>
          </p:txBody>
        </p:sp>
        <p:sp>
          <p:nvSpPr>
            <p:cNvPr id="54300" name="Line 12"/>
            <p:cNvSpPr>
              <a:spLocks noChangeShapeType="1"/>
            </p:cNvSpPr>
            <p:nvPr/>
          </p:nvSpPr>
          <p:spPr bwMode="auto">
            <a:xfrm>
              <a:off x="2400" y="2592"/>
              <a:ext cx="0" cy="1200"/>
            </a:xfrm>
            <a:prstGeom prst="line">
              <a:avLst/>
            </a:prstGeom>
            <a:noFill/>
            <a:ln w="9525">
              <a:solidFill>
                <a:schemeClr val="tx1"/>
              </a:solidFill>
              <a:round/>
              <a:headEnd/>
              <a:tailEnd/>
            </a:ln>
          </p:spPr>
          <p:txBody>
            <a:bodyPr/>
            <a:lstStyle/>
            <a:p>
              <a:endParaRPr lang="en-US"/>
            </a:p>
          </p:txBody>
        </p:sp>
        <p:sp>
          <p:nvSpPr>
            <p:cNvPr id="54301" name="Line 13"/>
            <p:cNvSpPr>
              <a:spLocks noChangeShapeType="1"/>
            </p:cNvSpPr>
            <p:nvPr/>
          </p:nvSpPr>
          <p:spPr bwMode="auto">
            <a:xfrm>
              <a:off x="2400" y="2592"/>
              <a:ext cx="2016" cy="0"/>
            </a:xfrm>
            <a:prstGeom prst="line">
              <a:avLst/>
            </a:prstGeom>
            <a:noFill/>
            <a:ln w="9525">
              <a:solidFill>
                <a:schemeClr val="tx1"/>
              </a:solidFill>
              <a:round/>
              <a:headEnd/>
              <a:tailEnd/>
            </a:ln>
          </p:spPr>
          <p:txBody>
            <a:bodyPr/>
            <a:lstStyle/>
            <a:p>
              <a:endParaRPr lang="en-US"/>
            </a:p>
          </p:txBody>
        </p:sp>
        <p:sp>
          <p:nvSpPr>
            <p:cNvPr id="54302" name="Line 14"/>
            <p:cNvSpPr>
              <a:spLocks noChangeShapeType="1"/>
            </p:cNvSpPr>
            <p:nvPr/>
          </p:nvSpPr>
          <p:spPr bwMode="auto">
            <a:xfrm>
              <a:off x="2160" y="2976"/>
              <a:ext cx="480" cy="480"/>
            </a:xfrm>
            <a:prstGeom prst="line">
              <a:avLst/>
            </a:prstGeom>
            <a:noFill/>
            <a:ln w="9525">
              <a:solidFill>
                <a:schemeClr val="tx1"/>
              </a:solidFill>
              <a:round/>
              <a:headEnd/>
              <a:tailEnd/>
            </a:ln>
          </p:spPr>
          <p:txBody>
            <a:bodyPr/>
            <a:lstStyle/>
            <a:p>
              <a:endParaRPr lang="en-US"/>
            </a:p>
          </p:txBody>
        </p:sp>
        <p:sp>
          <p:nvSpPr>
            <p:cNvPr id="54303" name="Line 15"/>
            <p:cNvSpPr>
              <a:spLocks noChangeShapeType="1"/>
            </p:cNvSpPr>
            <p:nvPr/>
          </p:nvSpPr>
          <p:spPr bwMode="auto">
            <a:xfrm>
              <a:off x="2640" y="3456"/>
              <a:ext cx="528" cy="0"/>
            </a:xfrm>
            <a:prstGeom prst="line">
              <a:avLst/>
            </a:prstGeom>
            <a:noFill/>
            <a:ln w="9525">
              <a:solidFill>
                <a:schemeClr val="tx1"/>
              </a:solidFill>
              <a:round/>
              <a:headEnd/>
              <a:tailEnd/>
            </a:ln>
          </p:spPr>
          <p:txBody>
            <a:bodyPr/>
            <a:lstStyle/>
            <a:p>
              <a:endParaRPr lang="en-US"/>
            </a:p>
          </p:txBody>
        </p:sp>
        <p:sp>
          <p:nvSpPr>
            <p:cNvPr id="54304" name="Oval 16"/>
            <p:cNvSpPr>
              <a:spLocks noChangeArrowheads="1"/>
            </p:cNvSpPr>
            <p:nvPr/>
          </p:nvSpPr>
          <p:spPr bwMode="auto">
            <a:xfrm rot="2360735">
              <a:off x="2160" y="2751"/>
              <a:ext cx="465" cy="240"/>
            </a:xfrm>
            <a:prstGeom prst="ellipse">
              <a:avLst/>
            </a:prstGeom>
            <a:noFill/>
            <a:ln w="9525">
              <a:solidFill>
                <a:schemeClr val="tx1"/>
              </a:solidFill>
              <a:round/>
              <a:headEnd/>
              <a:tailEnd/>
            </a:ln>
          </p:spPr>
          <p:txBody>
            <a:bodyPr wrap="none" anchor="ctr"/>
            <a:lstStyle/>
            <a:p>
              <a:pPr eaLnBrk="1" hangingPunct="1"/>
              <a:endParaRPr lang="en-US"/>
            </a:p>
          </p:txBody>
        </p:sp>
      </p:grpSp>
      <p:sp>
        <p:nvSpPr>
          <p:cNvPr id="251921" name="Text Box 17"/>
          <p:cNvSpPr txBox="1">
            <a:spLocks noChangeArrowheads="1"/>
          </p:cNvSpPr>
          <p:nvPr/>
        </p:nvSpPr>
        <p:spPr bwMode="auto">
          <a:xfrm>
            <a:off x="1905000" y="4845050"/>
            <a:ext cx="1295400" cy="703263"/>
          </a:xfrm>
          <a:prstGeom prst="rect">
            <a:avLst/>
          </a:prstGeom>
          <a:noFill/>
          <a:ln w="9525">
            <a:noFill/>
            <a:miter lim="800000"/>
            <a:headEnd/>
            <a:tailEnd/>
          </a:ln>
        </p:spPr>
        <p:txBody>
          <a:bodyPr>
            <a:spAutoFit/>
          </a:bodyPr>
          <a:lstStyle/>
          <a:p>
            <a:pPr>
              <a:spcBef>
                <a:spcPct val="50000"/>
              </a:spcBef>
            </a:pPr>
            <a:r>
              <a:rPr lang="en-US" sz="1600"/>
              <a:t>Spatial</a:t>
            </a:r>
          </a:p>
          <a:p>
            <a:pPr>
              <a:spcBef>
                <a:spcPct val="50000"/>
              </a:spcBef>
            </a:pPr>
            <a:r>
              <a:rPr lang="en-US" sz="1600"/>
              <a:t>       Verbal</a:t>
            </a:r>
          </a:p>
        </p:txBody>
      </p:sp>
      <p:sp>
        <p:nvSpPr>
          <p:cNvPr id="251922" name="Text Box 18"/>
          <p:cNvSpPr txBox="1">
            <a:spLocks noChangeArrowheads="1"/>
          </p:cNvSpPr>
          <p:nvPr/>
        </p:nvSpPr>
        <p:spPr bwMode="auto">
          <a:xfrm>
            <a:off x="1600200" y="3335338"/>
            <a:ext cx="1066800" cy="1069975"/>
          </a:xfrm>
          <a:prstGeom prst="rect">
            <a:avLst/>
          </a:prstGeom>
          <a:noFill/>
          <a:ln w="9525">
            <a:noFill/>
            <a:miter lim="800000"/>
            <a:headEnd/>
            <a:tailEnd/>
          </a:ln>
        </p:spPr>
        <p:txBody>
          <a:bodyPr>
            <a:spAutoFit/>
          </a:bodyPr>
          <a:lstStyle/>
          <a:p>
            <a:pPr algn="ctr">
              <a:spcBef>
                <a:spcPct val="50000"/>
              </a:spcBef>
            </a:pPr>
            <a:r>
              <a:rPr lang="en-US" sz="1600"/>
              <a:t>Visual</a:t>
            </a:r>
          </a:p>
          <a:p>
            <a:pPr>
              <a:spcBef>
                <a:spcPct val="50000"/>
              </a:spcBef>
            </a:pPr>
            <a:endParaRPr lang="en-US" sz="1600"/>
          </a:p>
          <a:p>
            <a:pPr algn="ctr">
              <a:spcBef>
                <a:spcPct val="50000"/>
              </a:spcBef>
            </a:pPr>
            <a:r>
              <a:rPr lang="en-US" sz="1600"/>
              <a:t>Auditory</a:t>
            </a:r>
          </a:p>
        </p:txBody>
      </p:sp>
      <p:sp>
        <p:nvSpPr>
          <p:cNvPr id="251923" name="Text Box 19"/>
          <p:cNvSpPr txBox="1">
            <a:spLocks noChangeArrowheads="1"/>
          </p:cNvSpPr>
          <p:nvPr/>
        </p:nvSpPr>
        <p:spPr bwMode="auto">
          <a:xfrm>
            <a:off x="1447800" y="2271713"/>
            <a:ext cx="1143000" cy="703262"/>
          </a:xfrm>
          <a:prstGeom prst="rect">
            <a:avLst/>
          </a:prstGeom>
          <a:noFill/>
          <a:ln w="9525">
            <a:noFill/>
            <a:miter lim="800000"/>
            <a:headEnd/>
            <a:tailEnd/>
          </a:ln>
        </p:spPr>
        <p:txBody>
          <a:bodyPr>
            <a:spAutoFit/>
          </a:bodyPr>
          <a:lstStyle/>
          <a:p>
            <a:pPr algn="r">
              <a:spcBef>
                <a:spcPct val="50000"/>
              </a:spcBef>
            </a:pPr>
            <a:r>
              <a:rPr lang="en-US" sz="1600"/>
              <a:t>Ambient</a:t>
            </a:r>
          </a:p>
          <a:p>
            <a:pPr>
              <a:spcBef>
                <a:spcPct val="50000"/>
              </a:spcBef>
            </a:pPr>
            <a:r>
              <a:rPr lang="en-US" sz="1600"/>
              <a:t>Focal</a:t>
            </a:r>
          </a:p>
        </p:txBody>
      </p:sp>
      <p:sp>
        <p:nvSpPr>
          <p:cNvPr id="251924" name="Line 20"/>
          <p:cNvSpPr>
            <a:spLocks noChangeShapeType="1"/>
          </p:cNvSpPr>
          <p:nvPr/>
        </p:nvSpPr>
        <p:spPr bwMode="auto">
          <a:xfrm>
            <a:off x="1981200" y="2957513"/>
            <a:ext cx="685800" cy="609600"/>
          </a:xfrm>
          <a:prstGeom prst="line">
            <a:avLst/>
          </a:prstGeom>
          <a:noFill/>
          <a:ln w="9525">
            <a:solidFill>
              <a:schemeClr val="tx1"/>
            </a:solidFill>
            <a:round/>
            <a:headEnd/>
            <a:tailEnd type="triangle" w="med" len="med"/>
          </a:ln>
        </p:spPr>
        <p:txBody>
          <a:bodyPr/>
          <a:lstStyle/>
          <a:p>
            <a:endParaRPr lang="en-US"/>
          </a:p>
        </p:txBody>
      </p:sp>
      <p:sp>
        <p:nvSpPr>
          <p:cNvPr id="251925" name="Line 21"/>
          <p:cNvSpPr>
            <a:spLocks noChangeShapeType="1"/>
          </p:cNvSpPr>
          <p:nvPr/>
        </p:nvSpPr>
        <p:spPr bwMode="auto">
          <a:xfrm>
            <a:off x="2133600" y="2576513"/>
            <a:ext cx="609600" cy="685800"/>
          </a:xfrm>
          <a:prstGeom prst="line">
            <a:avLst/>
          </a:prstGeom>
          <a:noFill/>
          <a:ln w="9525">
            <a:solidFill>
              <a:schemeClr val="tx1"/>
            </a:solidFill>
            <a:round/>
            <a:headEnd/>
            <a:tailEnd type="triangle" w="med" len="med"/>
          </a:ln>
        </p:spPr>
        <p:txBody>
          <a:bodyPr/>
          <a:lstStyle/>
          <a:p>
            <a:endParaRPr lang="en-US"/>
          </a:p>
        </p:txBody>
      </p:sp>
      <p:sp>
        <p:nvSpPr>
          <p:cNvPr id="251926" name="Text Box 22"/>
          <p:cNvSpPr txBox="1">
            <a:spLocks noChangeArrowheads="1"/>
          </p:cNvSpPr>
          <p:nvPr/>
        </p:nvSpPr>
        <p:spPr bwMode="auto">
          <a:xfrm>
            <a:off x="2514600" y="2576513"/>
            <a:ext cx="3505200" cy="336550"/>
          </a:xfrm>
          <a:prstGeom prst="rect">
            <a:avLst/>
          </a:prstGeom>
          <a:noFill/>
          <a:ln w="9525">
            <a:noFill/>
            <a:miter lim="800000"/>
            <a:headEnd/>
            <a:tailEnd/>
          </a:ln>
        </p:spPr>
        <p:txBody>
          <a:bodyPr>
            <a:spAutoFit/>
          </a:bodyPr>
          <a:lstStyle/>
          <a:p>
            <a:pPr>
              <a:spcBef>
                <a:spcPct val="50000"/>
              </a:spcBef>
            </a:pPr>
            <a:r>
              <a:rPr lang="en-US" sz="1600"/>
              <a:t>Perception   Cognition    Response</a:t>
            </a:r>
          </a:p>
        </p:txBody>
      </p:sp>
      <p:sp>
        <p:nvSpPr>
          <p:cNvPr id="251927" name="Text Box 23"/>
          <p:cNvSpPr txBox="1">
            <a:spLocks noChangeArrowheads="1"/>
          </p:cNvSpPr>
          <p:nvPr/>
        </p:nvSpPr>
        <p:spPr bwMode="auto">
          <a:xfrm>
            <a:off x="5943600" y="2863850"/>
            <a:ext cx="2057400" cy="703263"/>
          </a:xfrm>
          <a:prstGeom prst="rect">
            <a:avLst/>
          </a:prstGeom>
          <a:noFill/>
          <a:ln w="9525">
            <a:noFill/>
            <a:miter lim="800000"/>
            <a:headEnd/>
            <a:tailEnd/>
          </a:ln>
        </p:spPr>
        <p:txBody>
          <a:bodyPr>
            <a:spAutoFit/>
          </a:bodyPr>
          <a:lstStyle/>
          <a:p>
            <a:pPr>
              <a:spcBef>
                <a:spcPct val="50000"/>
              </a:spcBef>
            </a:pPr>
            <a:r>
              <a:rPr lang="en-US" sz="1600"/>
              <a:t>Manual Spatial</a:t>
            </a:r>
          </a:p>
          <a:p>
            <a:pPr>
              <a:spcBef>
                <a:spcPct val="50000"/>
              </a:spcBef>
            </a:pPr>
            <a:r>
              <a:rPr lang="en-US" sz="1600"/>
              <a:t>       Vocal Verbal</a:t>
            </a:r>
          </a:p>
        </p:txBody>
      </p:sp>
      <p:sp>
        <p:nvSpPr>
          <p:cNvPr id="251928" name="Line 24"/>
          <p:cNvSpPr>
            <a:spLocks noChangeShapeType="1"/>
          </p:cNvSpPr>
          <p:nvPr/>
        </p:nvSpPr>
        <p:spPr bwMode="auto">
          <a:xfrm>
            <a:off x="1066800" y="4786313"/>
            <a:ext cx="762000" cy="762000"/>
          </a:xfrm>
          <a:prstGeom prst="line">
            <a:avLst/>
          </a:prstGeom>
          <a:noFill/>
          <a:ln w="9525">
            <a:solidFill>
              <a:schemeClr val="tx1"/>
            </a:solidFill>
            <a:round/>
            <a:headEnd type="triangle" w="med" len="med"/>
            <a:tailEnd type="triangle" w="med" len="med"/>
          </a:ln>
        </p:spPr>
        <p:txBody>
          <a:bodyPr/>
          <a:lstStyle/>
          <a:p>
            <a:endParaRPr lang="en-US"/>
          </a:p>
        </p:txBody>
      </p:sp>
      <p:sp>
        <p:nvSpPr>
          <p:cNvPr id="251929" name="Line 25"/>
          <p:cNvSpPr>
            <a:spLocks noChangeShapeType="1"/>
          </p:cNvSpPr>
          <p:nvPr/>
        </p:nvSpPr>
        <p:spPr bwMode="auto">
          <a:xfrm flipV="1">
            <a:off x="1066800" y="2424113"/>
            <a:ext cx="0" cy="2362200"/>
          </a:xfrm>
          <a:prstGeom prst="line">
            <a:avLst/>
          </a:prstGeom>
          <a:noFill/>
          <a:ln w="9525">
            <a:solidFill>
              <a:schemeClr val="tx1"/>
            </a:solidFill>
            <a:round/>
            <a:headEnd type="triangle" w="med" len="med"/>
            <a:tailEnd type="triangle" w="med" len="med"/>
          </a:ln>
        </p:spPr>
        <p:txBody>
          <a:bodyPr/>
          <a:lstStyle/>
          <a:p>
            <a:endParaRPr lang="en-US"/>
          </a:p>
        </p:txBody>
      </p:sp>
      <p:sp>
        <p:nvSpPr>
          <p:cNvPr id="251930" name="Text Box 26"/>
          <p:cNvSpPr txBox="1">
            <a:spLocks noChangeArrowheads="1"/>
          </p:cNvSpPr>
          <p:nvPr/>
        </p:nvSpPr>
        <p:spPr bwMode="auto">
          <a:xfrm rot="-5400000">
            <a:off x="319087" y="3444876"/>
            <a:ext cx="1463675" cy="336550"/>
          </a:xfrm>
          <a:prstGeom prst="rect">
            <a:avLst/>
          </a:prstGeom>
          <a:solidFill>
            <a:schemeClr val="bg1"/>
          </a:solidFill>
          <a:ln w="9525">
            <a:noFill/>
            <a:miter lim="800000"/>
            <a:headEnd/>
            <a:tailEnd/>
          </a:ln>
        </p:spPr>
        <p:txBody>
          <a:bodyPr>
            <a:spAutoFit/>
          </a:bodyPr>
          <a:lstStyle/>
          <a:p>
            <a:pPr>
              <a:spcBef>
                <a:spcPct val="50000"/>
              </a:spcBef>
            </a:pPr>
            <a:r>
              <a:rPr lang="en-US" sz="1600" b="1"/>
              <a:t>MODALITIES</a:t>
            </a:r>
          </a:p>
        </p:txBody>
      </p:sp>
      <p:sp>
        <p:nvSpPr>
          <p:cNvPr id="251931" name="Line 27"/>
          <p:cNvSpPr>
            <a:spLocks noChangeShapeType="1"/>
          </p:cNvSpPr>
          <p:nvPr/>
        </p:nvSpPr>
        <p:spPr bwMode="auto">
          <a:xfrm>
            <a:off x="2362200" y="2119313"/>
            <a:ext cx="3657600" cy="0"/>
          </a:xfrm>
          <a:prstGeom prst="line">
            <a:avLst/>
          </a:prstGeom>
          <a:noFill/>
          <a:ln w="9525">
            <a:solidFill>
              <a:schemeClr val="tx1"/>
            </a:solidFill>
            <a:round/>
            <a:headEnd type="triangle" w="med" len="med"/>
            <a:tailEnd type="triangle" w="med" len="med"/>
          </a:ln>
        </p:spPr>
        <p:txBody>
          <a:bodyPr/>
          <a:lstStyle/>
          <a:p>
            <a:endParaRPr lang="en-US"/>
          </a:p>
        </p:txBody>
      </p:sp>
      <p:sp>
        <p:nvSpPr>
          <p:cNvPr id="251932" name="Text Box 28"/>
          <p:cNvSpPr txBox="1">
            <a:spLocks noChangeArrowheads="1"/>
          </p:cNvSpPr>
          <p:nvPr/>
        </p:nvSpPr>
        <p:spPr bwMode="auto">
          <a:xfrm>
            <a:off x="3657600" y="1935163"/>
            <a:ext cx="1066800" cy="336550"/>
          </a:xfrm>
          <a:prstGeom prst="rect">
            <a:avLst/>
          </a:prstGeom>
          <a:solidFill>
            <a:schemeClr val="bg1"/>
          </a:solidFill>
          <a:ln w="9525">
            <a:noFill/>
            <a:miter lim="800000"/>
            <a:headEnd/>
            <a:tailEnd/>
          </a:ln>
        </p:spPr>
        <p:txBody>
          <a:bodyPr>
            <a:spAutoFit/>
          </a:bodyPr>
          <a:lstStyle/>
          <a:p>
            <a:pPr>
              <a:spcBef>
                <a:spcPct val="50000"/>
              </a:spcBef>
            </a:pPr>
            <a:r>
              <a:rPr lang="en-US" sz="1600" b="1"/>
              <a:t>STAGES</a:t>
            </a:r>
          </a:p>
        </p:txBody>
      </p:sp>
      <p:sp>
        <p:nvSpPr>
          <p:cNvPr id="251933" name="Line 29"/>
          <p:cNvSpPr>
            <a:spLocks noChangeShapeType="1"/>
          </p:cNvSpPr>
          <p:nvPr/>
        </p:nvSpPr>
        <p:spPr bwMode="auto">
          <a:xfrm>
            <a:off x="7086600" y="2271713"/>
            <a:ext cx="9906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251934" name="Text Box 30"/>
          <p:cNvSpPr txBox="1">
            <a:spLocks noChangeArrowheads="1"/>
          </p:cNvSpPr>
          <p:nvPr/>
        </p:nvSpPr>
        <p:spPr bwMode="auto">
          <a:xfrm>
            <a:off x="990600" y="5014913"/>
            <a:ext cx="914400" cy="336550"/>
          </a:xfrm>
          <a:prstGeom prst="rect">
            <a:avLst/>
          </a:prstGeom>
          <a:solidFill>
            <a:schemeClr val="bg1"/>
          </a:solidFill>
          <a:ln w="9525">
            <a:noFill/>
            <a:miter lim="800000"/>
            <a:headEnd/>
            <a:tailEnd/>
          </a:ln>
        </p:spPr>
        <p:txBody>
          <a:bodyPr>
            <a:spAutoFit/>
          </a:bodyPr>
          <a:lstStyle/>
          <a:p>
            <a:pPr>
              <a:spcBef>
                <a:spcPct val="50000"/>
              </a:spcBef>
            </a:pPr>
            <a:r>
              <a:rPr lang="en-US" sz="1600" b="1"/>
              <a:t>CODES</a:t>
            </a:r>
          </a:p>
        </p:txBody>
      </p:sp>
      <p:sp>
        <p:nvSpPr>
          <p:cNvPr id="251935" name="Text Box 31"/>
          <p:cNvSpPr txBox="1">
            <a:spLocks noChangeArrowheads="1"/>
          </p:cNvSpPr>
          <p:nvPr/>
        </p:nvSpPr>
        <p:spPr bwMode="auto">
          <a:xfrm>
            <a:off x="6934200" y="2500313"/>
            <a:ext cx="1447800" cy="336550"/>
          </a:xfrm>
          <a:prstGeom prst="rect">
            <a:avLst/>
          </a:prstGeom>
          <a:solidFill>
            <a:schemeClr val="bg1"/>
          </a:solidFill>
          <a:ln w="9525">
            <a:noFill/>
            <a:miter lim="800000"/>
            <a:headEnd/>
            <a:tailEnd/>
          </a:ln>
        </p:spPr>
        <p:txBody>
          <a:bodyPr>
            <a:spAutoFit/>
          </a:bodyPr>
          <a:lstStyle/>
          <a:p>
            <a:pPr>
              <a:spcBef>
                <a:spcPct val="50000"/>
              </a:spcBef>
            </a:pPr>
            <a:r>
              <a:rPr lang="en-US" sz="1600" b="1"/>
              <a:t>RESPONSES</a:t>
            </a:r>
          </a:p>
        </p:txBody>
      </p:sp>
      <p:sp>
        <p:nvSpPr>
          <p:cNvPr id="54291" name="TextBox 31"/>
          <p:cNvSpPr txBox="1">
            <a:spLocks noChangeArrowheads="1"/>
          </p:cNvSpPr>
          <p:nvPr/>
        </p:nvSpPr>
        <p:spPr bwMode="auto">
          <a:xfrm>
            <a:off x="179388" y="6205538"/>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33" name="TextBox 32"/>
          <p:cNvSpPr txBox="1"/>
          <p:nvPr/>
        </p:nvSpPr>
        <p:spPr>
          <a:xfrm>
            <a:off x="342900" y="6130022"/>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Discuss how many things you can do at once</a:t>
            </a:r>
          </a:p>
          <a:p>
            <a:pPr algn="ctr"/>
            <a:r>
              <a:rPr lang="en-US" i="1" dirty="0" smtClean="0"/>
              <a:t>Explain how you do it</a:t>
            </a:r>
            <a:endParaRPr lang="en-US"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1931"/>
                                        </p:tgtEl>
                                        <p:attrNameLst>
                                          <p:attrName>style.visibility</p:attrName>
                                        </p:attrNameLst>
                                      </p:cBhvr>
                                      <p:to>
                                        <p:strVal val="visible"/>
                                      </p:to>
                                    </p:set>
                                    <p:animEffect transition="in" filter="wipe(down)">
                                      <p:cBhvr>
                                        <p:cTn id="7" dur="500"/>
                                        <p:tgtEl>
                                          <p:spTgt spid="2519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51932"/>
                                        </p:tgtEl>
                                        <p:attrNameLst>
                                          <p:attrName>style.visibility</p:attrName>
                                        </p:attrNameLst>
                                      </p:cBhvr>
                                      <p:to>
                                        <p:strVal val="visible"/>
                                      </p:to>
                                    </p:set>
                                    <p:animEffect transition="in" filter="box(in)">
                                      <p:cBhvr>
                                        <p:cTn id="10" dur="500"/>
                                        <p:tgtEl>
                                          <p:spTgt spid="25193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51926"/>
                                        </p:tgtEl>
                                        <p:attrNameLst>
                                          <p:attrName>style.visibility</p:attrName>
                                        </p:attrNameLst>
                                      </p:cBhvr>
                                      <p:to>
                                        <p:strVal val="visible"/>
                                      </p:to>
                                    </p:set>
                                    <p:animEffect transition="in" filter="box(in)">
                                      <p:cBhvr>
                                        <p:cTn id="13" dur="500"/>
                                        <p:tgtEl>
                                          <p:spTgt spid="2519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51929"/>
                                        </p:tgtEl>
                                        <p:attrNameLst>
                                          <p:attrName>style.visibility</p:attrName>
                                        </p:attrNameLst>
                                      </p:cBhvr>
                                      <p:to>
                                        <p:strVal val="visible"/>
                                      </p:to>
                                    </p:set>
                                    <p:animEffect transition="in" filter="wipe(down)">
                                      <p:cBhvr>
                                        <p:cTn id="18" dur="500"/>
                                        <p:tgtEl>
                                          <p:spTgt spid="25192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51930"/>
                                        </p:tgtEl>
                                        <p:attrNameLst>
                                          <p:attrName>style.visibility</p:attrName>
                                        </p:attrNameLst>
                                      </p:cBhvr>
                                      <p:to>
                                        <p:strVal val="visible"/>
                                      </p:to>
                                    </p:set>
                                    <p:animEffect transition="in" filter="box(in)">
                                      <p:cBhvr>
                                        <p:cTn id="21" dur="500"/>
                                        <p:tgtEl>
                                          <p:spTgt spid="25193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51922"/>
                                        </p:tgtEl>
                                        <p:attrNameLst>
                                          <p:attrName>style.visibility</p:attrName>
                                        </p:attrNameLst>
                                      </p:cBhvr>
                                      <p:to>
                                        <p:strVal val="visible"/>
                                      </p:to>
                                    </p:set>
                                    <p:animEffect transition="in" filter="box(in)">
                                      <p:cBhvr>
                                        <p:cTn id="24" dur="500"/>
                                        <p:tgtEl>
                                          <p:spTgt spid="2519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51923"/>
                                        </p:tgtEl>
                                        <p:attrNameLst>
                                          <p:attrName>style.visibility</p:attrName>
                                        </p:attrNameLst>
                                      </p:cBhvr>
                                      <p:to>
                                        <p:strVal val="visible"/>
                                      </p:to>
                                    </p:set>
                                    <p:animEffect transition="in" filter="box(in)">
                                      <p:cBhvr>
                                        <p:cTn id="29" dur="500"/>
                                        <p:tgtEl>
                                          <p:spTgt spid="25192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1925"/>
                                        </p:tgtEl>
                                        <p:attrNameLst>
                                          <p:attrName>style.visibility</p:attrName>
                                        </p:attrNameLst>
                                      </p:cBhvr>
                                      <p:to>
                                        <p:strVal val="visible"/>
                                      </p:to>
                                    </p:set>
                                    <p:animEffect transition="in" filter="wipe(down)">
                                      <p:cBhvr>
                                        <p:cTn id="32" dur="500"/>
                                        <p:tgtEl>
                                          <p:spTgt spid="25192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51924"/>
                                        </p:tgtEl>
                                        <p:attrNameLst>
                                          <p:attrName>style.visibility</p:attrName>
                                        </p:attrNameLst>
                                      </p:cBhvr>
                                      <p:to>
                                        <p:strVal val="visible"/>
                                      </p:to>
                                    </p:set>
                                    <p:animEffect transition="in" filter="wipe(down)">
                                      <p:cBhvr>
                                        <p:cTn id="35" dur="500"/>
                                        <p:tgtEl>
                                          <p:spTgt spid="25192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1928"/>
                                        </p:tgtEl>
                                        <p:attrNameLst>
                                          <p:attrName>style.visibility</p:attrName>
                                        </p:attrNameLst>
                                      </p:cBhvr>
                                      <p:to>
                                        <p:strVal val="visible"/>
                                      </p:to>
                                    </p:set>
                                    <p:animEffect transition="in" filter="wipe(down)">
                                      <p:cBhvr>
                                        <p:cTn id="40" dur="500"/>
                                        <p:tgtEl>
                                          <p:spTgt spid="251928"/>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51934"/>
                                        </p:tgtEl>
                                        <p:attrNameLst>
                                          <p:attrName>style.visibility</p:attrName>
                                        </p:attrNameLst>
                                      </p:cBhvr>
                                      <p:to>
                                        <p:strVal val="visible"/>
                                      </p:to>
                                    </p:set>
                                    <p:animEffect transition="in" filter="box(in)">
                                      <p:cBhvr>
                                        <p:cTn id="43" dur="500"/>
                                        <p:tgtEl>
                                          <p:spTgt spid="25193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51921"/>
                                        </p:tgtEl>
                                        <p:attrNameLst>
                                          <p:attrName>style.visibility</p:attrName>
                                        </p:attrNameLst>
                                      </p:cBhvr>
                                      <p:to>
                                        <p:strVal val="visible"/>
                                      </p:to>
                                    </p:set>
                                    <p:animEffect transition="in" filter="box(in)">
                                      <p:cBhvr>
                                        <p:cTn id="46" dur="500"/>
                                        <p:tgtEl>
                                          <p:spTgt spid="2519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1933"/>
                                        </p:tgtEl>
                                        <p:attrNameLst>
                                          <p:attrName>style.visibility</p:attrName>
                                        </p:attrNameLst>
                                      </p:cBhvr>
                                      <p:to>
                                        <p:strVal val="visible"/>
                                      </p:to>
                                    </p:set>
                                    <p:animEffect transition="in" filter="wipe(down)">
                                      <p:cBhvr>
                                        <p:cTn id="49" dur="500"/>
                                        <p:tgtEl>
                                          <p:spTgt spid="251933"/>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251935"/>
                                        </p:tgtEl>
                                        <p:attrNameLst>
                                          <p:attrName>style.visibility</p:attrName>
                                        </p:attrNameLst>
                                      </p:cBhvr>
                                      <p:to>
                                        <p:strVal val="visible"/>
                                      </p:to>
                                    </p:set>
                                    <p:animEffect transition="in" filter="box(in)">
                                      <p:cBhvr>
                                        <p:cTn id="52" dur="500"/>
                                        <p:tgtEl>
                                          <p:spTgt spid="251935"/>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51927"/>
                                        </p:tgtEl>
                                        <p:attrNameLst>
                                          <p:attrName>style.visibility</p:attrName>
                                        </p:attrNameLst>
                                      </p:cBhvr>
                                      <p:to>
                                        <p:strVal val="visible"/>
                                      </p:to>
                                    </p:set>
                                    <p:animEffect transition="in" filter="box(in)">
                                      <p:cBhvr>
                                        <p:cTn id="55" dur="500"/>
                                        <p:tgtEl>
                                          <p:spTgt spid="25192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3">
                                            <p:txEl>
                                              <p:pRg st="0" end="0"/>
                                            </p:txEl>
                                          </p:spTgt>
                                        </p:tgtEl>
                                        <p:attrNameLst>
                                          <p:attrName>style.visibility</p:attrName>
                                        </p:attrNameLst>
                                      </p:cBhvr>
                                      <p:to>
                                        <p:strVal val="visible"/>
                                      </p:to>
                                    </p:set>
                                    <p:animEffect transition="in" filter="blinds(horizontal)">
                                      <p:cBhvr>
                                        <p:cTn id="60" dur="500"/>
                                        <p:tgtEl>
                                          <p:spTgt spid="33">
                                            <p:txEl>
                                              <p:pRg st="0" end="0"/>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33">
                                            <p:txEl>
                                              <p:pRg st="1" end="1"/>
                                            </p:txEl>
                                          </p:spTgt>
                                        </p:tgtEl>
                                        <p:attrNameLst>
                                          <p:attrName>style.visibility</p:attrName>
                                        </p:attrNameLst>
                                      </p:cBhvr>
                                      <p:to>
                                        <p:strVal val="visible"/>
                                      </p:to>
                                    </p:set>
                                    <p:animEffect transition="in" filter="blinds(horizontal)">
                                      <p:cBhvr>
                                        <p:cTn id="63"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21" grpId="0"/>
      <p:bldP spid="251922" grpId="0"/>
      <p:bldP spid="251923" grpId="0"/>
      <p:bldP spid="251924" grpId="0" animBg="1"/>
      <p:bldP spid="251925" grpId="0" animBg="1"/>
      <p:bldP spid="251926" grpId="0"/>
      <p:bldP spid="251927" grpId="0"/>
      <p:bldP spid="251928" grpId="0" animBg="1"/>
      <p:bldP spid="251929" grpId="0" animBg="1"/>
      <p:bldP spid="251930" grpId="0" animBg="1"/>
      <p:bldP spid="251931" grpId="0" animBg="1"/>
      <p:bldP spid="251932" grpId="0" animBg="1"/>
      <p:bldP spid="251933" grpId="0" animBg="1"/>
      <p:bldP spid="251934" grpId="0" animBg="1"/>
      <p:bldP spid="2519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Human as an Information Processor </a:t>
            </a:r>
            <a:endParaRPr lang="en-GB" smtClean="0">
              <a:latin typeface="Lucida Sans" pitchFamily="34" charset="0"/>
              <a:ea typeface="ヒラギノ角ゴ Pro W3" pitchFamily="120" charset="-128"/>
            </a:endParaRPr>
          </a:p>
        </p:txBody>
      </p:sp>
      <p:sp>
        <p:nvSpPr>
          <p:cNvPr id="30723" name="Text Placeholder 3"/>
          <p:cNvSpPr>
            <a:spLocks noGrp="1"/>
          </p:cNvSpPr>
          <p:nvPr>
            <p:ph type="body" sz="quarter" idx="11"/>
          </p:nvPr>
        </p:nvSpPr>
        <p:spPr bwMode="auto">
          <a:xfrm>
            <a:off x="685800" y="1387475"/>
            <a:ext cx="7990656" cy="4345781"/>
          </a:xfrm>
          <a:noFill/>
          <a:ln>
            <a:miter lim="800000"/>
            <a:headEnd/>
            <a:tailEnd/>
          </a:ln>
        </p:spPr>
        <p:txBody>
          <a:bodyPr wrap="square" lIns="91440" tIns="45720" rIns="91440" bIns="45720" numCol="1" anchor="t" anchorCtr="0" compatLnSpc="1">
            <a:prstTxWarp prst="textNoShape">
              <a:avLst/>
            </a:prstTxWarp>
            <a:normAutofit lnSpcReduction="10000"/>
          </a:bodyPr>
          <a:lstStyle/>
          <a:p>
            <a:pPr marL="519113" indent="-519113">
              <a:buFont typeface="Arial" panose="020B0604020202020204" pitchFamily="34" charset="0"/>
              <a:buNone/>
            </a:pPr>
            <a:r>
              <a:rPr lang="en-SG" dirty="0" smtClean="0">
                <a:latin typeface="Lucida Sans" pitchFamily="34" charset="0"/>
                <a:ea typeface="ヒラギノ角ゴ Pro W3" pitchFamily="120" charset="-128"/>
              </a:rPr>
              <a:t>Human information processing can be thought of as:</a:t>
            </a:r>
          </a:p>
          <a:p>
            <a:pPr marL="519113" indent="-222250"/>
            <a:r>
              <a:rPr lang="en-SG" dirty="0" smtClean="0">
                <a:latin typeface="Lucida Sans" pitchFamily="34" charset="0"/>
                <a:ea typeface="ヒラギノ角ゴ Pro W3" pitchFamily="120" charset="-128"/>
              </a:rPr>
              <a:t>A general pattern recogniser</a:t>
            </a:r>
          </a:p>
          <a:p>
            <a:pPr marL="519113" indent="-222250"/>
            <a:r>
              <a:rPr lang="en-SG" dirty="0" smtClean="0">
                <a:latin typeface="Lucida Sans" pitchFamily="34" charset="0"/>
                <a:ea typeface="ヒラギノ角ゴ Pro W3" pitchFamily="120" charset="-128"/>
              </a:rPr>
              <a:t>With limited human information processing capacity</a:t>
            </a:r>
          </a:p>
          <a:p>
            <a:pPr marL="519113" indent="-222250"/>
            <a:r>
              <a:rPr lang="en-SG" dirty="0" smtClean="0">
                <a:latin typeface="Lucida Sans" pitchFamily="34" charset="0"/>
                <a:ea typeface="ヒラギノ角ゴ Pro W3" pitchFamily="120" charset="-128"/>
              </a:rPr>
              <a:t>Using heuristics (rule of thumb) to simplify information processing load</a:t>
            </a:r>
          </a:p>
          <a:p>
            <a:pPr marL="519113" indent="-222250"/>
            <a:r>
              <a:rPr lang="en-SG" dirty="0" smtClean="0">
                <a:latin typeface="Lucida Sans" pitchFamily="34" charset="0"/>
                <a:ea typeface="ヒラギノ角ゴ Pro W3" pitchFamily="120" charset="-128"/>
              </a:rPr>
              <a:t>And act as a ‘</a:t>
            </a:r>
            <a:r>
              <a:rPr lang="en-SG" dirty="0" err="1" smtClean="0">
                <a:latin typeface="Lucida Sans" pitchFamily="34" charset="0"/>
                <a:ea typeface="ヒラギノ角ゴ Pro W3" pitchFamily="120" charset="-128"/>
              </a:rPr>
              <a:t>satisficer</a:t>
            </a:r>
            <a:r>
              <a:rPr lang="en-SG" dirty="0" smtClean="0">
                <a:latin typeface="Lucida Sans" pitchFamily="34" charset="0"/>
                <a:ea typeface="ヒラギノ角ゴ Pro W3" pitchFamily="120" charset="-128"/>
              </a:rPr>
              <a:t>’ rather than optimiser.</a:t>
            </a:r>
          </a:p>
          <a:p>
            <a:pPr marL="919163" lvl="1" indent="-222250"/>
            <a:r>
              <a:rPr lang="en-SG" dirty="0" smtClean="0">
                <a:ea typeface="ヒラギノ角ゴ Pro W3" pitchFamily="120" charset="-128"/>
              </a:rPr>
              <a:t>Tendency to seek pragmatic solutions, not optimal solutions, trading off costs and benefits of alternative actions.</a:t>
            </a:r>
          </a:p>
          <a:p>
            <a:pPr marL="519113" lvl="1" indent="-222250"/>
            <a:endParaRPr lang="en-SG" sz="1000" dirty="0" smtClean="0">
              <a:ea typeface="ヒラギノ角ゴ Pro W3" pitchFamily="120" charset="-128"/>
            </a:endParaRPr>
          </a:p>
          <a:p>
            <a:pPr marL="519113" lvl="1" indent="-222250" algn="r">
              <a:buFont typeface="Arial" pitchFamily="34" charset="0"/>
              <a:buNone/>
            </a:pPr>
            <a:r>
              <a:rPr lang="en-SG" i="1" dirty="0" smtClean="0">
                <a:ea typeface="ヒラギノ角ゴ Pro W3" pitchFamily="120" charset="-128"/>
              </a:rPr>
              <a:t>Introduction to Ergonomics, R Bridger, 2013</a:t>
            </a:r>
            <a:r>
              <a:rPr lang="en-SG" dirty="0" smtClean="0">
                <a:ea typeface="ヒラギノ角ゴ Pro W3" pitchFamily="120" charset="-128"/>
              </a:rPr>
              <a:t>. </a:t>
            </a:r>
          </a:p>
          <a:p>
            <a:pPr marL="519113" indent="-222250"/>
            <a:endParaRPr lang="en-GB" dirty="0" smtClean="0">
              <a:latin typeface="Lucida Sans" pitchFamily="34" charset="0"/>
              <a:ea typeface="ヒラギノ角ゴ Pro W3" pitchFamily="120" charset="-128"/>
            </a:endParaRPr>
          </a:p>
          <a:p>
            <a:pPr marL="519113" indent="-222250"/>
            <a:endParaRPr lang="en-US" dirty="0" smtClean="0">
              <a:latin typeface="Lucida Sans" pitchFamily="34" charset="0"/>
              <a:ea typeface="ヒラギノ角ゴ Pro W3" pitchFamily="120" charset="-128"/>
            </a:endParaRPr>
          </a:p>
        </p:txBody>
      </p:sp>
      <p:sp>
        <p:nvSpPr>
          <p:cNvPr id="4" name="TextBox 3"/>
          <p:cNvSpPr txBox="1"/>
          <p:nvPr/>
        </p:nvSpPr>
        <p:spPr>
          <a:xfrm>
            <a:off x="685800" y="5733256"/>
            <a:ext cx="5182344" cy="923330"/>
          </a:xfrm>
          <a:prstGeom prst="rect">
            <a:avLst/>
          </a:prstGeom>
          <a:solidFill>
            <a:srgbClr val="FFFF00"/>
          </a:solidFill>
          <a:ln w="12700">
            <a:solidFill>
              <a:schemeClr val="tx1"/>
            </a:solidFill>
          </a:ln>
        </p:spPr>
        <p:txBody>
          <a:bodyPr wrap="square" rtlCol="0">
            <a:spAutoFit/>
          </a:bodyPr>
          <a:lstStyle/>
          <a:p>
            <a:pPr algn="ctr"/>
            <a:r>
              <a:rPr lang="en-US" i="1" dirty="0" smtClean="0"/>
              <a:t>Look around. You see lots of things but only pay attention to some of the surroundings, and only in sufficient detail for your immediate purpose.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Lucida Sans" pitchFamily="34" charset="0"/>
                <a:ea typeface="ヒラギノ角ゴ Pro W3" pitchFamily="120" charset="-128"/>
              </a:rPr>
              <a:t>Time-Sharing</a:t>
            </a:r>
          </a:p>
        </p:txBody>
      </p:sp>
      <p:sp>
        <p:nvSpPr>
          <p:cNvPr id="55299" name="Rectangle 3"/>
          <p:cNvSpPr>
            <a:spLocks noGrp="1" noChangeArrowheads="1"/>
          </p:cNvSpPr>
          <p:nvPr>
            <p:ph type="body" sz="quarter" idx="11"/>
          </p:nvPr>
        </p:nvSpPr>
        <p:spPr bwMode="auto">
          <a:xfrm>
            <a:off x="685800" y="1387475"/>
            <a:ext cx="5470376" cy="4572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2800" dirty="0" smtClean="0">
                <a:latin typeface="Lucida Sans" pitchFamily="34" charset="0"/>
                <a:ea typeface="ヒラギノ角ゴ Pro W3" pitchFamily="120" charset="-128"/>
              </a:rPr>
              <a:t>Time-sharing efficiency depends on what type of resources required</a:t>
            </a:r>
          </a:p>
          <a:p>
            <a:pPr eaLnBrk="1" hangingPunct="1"/>
            <a:r>
              <a:rPr lang="en-US" sz="2800" dirty="0" smtClean="0">
                <a:latin typeface="Lucida Sans" pitchFamily="34" charset="0"/>
                <a:ea typeface="ヒラギノ角ゴ Pro W3" pitchFamily="120" charset="-128"/>
              </a:rPr>
              <a:t>We can time-share if two or more activities use different resources</a:t>
            </a:r>
          </a:p>
        </p:txBody>
      </p:sp>
      <p:sp>
        <p:nvSpPr>
          <p:cNvPr id="6" name="TextBox 5"/>
          <p:cNvSpPr txBox="1"/>
          <p:nvPr/>
        </p:nvSpPr>
        <p:spPr>
          <a:xfrm>
            <a:off x="1043608" y="4542511"/>
            <a:ext cx="4248472" cy="1938992"/>
          </a:xfrm>
          <a:prstGeom prst="rect">
            <a:avLst/>
          </a:prstGeom>
          <a:solidFill>
            <a:srgbClr val="FFFF00"/>
          </a:solidFill>
          <a:ln w="12700">
            <a:solidFill>
              <a:schemeClr val="tx1"/>
            </a:solidFill>
          </a:ln>
        </p:spPr>
        <p:txBody>
          <a:bodyPr wrap="square" rtlCol="0">
            <a:spAutoFit/>
          </a:bodyPr>
          <a:lstStyle/>
          <a:p>
            <a:pPr algn="ctr"/>
            <a:r>
              <a:rPr lang="en-US" sz="2400" i="1" dirty="0" smtClean="0"/>
              <a:t>Discuss the multiple activities or tasks that workers are doing in their workplace that has the potential to lead to errors / accidents </a:t>
            </a:r>
            <a:endParaRPr lang="en-US" sz="2400" i="1" dirty="0"/>
          </a:p>
        </p:txBody>
      </p:sp>
      <p:pic>
        <p:nvPicPr>
          <p:cNvPr id="7" name="Picture 6" descr="ID-10047933.jpg"/>
          <p:cNvPicPr>
            <a:picLocks noChangeAspect="1"/>
          </p:cNvPicPr>
          <p:nvPr/>
        </p:nvPicPr>
        <p:blipFill>
          <a:blip r:embed="rId3"/>
          <a:stretch>
            <a:fillRect/>
          </a:stretch>
        </p:blipFill>
        <p:spPr>
          <a:xfrm>
            <a:off x="6156176" y="1557391"/>
            <a:ext cx="1985105" cy="298512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Multiple resources</a:t>
            </a:r>
          </a:p>
        </p:txBody>
      </p:sp>
      <p:sp>
        <p:nvSpPr>
          <p:cNvPr id="56323" name="Rectangle 3"/>
          <p:cNvSpPr>
            <a:spLocks noGrp="1" noChangeArrowheads="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pPr>
              <a:lnSpc>
                <a:spcPct val="80000"/>
              </a:lnSpc>
              <a:buFontTx/>
              <a:buNone/>
            </a:pPr>
            <a:r>
              <a:rPr lang="en-US" sz="2200" b="1" smtClean="0">
                <a:latin typeface="Lucida Sans" pitchFamily="34" charset="0"/>
                <a:ea typeface="ヒラギノ角ゴ Pro W3" pitchFamily="120" charset="-128"/>
              </a:rPr>
              <a:t>STAGES</a:t>
            </a:r>
          </a:p>
          <a:p>
            <a:pPr>
              <a:lnSpc>
                <a:spcPct val="80000"/>
              </a:lnSpc>
              <a:buFontTx/>
              <a:buNone/>
            </a:pPr>
            <a:endParaRPr lang="en-US" sz="2200" b="1" smtClean="0">
              <a:latin typeface="Lucida Sans" pitchFamily="34" charset="0"/>
              <a:ea typeface="ヒラギノ角ゴ Pro W3" pitchFamily="120" charset="-128"/>
            </a:endParaRPr>
          </a:p>
          <a:p>
            <a:pPr>
              <a:lnSpc>
                <a:spcPct val="80000"/>
              </a:lnSpc>
            </a:pPr>
            <a:r>
              <a:rPr lang="en-US" sz="2200" smtClean="0">
                <a:latin typeface="Lucida Sans" pitchFamily="34" charset="0"/>
                <a:ea typeface="ヒラギノ角ゴ Pro W3" pitchFamily="120" charset="-128"/>
              </a:rPr>
              <a:t>Resource for cognitive processing – perceptual and working memory (think)– is separate from resources for response selection and execution (do) </a:t>
            </a:r>
          </a:p>
          <a:p>
            <a:pPr>
              <a:lnSpc>
                <a:spcPct val="80000"/>
              </a:lnSpc>
            </a:pPr>
            <a:endParaRPr lang="en-US" sz="2200" smtClean="0">
              <a:latin typeface="Lucida Sans" pitchFamily="34" charset="0"/>
              <a:ea typeface="ヒラギノ角ゴ Pro W3" pitchFamily="120" charset="-128"/>
            </a:endParaRPr>
          </a:p>
          <a:p>
            <a:pPr>
              <a:lnSpc>
                <a:spcPct val="80000"/>
              </a:lnSpc>
            </a:pPr>
            <a:r>
              <a:rPr lang="en-US" sz="2200" smtClean="0">
                <a:latin typeface="Lucida Sans" pitchFamily="34" charset="0"/>
                <a:ea typeface="ヒラギノ角ゴ Pro W3" pitchFamily="120" charset="-128"/>
              </a:rPr>
              <a:t>No problem walking and talking on the phone at the same time.</a:t>
            </a:r>
          </a:p>
          <a:p>
            <a:pPr>
              <a:lnSpc>
                <a:spcPct val="80000"/>
              </a:lnSpc>
            </a:pPr>
            <a:r>
              <a:rPr lang="en-US" sz="2200" smtClean="0">
                <a:latin typeface="Lucida Sans" pitchFamily="34" charset="0"/>
                <a:ea typeface="ヒラギノ角ゴ Pro W3" pitchFamily="120" charset="-128"/>
              </a:rPr>
              <a:t>Cannot talk on the phone and read a book</a:t>
            </a:r>
          </a:p>
          <a:p>
            <a:pPr lvl="1">
              <a:lnSpc>
                <a:spcPct val="80000"/>
              </a:lnSpc>
            </a:pPr>
            <a:endParaRPr lang="en-US" sz="1900" smtClean="0">
              <a:ea typeface="ヒラギノ角ゴ Pro W3" pitchFamily="120" charset="-128"/>
            </a:endParaRPr>
          </a:p>
          <a:p>
            <a:pPr>
              <a:lnSpc>
                <a:spcPct val="80000"/>
              </a:lnSpc>
            </a:pPr>
            <a:r>
              <a:rPr lang="en-US" sz="2200" smtClean="0">
                <a:latin typeface="Lucida Sans" pitchFamily="34" charset="0"/>
                <a:ea typeface="ヒラギノ角ゴ Pro W3" pitchFamily="120" charset="-128"/>
              </a:rPr>
              <a:t>Associated with brain structures:</a:t>
            </a:r>
          </a:p>
          <a:p>
            <a:pPr lvl="1">
              <a:lnSpc>
                <a:spcPct val="80000"/>
              </a:lnSpc>
            </a:pPr>
            <a:r>
              <a:rPr lang="en-US" sz="1900" smtClean="0">
                <a:ea typeface="ヒラギノ角ゴ Pro W3" pitchFamily="120" charset="-128"/>
              </a:rPr>
              <a:t>Motor function (controlled by frontal region of brain) </a:t>
            </a:r>
          </a:p>
          <a:p>
            <a:pPr lvl="1">
              <a:lnSpc>
                <a:spcPct val="80000"/>
              </a:lnSpc>
            </a:pPr>
            <a:r>
              <a:rPr lang="en-US" sz="1900" smtClean="0">
                <a:ea typeface="ヒラギノ角ゴ Pro W3" pitchFamily="120" charset="-128"/>
              </a:rPr>
              <a:t>Perceptual and language comprehension (posterior region  of brain) </a:t>
            </a:r>
          </a:p>
          <a:p>
            <a:pPr lvl="1">
              <a:lnSpc>
                <a:spcPct val="80000"/>
              </a:lnSpc>
            </a:pPr>
            <a:endParaRPr lang="en-US" sz="1900" smtClean="0">
              <a:ea typeface="ヒラギノ角ゴ Pro W3" pitchFamily="120" charset="-128"/>
            </a:endParaRPr>
          </a:p>
        </p:txBody>
      </p:sp>
      <p:sp>
        <p:nvSpPr>
          <p:cNvPr id="56324"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 it works like this</a:t>
            </a:r>
            <a:endParaRPr lang="en-US" dirty="0"/>
          </a:p>
        </p:txBody>
      </p:sp>
      <p:pic>
        <p:nvPicPr>
          <p:cNvPr id="257026" name="Picture 2" descr="http://www.tools2learn.ca/graphicorg/venn/3vensm.gif"/>
          <p:cNvPicPr>
            <a:picLocks noChangeAspect="1" noChangeArrowheads="1"/>
          </p:cNvPicPr>
          <p:nvPr/>
        </p:nvPicPr>
        <p:blipFill>
          <a:blip r:embed="rId3"/>
          <a:srcRect/>
          <a:stretch>
            <a:fillRect/>
          </a:stretch>
        </p:blipFill>
        <p:spPr bwMode="auto">
          <a:xfrm>
            <a:off x="2267744" y="908720"/>
            <a:ext cx="4680520" cy="4425221"/>
          </a:xfrm>
          <a:prstGeom prst="rect">
            <a:avLst/>
          </a:prstGeom>
          <a:noFill/>
        </p:spPr>
      </p:pic>
      <p:sp>
        <p:nvSpPr>
          <p:cNvPr id="7" name="TextBox 6"/>
          <p:cNvSpPr txBox="1"/>
          <p:nvPr/>
        </p:nvSpPr>
        <p:spPr>
          <a:xfrm>
            <a:off x="342900" y="5507940"/>
            <a:ext cx="8458200" cy="369332"/>
          </a:xfrm>
          <a:prstGeom prst="rect">
            <a:avLst/>
          </a:prstGeom>
          <a:solidFill>
            <a:srgbClr val="FFFF00"/>
          </a:solidFill>
          <a:ln w="12700">
            <a:solidFill>
              <a:schemeClr val="tx1"/>
            </a:solidFill>
          </a:ln>
        </p:spPr>
        <p:txBody>
          <a:bodyPr wrap="square" rtlCol="0">
            <a:spAutoFit/>
          </a:bodyPr>
          <a:lstStyle/>
          <a:p>
            <a:pPr algn="ctr"/>
            <a:r>
              <a:rPr lang="en-US" dirty="0" smtClean="0"/>
              <a:t>Discuss, eyes, ears, attending, memory, deciding and walking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Multiple resources</a:t>
            </a:r>
          </a:p>
        </p:txBody>
      </p:sp>
      <p:sp>
        <p:nvSpPr>
          <p:cNvPr id="57347" name="Rectangle 3"/>
          <p:cNvSpPr>
            <a:spLocks noGrp="1" noChangeArrowheads="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pPr>
              <a:lnSpc>
                <a:spcPct val="90000"/>
              </a:lnSpc>
              <a:buFontTx/>
              <a:buNone/>
            </a:pPr>
            <a:r>
              <a:rPr lang="en-US" sz="2200" b="1" smtClean="0">
                <a:latin typeface="Lucida Sans" pitchFamily="34" charset="0"/>
                <a:ea typeface="ヒラギノ角ゴ Pro W3" pitchFamily="120" charset="-128"/>
              </a:rPr>
              <a:t>MODALITIES</a:t>
            </a:r>
          </a:p>
          <a:p>
            <a:pPr>
              <a:lnSpc>
                <a:spcPct val="90000"/>
              </a:lnSpc>
            </a:pPr>
            <a:endParaRPr lang="en-US" sz="2200" b="1" smtClean="0">
              <a:latin typeface="Lucida Sans" pitchFamily="34" charset="0"/>
              <a:ea typeface="ヒラギノ角ゴ Pro W3" pitchFamily="120" charset="-128"/>
            </a:endParaRPr>
          </a:p>
          <a:p>
            <a:pPr>
              <a:lnSpc>
                <a:spcPct val="90000"/>
              </a:lnSpc>
            </a:pPr>
            <a:r>
              <a:rPr lang="en-US" sz="2200" smtClean="0">
                <a:latin typeface="Lucida Sans" pitchFamily="34" charset="0"/>
                <a:ea typeface="ヒラギノ角ゴ Pro W3" pitchFamily="120" charset="-128"/>
              </a:rPr>
              <a:t>We can divide attention between the eye and ear (AV)– better than the 2 Auditory (AA) channels and the 2 Visual  (VV) channels</a:t>
            </a:r>
          </a:p>
          <a:p>
            <a:pPr>
              <a:lnSpc>
                <a:spcPct val="90000"/>
              </a:lnSpc>
            </a:pPr>
            <a:endParaRPr lang="en-US" sz="2200" smtClean="0">
              <a:latin typeface="Lucida Sans" pitchFamily="34" charset="0"/>
              <a:ea typeface="ヒラギノ角ゴ Pro W3" pitchFamily="120" charset="-128"/>
            </a:endParaRPr>
          </a:p>
          <a:p>
            <a:pPr>
              <a:lnSpc>
                <a:spcPct val="90000"/>
              </a:lnSpc>
            </a:pPr>
            <a:r>
              <a:rPr lang="en-US" sz="2200" smtClean="0">
                <a:latin typeface="Lucida Sans" pitchFamily="34" charset="0"/>
                <a:ea typeface="ヒラギノ角ゴ Pro W3" pitchFamily="120" charset="-128"/>
              </a:rPr>
              <a:t>CROSS MODAL TIME SHARING  better than INTRA MODAL TIME SHARING</a:t>
            </a:r>
          </a:p>
          <a:p>
            <a:pPr>
              <a:lnSpc>
                <a:spcPct val="90000"/>
              </a:lnSpc>
            </a:pPr>
            <a:endParaRPr lang="en-US" sz="2200" smtClean="0">
              <a:latin typeface="Lucida Sans" pitchFamily="34" charset="0"/>
              <a:ea typeface="ヒラギノ角ゴ Pro W3" pitchFamily="120" charset="-128"/>
            </a:endParaRPr>
          </a:p>
          <a:p>
            <a:pPr>
              <a:lnSpc>
                <a:spcPct val="90000"/>
              </a:lnSpc>
            </a:pPr>
            <a:r>
              <a:rPr lang="en-US" sz="2200" smtClean="0">
                <a:latin typeface="Lucida Sans" pitchFamily="34" charset="0"/>
                <a:ea typeface="ヒラギノ角ゴ Pro W3" pitchFamily="120" charset="-128"/>
              </a:rPr>
              <a:t>Intra modal sharing is hard due to other factors:</a:t>
            </a:r>
          </a:p>
          <a:p>
            <a:pPr lvl="1">
              <a:lnSpc>
                <a:spcPct val="90000"/>
              </a:lnSpc>
            </a:pPr>
            <a:r>
              <a:rPr lang="en-US" sz="1900" smtClean="0">
                <a:ea typeface="ヒラギノ角ゴ Pro W3" pitchFamily="120" charset="-128"/>
              </a:rPr>
              <a:t>2 competing visual channels, if placed far apart require visual scanning – added cost </a:t>
            </a:r>
          </a:p>
          <a:p>
            <a:pPr lvl="1">
              <a:lnSpc>
                <a:spcPct val="90000"/>
              </a:lnSpc>
            </a:pPr>
            <a:r>
              <a:rPr lang="en-US" sz="1900" smtClean="0">
                <a:ea typeface="ヒラギノ角ゴ Pro W3" pitchFamily="120" charset="-128"/>
              </a:rPr>
              <a:t>Two AA channels,  too close, problem with confusion and  masking.</a:t>
            </a:r>
          </a:p>
          <a:p>
            <a:pPr lvl="1">
              <a:lnSpc>
                <a:spcPct val="90000"/>
              </a:lnSpc>
            </a:pPr>
            <a:endParaRPr lang="en-US" sz="1900" smtClean="0">
              <a:ea typeface="ヒラギノ角ゴ Pro W3" pitchFamily="120" charset="-128"/>
            </a:endParaRPr>
          </a:p>
          <a:p>
            <a:pPr>
              <a:lnSpc>
                <a:spcPct val="90000"/>
              </a:lnSpc>
            </a:pPr>
            <a:endParaRPr lang="en-US" sz="2200" smtClean="0">
              <a:latin typeface="Lucida Sans" pitchFamily="34" charset="0"/>
              <a:ea typeface="ヒラギノ角ゴ Pro W3" pitchFamily="120" charset="-128"/>
            </a:endParaRPr>
          </a:p>
        </p:txBody>
      </p:sp>
      <p:sp>
        <p:nvSpPr>
          <p:cNvPr id="57348"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Multiple resources</a:t>
            </a:r>
          </a:p>
        </p:txBody>
      </p:sp>
      <p:sp>
        <p:nvSpPr>
          <p:cNvPr id="58371" name="Rectangle 3"/>
          <p:cNvSpPr>
            <a:spLocks noGrp="1" noChangeArrowheads="1"/>
          </p:cNvSpPr>
          <p:nvPr>
            <p:ph type="body" sz="quarter" idx="11"/>
          </p:nvPr>
        </p:nvSpPr>
        <p:spPr bwMode="auto">
          <a:xfrm>
            <a:off x="685800" y="1387475"/>
            <a:ext cx="7543800" cy="3481685"/>
          </a:xfrm>
          <a:noFill/>
          <a:ln>
            <a:miter lim="800000"/>
            <a:headEnd/>
            <a:tailEnd/>
          </a:ln>
        </p:spPr>
        <p:txBody>
          <a:bodyPr wrap="square" lIns="91440" tIns="45720" rIns="91440" bIns="45720" numCol="1" anchor="t" anchorCtr="0" compatLnSpc="1">
            <a:prstTxWarp prst="textNoShape">
              <a:avLst/>
            </a:prstTxWarp>
          </a:bodyPr>
          <a:lstStyle/>
          <a:p>
            <a:pPr>
              <a:buFontTx/>
              <a:buNone/>
            </a:pPr>
            <a:r>
              <a:rPr lang="en-US" b="1" dirty="0" smtClean="0">
                <a:latin typeface="Lucida Sans" pitchFamily="34" charset="0"/>
                <a:ea typeface="ヒラギノ角ゴ Pro W3" pitchFamily="120" charset="-128"/>
              </a:rPr>
              <a:t>VISION: FOCAL-AMBIENT</a:t>
            </a:r>
          </a:p>
          <a:p>
            <a:pPr>
              <a:buFontTx/>
              <a:buNone/>
            </a:pPr>
            <a:endParaRPr lang="en-US" sz="1200" b="1" dirty="0" smtClean="0">
              <a:latin typeface="Lucida Sans" pitchFamily="34" charset="0"/>
              <a:ea typeface="ヒラギノ角ゴ Pro W3" pitchFamily="120" charset="-128"/>
            </a:endParaRPr>
          </a:p>
          <a:p>
            <a:r>
              <a:rPr lang="en-US" dirty="0" smtClean="0">
                <a:latin typeface="Lucida Sans" pitchFamily="34" charset="0"/>
                <a:ea typeface="ヒラギノ角ゴ Pro W3" pitchFamily="120" charset="-128"/>
              </a:rPr>
              <a:t>Focal vision – always </a:t>
            </a:r>
            <a:r>
              <a:rPr lang="en-US" dirty="0" err="1" smtClean="0">
                <a:latin typeface="Lucida Sans" pitchFamily="34" charset="0"/>
                <a:ea typeface="ヒラギノ角ゴ Pro W3" pitchFamily="120" charset="-128"/>
              </a:rPr>
              <a:t>foveal</a:t>
            </a:r>
            <a:r>
              <a:rPr lang="en-US" dirty="0" smtClean="0">
                <a:latin typeface="Lucida Sans" pitchFamily="34" charset="0"/>
                <a:ea typeface="ヒラギノ角ゴ Pro W3" pitchFamily="120" charset="-128"/>
              </a:rPr>
              <a:t> – for fine details and pattern recognition.</a:t>
            </a:r>
          </a:p>
          <a:p>
            <a:endParaRPr lang="en-US" sz="1600" dirty="0" smtClean="0">
              <a:latin typeface="Lucida Sans" pitchFamily="34" charset="0"/>
              <a:ea typeface="ヒラギノ角ゴ Pro W3" pitchFamily="120" charset="-128"/>
            </a:endParaRPr>
          </a:p>
          <a:p>
            <a:r>
              <a:rPr lang="en-US" dirty="0" smtClean="0">
                <a:latin typeface="Lucida Sans" pitchFamily="34" charset="0"/>
                <a:ea typeface="ヒラギノ角ゴ Pro W3" pitchFamily="120" charset="-128"/>
              </a:rPr>
              <a:t>Ambient vision – mostly peripheral – for sensing orientation and ego motion.  </a:t>
            </a:r>
          </a:p>
          <a:p>
            <a:endParaRPr lang="en-US" sz="1600" dirty="0" smtClean="0">
              <a:latin typeface="Lucida Sans" pitchFamily="34" charset="0"/>
              <a:ea typeface="ヒラギノ角ゴ Pro W3" pitchFamily="120" charset="-128"/>
            </a:endParaRPr>
          </a:p>
          <a:p>
            <a:r>
              <a:rPr lang="en-US" dirty="0" smtClean="0">
                <a:latin typeface="Lucida Sans" pitchFamily="34" charset="0"/>
                <a:ea typeface="ヒラギノ角ゴ Pro W3" pitchFamily="120" charset="-128"/>
              </a:rPr>
              <a:t>Can be time shared effectively</a:t>
            </a:r>
          </a:p>
          <a:p>
            <a:pPr lvl="1"/>
            <a:r>
              <a:rPr lang="en-US" dirty="0" smtClean="0">
                <a:ea typeface="ヒラギノ角ゴ Pro W3" pitchFamily="120" charset="-128"/>
              </a:rPr>
              <a:t>e.g. walk down corridor while reading a book</a:t>
            </a:r>
          </a:p>
          <a:p>
            <a:pPr lvl="1"/>
            <a:endParaRPr lang="en-US" dirty="0" smtClean="0">
              <a:ea typeface="ヒラギノ角ゴ Pro W3" pitchFamily="120" charset="-128"/>
            </a:endParaRPr>
          </a:p>
        </p:txBody>
      </p:sp>
      <p:sp>
        <p:nvSpPr>
          <p:cNvPr id="58372"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342900" y="5238492"/>
            <a:ext cx="8458200" cy="369332"/>
          </a:xfrm>
          <a:prstGeom prst="rect">
            <a:avLst/>
          </a:prstGeom>
          <a:solidFill>
            <a:srgbClr val="FFFF00"/>
          </a:solidFill>
          <a:ln w="12700">
            <a:solidFill>
              <a:schemeClr val="tx1"/>
            </a:solidFill>
          </a:ln>
        </p:spPr>
        <p:txBody>
          <a:bodyPr wrap="square" rtlCol="0">
            <a:spAutoFit/>
          </a:bodyPr>
          <a:lstStyle/>
          <a:p>
            <a:pPr algn="ctr"/>
            <a:r>
              <a:rPr lang="en-US" dirty="0" smtClean="0"/>
              <a:t>Think about driving and looking for a road sign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Multiple resources</a:t>
            </a:r>
          </a:p>
        </p:txBody>
      </p:sp>
      <p:sp>
        <p:nvSpPr>
          <p:cNvPr id="59395" name="Rectangle 3"/>
          <p:cNvSpPr>
            <a:spLocks noGrp="1" noChangeArrowheads="1"/>
          </p:cNvSpPr>
          <p:nvPr>
            <p:ph type="body" sz="quarter" idx="11"/>
          </p:nvPr>
        </p:nvSpPr>
        <p:spPr bwMode="auto">
          <a:xfrm>
            <a:off x="467544" y="1290240"/>
            <a:ext cx="6192688" cy="4057749"/>
          </a:xfrm>
          <a:noFill/>
          <a:ln>
            <a:miter lim="800000"/>
            <a:headEnd/>
            <a:tailEnd/>
          </a:ln>
        </p:spPr>
        <p:txBody>
          <a:bodyPr wrap="square" lIns="91440" tIns="45720" rIns="91440" bIns="45720" numCol="1" anchor="t" anchorCtr="0" compatLnSpc="1">
            <a:prstTxWarp prst="textNoShape">
              <a:avLst/>
            </a:prstTxWarp>
          </a:bodyPr>
          <a:lstStyle/>
          <a:p>
            <a:pPr>
              <a:lnSpc>
                <a:spcPct val="80000"/>
              </a:lnSpc>
              <a:buFontTx/>
              <a:buNone/>
            </a:pPr>
            <a:r>
              <a:rPr lang="en-US" sz="2600" b="1" dirty="0" smtClean="0">
                <a:latin typeface="Lucida Sans" pitchFamily="34" charset="0"/>
                <a:ea typeface="ヒラギノ角ゴ Pro W3" pitchFamily="120" charset="-128"/>
              </a:rPr>
              <a:t>PROCESSING CODES</a:t>
            </a:r>
          </a:p>
          <a:p>
            <a:pPr>
              <a:lnSpc>
                <a:spcPct val="80000"/>
              </a:lnSpc>
              <a:buFontTx/>
              <a:buNone/>
            </a:pPr>
            <a:endParaRPr lang="en-US" sz="1700" b="1" dirty="0" smtClean="0">
              <a:latin typeface="Lucida Sans" pitchFamily="34" charset="0"/>
              <a:ea typeface="ヒラギノ角ゴ Pro W3" pitchFamily="120" charset="-128"/>
            </a:endParaRPr>
          </a:p>
          <a:p>
            <a:pPr>
              <a:lnSpc>
                <a:spcPct val="80000"/>
              </a:lnSpc>
            </a:pPr>
            <a:r>
              <a:rPr lang="en-US" dirty="0" smtClean="0">
                <a:latin typeface="Lucida Sans" pitchFamily="34" charset="0"/>
                <a:ea typeface="ヒラギノ角ゴ Pro W3" pitchFamily="120" charset="-128"/>
              </a:rPr>
              <a:t>Spatial codes (processes)</a:t>
            </a:r>
          </a:p>
          <a:p>
            <a:pPr>
              <a:lnSpc>
                <a:spcPct val="80000"/>
              </a:lnSpc>
            </a:pPr>
            <a:endParaRPr lang="en-US" sz="700" dirty="0" smtClean="0">
              <a:latin typeface="Lucida Sans" pitchFamily="34" charset="0"/>
              <a:ea typeface="ヒラギノ角ゴ Pro W3" pitchFamily="120" charset="-128"/>
            </a:endParaRPr>
          </a:p>
          <a:p>
            <a:pPr>
              <a:lnSpc>
                <a:spcPct val="80000"/>
              </a:lnSpc>
            </a:pPr>
            <a:r>
              <a:rPr lang="en-US" dirty="0" smtClean="0">
                <a:latin typeface="Lucida Sans" pitchFamily="34" charset="0"/>
                <a:ea typeface="ヒラギノ角ゴ Pro W3" pitchFamily="120" charset="-128"/>
              </a:rPr>
              <a:t>Verbal or symbolic codes (processes)</a:t>
            </a:r>
          </a:p>
          <a:p>
            <a:pPr lvl="1">
              <a:lnSpc>
                <a:spcPct val="80000"/>
              </a:lnSpc>
            </a:pPr>
            <a:r>
              <a:rPr lang="en-US" sz="2200" dirty="0" smtClean="0">
                <a:ea typeface="ヒラギノ角ゴ Pro W3" pitchFamily="120" charset="-128"/>
              </a:rPr>
              <a:t>E.g. Ambient vision – processes spatial codes</a:t>
            </a:r>
          </a:p>
          <a:p>
            <a:pPr lvl="1">
              <a:lnSpc>
                <a:spcPct val="80000"/>
              </a:lnSpc>
            </a:pPr>
            <a:r>
              <a:rPr lang="en-US" sz="2200" dirty="0" smtClean="0">
                <a:ea typeface="ヒラギノ角ゴ Pro W3" pitchFamily="120" charset="-128"/>
              </a:rPr>
              <a:t>Focal vision- processes verbal or symbolic codes</a:t>
            </a:r>
          </a:p>
          <a:p>
            <a:pPr>
              <a:lnSpc>
                <a:spcPct val="80000"/>
              </a:lnSpc>
            </a:pPr>
            <a:endParaRPr lang="en-US" sz="2600" dirty="0" smtClean="0">
              <a:latin typeface="Lucida Sans" pitchFamily="34" charset="0"/>
              <a:ea typeface="ヒラギノ角ゴ Pro W3" pitchFamily="120" charset="-128"/>
            </a:endParaRPr>
          </a:p>
          <a:p>
            <a:r>
              <a:rPr lang="en-US" sz="2600" dirty="0" smtClean="0">
                <a:latin typeface="Lucida Sans" pitchFamily="34" charset="0"/>
                <a:ea typeface="ヒラギノ角ゴ Pro W3" pitchFamily="120" charset="-128"/>
              </a:rPr>
              <a:t>Efficient time sharing between these 2 codes</a:t>
            </a:r>
          </a:p>
          <a:p>
            <a:pPr lvl="1"/>
            <a:r>
              <a:rPr lang="en-US" sz="2200" dirty="0" smtClean="0">
                <a:ea typeface="ヒラギノ角ゴ Pro W3" pitchFamily="120" charset="-128"/>
              </a:rPr>
              <a:t>E.g. tracking (spatial manual) task can be efficiently time shared with a verbal task. </a:t>
            </a:r>
          </a:p>
          <a:p>
            <a:pPr lvl="1">
              <a:lnSpc>
                <a:spcPct val="80000"/>
              </a:lnSpc>
            </a:pPr>
            <a:endParaRPr lang="en-US" sz="2200" dirty="0" smtClean="0">
              <a:ea typeface="ヒラギノ角ゴ Pro W3" pitchFamily="120" charset="-128"/>
            </a:endParaRPr>
          </a:p>
          <a:p>
            <a:pPr lvl="1">
              <a:lnSpc>
                <a:spcPct val="80000"/>
              </a:lnSpc>
            </a:pPr>
            <a:endParaRPr lang="en-US" sz="2200" dirty="0" smtClean="0">
              <a:ea typeface="ヒラギノ角ゴ Pro W3" pitchFamily="120" charset="-128"/>
            </a:endParaRPr>
          </a:p>
        </p:txBody>
      </p:sp>
      <p:sp>
        <p:nvSpPr>
          <p:cNvPr id="59396"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362272" y="6095037"/>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Draw a pair of concentric circles. Next track between the lines while you sing a song or read a book or tap with your free hand</a:t>
            </a:r>
            <a:endParaRPr lang="en-US" i="1" dirty="0"/>
          </a:p>
        </p:txBody>
      </p:sp>
      <p:grpSp>
        <p:nvGrpSpPr>
          <p:cNvPr id="8" name="Group 7"/>
          <p:cNvGrpSpPr/>
          <p:nvPr/>
        </p:nvGrpSpPr>
        <p:grpSpPr>
          <a:xfrm>
            <a:off x="6740624" y="4143015"/>
            <a:ext cx="1896964" cy="1647800"/>
            <a:chOff x="6740624" y="1387475"/>
            <a:chExt cx="1896964" cy="1647800"/>
          </a:xfrm>
        </p:grpSpPr>
        <p:sp>
          <p:nvSpPr>
            <p:cNvPr id="6" name="Oval 5"/>
            <p:cNvSpPr/>
            <p:nvPr/>
          </p:nvSpPr>
          <p:spPr>
            <a:xfrm>
              <a:off x="7117234" y="1671315"/>
              <a:ext cx="1143744" cy="10801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740624" y="1387475"/>
              <a:ext cx="1896964" cy="1647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Multiple resources</a:t>
            </a:r>
          </a:p>
        </p:txBody>
      </p:sp>
      <p:sp>
        <p:nvSpPr>
          <p:cNvPr id="60419" name="Rectangle 3"/>
          <p:cNvSpPr>
            <a:spLocks noGrp="1" noChangeArrowheads="1"/>
          </p:cNvSpPr>
          <p:nvPr>
            <p:ph type="body" sz="quarter" idx="11"/>
          </p:nvPr>
        </p:nvSpPr>
        <p:spPr bwMode="auto">
          <a:xfrm>
            <a:off x="685800" y="1603499"/>
            <a:ext cx="7543800" cy="3193653"/>
          </a:xfrm>
          <a:noFill/>
          <a:ln>
            <a:miter lim="800000"/>
            <a:headEnd/>
            <a:tailEnd/>
          </a:ln>
        </p:spPr>
        <p:txBody>
          <a:bodyPr wrap="square" lIns="91440" tIns="45720" rIns="91440" bIns="45720" numCol="1" anchor="t" anchorCtr="0" compatLnSpc="1">
            <a:prstTxWarp prst="textNoShape">
              <a:avLst/>
            </a:prstTxWarp>
          </a:bodyPr>
          <a:lstStyle/>
          <a:p>
            <a:r>
              <a:rPr lang="en-US" dirty="0" smtClean="0">
                <a:latin typeface="Lucida Sans" pitchFamily="34" charset="0"/>
                <a:ea typeface="ヒラギノ角ゴ Pro W3" pitchFamily="120" charset="-128"/>
              </a:rPr>
              <a:t>Marvelous feat:</a:t>
            </a:r>
          </a:p>
          <a:p>
            <a:endParaRPr lang="en-US" sz="800" dirty="0" smtClean="0">
              <a:latin typeface="Lucida Sans" pitchFamily="34" charset="0"/>
              <a:ea typeface="ヒラギノ角ゴ Pro W3" pitchFamily="120" charset="-128"/>
            </a:endParaRPr>
          </a:p>
          <a:p>
            <a:pPr lvl="1"/>
            <a:r>
              <a:rPr lang="en-US" dirty="0" smtClean="0">
                <a:ea typeface="ヒラギノ角ゴ Pro W3" pitchFamily="120" charset="-128"/>
              </a:rPr>
              <a:t>Sight reading piano music</a:t>
            </a:r>
          </a:p>
          <a:p>
            <a:pPr lvl="2"/>
            <a:r>
              <a:rPr lang="en-US" dirty="0" smtClean="0">
                <a:ea typeface="ヒラギノ角ゴ Pro W3" pitchFamily="120" charset="-128"/>
              </a:rPr>
              <a:t>involve different stages: perception and responding</a:t>
            </a:r>
          </a:p>
          <a:p>
            <a:pPr lvl="2"/>
            <a:r>
              <a:rPr lang="en-US" dirty="0" smtClean="0">
                <a:ea typeface="ヒラギノ角ゴ Pro W3" pitchFamily="120" charset="-128"/>
              </a:rPr>
              <a:t>use both modalities: visual and auditory</a:t>
            </a:r>
          </a:p>
          <a:p>
            <a:pPr lvl="2"/>
            <a:r>
              <a:rPr lang="en-US" dirty="0" smtClean="0">
                <a:ea typeface="ヒラギノ角ゴ Pro W3" pitchFamily="120" charset="-128"/>
              </a:rPr>
              <a:t>processes both codes: verbal and spatial</a:t>
            </a:r>
          </a:p>
          <a:p>
            <a:pPr lvl="2"/>
            <a:r>
              <a:rPr lang="en-US" dirty="0" smtClean="0">
                <a:ea typeface="ヒラギノ角ゴ Pro W3" pitchFamily="120" charset="-128"/>
              </a:rPr>
              <a:t>require manual responses</a:t>
            </a:r>
          </a:p>
          <a:p>
            <a:pPr lvl="2"/>
            <a:endParaRPr lang="en-US" dirty="0" smtClean="0">
              <a:ea typeface="ヒラギノ角ゴ Pro W3" pitchFamily="120" charset="-128"/>
            </a:endParaRPr>
          </a:p>
          <a:p>
            <a:pPr lvl="1"/>
            <a:endParaRPr lang="en-US" dirty="0" smtClean="0">
              <a:ea typeface="ヒラギノ角ゴ Pro W3" pitchFamily="120" charset="-128"/>
            </a:endParaRPr>
          </a:p>
        </p:txBody>
      </p:sp>
      <p:sp>
        <p:nvSpPr>
          <p:cNvPr id="4" name="TextBox 3"/>
          <p:cNvSpPr txBox="1"/>
          <p:nvPr/>
        </p:nvSpPr>
        <p:spPr>
          <a:xfrm>
            <a:off x="342900" y="5192032"/>
            <a:ext cx="8458200" cy="1477328"/>
          </a:xfrm>
          <a:prstGeom prst="rect">
            <a:avLst/>
          </a:prstGeom>
          <a:solidFill>
            <a:srgbClr val="FFFF00"/>
          </a:solidFill>
          <a:ln w="12700">
            <a:solidFill>
              <a:schemeClr val="tx1"/>
            </a:solidFill>
          </a:ln>
        </p:spPr>
        <p:txBody>
          <a:bodyPr wrap="square" rtlCol="0">
            <a:spAutoFit/>
          </a:bodyPr>
          <a:lstStyle/>
          <a:p>
            <a:pPr algn="ctr"/>
            <a:r>
              <a:rPr lang="en-US" i="1" dirty="0" smtClean="0"/>
              <a:t>How do they do that?</a:t>
            </a:r>
          </a:p>
          <a:p>
            <a:pPr algn="ctr"/>
            <a:endParaRPr lang="en-US" i="1" dirty="0" smtClean="0"/>
          </a:p>
          <a:p>
            <a:pPr algn="ctr"/>
            <a:r>
              <a:rPr lang="en-US" i="1" dirty="0" smtClean="0"/>
              <a:t>Can you type without looking at the keyboard?</a:t>
            </a:r>
          </a:p>
          <a:p>
            <a:pPr algn="ctr"/>
            <a:endParaRPr lang="en-US" i="1" dirty="0" smtClean="0"/>
          </a:p>
          <a:p>
            <a:pPr algn="ctr"/>
            <a:r>
              <a:rPr lang="en-US" i="1" dirty="0" smtClean="0"/>
              <a:t>Can you type without looking at the keypad?</a:t>
            </a:r>
            <a:endParaRPr lang="en-US"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Application</a:t>
            </a:r>
            <a:endParaRPr lang="en-GB" smtClean="0">
              <a:latin typeface="Lucida Sans" pitchFamily="34" charset="0"/>
              <a:ea typeface="ヒラギノ角ゴ Pro W3" pitchFamily="120" charset="-128"/>
            </a:endParaRPr>
          </a:p>
        </p:txBody>
      </p:sp>
      <p:sp>
        <p:nvSpPr>
          <p:cNvPr id="61443" name="Text Placeholder 2"/>
          <p:cNvSpPr>
            <a:spLocks noGrp="1"/>
          </p:cNvSpPr>
          <p:nvPr>
            <p:ph type="body" sz="quarter" idx="11"/>
          </p:nvPr>
        </p:nvSpPr>
        <p:spPr bwMode="auto">
          <a:xfrm>
            <a:off x="323528" y="1340768"/>
            <a:ext cx="8496944" cy="3671614"/>
          </a:xfrm>
          <a:noFill/>
          <a:ln>
            <a:miter lim="800000"/>
            <a:headEnd/>
            <a:tailEnd/>
          </a:ln>
        </p:spPr>
        <p:txBody>
          <a:bodyPr wrap="square" lIns="91440" tIns="45720" rIns="91440" bIns="45720" numCol="1" anchor="t" anchorCtr="0" compatLnSpc="1">
            <a:prstTxWarp prst="textNoShape">
              <a:avLst/>
            </a:prstTxWarp>
          </a:bodyPr>
          <a:lstStyle/>
          <a:p>
            <a:pPr lvl="1"/>
            <a:r>
              <a:rPr lang="en-US" dirty="0" smtClean="0">
                <a:ea typeface="ヒラギノ角ゴ Pro W3" pitchFamily="120" charset="-128"/>
              </a:rPr>
              <a:t>Where possible, the number of potential sources of information should be minimized.</a:t>
            </a:r>
            <a:endParaRPr lang="en-US" sz="1100" dirty="0" smtClean="0">
              <a:ea typeface="ヒラギノ角ゴ Pro W3" pitchFamily="120" charset="-128"/>
            </a:endParaRPr>
          </a:p>
          <a:p>
            <a:pPr lvl="1"/>
            <a:r>
              <a:rPr lang="en-US" dirty="0" smtClean="0">
                <a:ea typeface="ヒラギノ角ゴ Pro W3" pitchFamily="120" charset="-128"/>
              </a:rPr>
              <a:t>Where time-sharing is likely to stress a person’s capacity, the person should be provided with information about the relative priorities of the</a:t>
            </a:r>
            <a:br>
              <a:rPr lang="en-US" dirty="0" smtClean="0">
                <a:ea typeface="ヒラギノ角ゴ Pro W3" pitchFamily="120" charset="-128"/>
              </a:rPr>
            </a:br>
            <a:r>
              <a:rPr lang="en-US" dirty="0" smtClean="0">
                <a:ea typeface="ヒラギノ角ゴ Pro W3" pitchFamily="120" charset="-128"/>
              </a:rPr>
              <a:t>tasks so that an optimum strategy of dividing attention can be formulated.</a:t>
            </a:r>
            <a:endParaRPr lang="en-US" sz="1100" dirty="0" smtClean="0">
              <a:ea typeface="ヒラギノ角ゴ Pro W3" pitchFamily="120" charset="-128"/>
            </a:endParaRPr>
          </a:p>
          <a:p>
            <a:pPr lvl="1"/>
            <a:r>
              <a:rPr lang="en-US" dirty="0" smtClean="0">
                <a:ea typeface="ヒラギノ角ゴ Pro W3" pitchFamily="120" charset="-128"/>
              </a:rPr>
              <a:t>Efforts should be made to keep the difficulty level of the tasks as low as possible</a:t>
            </a:r>
          </a:p>
          <a:p>
            <a:pPr lvl="1"/>
            <a:r>
              <a:rPr lang="en-US" dirty="0" smtClean="0">
                <a:ea typeface="ヒラギノ角ゴ Pro W3" pitchFamily="120" charset="-128"/>
              </a:rPr>
              <a:t>Tasks should be made as dissimilar as  possible in terms of demands on processing stages, input and output modalities, and memory codes.</a:t>
            </a:r>
            <a:endParaRPr lang="en-US" sz="1600" dirty="0" smtClean="0">
              <a:ea typeface="ヒラギノ角ゴ Pro W3" pitchFamily="120" charset="-128"/>
            </a:endParaRPr>
          </a:p>
          <a:p>
            <a:pPr lvl="1"/>
            <a:r>
              <a:rPr lang="en-US" dirty="0" smtClean="0">
                <a:ea typeface="ヒラギノ角ゴ Pro W3" pitchFamily="120" charset="-128"/>
              </a:rPr>
              <a:t>When manual tasks are time-shared with sensory or memory tasks, the greater the learning of the manual task, the less will be its effect on the sensory or memory tasks.</a:t>
            </a:r>
          </a:p>
          <a:p>
            <a:endParaRPr lang="en-GB" dirty="0" smtClean="0">
              <a:latin typeface="Lucida Sans" pitchFamily="34" charset="0"/>
              <a:ea typeface="ヒラギノ角ゴ Pro W3" pitchFamily="120" charset="-128"/>
            </a:endParaRPr>
          </a:p>
        </p:txBody>
      </p:sp>
      <p:sp>
        <p:nvSpPr>
          <p:cNvPr id="4" name="TextBox 3"/>
          <p:cNvSpPr txBox="1"/>
          <p:nvPr/>
        </p:nvSpPr>
        <p:spPr>
          <a:xfrm>
            <a:off x="467544" y="5818038"/>
            <a:ext cx="8352928" cy="923330"/>
          </a:xfrm>
          <a:prstGeom prst="rect">
            <a:avLst/>
          </a:prstGeom>
          <a:solidFill>
            <a:srgbClr val="FFFF00"/>
          </a:solidFill>
          <a:ln w="12700">
            <a:solidFill>
              <a:schemeClr val="tx1"/>
            </a:solidFill>
          </a:ln>
        </p:spPr>
        <p:txBody>
          <a:bodyPr wrap="square" rtlCol="0">
            <a:spAutoFit/>
          </a:bodyPr>
          <a:lstStyle/>
          <a:p>
            <a:pPr algn="ctr"/>
            <a:r>
              <a:rPr lang="en-US" dirty="0" smtClean="0"/>
              <a:t>In </a:t>
            </a:r>
            <a:r>
              <a:rPr lang="en-US" i="1" dirty="0" smtClean="0"/>
              <a:t>practice attention lapses are the most common cause of errors, which, depending on the situation, may result in an accident.</a:t>
            </a:r>
          </a:p>
          <a:p>
            <a:pPr algn="ctr"/>
            <a:r>
              <a:rPr lang="en-US" i="1" dirty="0" smtClean="0"/>
              <a:t>Describe the last time you made a mistake due to an attention lapse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5"/>
          <p:cNvSpPr>
            <a:spLocks noGrp="1"/>
          </p:cNvSpPr>
          <p:nvPr>
            <p:ph type="title"/>
          </p:nvPr>
        </p:nvSpPr>
        <p:spPr bwMode="auto">
          <a:xfrm>
            <a:off x="1187624" y="29924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SG" dirty="0" smtClean="0">
                <a:ea typeface="ヒラギノ角ゴ Pro W3" pitchFamily="120" charset="-128"/>
              </a:rPr>
              <a:t>Perception</a:t>
            </a:r>
            <a:endParaRPr lang="en-GB" dirty="0" smtClean="0">
              <a:ea typeface="ヒラギノ角ゴ Pro W3" pitchFamily="120" charset="-128"/>
            </a:endParaRPr>
          </a:p>
        </p:txBody>
      </p:sp>
      <p:pic>
        <p:nvPicPr>
          <p:cNvPr id="3" name="Picture 2" descr="ID-10062789.jpg"/>
          <p:cNvPicPr>
            <a:picLocks noChangeAspect="1"/>
          </p:cNvPicPr>
          <p:nvPr/>
        </p:nvPicPr>
        <p:blipFill>
          <a:blip r:embed="rId3"/>
          <a:stretch>
            <a:fillRect/>
          </a:stretch>
        </p:blipFill>
        <p:spPr>
          <a:xfrm>
            <a:off x="1187624" y="1658938"/>
            <a:ext cx="2533650" cy="3810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SG" smtClean="0"/>
              <a:t>Perception</a:t>
            </a:r>
            <a:endParaRPr lang="en-GB" smtClean="0"/>
          </a:p>
        </p:txBody>
      </p:sp>
      <p:sp>
        <p:nvSpPr>
          <p:cNvPr id="3" name="Content Placeholder 2"/>
          <p:cNvSpPr>
            <a:spLocks noGrp="1"/>
          </p:cNvSpPr>
          <p:nvPr>
            <p:ph type="body" sz="quarter" idx="11"/>
          </p:nvPr>
        </p:nvSpPr>
        <p:spPr>
          <a:xfrm>
            <a:off x="179389" y="1556792"/>
            <a:ext cx="5529262" cy="4369346"/>
          </a:xfrm>
        </p:spPr>
        <p:txBody>
          <a:bodyPr/>
          <a:lstStyle/>
          <a:p>
            <a:pPr marL="0" indent="0" eaLnBrk="1" hangingPunct="1">
              <a:lnSpc>
                <a:spcPct val="80000"/>
              </a:lnSpc>
              <a:buFont typeface="Arial" pitchFamily="34" charset="0"/>
              <a:buNone/>
            </a:pPr>
            <a:r>
              <a:rPr lang="en-SG" sz="1800" dirty="0" smtClean="0"/>
              <a:t>Perception occurs with 3 simultaneous process:</a:t>
            </a:r>
          </a:p>
          <a:p>
            <a:pPr lvl="1" eaLnBrk="1" hangingPunct="1">
              <a:lnSpc>
                <a:spcPct val="80000"/>
              </a:lnSpc>
            </a:pPr>
            <a:r>
              <a:rPr lang="en-SG" sz="1600" dirty="0" smtClean="0">
                <a:solidFill>
                  <a:srgbClr val="C00000"/>
                </a:solidFill>
              </a:rPr>
              <a:t>Bottom-up feature analysis</a:t>
            </a:r>
          </a:p>
          <a:p>
            <a:pPr lvl="2" eaLnBrk="1" hangingPunct="1">
              <a:lnSpc>
                <a:spcPct val="80000"/>
              </a:lnSpc>
            </a:pPr>
            <a:r>
              <a:rPr lang="en-SG" sz="1400" dirty="0" smtClean="0"/>
              <a:t>Analyse raw feature of a stimulus or events.</a:t>
            </a:r>
          </a:p>
          <a:p>
            <a:pPr lvl="2" eaLnBrk="1" hangingPunct="1">
              <a:lnSpc>
                <a:spcPct val="80000"/>
              </a:lnSpc>
            </a:pPr>
            <a:r>
              <a:rPr lang="en-SG" sz="1400" dirty="0" smtClean="0"/>
              <a:t>Features that form letters and words, symbols on map (colour, shape, size) sound (phonemes or loudness or pitch)</a:t>
            </a:r>
            <a:br>
              <a:rPr lang="en-SG" sz="1400" dirty="0" smtClean="0"/>
            </a:br>
            <a:endParaRPr lang="en-SG" sz="1400" dirty="0" smtClean="0"/>
          </a:p>
          <a:p>
            <a:pPr lvl="1" eaLnBrk="1" hangingPunct="1">
              <a:lnSpc>
                <a:spcPct val="80000"/>
              </a:lnSpc>
            </a:pPr>
            <a:r>
              <a:rPr lang="en-SG" sz="1600" dirty="0" smtClean="0">
                <a:solidFill>
                  <a:srgbClr val="C00000"/>
                </a:solidFill>
              </a:rPr>
              <a:t>Unitization</a:t>
            </a:r>
          </a:p>
          <a:p>
            <a:pPr lvl="2" eaLnBrk="1" hangingPunct="1">
              <a:lnSpc>
                <a:spcPct val="80000"/>
              </a:lnSpc>
            </a:pPr>
            <a:r>
              <a:rPr lang="en-SG" sz="1400" dirty="0" smtClean="0"/>
              <a:t>We have learnt from the past features that occur together and the co-occurrence of features is familiar (stored in LTM)</a:t>
            </a:r>
          </a:p>
          <a:p>
            <a:pPr lvl="2" eaLnBrk="1" hangingPunct="1">
              <a:lnSpc>
                <a:spcPct val="80000"/>
              </a:lnSpc>
            </a:pPr>
            <a:r>
              <a:rPr lang="en-SG" sz="1400" dirty="0" smtClean="0"/>
              <a:t>Sets of features are known to have been unitised – so perception is more automatic and rapid (no need to think about what they are)</a:t>
            </a:r>
            <a:br>
              <a:rPr lang="en-SG" sz="1400" dirty="0" smtClean="0"/>
            </a:br>
            <a:endParaRPr lang="en-SG" sz="1400" dirty="0" smtClean="0"/>
          </a:p>
          <a:p>
            <a:pPr lvl="1" eaLnBrk="1" hangingPunct="1">
              <a:lnSpc>
                <a:spcPct val="80000"/>
              </a:lnSpc>
            </a:pPr>
            <a:r>
              <a:rPr lang="en-SG" sz="1600" dirty="0" smtClean="0">
                <a:solidFill>
                  <a:srgbClr val="C00000"/>
                </a:solidFill>
              </a:rPr>
              <a:t>Top-down processing</a:t>
            </a:r>
          </a:p>
          <a:p>
            <a:pPr lvl="2" eaLnBrk="1" hangingPunct="1">
              <a:lnSpc>
                <a:spcPct val="80000"/>
              </a:lnSpc>
            </a:pPr>
            <a:r>
              <a:rPr lang="en-SG" sz="1400" dirty="0" smtClean="0"/>
              <a:t>Can guess what a stimulus or event is, even when physical (bottom-up) features are degraded (poor contrast, masking noise, etc.)</a:t>
            </a:r>
          </a:p>
          <a:p>
            <a:pPr lvl="2" eaLnBrk="1" hangingPunct="1">
              <a:lnSpc>
                <a:spcPct val="80000"/>
              </a:lnSpc>
            </a:pPr>
            <a:r>
              <a:rPr lang="en-SG" sz="1400" dirty="0" smtClean="0"/>
              <a:t>Guesses are based on </a:t>
            </a:r>
            <a:r>
              <a:rPr lang="en-SG" sz="1400" dirty="0" smtClean="0">
                <a:solidFill>
                  <a:srgbClr val="1F4E79"/>
                </a:solidFill>
              </a:rPr>
              <a:t>expectations</a:t>
            </a:r>
            <a:r>
              <a:rPr lang="en-SG" sz="1400" dirty="0" smtClean="0"/>
              <a:t>, which are based on past experience.</a:t>
            </a:r>
          </a:p>
          <a:p>
            <a:pPr lvl="2" eaLnBrk="1" hangingPunct="1">
              <a:lnSpc>
                <a:spcPct val="80000"/>
              </a:lnSpc>
            </a:pPr>
            <a:r>
              <a:rPr lang="en-SG" sz="1400" dirty="0" smtClean="0"/>
              <a:t>Also based on </a:t>
            </a:r>
            <a:r>
              <a:rPr lang="en-SG" sz="1400" dirty="0" smtClean="0">
                <a:solidFill>
                  <a:srgbClr val="1F4E79"/>
                </a:solidFill>
              </a:rPr>
              <a:t>associations</a:t>
            </a:r>
            <a:r>
              <a:rPr lang="en-SG" sz="1400" dirty="0" smtClean="0"/>
              <a:t> of past events with present events and </a:t>
            </a:r>
            <a:r>
              <a:rPr lang="en-SG" sz="1400" dirty="0" smtClean="0">
                <a:solidFill>
                  <a:srgbClr val="1F4E79"/>
                </a:solidFill>
              </a:rPr>
              <a:t>context</a:t>
            </a:r>
            <a:r>
              <a:rPr lang="en-SG" sz="1400" dirty="0" smtClean="0"/>
              <a:t>.</a:t>
            </a:r>
          </a:p>
          <a:p>
            <a:pPr lvl="2" eaLnBrk="1" hangingPunct="1">
              <a:lnSpc>
                <a:spcPct val="80000"/>
              </a:lnSpc>
            </a:pPr>
            <a:endParaRPr lang="en-SG" sz="1400" dirty="0" smtClean="0"/>
          </a:p>
        </p:txBody>
      </p:sp>
      <p:sp>
        <p:nvSpPr>
          <p:cNvPr id="4" name="Content Placeholder 2"/>
          <p:cNvSpPr txBox="1">
            <a:spLocks/>
          </p:cNvSpPr>
          <p:nvPr/>
        </p:nvSpPr>
        <p:spPr>
          <a:xfrm>
            <a:off x="5778500" y="1949450"/>
            <a:ext cx="3119438" cy="3960813"/>
          </a:xfrm>
          <a:prstGeom prst="rect">
            <a:avLst/>
          </a:prstGeom>
        </p:spPr>
        <p:style>
          <a:lnRef idx="2">
            <a:schemeClr val="accent2"/>
          </a:lnRef>
          <a:fillRef idx="1">
            <a:schemeClr val="lt1"/>
          </a:fillRef>
          <a:effectRef idx="0">
            <a:schemeClr val="accent2"/>
          </a:effectRef>
          <a:fontRef idx="minor">
            <a:schemeClr val="dk1"/>
          </a:fontRef>
        </p:style>
        <p:txBody>
          <a:bodyPr lIns="68580" tIns="34290" rIns="68580" bIns="34290">
            <a:normAutofit/>
          </a:bodyPr>
          <a:lstStyle/>
          <a:p>
            <a:pPr defTabSz="914400" eaLnBrk="1" hangingPunct="1">
              <a:spcBef>
                <a:spcPts val="1000"/>
              </a:spcBef>
              <a:buFont typeface="Arial" pitchFamily="34" charset="0"/>
              <a:buNone/>
              <a:defRPr/>
            </a:pPr>
            <a:r>
              <a:rPr lang="en-SG" sz="1500">
                <a:solidFill>
                  <a:srgbClr val="000000"/>
                </a:solidFill>
                <a:latin typeface="Arial" pitchFamily="34" charset="0"/>
                <a:ea typeface="ヒラギノ角ゴ Pro W3" pitchFamily="120" charset="-128"/>
                <a:cs typeface="Arial" pitchFamily="34" charset="0"/>
              </a:rPr>
              <a:t>Identifying a Word </a:t>
            </a:r>
          </a:p>
          <a:p>
            <a:pPr marL="685800" lvl="1" indent="-228600" defTabSz="914400" eaLnBrk="1" hangingPunct="1">
              <a:spcBef>
                <a:spcPts val="500"/>
              </a:spcBef>
              <a:buFont typeface="Arial" pitchFamily="34" charset="0"/>
              <a:buChar char="•"/>
              <a:defRPr/>
            </a:pPr>
            <a:r>
              <a:rPr lang="en-SG" sz="1500">
                <a:solidFill>
                  <a:srgbClr val="C00000"/>
                </a:solidFill>
                <a:latin typeface="Arial" pitchFamily="34" charset="0"/>
                <a:ea typeface="ヒラギノ角ゴ Pro W3" pitchFamily="120" charset="-128"/>
                <a:cs typeface="Arial" pitchFamily="34" charset="0"/>
              </a:rPr>
              <a:t>Bottom-up feature analysis</a:t>
            </a:r>
          </a:p>
          <a:p>
            <a:pPr marL="1143000" lvl="2" indent="-228600" defTabSz="914400" eaLnBrk="1" hangingPunct="1">
              <a:spcBef>
                <a:spcPts val="500"/>
              </a:spcBef>
              <a:buFont typeface="Arial" pitchFamily="34" charset="0"/>
              <a:buChar char="•"/>
              <a:defRPr/>
            </a:pPr>
            <a:r>
              <a:rPr lang="en-SG" sz="1500">
                <a:solidFill>
                  <a:srgbClr val="000000"/>
                </a:solidFill>
                <a:latin typeface="Arial" pitchFamily="34" charset="0"/>
                <a:ea typeface="ヒラギノ角ゴ Pro W3" pitchFamily="120" charset="-128"/>
                <a:cs typeface="Arial" pitchFamily="34" charset="0"/>
              </a:rPr>
              <a:t> </a:t>
            </a:r>
            <a:r>
              <a:rPr lang="en-US" sz="2100">
                <a:solidFill>
                  <a:srgbClr val="000000"/>
                </a:solidFill>
                <a:latin typeface="Arial" pitchFamily="34" charset="0"/>
                <a:ea typeface="ヒラギノ角ゴ Pro W3" pitchFamily="120" charset="-128"/>
                <a:cs typeface="Arial" pitchFamily="34" charset="0"/>
              </a:rPr>
              <a:t>A</a:t>
            </a:r>
            <a:r>
              <a:rPr lang="en-US" sz="1500">
                <a:solidFill>
                  <a:srgbClr val="000000"/>
                </a:solidFill>
                <a:latin typeface="Arial" pitchFamily="34" charset="0"/>
                <a:ea typeface="ヒラギノ角ゴ Pro W3" pitchFamily="120" charset="-128"/>
                <a:cs typeface="Arial" pitchFamily="34" charset="0"/>
                <a:sym typeface="Wingdings" pitchFamily="2" charset="2"/>
              </a:rPr>
              <a:t>:  </a:t>
            </a:r>
          </a:p>
          <a:p>
            <a:pPr marL="1143000" lvl="2" indent="-228600" defTabSz="914400" eaLnBrk="1" hangingPunct="1">
              <a:spcBef>
                <a:spcPts val="500"/>
              </a:spcBef>
              <a:buFont typeface="Arial" pitchFamily="34" charset="0"/>
              <a:buChar char="•"/>
              <a:defRPr/>
            </a:pPr>
            <a:r>
              <a:rPr lang="en-US" sz="1300">
                <a:solidFill>
                  <a:srgbClr val="000000"/>
                </a:solidFill>
                <a:latin typeface="Arial" pitchFamily="34" charset="0"/>
                <a:ea typeface="ヒラギノ角ゴ Pro W3" pitchFamily="120" charset="-128"/>
                <a:cs typeface="Arial" pitchFamily="34" charset="0"/>
              </a:rPr>
              <a:t>Features</a:t>
            </a:r>
            <a:r>
              <a:rPr lang="en-US" sz="1300">
                <a:solidFill>
                  <a:srgbClr val="000000"/>
                </a:solidFill>
                <a:latin typeface="Arial" pitchFamily="34" charset="0"/>
                <a:ea typeface="ヒラギノ角ゴ Pro W3" pitchFamily="120" charset="-128"/>
                <a:cs typeface="Arial" pitchFamily="34" charset="0"/>
                <a:sym typeface="Wingdings" pitchFamily="2" charset="2"/>
              </a:rPr>
              <a:t> letters words  sentences</a:t>
            </a:r>
          </a:p>
          <a:p>
            <a:pPr marL="685800" lvl="1" indent="-228600" defTabSz="914400" eaLnBrk="1" hangingPunct="1">
              <a:spcBef>
                <a:spcPts val="500"/>
              </a:spcBef>
              <a:buFont typeface="Arial" pitchFamily="34" charset="0"/>
              <a:buChar char="•"/>
              <a:defRPr/>
            </a:pPr>
            <a:r>
              <a:rPr lang="en-SG">
                <a:solidFill>
                  <a:srgbClr val="C00000"/>
                </a:solidFill>
                <a:latin typeface="Arial" pitchFamily="34" charset="0"/>
                <a:ea typeface="ヒラギノ角ゴ Pro W3" pitchFamily="120" charset="-128"/>
                <a:cs typeface="Arial" pitchFamily="34" charset="0"/>
              </a:rPr>
              <a:t>Unitization</a:t>
            </a:r>
          </a:p>
          <a:p>
            <a:pPr marL="1143000" lvl="2" indent="-228600" defTabSz="914400" eaLnBrk="1" hangingPunct="1">
              <a:spcBef>
                <a:spcPts val="500"/>
              </a:spcBef>
              <a:buFont typeface="Arial" pitchFamily="34" charset="0"/>
              <a:buChar char="•"/>
              <a:defRPr/>
            </a:pPr>
            <a:r>
              <a:rPr lang="en-US" sz="1200">
                <a:solidFill>
                  <a:srgbClr val="000000"/>
                </a:solidFill>
                <a:latin typeface="Arial" pitchFamily="34" charset="0"/>
                <a:ea typeface="ヒラギノ角ゴ Pro W3" pitchFamily="120" charset="-128"/>
                <a:cs typeface="Arial" pitchFamily="34" charset="0"/>
                <a:sym typeface="Wingdings" pitchFamily="2" charset="2"/>
              </a:rPr>
              <a:t>process occur automatically if see the words enough times</a:t>
            </a:r>
            <a:endParaRPr lang="en-SG" sz="1200">
              <a:solidFill>
                <a:srgbClr val="000000"/>
              </a:solidFill>
              <a:latin typeface="Arial" pitchFamily="34" charset="0"/>
              <a:ea typeface="ヒラギノ角ゴ Pro W3" pitchFamily="120" charset="-128"/>
              <a:cs typeface="Arial" pitchFamily="34" charset="0"/>
            </a:endParaRPr>
          </a:p>
          <a:p>
            <a:pPr marL="685800" lvl="1" indent="-228600" defTabSz="914400" eaLnBrk="1" hangingPunct="1">
              <a:spcBef>
                <a:spcPts val="500"/>
              </a:spcBef>
              <a:buFont typeface="Arial" pitchFamily="34" charset="0"/>
              <a:buChar char="•"/>
              <a:defRPr/>
            </a:pPr>
            <a:r>
              <a:rPr lang="en-SG">
                <a:solidFill>
                  <a:srgbClr val="C00000"/>
                </a:solidFill>
                <a:latin typeface="Arial" pitchFamily="34" charset="0"/>
                <a:ea typeface="ヒラギノ角ゴ Pro W3" pitchFamily="120" charset="-128"/>
                <a:cs typeface="Arial" pitchFamily="34" charset="0"/>
              </a:rPr>
              <a:t>Top-down processing</a:t>
            </a:r>
          </a:p>
          <a:p>
            <a:pPr marL="1143000" lvl="2" indent="-228600" defTabSz="914400" eaLnBrk="1" hangingPunct="1">
              <a:spcBef>
                <a:spcPts val="500"/>
              </a:spcBef>
              <a:buFont typeface="Arial" pitchFamily="34" charset="0"/>
              <a:buChar char="•"/>
              <a:defRPr/>
            </a:pPr>
            <a:endParaRPr lang="en-SG" sz="1500">
              <a:solidFill>
                <a:srgbClr val="000000"/>
              </a:solidFill>
              <a:latin typeface="Arial" pitchFamily="34" charset="0"/>
              <a:ea typeface="ヒラギノ角ゴ Pro W3" pitchFamily="120" charset="-128"/>
              <a:cs typeface="Arial" pitchFamily="34" charset="0"/>
            </a:endParaRPr>
          </a:p>
          <a:p>
            <a:pPr marL="1143000" lvl="2" indent="-228600" defTabSz="914400" eaLnBrk="1" hangingPunct="1">
              <a:spcBef>
                <a:spcPts val="500"/>
              </a:spcBef>
              <a:buFont typeface="Arial" pitchFamily="34" charset="0"/>
              <a:buChar char="•"/>
              <a:defRPr/>
            </a:pPr>
            <a:endParaRPr lang="en-SG" sz="1500">
              <a:solidFill>
                <a:srgbClr val="000000"/>
              </a:solidFill>
              <a:latin typeface="Arial" pitchFamily="34" charset="0"/>
              <a:ea typeface="ヒラギノ角ゴ Pro W3" pitchFamily="120" charset="-128"/>
              <a:cs typeface="Arial" pitchFamily="34" charset="0"/>
            </a:endParaRPr>
          </a:p>
        </p:txBody>
      </p:sp>
      <p:grpSp>
        <p:nvGrpSpPr>
          <p:cNvPr id="2" name="Group 7"/>
          <p:cNvGrpSpPr>
            <a:grpSpLocks/>
          </p:cNvGrpSpPr>
          <p:nvPr/>
        </p:nvGrpSpPr>
        <p:grpSpPr bwMode="auto">
          <a:xfrm>
            <a:off x="7435850" y="2684463"/>
            <a:ext cx="515938" cy="214312"/>
            <a:chOff x="9047351" y="2832411"/>
            <a:chExt cx="838200" cy="381000"/>
          </a:xfrm>
        </p:grpSpPr>
        <p:sp>
          <p:nvSpPr>
            <p:cNvPr id="63496" name="Line 4"/>
            <p:cNvSpPr>
              <a:spLocks noChangeShapeType="1"/>
            </p:cNvSpPr>
            <p:nvPr/>
          </p:nvSpPr>
          <p:spPr bwMode="auto">
            <a:xfrm>
              <a:off x="9656951" y="2984811"/>
              <a:ext cx="228600" cy="0"/>
            </a:xfrm>
            <a:prstGeom prst="line">
              <a:avLst/>
            </a:prstGeom>
            <a:noFill/>
            <a:ln w="44450">
              <a:solidFill>
                <a:schemeClr val="tx1"/>
              </a:solidFill>
              <a:miter lim="800000"/>
              <a:headEnd/>
              <a:tailEnd/>
            </a:ln>
          </p:spPr>
          <p:txBody>
            <a:bodyPr wrap="none"/>
            <a:lstStyle/>
            <a:p>
              <a:endParaRPr lang="en-US"/>
            </a:p>
          </p:txBody>
        </p:sp>
        <p:sp>
          <p:nvSpPr>
            <p:cNvPr id="63497" name="Line 5"/>
            <p:cNvSpPr>
              <a:spLocks noChangeShapeType="1"/>
            </p:cNvSpPr>
            <p:nvPr/>
          </p:nvSpPr>
          <p:spPr bwMode="auto">
            <a:xfrm flipH="1">
              <a:off x="9047351" y="2832411"/>
              <a:ext cx="152400" cy="381000"/>
            </a:xfrm>
            <a:prstGeom prst="line">
              <a:avLst/>
            </a:prstGeom>
            <a:noFill/>
            <a:ln w="44450">
              <a:solidFill>
                <a:schemeClr val="tx1"/>
              </a:solidFill>
              <a:miter lim="800000"/>
              <a:headEnd/>
              <a:tailEnd/>
            </a:ln>
          </p:spPr>
          <p:txBody>
            <a:bodyPr wrap="none"/>
            <a:lstStyle/>
            <a:p>
              <a:endParaRPr lang="en-US"/>
            </a:p>
          </p:txBody>
        </p:sp>
        <p:sp>
          <p:nvSpPr>
            <p:cNvPr id="63498" name="Line 6"/>
            <p:cNvSpPr>
              <a:spLocks noChangeShapeType="1"/>
            </p:cNvSpPr>
            <p:nvPr/>
          </p:nvSpPr>
          <p:spPr bwMode="auto">
            <a:xfrm>
              <a:off x="9428351" y="2832411"/>
              <a:ext cx="152400" cy="381000"/>
            </a:xfrm>
            <a:prstGeom prst="line">
              <a:avLst/>
            </a:prstGeom>
            <a:noFill/>
            <a:ln w="44450">
              <a:solidFill>
                <a:schemeClr val="tx1"/>
              </a:solidFill>
              <a:miter lim="800000"/>
              <a:headEnd/>
              <a:tailEnd/>
            </a:ln>
          </p:spPr>
          <p:txBody>
            <a:bodyPr wrap="none"/>
            <a:lstStyle/>
            <a:p>
              <a:endParaRPr lang="en-US"/>
            </a:p>
          </p:txBody>
        </p:sp>
      </p:grpSp>
      <p:pic>
        <p:nvPicPr>
          <p:cNvPr id="9" name="Picture 8"/>
          <p:cNvPicPr>
            <a:picLocks noChangeAspect="1"/>
          </p:cNvPicPr>
          <p:nvPr/>
        </p:nvPicPr>
        <p:blipFill>
          <a:blip r:embed="rId3"/>
          <a:srcRect/>
          <a:stretch>
            <a:fillRect/>
          </a:stretch>
        </p:blipFill>
        <p:spPr bwMode="auto">
          <a:xfrm>
            <a:off x="6692900" y="4778375"/>
            <a:ext cx="1579563" cy="328613"/>
          </a:xfrm>
          <a:prstGeom prst="rect">
            <a:avLst/>
          </a:prstGeom>
          <a:noFill/>
          <a:ln w="9525">
            <a:noFill/>
            <a:miter lim="800000"/>
            <a:headEnd/>
            <a:tailEnd/>
          </a:ln>
        </p:spPr>
      </p:pic>
      <p:sp>
        <p:nvSpPr>
          <p:cNvPr id="63495" name="TextBox 9"/>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500"/>
                                        <p:tgtEl>
                                          <p:spTgt spid="4">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500"/>
                                        <p:tgtEl>
                                          <p:spTgt spid="3">
                                            <p:txEl>
                                              <p:pRg st="10" end="1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500"/>
                                        <p:tgtEl>
                                          <p:spTgt spid="4">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4251325" y="5229225"/>
            <a:ext cx="2046288" cy="400050"/>
          </a:xfrm>
          <a:prstGeom prst="rect">
            <a:avLst/>
          </a:prstGeom>
          <a:solidFill>
            <a:schemeClr val="accent2">
              <a:lumMod val="40000"/>
              <a:lumOff val="60000"/>
            </a:schemeClr>
          </a:solidFill>
          <a:ln w="9360">
            <a:solidFill>
              <a:srgbClr val="000000"/>
            </a:solidFill>
            <a:miter lim="800000"/>
            <a:headEnd/>
            <a:tailEnd/>
          </a:ln>
        </p:spPr>
        <p:txBody>
          <a:bodyPr lIns="76148" tIns="38075" rIns="76148" bIns="38075" anchor="ctr"/>
          <a:lstStyle/>
          <a:p>
            <a:pPr algn="ctr" defTabSz="685800" eaLnBrk="1" fontAlgn="auto" hangingPunct="1">
              <a:spcBef>
                <a:spcPts val="0"/>
              </a:spcBef>
              <a:spcAft>
                <a:spcPts val="0"/>
              </a:spcAft>
              <a:defRPr/>
            </a:pPr>
            <a:r>
              <a:rPr lang="en-US" sz="1299" b="1" dirty="0">
                <a:solidFill>
                  <a:srgbClr val="000000"/>
                </a:solidFill>
                <a:latin typeface="Calibri" panose="020F0502020204030204"/>
              </a:rPr>
              <a:t>Long-term Memory</a:t>
            </a:r>
            <a:endParaRPr lang="en-US" sz="1299" b="1" dirty="0">
              <a:solidFill>
                <a:prstClr val="black"/>
              </a:solidFill>
              <a:latin typeface="Calibri" panose="020F0502020204030204"/>
            </a:endParaRPr>
          </a:p>
        </p:txBody>
      </p:sp>
      <p:sp>
        <p:nvSpPr>
          <p:cNvPr id="243717" name="Rectangle 5"/>
          <p:cNvSpPr>
            <a:spLocks noGrp="1" noChangeArrowheads="1"/>
          </p:cNvSpPr>
          <p:nvPr>
            <p:ph type="title"/>
          </p:nvPr>
        </p:nvSpPr>
        <p:spPr>
          <a:xfrm>
            <a:off x="536575" y="211138"/>
            <a:ext cx="7886700" cy="504825"/>
          </a:xfrm>
        </p:spPr>
        <p:txBody>
          <a:bodyPr>
            <a:normAutofit/>
          </a:bodyPr>
          <a:lstStyle/>
          <a:p>
            <a:pPr algn="ctr">
              <a:defRPr/>
            </a:pPr>
            <a:r>
              <a:rPr lang="en-US" sz="2400" dirty="0"/>
              <a:t>Human Information Processing</a:t>
            </a:r>
          </a:p>
        </p:txBody>
      </p:sp>
      <p:sp>
        <p:nvSpPr>
          <p:cNvPr id="31748" name="Rectangle 6"/>
          <p:cNvSpPr>
            <a:spLocks noChangeArrowheads="1"/>
          </p:cNvSpPr>
          <p:nvPr/>
        </p:nvSpPr>
        <p:spPr bwMode="auto">
          <a:xfrm>
            <a:off x="822325" y="534988"/>
            <a:ext cx="7705725" cy="4171950"/>
          </a:xfrm>
          <a:prstGeom prst="rect">
            <a:avLst/>
          </a:prstGeom>
          <a:noFill/>
          <a:ln w="1440">
            <a:noFill/>
            <a:miter lim="800000"/>
            <a:headEnd/>
            <a:tailEnd/>
          </a:ln>
        </p:spPr>
        <p:txBody>
          <a:bodyPr lIns="76148" tIns="38075" rIns="76148" bIns="38075" anchor="ctr"/>
          <a:lstStyle/>
          <a:p>
            <a:pPr defTabSz="685800" eaLnBrk="1" hangingPunct="1"/>
            <a:endParaRPr lang="en-US" sz="1200">
              <a:solidFill>
                <a:srgbClr val="000000"/>
              </a:solidFill>
              <a:latin typeface="Calibri" pitchFamily="34" charset="0"/>
            </a:endParaRPr>
          </a:p>
        </p:txBody>
      </p:sp>
      <p:sp>
        <p:nvSpPr>
          <p:cNvPr id="38924" name="Line 13"/>
          <p:cNvSpPr>
            <a:spLocks noChangeShapeType="1"/>
          </p:cNvSpPr>
          <p:nvPr/>
        </p:nvSpPr>
        <p:spPr bwMode="auto">
          <a:xfrm flipV="1">
            <a:off x="1435100" y="4079875"/>
            <a:ext cx="477838" cy="0"/>
          </a:xfrm>
          <a:prstGeom prst="line">
            <a:avLst/>
          </a:prstGeom>
          <a:noFill/>
          <a:ln w="9360">
            <a:solidFill>
              <a:srgbClr val="000000"/>
            </a:solidFill>
            <a:round/>
            <a:headEnd/>
            <a:tailEnd type="triangle" w="med" len="med"/>
          </a:ln>
        </p:spPr>
        <p:txBody>
          <a:bodyPr lIns="76148" tIns="38075" rIns="76148" bIns="38075"/>
          <a:lstStyle/>
          <a:p>
            <a:pPr defTabSz="685800" eaLnBrk="1" fontAlgn="auto" hangingPunct="1">
              <a:spcBef>
                <a:spcPts val="0"/>
              </a:spcBef>
              <a:spcAft>
                <a:spcPts val="0"/>
              </a:spcAft>
              <a:defRPr/>
            </a:pPr>
            <a:endParaRPr lang="en-US" sz="1299" dirty="0">
              <a:solidFill>
                <a:prstClr val="black"/>
              </a:solidFill>
              <a:latin typeface="Calibri" panose="020F0502020204030204"/>
            </a:endParaRPr>
          </a:p>
        </p:txBody>
      </p:sp>
      <p:sp>
        <p:nvSpPr>
          <p:cNvPr id="38925" name="Freeform 14"/>
          <p:cNvSpPr>
            <a:spLocks noChangeArrowheads="1"/>
          </p:cNvSpPr>
          <p:nvPr/>
        </p:nvSpPr>
        <p:spPr bwMode="auto">
          <a:xfrm>
            <a:off x="1979613" y="3606800"/>
            <a:ext cx="163512" cy="747713"/>
          </a:xfrm>
          <a:custGeom>
            <a:avLst/>
            <a:gdLst>
              <a:gd name="T0" fmla="*/ 0 w 182"/>
              <a:gd name="T1" fmla="*/ 0 h 902"/>
              <a:gd name="T2" fmla="*/ 2147483647 w 182"/>
              <a:gd name="T3" fmla="*/ 2147483647 h 902"/>
              <a:gd name="T4" fmla="*/ 0 w 182"/>
              <a:gd name="T5" fmla="*/ 2147483647 h 902"/>
              <a:gd name="T6" fmla="*/ 2147483647 w 182"/>
              <a:gd name="T7" fmla="*/ 2147483647 h 902"/>
              <a:gd name="T8" fmla="*/ 0 w 182"/>
              <a:gd name="T9" fmla="*/ 2147483647 h 902"/>
              <a:gd name="T10" fmla="*/ 2147483647 w 182"/>
              <a:gd name="T11" fmla="*/ 2147483647 h 902"/>
              <a:gd name="T12" fmla="*/ 0 60000 65536"/>
              <a:gd name="T13" fmla="*/ 0 60000 65536"/>
              <a:gd name="T14" fmla="*/ 0 60000 65536"/>
              <a:gd name="T15" fmla="*/ 0 60000 65536"/>
              <a:gd name="T16" fmla="*/ 0 60000 65536"/>
              <a:gd name="T17" fmla="*/ 0 60000 65536"/>
              <a:gd name="T18" fmla="*/ 0 w 182"/>
              <a:gd name="T19" fmla="*/ 0 h 902"/>
              <a:gd name="T20" fmla="*/ 182 w 182"/>
              <a:gd name="T21" fmla="*/ 902 h 902"/>
            </a:gdLst>
            <a:ahLst/>
            <a:cxnLst>
              <a:cxn ang="T12">
                <a:pos x="T0" y="T1"/>
              </a:cxn>
              <a:cxn ang="T13">
                <a:pos x="T2" y="T3"/>
              </a:cxn>
              <a:cxn ang="T14">
                <a:pos x="T4" y="T5"/>
              </a:cxn>
              <a:cxn ang="T15">
                <a:pos x="T6" y="T7"/>
              </a:cxn>
              <a:cxn ang="T16">
                <a:pos x="T8" y="T9"/>
              </a:cxn>
              <a:cxn ang="T17">
                <a:pos x="T10" y="T11"/>
              </a:cxn>
            </a:cxnLst>
            <a:rect l="T18" t="T19" r="T20" b="T21"/>
            <a:pathLst>
              <a:path w="182" h="902">
                <a:moveTo>
                  <a:pt x="0" y="0"/>
                </a:moveTo>
                <a:cubicBezTo>
                  <a:pt x="90" y="60"/>
                  <a:pt x="181" y="120"/>
                  <a:pt x="181" y="180"/>
                </a:cubicBezTo>
                <a:cubicBezTo>
                  <a:pt x="181" y="240"/>
                  <a:pt x="0" y="300"/>
                  <a:pt x="0" y="360"/>
                </a:cubicBezTo>
                <a:cubicBezTo>
                  <a:pt x="0" y="420"/>
                  <a:pt x="181" y="480"/>
                  <a:pt x="181" y="540"/>
                </a:cubicBezTo>
                <a:cubicBezTo>
                  <a:pt x="181" y="600"/>
                  <a:pt x="0" y="660"/>
                  <a:pt x="0" y="720"/>
                </a:cubicBezTo>
                <a:cubicBezTo>
                  <a:pt x="0" y="780"/>
                  <a:pt x="90" y="840"/>
                  <a:pt x="181" y="901"/>
                </a:cubicBezTo>
              </a:path>
            </a:pathLst>
          </a:custGeom>
          <a:noFill/>
          <a:ln w="9360">
            <a:solidFill>
              <a:srgbClr val="000000"/>
            </a:solidFill>
            <a:round/>
            <a:headEnd/>
            <a:tailEnd/>
          </a:ln>
        </p:spPr>
        <p:txBody>
          <a:bodyPr lIns="76148" tIns="38075" rIns="76148" bIns="38075"/>
          <a:lstStyle/>
          <a:p>
            <a:pPr defTabSz="685800" eaLnBrk="1" fontAlgn="auto" hangingPunct="1">
              <a:spcBef>
                <a:spcPts val="0"/>
              </a:spcBef>
              <a:spcAft>
                <a:spcPts val="0"/>
              </a:spcAft>
              <a:defRPr/>
            </a:pPr>
            <a:endParaRPr lang="en-US" sz="1299" dirty="0">
              <a:solidFill>
                <a:prstClr val="black"/>
              </a:solidFill>
              <a:latin typeface="Calibri" panose="020F0502020204030204"/>
            </a:endParaRPr>
          </a:p>
        </p:txBody>
      </p:sp>
      <p:sp>
        <p:nvSpPr>
          <p:cNvPr id="38926" name="Freeform 15"/>
          <p:cNvSpPr>
            <a:spLocks noChangeArrowheads="1"/>
          </p:cNvSpPr>
          <p:nvPr/>
        </p:nvSpPr>
        <p:spPr bwMode="auto">
          <a:xfrm>
            <a:off x="2092325" y="3617913"/>
            <a:ext cx="160338" cy="746125"/>
          </a:xfrm>
          <a:custGeom>
            <a:avLst/>
            <a:gdLst>
              <a:gd name="T0" fmla="*/ 0 w 182"/>
              <a:gd name="T1" fmla="*/ 0 h 902"/>
              <a:gd name="T2" fmla="*/ 2147483647 w 182"/>
              <a:gd name="T3" fmla="*/ 2147483647 h 902"/>
              <a:gd name="T4" fmla="*/ 0 w 182"/>
              <a:gd name="T5" fmla="*/ 2147483647 h 902"/>
              <a:gd name="T6" fmla="*/ 2147483647 w 182"/>
              <a:gd name="T7" fmla="*/ 2147483647 h 902"/>
              <a:gd name="T8" fmla="*/ 0 w 182"/>
              <a:gd name="T9" fmla="*/ 2147483647 h 902"/>
              <a:gd name="T10" fmla="*/ 2147483647 w 182"/>
              <a:gd name="T11" fmla="*/ 2147483647 h 902"/>
              <a:gd name="T12" fmla="*/ 0 60000 65536"/>
              <a:gd name="T13" fmla="*/ 0 60000 65536"/>
              <a:gd name="T14" fmla="*/ 0 60000 65536"/>
              <a:gd name="T15" fmla="*/ 0 60000 65536"/>
              <a:gd name="T16" fmla="*/ 0 60000 65536"/>
              <a:gd name="T17" fmla="*/ 0 60000 65536"/>
              <a:gd name="T18" fmla="*/ 0 w 182"/>
              <a:gd name="T19" fmla="*/ 0 h 902"/>
              <a:gd name="T20" fmla="*/ 182 w 182"/>
              <a:gd name="T21" fmla="*/ 902 h 902"/>
            </a:gdLst>
            <a:ahLst/>
            <a:cxnLst>
              <a:cxn ang="T12">
                <a:pos x="T0" y="T1"/>
              </a:cxn>
              <a:cxn ang="T13">
                <a:pos x="T2" y="T3"/>
              </a:cxn>
              <a:cxn ang="T14">
                <a:pos x="T4" y="T5"/>
              </a:cxn>
              <a:cxn ang="T15">
                <a:pos x="T6" y="T7"/>
              </a:cxn>
              <a:cxn ang="T16">
                <a:pos x="T8" y="T9"/>
              </a:cxn>
              <a:cxn ang="T17">
                <a:pos x="T10" y="T11"/>
              </a:cxn>
            </a:cxnLst>
            <a:rect l="T18" t="T19" r="T20" b="T21"/>
            <a:pathLst>
              <a:path w="182" h="902">
                <a:moveTo>
                  <a:pt x="0" y="0"/>
                </a:moveTo>
                <a:cubicBezTo>
                  <a:pt x="90" y="60"/>
                  <a:pt x="181" y="120"/>
                  <a:pt x="181" y="180"/>
                </a:cubicBezTo>
                <a:cubicBezTo>
                  <a:pt x="181" y="240"/>
                  <a:pt x="0" y="300"/>
                  <a:pt x="0" y="360"/>
                </a:cubicBezTo>
                <a:cubicBezTo>
                  <a:pt x="0" y="420"/>
                  <a:pt x="181" y="480"/>
                  <a:pt x="181" y="540"/>
                </a:cubicBezTo>
                <a:cubicBezTo>
                  <a:pt x="181" y="600"/>
                  <a:pt x="0" y="660"/>
                  <a:pt x="0" y="720"/>
                </a:cubicBezTo>
                <a:cubicBezTo>
                  <a:pt x="0" y="780"/>
                  <a:pt x="90" y="840"/>
                  <a:pt x="181" y="901"/>
                </a:cubicBezTo>
              </a:path>
            </a:pathLst>
          </a:custGeom>
          <a:noFill/>
          <a:ln w="9360">
            <a:solidFill>
              <a:srgbClr val="000000"/>
            </a:solidFill>
            <a:round/>
            <a:headEnd/>
            <a:tailEnd/>
          </a:ln>
        </p:spPr>
        <p:txBody>
          <a:bodyPr lIns="76148" tIns="38075" rIns="76148" bIns="38075"/>
          <a:lstStyle/>
          <a:p>
            <a:pPr defTabSz="685800" eaLnBrk="1" fontAlgn="auto" hangingPunct="1">
              <a:spcBef>
                <a:spcPts val="0"/>
              </a:spcBef>
              <a:spcAft>
                <a:spcPts val="0"/>
              </a:spcAft>
              <a:defRPr/>
            </a:pPr>
            <a:endParaRPr lang="en-US" sz="1299" dirty="0">
              <a:solidFill>
                <a:prstClr val="black"/>
              </a:solidFill>
              <a:latin typeface="Calibri" panose="020F0502020204030204"/>
            </a:endParaRPr>
          </a:p>
        </p:txBody>
      </p:sp>
      <p:sp>
        <p:nvSpPr>
          <p:cNvPr id="38927" name="Text Box 16"/>
          <p:cNvSpPr txBox="1">
            <a:spLocks noChangeArrowheads="1"/>
          </p:cNvSpPr>
          <p:nvPr/>
        </p:nvSpPr>
        <p:spPr bwMode="auto">
          <a:xfrm>
            <a:off x="2286000" y="3540125"/>
            <a:ext cx="828675" cy="14176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16190" tIns="38075" rIns="16190" bIns="38075"/>
          <a:lstStyle/>
          <a:p>
            <a:pPr algn="ctr" defTabSz="685800" eaLnBrk="1" hangingPunct="1">
              <a:defRPr/>
            </a:pPr>
            <a:endParaRPr lang="en-US" sz="1000" b="1">
              <a:solidFill>
                <a:srgbClr val="000000"/>
              </a:solidFill>
              <a:ea typeface="ヒラギノ角ゴ Pro W3" pitchFamily="120" charset="-128"/>
            </a:endParaRPr>
          </a:p>
          <a:p>
            <a:pPr algn="ctr" defTabSz="685800" eaLnBrk="1" hangingPunct="1">
              <a:defRPr/>
            </a:pPr>
            <a:r>
              <a:rPr lang="en-US" sz="1000" b="1">
                <a:solidFill>
                  <a:srgbClr val="000000"/>
                </a:solidFill>
                <a:ea typeface="ヒラギノ角ゴ Pro W3" pitchFamily="120" charset="-128"/>
              </a:rPr>
              <a:t>Short term Sensory Register</a:t>
            </a:r>
          </a:p>
        </p:txBody>
      </p:sp>
      <p:sp>
        <p:nvSpPr>
          <p:cNvPr id="38928" name="Text Box 17"/>
          <p:cNvSpPr txBox="1">
            <a:spLocks noChangeArrowheads="1"/>
          </p:cNvSpPr>
          <p:nvPr/>
        </p:nvSpPr>
        <p:spPr bwMode="auto">
          <a:xfrm>
            <a:off x="1366838" y="2878138"/>
            <a:ext cx="1090612" cy="800100"/>
          </a:xfrm>
          <a:prstGeom prst="rect">
            <a:avLst/>
          </a:prstGeom>
          <a:noFill/>
          <a:ln w="9525">
            <a:noFill/>
            <a:miter lim="800000"/>
            <a:headEnd/>
            <a:tailEnd/>
          </a:ln>
        </p:spPr>
        <p:txBody>
          <a:bodyPr lIns="16190" tIns="38075" rIns="16190" bIns="38075"/>
          <a:lstStyle/>
          <a:p>
            <a:pPr defTabSz="685800" eaLnBrk="1" fontAlgn="auto" hangingPunct="1">
              <a:spcBef>
                <a:spcPts val="0"/>
              </a:spcBef>
              <a:spcAft>
                <a:spcPts val="0"/>
              </a:spcAft>
              <a:defRPr/>
            </a:pPr>
            <a:r>
              <a:rPr lang="en-US" sz="1299" dirty="0">
                <a:solidFill>
                  <a:prstClr val="black"/>
                </a:solidFill>
                <a:latin typeface="Calibri" panose="020F0502020204030204"/>
              </a:rPr>
              <a:t>Cues: </a:t>
            </a:r>
          </a:p>
          <a:p>
            <a:pPr defTabSz="685800" eaLnBrk="1" fontAlgn="auto" hangingPunct="1">
              <a:spcBef>
                <a:spcPts val="0"/>
              </a:spcBef>
              <a:spcAft>
                <a:spcPts val="0"/>
              </a:spcAft>
              <a:defRPr/>
            </a:pPr>
            <a:r>
              <a:rPr lang="en-US" sz="1299" dirty="0">
                <a:solidFill>
                  <a:prstClr val="black"/>
                </a:solidFill>
                <a:latin typeface="Calibri" panose="020F0502020204030204"/>
              </a:rPr>
              <a:t>visual, auditory, tactile</a:t>
            </a:r>
          </a:p>
        </p:txBody>
      </p:sp>
      <p:sp>
        <p:nvSpPr>
          <p:cNvPr id="38949" name="Oval 19"/>
          <p:cNvSpPr>
            <a:spLocks noChangeArrowheads="1"/>
          </p:cNvSpPr>
          <p:nvPr/>
        </p:nvSpPr>
        <p:spPr bwMode="auto">
          <a:xfrm>
            <a:off x="4678363" y="2230438"/>
            <a:ext cx="1308100" cy="744537"/>
          </a:xfrm>
          <a:prstGeom prst="ellipse">
            <a:avLst/>
          </a:prstGeom>
          <a:solidFill>
            <a:schemeClr val="accent1">
              <a:lumMod val="20000"/>
              <a:lumOff val="80000"/>
            </a:schemeClr>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anchor="ctr"/>
          <a:lstStyle/>
          <a:p>
            <a:pPr defTabSz="685800" eaLnBrk="1" fontAlgn="auto" hangingPunct="1">
              <a:spcBef>
                <a:spcPts val="0"/>
              </a:spcBef>
              <a:spcAft>
                <a:spcPts val="0"/>
              </a:spcAft>
              <a:defRPr/>
            </a:pPr>
            <a:r>
              <a:rPr lang="en-US" sz="1299" dirty="0">
                <a:solidFill>
                  <a:prstClr val="black"/>
                </a:solidFill>
              </a:rPr>
              <a:t>Attention Resources</a:t>
            </a:r>
          </a:p>
        </p:txBody>
      </p:sp>
      <p:sp>
        <p:nvSpPr>
          <p:cNvPr id="31755" name="Text Box 22"/>
          <p:cNvSpPr txBox="1">
            <a:spLocks noChangeArrowheads="1"/>
          </p:cNvSpPr>
          <p:nvPr/>
        </p:nvSpPr>
        <p:spPr bwMode="auto">
          <a:xfrm>
            <a:off x="387350" y="3678238"/>
            <a:ext cx="1150938" cy="261937"/>
          </a:xfrm>
          <a:prstGeom prst="rect">
            <a:avLst/>
          </a:prstGeom>
          <a:noFill/>
          <a:ln w="9525">
            <a:noFill/>
            <a:miter lim="800000"/>
            <a:headEnd/>
            <a:tailEnd/>
          </a:ln>
        </p:spPr>
        <p:txBody>
          <a:bodyPr lIns="76148" tIns="38075" rIns="76148" bIns="38075">
            <a:spAutoFit/>
          </a:bodyPr>
          <a:lstStyle/>
          <a:p>
            <a:pPr algn="ctr" defTabSz="685800" eaLnBrk="1" hangingPunct="1">
              <a:spcBef>
                <a:spcPct val="50000"/>
              </a:spcBef>
            </a:pPr>
            <a:r>
              <a:rPr lang="en-US" sz="1200">
                <a:solidFill>
                  <a:srgbClr val="000000"/>
                </a:solidFill>
                <a:latin typeface="Calibri" pitchFamily="34" charset="0"/>
              </a:rPr>
              <a:t>Environment</a:t>
            </a:r>
          </a:p>
        </p:txBody>
      </p:sp>
      <p:sp>
        <p:nvSpPr>
          <p:cNvPr id="38944" name="Line 37"/>
          <p:cNvSpPr>
            <a:spLocks noChangeShapeType="1"/>
          </p:cNvSpPr>
          <p:nvPr/>
        </p:nvSpPr>
        <p:spPr bwMode="auto">
          <a:xfrm flipV="1">
            <a:off x="1435100" y="3906838"/>
            <a:ext cx="477838" cy="7937"/>
          </a:xfrm>
          <a:prstGeom prst="line">
            <a:avLst/>
          </a:prstGeom>
          <a:noFill/>
          <a:ln w="9360">
            <a:solidFill>
              <a:srgbClr val="000000"/>
            </a:solidFill>
            <a:round/>
            <a:headEnd/>
            <a:tailEnd type="triangle" w="med" len="med"/>
          </a:ln>
        </p:spPr>
        <p:txBody>
          <a:bodyPr lIns="76148" tIns="38075" rIns="76148" bIns="38075"/>
          <a:lstStyle/>
          <a:p>
            <a:pPr defTabSz="685800" eaLnBrk="1" fontAlgn="auto" hangingPunct="1">
              <a:spcBef>
                <a:spcPts val="0"/>
              </a:spcBef>
              <a:spcAft>
                <a:spcPts val="0"/>
              </a:spcAft>
              <a:defRPr/>
            </a:pPr>
            <a:endParaRPr lang="en-US" sz="1299" dirty="0">
              <a:solidFill>
                <a:prstClr val="black"/>
              </a:solidFill>
              <a:latin typeface="Calibri" panose="020F0502020204030204"/>
            </a:endParaRPr>
          </a:p>
        </p:txBody>
      </p:sp>
      <p:sp>
        <p:nvSpPr>
          <p:cNvPr id="38945" name="Line 38"/>
          <p:cNvSpPr>
            <a:spLocks noChangeShapeType="1"/>
          </p:cNvSpPr>
          <p:nvPr/>
        </p:nvSpPr>
        <p:spPr bwMode="auto">
          <a:xfrm flipV="1">
            <a:off x="1435100" y="3735388"/>
            <a:ext cx="477838" cy="7937"/>
          </a:xfrm>
          <a:prstGeom prst="line">
            <a:avLst/>
          </a:prstGeom>
          <a:noFill/>
          <a:ln w="9360">
            <a:solidFill>
              <a:srgbClr val="000000"/>
            </a:solidFill>
            <a:round/>
            <a:headEnd/>
            <a:tailEnd type="triangle" w="med" len="med"/>
          </a:ln>
        </p:spPr>
        <p:txBody>
          <a:bodyPr lIns="76148" tIns="38075" rIns="76148" bIns="38075"/>
          <a:lstStyle/>
          <a:p>
            <a:pPr defTabSz="685800" eaLnBrk="1" fontAlgn="auto" hangingPunct="1">
              <a:spcBef>
                <a:spcPts val="0"/>
              </a:spcBef>
              <a:spcAft>
                <a:spcPts val="0"/>
              </a:spcAft>
              <a:defRPr/>
            </a:pPr>
            <a:endParaRPr lang="en-US" sz="1299" dirty="0">
              <a:solidFill>
                <a:prstClr val="black"/>
              </a:solidFill>
              <a:latin typeface="Calibri" panose="020F0502020204030204"/>
            </a:endParaRPr>
          </a:p>
        </p:txBody>
      </p:sp>
      <p:sp>
        <p:nvSpPr>
          <p:cNvPr id="42" name="Rectangle 41"/>
          <p:cNvSpPr/>
          <p:nvPr/>
        </p:nvSpPr>
        <p:spPr>
          <a:xfrm>
            <a:off x="3465513" y="3711575"/>
            <a:ext cx="998537" cy="392113"/>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defTabSz="685800">
              <a:defRPr/>
            </a:pPr>
            <a:r>
              <a:rPr lang="en-US" sz="1200" b="1">
                <a:solidFill>
                  <a:srgbClr val="000000"/>
                </a:solidFill>
                <a:ea typeface="ヒラギノ角ゴ Pro W3" pitchFamily="120" charset="-128"/>
              </a:rPr>
              <a:t>Perception</a:t>
            </a:r>
            <a:br>
              <a:rPr lang="en-US" sz="1200" b="1">
                <a:solidFill>
                  <a:srgbClr val="000000"/>
                </a:solidFill>
                <a:ea typeface="ヒラギノ角ゴ Pro W3" pitchFamily="120" charset="-128"/>
              </a:rPr>
            </a:br>
            <a:endParaRPr lang="en-US" sz="700" b="1">
              <a:solidFill>
                <a:srgbClr val="000000"/>
              </a:solidFill>
              <a:ea typeface="ヒラギノ角ゴ Pro W3" pitchFamily="120" charset="-128"/>
            </a:endParaRPr>
          </a:p>
        </p:txBody>
      </p:sp>
      <p:sp>
        <p:nvSpPr>
          <p:cNvPr id="43" name="Rectangle 42"/>
          <p:cNvSpPr/>
          <p:nvPr/>
        </p:nvSpPr>
        <p:spPr>
          <a:xfrm>
            <a:off x="6075363" y="3673475"/>
            <a:ext cx="998537" cy="461963"/>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defTabSz="685800" fontAlgn="auto">
              <a:spcBef>
                <a:spcPts val="0"/>
              </a:spcBef>
              <a:spcAft>
                <a:spcPts val="0"/>
              </a:spcAft>
              <a:defRPr/>
            </a:pPr>
            <a:r>
              <a:rPr lang="en-US" sz="1200" b="1" dirty="0">
                <a:solidFill>
                  <a:srgbClr val="000000"/>
                </a:solidFill>
              </a:rPr>
              <a:t>Response Selection</a:t>
            </a:r>
          </a:p>
        </p:txBody>
      </p:sp>
      <p:sp>
        <p:nvSpPr>
          <p:cNvPr id="44" name="Rectangle 43"/>
          <p:cNvSpPr/>
          <p:nvPr/>
        </p:nvSpPr>
        <p:spPr>
          <a:xfrm>
            <a:off x="7432675" y="3667125"/>
            <a:ext cx="996950" cy="461963"/>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defTabSz="685800" fontAlgn="auto">
              <a:spcBef>
                <a:spcPts val="0"/>
              </a:spcBef>
              <a:spcAft>
                <a:spcPts val="0"/>
              </a:spcAft>
              <a:defRPr/>
            </a:pPr>
            <a:r>
              <a:rPr lang="en-US" sz="1200" b="1" dirty="0">
                <a:solidFill>
                  <a:srgbClr val="000000"/>
                </a:solidFill>
              </a:rPr>
              <a:t>Response Execution</a:t>
            </a:r>
          </a:p>
        </p:txBody>
      </p:sp>
      <p:sp>
        <p:nvSpPr>
          <p:cNvPr id="45" name="Rectangle 44"/>
          <p:cNvSpPr/>
          <p:nvPr/>
        </p:nvSpPr>
        <p:spPr>
          <a:xfrm>
            <a:off x="4725988" y="4522788"/>
            <a:ext cx="1231900" cy="461962"/>
          </a:xfrm>
          <a:prstGeom prst="rect">
            <a:avLst/>
          </a:prstGeom>
          <a:solidFill>
            <a:schemeClr val="accent3">
              <a:lumMod val="60000"/>
              <a:lumOff val="40000"/>
            </a:schemeClr>
          </a:solidFill>
          <a:ln>
            <a:prstDash val="dash"/>
          </a:ln>
        </p:spPr>
        <p:style>
          <a:lnRef idx="2">
            <a:schemeClr val="accent1"/>
          </a:lnRef>
          <a:fillRef idx="1">
            <a:schemeClr val="lt1"/>
          </a:fillRef>
          <a:effectRef idx="0">
            <a:schemeClr val="accent1"/>
          </a:effectRef>
          <a:fontRef idx="minor">
            <a:schemeClr val="dk1"/>
          </a:fontRef>
        </p:style>
        <p:txBody>
          <a:bodyPr>
            <a:spAutoFit/>
          </a:bodyPr>
          <a:lstStyle/>
          <a:p>
            <a:pPr algn="ctr" defTabSz="685800" fontAlgn="auto">
              <a:spcBef>
                <a:spcPts val="0"/>
              </a:spcBef>
              <a:spcAft>
                <a:spcPts val="0"/>
              </a:spcAft>
              <a:defRPr/>
            </a:pPr>
            <a:r>
              <a:rPr lang="en-US" sz="1200" b="1" dirty="0">
                <a:solidFill>
                  <a:srgbClr val="000000"/>
                </a:solidFill>
              </a:rPr>
              <a:t>Working Memory</a:t>
            </a:r>
          </a:p>
        </p:txBody>
      </p:sp>
      <p:sp>
        <p:nvSpPr>
          <p:cNvPr id="46" name="Rectangle 45"/>
          <p:cNvSpPr/>
          <p:nvPr/>
        </p:nvSpPr>
        <p:spPr>
          <a:xfrm>
            <a:off x="4725988" y="4083050"/>
            <a:ext cx="1231900" cy="461963"/>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defTabSz="685800" fontAlgn="auto">
              <a:spcBef>
                <a:spcPts val="0"/>
              </a:spcBef>
              <a:spcAft>
                <a:spcPts val="0"/>
              </a:spcAft>
              <a:defRPr/>
            </a:pPr>
            <a:r>
              <a:rPr lang="en-US" sz="1200" b="1" dirty="0">
                <a:solidFill>
                  <a:srgbClr val="000000"/>
                </a:solidFill>
              </a:rPr>
              <a:t>Thought/</a:t>
            </a:r>
          </a:p>
          <a:p>
            <a:pPr algn="ctr" defTabSz="685800" fontAlgn="auto">
              <a:spcBef>
                <a:spcPts val="0"/>
              </a:spcBef>
              <a:spcAft>
                <a:spcPts val="0"/>
              </a:spcAft>
              <a:defRPr/>
            </a:pPr>
            <a:r>
              <a:rPr lang="en-US" sz="1200" b="1" dirty="0">
                <a:solidFill>
                  <a:srgbClr val="000000"/>
                </a:solidFill>
              </a:rPr>
              <a:t>Decision Making </a:t>
            </a:r>
          </a:p>
        </p:txBody>
      </p:sp>
      <p:cxnSp>
        <p:nvCxnSpPr>
          <p:cNvPr id="6" name="Elbow Connector 5"/>
          <p:cNvCxnSpPr>
            <a:stCxn id="38949" idx="2"/>
            <a:endCxn id="42" idx="0"/>
          </p:cNvCxnSpPr>
          <p:nvPr/>
        </p:nvCxnSpPr>
        <p:spPr>
          <a:xfrm rot="10800000" flipV="1">
            <a:off x="3963988" y="2603500"/>
            <a:ext cx="714375" cy="11080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8949" idx="6"/>
            <a:endCxn id="43" idx="0"/>
          </p:cNvCxnSpPr>
          <p:nvPr/>
        </p:nvCxnSpPr>
        <p:spPr>
          <a:xfrm>
            <a:off x="5986463" y="2603500"/>
            <a:ext cx="587375" cy="10699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38949" idx="7"/>
            <a:endCxn id="44" idx="0"/>
          </p:cNvCxnSpPr>
          <p:nvPr/>
        </p:nvCxnSpPr>
        <p:spPr>
          <a:xfrm rot="16200000" flipH="1">
            <a:off x="6199188" y="1935162"/>
            <a:ext cx="1327150" cy="2136775"/>
          </a:xfrm>
          <a:prstGeom prst="bentConnector3">
            <a:avLst>
              <a:gd name="adj1" fmla="val -2543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114675" y="3843338"/>
            <a:ext cx="350838" cy="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479925" y="3863975"/>
            <a:ext cx="1612900" cy="7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3" idx="3"/>
            <a:endCxn id="44" idx="1"/>
          </p:cNvCxnSpPr>
          <p:nvPr/>
        </p:nvCxnSpPr>
        <p:spPr>
          <a:xfrm flipV="1">
            <a:off x="7073900" y="3898900"/>
            <a:ext cx="358775" cy="4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4464050" y="3940175"/>
            <a:ext cx="566738" cy="150813"/>
          </a:xfrm>
          <a:prstGeom prst="bentConnector3">
            <a:avLst>
              <a:gd name="adj1" fmla="val 10052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38949" idx="4"/>
            <a:endCxn id="46" idx="0"/>
          </p:cNvCxnSpPr>
          <p:nvPr/>
        </p:nvCxnSpPr>
        <p:spPr>
          <a:xfrm>
            <a:off x="5332413" y="2974975"/>
            <a:ext cx="9525" cy="1108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3727" name="Elbow Connector 243726"/>
          <p:cNvCxnSpPr/>
          <p:nvPr/>
        </p:nvCxnSpPr>
        <p:spPr>
          <a:xfrm flipV="1">
            <a:off x="5502275" y="3938588"/>
            <a:ext cx="549275" cy="141287"/>
          </a:xfrm>
          <a:prstGeom prst="bentConnector3">
            <a:avLst>
              <a:gd name="adj1" fmla="val 157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4937125" y="4957763"/>
            <a:ext cx="4763" cy="271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5716588" y="4960938"/>
            <a:ext cx="7937" cy="268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3752" name="Elbow Connector 243751"/>
          <p:cNvCxnSpPr>
            <a:stCxn id="44" idx="2"/>
            <a:endCxn id="38927" idx="2"/>
          </p:cNvCxnSpPr>
          <p:nvPr/>
        </p:nvCxnSpPr>
        <p:spPr>
          <a:xfrm rot="5400000">
            <a:off x="4901406" y="1928020"/>
            <a:ext cx="828675" cy="5230812"/>
          </a:xfrm>
          <a:prstGeom prst="bentConnector3">
            <a:avLst>
              <a:gd name="adj1" fmla="val 127603"/>
            </a:avLst>
          </a:prstGeom>
          <a:ln>
            <a:tailEnd type="triangle"/>
          </a:ln>
        </p:spPr>
        <p:style>
          <a:lnRef idx="1">
            <a:schemeClr val="accent1"/>
          </a:lnRef>
          <a:fillRef idx="0">
            <a:schemeClr val="accent1"/>
          </a:fillRef>
          <a:effectRef idx="0">
            <a:schemeClr val="accent1"/>
          </a:effectRef>
          <a:fontRef idx="minor">
            <a:schemeClr val="tx1"/>
          </a:fontRef>
        </p:style>
      </p:cxnSp>
      <p:sp>
        <p:nvSpPr>
          <p:cNvPr id="243763" name="Right Brace 243762"/>
          <p:cNvSpPr/>
          <p:nvPr/>
        </p:nvSpPr>
        <p:spPr>
          <a:xfrm rot="16200000">
            <a:off x="2381250" y="190500"/>
            <a:ext cx="282575" cy="2517775"/>
          </a:xfrm>
          <a:prstGeom prst="rightBrace">
            <a:avLst>
              <a:gd name="adj1" fmla="val 8333"/>
              <a:gd name="adj2" fmla="val 49722"/>
            </a:avLst>
          </a:prstGeom>
        </p:spPr>
        <p:style>
          <a:lnRef idx="2">
            <a:schemeClr val="accent2"/>
          </a:lnRef>
          <a:fillRef idx="0">
            <a:schemeClr val="accent2"/>
          </a:fillRef>
          <a:effectRef idx="1">
            <a:schemeClr val="accent2"/>
          </a:effectRef>
          <a:fontRef idx="minor">
            <a:schemeClr val="tx1"/>
          </a:fontRef>
        </p:style>
        <p:txBody>
          <a:bodyPr anchor="ctr"/>
          <a:lstStyle/>
          <a:p>
            <a:pPr algn="ctr" defTabSz="685800" eaLnBrk="1" hangingPunct="1">
              <a:defRPr/>
            </a:pPr>
            <a:endParaRPr lang="en-GB">
              <a:solidFill>
                <a:srgbClr val="000000"/>
              </a:solidFill>
              <a:ea typeface="ヒラギノ角ゴ Pro W3" pitchFamily="120" charset="-128"/>
            </a:endParaRPr>
          </a:p>
        </p:txBody>
      </p:sp>
      <p:sp>
        <p:nvSpPr>
          <p:cNvPr id="126" name="Right Brace 125"/>
          <p:cNvSpPr/>
          <p:nvPr/>
        </p:nvSpPr>
        <p:spPr>
          <a:xfrm rot="16200000">
            <a:off x="4881562" y="482601"/>
            <a:ext cx="315913" cy="1941512"/>
          </a:xfrm>
          <a:prstGeom prst="rightBrace">
            <a:avLst>
              <a:gd name="adj1" fmla="val 8333"/>
              <a:gd name="adj2" fmla="val 49722"/>
            </a:avLst>
          </a:prstGeom>
          <a:ln>
            <a:solidFill>
              <a:schemeClr val="bg2">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defTabSz="685800" eaLnBrk="1" hangingPunct="1">
              <a:defRPr/>
            </a:pPr>
            <a:endParaRPr lang="en-GB">
              <a:solidFill>
                <a:srgbClr val="000000"/>
              </a:solidFill>
              <a:ea typeface="ヒラギノ角ゴ Pro W3" pitchFamily="120" charset="-128"/>
            </a:endParaRPr>
          </a:p>
        </p:txBody>
      </p:sp>
      <p:sp>
        <p:nvSpPr>
          <p:cNvPr id="127" name="Right Brace 126"/>
          <p:cNvSpPr/>
          <p:nvPr/>
        </p:nvSpPr>
        <p:spPr>
          <a:xfrm rot="16200000">
            <a:off x="7059613" y="498475"/>
            <a:ext cx="330200" cy="1895475"/>
          </a:xfrm>
          <a:prstGeom prst="rightBrace">
            <a:avLst>
              <a:gd name="adj1" fmla="val 8333"/>
              <a:gd name="adj2" fmla="val 49722"/>
            </a:avLst>
          </a:prstGeom>
          <a:ln>
            <a:solidFill>
              <a:schemeClr val="accent6">
                <a:lumMod val="75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defTabSz="685800" eaLnBrk="1" hangingPunct="1">
              <a:defRPr/>
            </a:pPr>
            <a:endParaRPr lang="en-GB">
              <a:solidFill>
                <a:srgbClr val="000000"/>
              </a:solidFill>
              <a:ea typeface="ヒラギノ角ゴ Pro W3" pitchFamily="120" charset="-128"/>
            </a:endParaRPr>
          </a:p>
        </p:txBody>
      </p:sp>
      <p:sp>
        <p:nvSpPr>
          <p:cNvPr id="31778" name="Rectangle 243763"/>
          <p:cNvSpPr>
            <a:spLocks noChangeArrowheads="1"/>
          </p:cNvSpPr>
          <p:nvPr/>
        </p:nvSpPr>
        <p:spPr bwMode="auto">
          <a:xfrm>
            <a:off x="1697038" y="990600"/>
            <a:ext cx="2097087" cy="369888"/>
          </a:xfrm>
          <a:prstGeom prst="rect">
            <a:avLst/>
          </a:prstGeom>
          <a:noFill/>
          <a:ln w="9525">
            <a:noFill/>
            <a:miter lim="800000"/>
            <a:headEnd/>
            <a:tailEnd/>
          </a:ln>
        </p:spPr>
        <p:txBody>
          <a:bodyPr wrap="none">
            <a:spAutoFit/>
          </a:bodyPr>
          <a:lstStyle/>
          <a:p>
            <a:pPr defTabSz="685800" eaLnBrk="1" hangingPunct="1"/>
            <a:r>
              <a:rPr lang="en-US" dirty="0">
                <a:solidFill>
                  <a:srgbClr val="404040"/>
                </a:solidFill>
                <a:latin typeface="Calibri" pitchFamily="34" charset="0"/>
              </a:rPr>
              <a:t>Perceptual Encoding</a:t>
            </a:r>
            <a:endParaRPr lang="en-GB" dirty="0">
              <a:solidFill>
                <a:srgbClr val="000000"/>
              </a:solidFill>
              <a:latin typeface="Calibri" pitchFamily="34" charset="0"/>
            </a:endParaRPr>
          </a:p>
        </p:txBody>
      </p:sp>
      <p:sp>
        <p:nvSpPr>
          <p:cNvPr id="31779" name="Rectangle 128"/>
          <p:cNvSpPr>
            <a:spLocks noChangeArrowheads="1"/>
          </p:cNvSpPr>
          <p:nvPr/>
        </p:nvSpPr>
        <p:spPr bwMode="auto">
          <a:xfrm>
            <a:off x="4252913" y="976313"/>
            <a:ext cx="1905000" cy="369887"/>
          </a:xfrm>
          <a:prstGeom prst="rect">
            <a:avLst/>
          </a:prstGeom>
          <a:noFill/>
          <a:ln w="9525">
            <a:noFill/>
            <a:miter lim="800000"/>
            <a:headEnd/>
            <a:tailEnd/>
          </a:ln>
        </p:spPr>
        <p:txBody>
          <a:bodyPr wrap="none">
            <a:spAutoFit/>
          </a:bodyPr>
          <a:lstStyle/>
          <a:p>
            <a:pPr defTabSz="685800" eaLnBrk="1" hangingPunct="1"/>
            <a:r>
              <a:rPr lang="en-US">
                <a:solidFill>
                  <a:srgbClr val="404040"/>
                </a:solidFill>
                <a:latin typeface="Calibri" pitchFamily="34" charset="0"/>
              </a:rPr>
              <a:t>Central Processing</a:t>
            </a:r>
            <a:endParaRPr lang="en-GB">
              <a:solidFill>
                <a:srgbClr val="000000"/>
              </a:solidFill>
              <a:latin typeface="Calibri" pitchFamily="34" charset="0"/>
            </a:endParaRPr>
          </a:p>
        </p:txBody>
      </p:sp>
      <p:sp>
        <p:nvSpPr>
          <p:cNvPr id="31780" name="Rectangle 129"/>
          <p:cNvSpPr>
            <a:spLocks noChangeArrowheads="1"/>
          </p:cNvSpPr>
          <p:nvPr/>
        </p:nvSpPr>
        <p:spPr bwMode="auto">
          <a:xfrm>
            <a:off x="6808788" y="962025"/>
            <a:ext cx="1281112" cy="369888"/>
          </a:xfrm>
          <a:prstGeom prst="rect">
            <a:avLst/>
          </a:prstGeom>
          <a:noFill/>
          <a:ln w="9525">
            <a:noFill/>
            <a:miter lim="800000"/>
            <a:headEnd/>
            <a:tailEnd/>
          </a:ln>
        </p:spPr>
        <p:txBody>
          <a:bodyPr wrap="none">
            <a:spAutoFit/>
          </a:bodyPr>
          <a:lstStyle/>
          <a:p>
            <a:pPr defTabSz="685800" eaLnBrk="1" hangingPunct="1"/>
            <a:r>
              <a:rPr lang="en-US">
                <a:solidFill>
                  <a:srgbClr val="404040"/>
                </a:solidFill>
                <a:latin typeface="Calibri" pitchFamily="34" charset="0"/>
              </a:rPr>
              <a:t>Responding</a:t>
            </a:r>
            <a:endParaRPr lang="en-GB">
              <a:solidFill>
                <a:srgbClr val="000000"/>
              </a:solidFill>
              <a:latin typeface="Calibri" pitchFamily="34" charset="0"/>
            </a:endParaRPr>
          </a:p>
        </p:txBody>
      </p:sp>
      <p:sp>
        <p:nvSpPr>
          <p:cNvPr id="37" name="TextBox 36"/>
          <p:cNvSpPr txBox="1"/>
          <p:nvPr/>
        </p:nvSpPr>
        <p:spPr>
          <a:xfrm>
            <a:off x="449263" y="5951021"/>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Hear what I say ,pay attention, understand, remember, decide what to do and how to do it, do it, remember this demonstration of HIP!</a:t>
            </a:r>
            <a:endParaRPr lang="en-US" i="1" dirty="0"/>
          </a:p>
        </p:txBody>
      </p:sp>
      <p:cxnSp>
        <p:nvCxnSpPr>
          <p:cNvPr id="39" name="Straight Connector 38"/>
          <p:cNvCxnSpPr/>
          <p:nvPr/>
        </p:nvCxnSpPr>
        <p:spPr>
          <a:xfrm>
            <a:off x="0" y="715963"/>
            <a:ext cx="91440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a:t>
            </a:r>
            <a:endParaRPr lang="en-US" dirty="0"/>
          </a:p>
        </p:txBody>
      </p:sp>
      <p:sp>
        <p:nvSpPr>
          <p:cNvPr id="4" name="Content Placeholder 3"/>
          <p:cNvSpPr>
            <a:spLocks noGrp="1"/>
          </p:cNvSpPr>
          <p:nvPr>
            <p:ph type="body" sz="quarter" idx="11"/>
          </p:nvPr>
        </p:nvSpPr>
        <p:spPr>
          <a:xfrm>
            <a:off x="628650" y="1825625"/>
            <a:ext cx="7886700" cy="2539479"/>
          </a:xfrm>
        </p:spPr>
        <p:txBody>
          <a:bodyPr/>
          <a:lstStyle/>
          <a:p>
            <a:r>
              <a:rPr lang="en-US" dirty="0" smtClean="0"/>
              <a:t>Perception requires</a:t>
            </a:r>
          </a:p>
          <a:p>
            <a:pPr lvl="1"/>
            <a:r>
              <a:rPr lang="en-US" dirty="0" smtClean="0"/>
              <a:t>Sensing – a signal through your eyes or ears</a:t>
            </a:r>
          </a:p>
          <a:p>
            <a:pPr lvl="1"/>
            <a:r>
              <a:rPr lang="en-US" dirty="0" smtClean="0"/>
              <a:t>Attention</a:t>
            </a:r>
          </a:p>
          <a:p>
            <a:pPr lvl="1"/>
            <a:r>
              <a:rPr lang="en-US" dirty="0" smtClean="0"/>
              <a:t>A  framework (in memory) to interpret the signal</a:t>
            </a:r>
          </a:p>
          <a:p>
            <a:pPr lvl="1"/>
            <a:endParaRPr lang="en-US" dirty="0" smtClean="0"/>
          </a:p>
          <a:p>
            <a:pPr lvl="1"/>
            <a:r>
              <a:rPr lang="en-US" dirty="0" smtClean="0"/>
              <a:t>Sometimes the signal is weak or blurred</a:t>
            </a:r>
          </a:p>
          <a:p>
            <a:pPr lvl="1"/>
            <a:r>
              <a:rPr lang="en-US" dirty="0" smtClean="0"/>
              <a:t>Sometimes the framework is insufficiently developed</a:t>
            </a:r>
            <a:endParaRPr lang="en-US" dirty="0"/>
          </a:p>
        </p:txBody>
      </p:sp>
      <p:sp>
        <p:nvSpPr>
          <p:cNvPr id="5" name="TextBox 4"/>
          <p:cNvSpPr txBox="1"/>
          <p:nvPr/>
        </p:nvSpPr>
        <p:spPr>
          <a:xfrm>
            <a:off x="827584" y="4869160"/>
            <a:ext cx="7687766" cy="923330"/>
          </a:xfrm>
          <a:prstGeom prst="rect">
            <a:avLst/>
          </a:prstGeom>
          <a:solidFill>
            <a:srgbClr val="FFFF00"/>
          </a:solidFill>
          <a:ln w="12700">
            <a:solidFill>
              <a:schemeClr val="tx1"/>
            </a:solidFill>
          </a:ln>
        </p:spPr>
        <p:txBody>
          <a:bodyPr wrap="square" rtlCol="0">
            <a:spAutoFit/>
          </a:bodyPr>
          <a:lstStyle/>
          <a:p>
            <a:pPr algn="ctr"/>
            <a:r>
              <a:rPr lang="en-US" i="1" dirty="0" smtClean="0"/>
              <a:t>What happens when you see writing in a foreign language?</a:t>
            </a:r>
          </a:p>
          <a:p>
            <a:pPr algn="ctr"/>
            <a:endParaRPr lang="en-US" i="1" dirty="0" smtClean="0"/>
          </a:p>
          <a:p>
            <a:pPr algn="ctr"/>
            <a:r>
              <a:rPr lang="en-US" i="1" dirty="0" smtClean="0"/>
              <a:t>What happens when you see a familiar face in a crowd?</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Perception - Top Down Processing  </a:t>
            </a:r>
            <a:endParaRPr lang="en-GB" smtClean="0">
              <a:latin typeface="Lucida Sans" pitchFamily="34" charset="0"/>
              <a:ea typeface="ヒラギノ角ゴ Pro W3" pitchFamily="120" charset="-128"/>
            </a:endParaRPr>
          </a:p>
        </p:txBody>
      </p:sp>
      <p:pic>
        <p:nvPicPr>
          <p:cNvPr id="64515" name="Picture 2" descr="http://worldtrans.org/TP/TP1/tie.gif"/>
          <p:cNvPicPr>
            <a:picLocks noChangeAspect="1" noChangeArrowheads="1"/>
          </p:cNvPicPr>
          <p:nvPr/>
        </p:nvPicPr>
        <p:blipFill>
          <a:blip r:embed="rId3"/>
          <a:srcRect/>
          <a:stretch>
            <a:fillRect/>
          </a:stretch>
        </p:blipFill>
        <p:spPr bwMode="auto">
          <a:xfrm>
            <a:off x="628650" y="2133600"/>
            <a:ext cx="3429000" cy="785813"/>
          </a:xfrm>
          <a:prstGeom prst="rect">
            <a:avLst/>
          </a:prstGeom>
          <a:noFill/>
          <a:ln w="9525">
            <a:noFill/>
            <a:miter lim="800000"/>
            <a:headEnd/>
            <a:tailEnd/>
          </a:ln>
        </p:spPr>
      </p:pic>
      <p:pic>
        <p:nvPicPr>
          <p:cNvPr id="64516" name="Picture 4" descr="http://www.jaist.ac.jp/~g-kampis/ActiveP/kanizsa1.gif"/>
          <p:cNvPicPr>
            <a:picLocks noChangeAspect="1" noChangeArrowheads="1"/>
          </p:cNvPicPr>
          <p:nvPr/>
        </p:nvPicPr>
        <p:blipFill>
          <a:blip r:embed="rId4"/>
          <a:srcRect/>
          <a:stretch>
            <a:fillRect/>
          </a:stretch>
        </p:blipFill>
        <p:spPr bwMode="auto">
          <a:xfrm>
            <a:off x="1206500" y="3517900"/>
            <a:ext cx="2273300" cy="1947863"/>
          </a:xfrm>
          <a:prstGeom prst="rect">
            <a:avLst/>
          </a:prstGeom>
          <a:noFill/>
          <a:ln w="9525">
            <a:noFill/>
            <a:miter lim="800000"/>
            <a:headEnd/>
            <a:tailEnd/>
          </a:ln>
        </p:spPr>
      </p:pic>
      <p:pic>
        <p:nvPicPr>
          <p:cNvPr id="2054" name="Picture 6" descr="http://31.media.tumblr.com/059ed9ba622fe82512a0165c5da348e3/tumblr_mqeggn1bzx1qkilweo1_1280.jpg"/>
          <p:cNvPicPr>
            <a:picLocks noChangeAspect="1" noChangeArrowheads="1"/>
          </p:cNvPicPr>
          <p:nvPr/>
        </p:nvPicPr>
        <p:blipFill>
          <a:blip r:embed="rId5"/>
          <a:srcRect/>
          <a:stretch>
            <a:fillRect/>
          </a:stretch>
        </p:blipFill>
        <p:spPr bwMode="auto">
          <a:xfrm>
            <a:off x="4572000" y="2328863"/>
            <a:ext cx="3684588" cy="2047875"/>
          </a:xfrm>
          <a:prstGeom prst="rect">
            <a:avLst/>
          </a:prstGeom>
          <a:ln>
            <a:noFill/>
          </a:ln>
          <a:effectLst>
            <a:outerShdw blurRad="292100" dist="139700" dir="2700000" algn="tl" rotWithShape="0">
              <a:srgbClr val="333333">
                <a:alpha val="65000"/>
              </a:srgbClr>
            </a:outerShdw>
          </a:effectLst>
          <a:extLst/>
        </p:spPr>
      </p:pic>
      <p:sp>
        <p:nvSpPr>
          <p:cNvPr id="64518" name="Rectangle 3"/>
          <p:cNvSpPr>
            <a:spLocks noChangeArrowheads="1"/>
          </p:cNvSpPr>
          <p:nvPr/>
        </p:nvSpPr>
        <p:spPr bwMode="auto">
          <a:xfrm>
            <a:off x="4572000" y="4376738"/>
            <a:ext cx="1973263" cy="254000"/>
          </a:xfrm>
          <a:prstGeom prst="rect">
            <a:avLst/>
          </a:prstGeom>
          <a:noFill/>
          <a:ln w="9525">
            <a:noFill/>
            <a:miter lim="800000"/>
            <a:headEnd/>
            <a:tailEnd/>
          </a:ln>
        </p:spPr>
        <p:txBody>
          <a:bodyPr wrap="none">
            <a:spAutoFit/>
          </a:bodyPr>
          <a:lstStyle/>
          <a:p>
            <a:pPr eaLnBrk="1" hangingPunct="1"/>
            <a:r>
              <a:rPr lang="en-GB" sz="1000">
                <a:hlinkClick r:id="rId6"/>
              </a:rPr>
              <a:t>http://youruisucks.tumblr.com/</a:t>
            </a:r>
            <a:endParaRPr lang="en-GB" sz="1000"/>
          </a:p>
        </p:txBody>
      </p:sp>
      <p:sp>
        <p:nvSpPr>
          <p:cNvPr id="64519" name="Rectangle 4"/>
          <p:cNvSpPr>
            <a:spLocks noChangeArrowheads="1"/>
          </p:cNvSpPr>
          <p:nvPr/>
        </p:nvSpPr>
        <p:spPr bwMode="auto">
          <a:xfrm>
            <a:off x="1760538" y="5589588"/>
            <a:ext cx="1235075" cy="231775"/>
          </a:xfrm>
          <a:prstGeom prst="rect">
            <a:avLst/>
          </a:prstGeom>
          <a:noFill/>
          <a:ln w="9525">
            <a:noFill/>
            <a:miter lim="800000"/>
            <a:headEnd/>
            <a:tailEnd/>
          </a:ln>
        </p:spPr>
        <p:txBody>
          <a:bodyPr wrap="none">
            <a:spAutoFit/>
          </a:bodyPr>
          <a:lstStyle/>
          <a:p>
            <a:pPr eaLnBrk="1" hangingPunct="1"/>
            <a:r>
              <a:rPr lang="en-GB" sz="900">
                <a:hlinkClick r:id="rId7"/>
              </a:rPr>
              <a:t>http://www.jaist.ac.jp</a:t>
            </a:r>
            <a:endParaRPr lang="en-GB" sz="9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Pweor of the Hmuan Mnid</a:t>
            </a:r>
            <a:endParaRPr lang="en-GB" smtClean="0">
              <a:latin typeface="Lucida Sans" pitchFamily="34" charset="0"/>
              <a:ea typeface="ヒラギノ角ゴ Pro W3" pitchFamily="120" charset="-128"/>
            </a:endParaRPr>
          </a:p>
        </p:txBody>
      </p:sp>
      <p:sp>
        <p:nvSpPr>
          <p:cNvPr id="65539" name="Content Placeholder 2"/>
          <p:cNvSpPr>
            <a:spLocks noGrp="1"/>
          </p:cNvSpPr>
          <p:nvPr>
            <p:ph type="body" sz="quarter" idx="11"/>
          </p:nvPr>
        </p:nvSpPr>
        <p:spPr bwMode="auto">
          <a:xfrm>
            <a:off x="685800" y="1387475"/>
            <a:ext cx="7543800" cy="4201765"/>
          </a:xfrm>
          <a:noFill/>
          <a:ln>
            <a:miter lim="800000"/>
            <a:headEnd/>
            <a:tailEnd/>
          </a:ln>
        </p:spPr>
        <p:txBody>
          <a:bodyPr wrap="square" lIns="91440" tIns="45720" rIns="91440" bIns="45720" numCol="1" anchor="t" anchorCtr="0" compatLnSpc="1">
            <a:prstTxWarp prst="textNoShape">
              <a:avLst/>
            </a:prstTxWarp>
          </a:bodyPr>
          <a:lstStyle/>
          <a:p>
            <a:pPr marL="342900" lvl="1" indent="0">
              <a:buFont typeface="Arial" pitchFamily="34" charset="0"/>
              <a:buNone/>
            </a:pPr>
            <a:r>
              <a:rPr lang="en-US" sz="2400" dirty="0" smtClean="0">
                <a:ea typeface="ヒラギノ角ゴ Pro W3" pitchFamily="120" charset="-128"/>
              </a:rPr>
              <a:t>The </a:t>
            </a:r>
            <a:r>
              <a:rPr lang="en-US" sz="2400" dirty="0" err="1" smtClean="0">
                <a:ea typeface="ヒラギノ角ゴ Pro W3" pitchFamily="120" charset="-128"/>
              </a:rPr>
              <a:t>paomnnehil</a:t>
            </a:r>
            <a:r>
              <a:rPr lang="en-US" sz="2400" dirty="0" smtClean="0">
                <a:ea typeface="ヒラギノ角ゴ Pro W3" pitchFamily="120" charset="-128"/>
              </a:rPr>
              <a:t> </a:t>
            </a:r>
            <a:r>
              <a:rPr lang="en-US" sz="2400" dirty="0" err="1" smtClean="0">
                <a:ea typeface="ヒラギノ角ゴ Pro W3" pitchFamily="120" charset="-128"/>
              </a:rPr>
              <a:t>pweor</a:t>
            </a:r>
            <a:r>
              <a:rPr lang="en-US" sz="2400" dirty="0" smtClean="0">
                <a:ea typeface="ヒラギノ角ゴ Pro W3" pitchFamily="120" charset="-128"/>
              </a:rPr>
              <a:t> of the </a:t>
            </a:r>
            <a:r>
              <a:rPr lang="en-US" sz="2400" dirty="0" err="1" smtClean="0">
                <a:ea typeface="ヒラギノ角ゴ Pro W3" pitchFamily="120" charset="-128"/>
              </a:rPr>
              <a:t>hmuan</a:t>
            </a:r>
            <a:r>
              <a:rPr lang="en-US" sz="2400" dirty="0" smtClean="0">
                <a:ea typeface="ヒラギノ角ゴ Pro W3" pitchFamily="120" charset="-128"/>
              </a:rPr>
              <a:t> </a:t>
            </a:r>
            <a:r>
              <a:rPr lang="en-US" sz="2400" dirty="0" err="1" smtClean="0">
                <a:ea typeface="ヒラギノ角ゴ Pro W3" pitchFamily="120" charset="-128"/>
              </a:rPr>
              <a:t>mnid</a:t>
            </a:r>
            <a:r>
              <a:rPr lang="en-US" sz="2400" dirty="0" smtClean="0">
                <a:ea typeface="ヒラギノ角ゴ Pro W3" pitchFamily="120" charset="-128"/>
              </a:rPr>
              <a:t>.</a:t>
            </a:r>
          </a:p>
          <a:p>
            <a:pPr marL="342900" lvl="1" indent="0">
              <a:buFont typeface="Arial" pitchFamily="34" charset="0"/>
              <a:buNone/>
            </a:pPr>
            <a:endParaRPr lang="en-US" dirty="0" smtClean="0">
              <a:ea typeface="ヒラギノ角ゴ Pro W3" pitchFamily="120" charset="-128"/>
            </a:endParaRPr>
          </a:p>
          <a:p>
            <a:pPr lvl="2"/>
            <a:r>
              <a:rPr lang="en-US" dirty="0" err="1" smtClean="0">
                <a:ea typeface="ヒラギノ角ゴ Pro W3" pitchFamily="120" charset="-128"/>
              </a:rPr>
              <a:t>Aoccdrnig</a:t>
            </a:r>
            <a:r>
              <a:rPr lang="en-US" dirty="0" smtClean="0">
                <a:ea typeface="ヒラギノ角ゴ Pro W3" pitchFamily="120" charset="-128"/>
              </a:rPr>
              <a:t> to a </a:t>
            </a:r>
            <a:r>
              <a:rPr lang="en-US" dirty="0" err="1" smtClean="0">
                <a:ea typeface="ヒラギノ角ゴ Pro W3" pitchFamily="120" charset="-128"/>
              </a:rPr>
              <a:t>rscheearch</a:t>
            </a:r>
            <a:r>
              <a:rPr lang="en-US" dirty="0" smtClean="0">
                <a:ea typeface="ヒラギノ角ゴ Pro W3" pitchFamily="120" charset="-128"/>
              </a:rPr>
              <a:t> at </a:t>
            </a:r>
            <a:r>
              <a:rPr lang="en-US" dirty="0" err="1" smtClean="0">
                <a:ea typeface="ヒラギノ角ゴ Pro W3" pitchFamily="120" charset="-128"/>
              </a:rPr>
              <a:t>Cmabrigde</a:t>
            </a:r>
            <a:r>
              <a:rPr lang="en-US" dirty="0" smtClean="0">
                <a:ea typeface="ヒラギノ角ゴ Pro W3" pitchFamily="120" charset="-128"/>
              </a:rPr>
              <a:t> </a:t>
            </a:r>
            <a:r>
              <a:rPr lang="en-US" dirty="0" err="1" smtClean="0">
                <a:ea typeface="ヒラギノ角ゴ Pro W3" pitchFamily="120" charset="-128"/>
              </a:rPr>
              <a:t>Uinervtisy</a:t>
            </a:r>
            <a:r>
              <a:rPr lang="en-US" dirty="0" smtClean="0">
                <a:ea typeface="ヒラギノ角ゴ Pro W3" pitchFamily="120" charset="-128"/>
              </a:rPr>
              <a:t>, it </a:t>
            </a:r>
            <a:r>
              <a:rPr lang="en-US" dirty="0" err="1" smtClean="0">
                <a:ea typeface="ヒラギノ角ゴ Pro W3" pitchFamily="120" charset="-128"/>
              </a:rPr>
              <a:t>deosn't</a:t>
            </a:r>
            <a:r>
              <a:rPr lang="en-US" dirty="0" smtClean="0">
                <a:ea typeface="ヒラギノ角ゴ Pro W3" pitchFamily="120" charset="-128"/>
              </a:rPr>
              <a:t> </a:t>
            </a:r>
            <a:r>
              <a:rPr lang="en-US" dirty="0" err="1" smtClean="0">
                <a:ea typeface="ヒラギノ角ゴ Pro W3" pitchFamily="120" charset="-128"/>
              </a:rPr>
              <a:t>mttaer</a:t>
            </a:r>
            <a:r>
              <a:rPr lang="en-US" dirty="0" smtClean="0">
                <a:ea typeface="ヒラギノ角ゴ Pro W3" pitchFamily="120" charset="-128"/>
              </a:rPr>
              <a:t> in </a:t>
            </a:r>
            <a:r>
              <a:rPr lang="en-US" dirty="0" err="1" smtClean="0">
                <a:ea typeface="ヒラギノ角ゴ Pro W3" pitchFamily="120" charset="-128"/>
              </a:rPr>
              <a:t>waht</a:t>
            </a:r>
            <a:r>
              <a:rPr lang="en-US" dirty="0" smtClean="0">
                <a:ea typeface="ヒラギノ角ゴ Pro W3" pitchFamily="120" charset="-128"/>
              </a:rPr>
              <a:t> </a:t>
            </a:r>
            <a:r>
              <a:rPr lang="en-US" dirty="0" err="1" smtClean="0">
                <a:ea typeface="ヒラギノ角ゴ Pro W3" pitchFamily="120" charset="-128"/>
              </a:rPr>
              <a:t>oredr</a:t>
            </a:r>
            <a:r>
              <a:rPr lang="en-US" dirty="0" smtClean="0">
                <a:ea typeface="ヒラギノ角ゴ Pro W3" pitchFamily="120" charset="-128"/>
              </a:rPr>
              <a:t> the </a:t>
            </a:r>
            <a:r>
              <a:rPr lang="en-US" dirty="0" err="1" smtClean="0">
                <a:ea typeface="ヒラギノ角ゴ Pro W3" pitchFamily="120" charset="-128"/>
              </a:rPr>
              <a:t>ltteers</a:t>
            </a:r>
            <a:r>
              <a:rPr lang="en-US" dirty="0" smtClean="0">
                <a:ea typeface="ヒラギノ角ゴ Pro W3" pitchFamily="120" charset="-128"/>
              </a:rPr>
              <a:t> in a </a:t>
            </a:r>
            <a:r>
              <a:rPr lang="en-US" dirty="0" err="1" smtClean="0">
                <a:ea typeface="ヒラギノ角ゴ Pro W3" pitchFamily="120" charset="-128"/>
              </a:rPr>
              <a:t>wrod</a:t>
            </a:r>
            <a:r>
              <a:rPr lang="en-US" dirty="0" smtClean="0">
                <a:ea typeface="ヒラギノ角ゴ Pro W3" pitchFamily="120" charset="-128"/>
              </a:rPr>
              <a:t> are, the </a:t>
            </a:r>
            <a:r>
              <a:rPr lang="en-US" dirty="0" err="1" smtClean="0">
                <a:ea typeface="ヒラギノ角ゴ Pro W3" pitchFamily="120" charset="-128"/>
              </a:rPr>
              <a:t>olny</a:t>
            </a:r>
            <a:r>
              <a:rPr lang="en-US" dirty="0" smtClean="0">
                <a:ea typeface="ヒラギノ角ゴ Pro W3" pitchFamily="120" charset="-128"/>
              </a:rPr>
              <a:t> </a:t>
            </a:r>
            <a:r>
              <a:rPr lang="en-US" dirty="0" err="1" smtClean="0">
                <a:ea typeface="ヒラギノ角ゴ Pro W3" pitchFamily="120" charset="-128"/>
              </a:rPr>
              <a:t>iprmoetnt</a:t>
            </a:r>
            <a:r>
              <a:rPr lang="en-US" dirty="0" smtClean="0">
                <a:ea typeface="ヒラギノ角ゴ Pro W3" pitchFamily="120" charset="-128"/>
              </a:rPr>
              <a:t> </a:t>
            </a:r>
            <a:r>
              <a:rPr lang="en-US" dirty="0" err="1" smtClean="0">
                <a:ea typeface="ヒラギノ角ゴ Pro W3" pitchFamily="120" charset="-128"/>
              </a:rPr>
              <a:t>tihng</a:t>
            </a:r>
            <a:r>
              <a:rPr lang="en-US" dirty="0" smtClean="0">
                <a:ea typeface="ヒラギノ角ゴ Pro W3" pitchFamily="120" charset="-128"/>
              </a:rPr>
              <a:t> is that the </a:t>
            </a:r>
            <a:r>
              <a:rPr lang="en-US" dirty="0" err="1" smtClean="0">
                <a:ea typeface="ヒラギノ角ゴ Pro W3" pitchFamily="120" charset="-128"/>
              </a:rPr>
              <a:t>frist</a:t>
            </a:r>
            <a:r>
              <a:rPr lang="en-US" dirty="0" smtClean="0">
                <a:ea typeface="ヒラギノ角ゴ Pro W3" pitchFamily="120" charset="-128"/>
              </a:rPr>
              <a:t> and </a:t>
            </a:r>
            <a:r>
              <a:rPr lang="en-US" dirty="0" err="1" smtClean="0">
                <a:ea typeface="ヒラギノ角ゴ Pro W3" pitchFamily="120" charset="-128"/>
              </a:rPr>
              <a:t>lsat</a:t>
            </a:r>
            <a:r>
              <a:rPr lang="en-US" dirty="0" smtClean="0">
                <a:ea typeface="ヒラギノ角ゴ Pro W3" pitchFamily="120" charset="-128"/>
              </a:rPr>
              <a:t> </a:t>
            </a:r>
            <a:r>
              <a:rPr lang="en-US" dirty="0" err="1" smtClean="0">
                <a:ea typeface="ヒラギノ角ゴ Pro W3" pitchFamily="120" charset="-128"/>
              </a:rPr>
              <a:t>ltteer</a:t>
            </a:r>
            <a:r>
              <a:rPr lang="en-US" dirty="0" smtClean="0">
                <a:ea typeface="ヒラギノ角ゴ Pro W3" pitchFamily="120" charset="-128"/>
              </a:rPr>
              <a:t> be at the </a:t>
            </a:r>
            <a:r>
              <a:rPr lang="en-US" dirty="0" err="1" smtClean="0">
                <a:ea typeface="ヒラギノ角ゴ Pro W3" pitchFamily="120" charset="-128"/>
              </a:rPr>
              <a:t>rghit</a:t>
            </a:r>
            <a:r>
              <a:rPr lang="en-US" dirty="0" smtClean="0">
                <a:ea typeface="ヒラギノ角ゴ Pro W3" pitchFamily="120" charset="-128"/>
              </a:rPr>
              <a:t> </a:t>
            </a:r>
            <a:r>
              <a:rPr lang="en-US" dirty="0" err="1" smtClean="0">
                <a:ea typeface="ヒラギノ角ゴ Pro W3" pitchFamily="120" charset="-128"/>
              </a:rPr>
              <a:t>pclae</a:t>
            </a:r>
            <a:r>
              <a:rPr lang="en-US" dirty="0" smtClean="0">
                <a:ea typeface="ヒラギノ角ゴ Pro W3" pitchFamily="120" charset="-128"/>
              </a:rPr>
              <a:t>. The </a:t>
            </a:r>
            <a:r>
              <a:rPr lang="en-US" dirty="0" err="1" smtClean="0">
                <a:ea typeface="ヒラギノ角ゴ Pro W3" pitchFamily="120" charset="-128"/>
              </a:rPr>
              <a:t>rset</a:t>
            </a:r>
            <a:r>
              <a:rPr lang="en-US" dirty="0" smtClean="0">
                <a:ea typeface="ヒラギノ角ゴ Pro W3" pitchFamily="120" charset="-128"/>
              </a:rPr>
              <a:t> can be a total </a:t>
            </a:r>
            <a:r>
              <a:rPr lang="en-US" dirty="0" err="1" smtClean="0">
                <a:ea typeface="ヒラギノ角ゴ Pro W3" pitchFamily="120" charset="-128"/>
              </a:rPr>
              <a:t>mses</a:t>
            </a:r>
            <a:r>
              <a:rPr lang="en-US" dirty="0" smtClean="0">
                <a:ea typeface="ヒラギノ角ゴ Pro W3" pitchFamily="120" charset="-128"/>
              </a:rPr>
              <a:t> and you can </a:t>
            </a:r>
            <a:r>
              <a:rPr lang="en-US" dirty="0" err="1" smtClean="0">
                <a:ea typeface="ヒラギノ角ゴ Pro W3" pitchFamily="120" charset="-128"/>
              </a:rPr>
              <a:t>sitll</a:t>
            </a:r>
            <a:r>
              <a:rPr lang="en-US" dirty="0" smtClean="0">
                <a:ea typeface="ヒラギノ角ゴ Pro W3" pitchFamily="120" charset="-128"/>
              </a:rPr>
              <a:t> </a:t>
            </a:r>
            <a:r>
              <a:rPr lang="en-US" dirty="0" err="1" smtClean="0">
                <a:ea typeface="ヒラギノ角ゴ Pro W3" pitchFamily="120" charset="-128"/>
              </a:rPr>
              <a:t>raed</a:t>
            </a:r>
            <a:r>
              <a:rPr lang="en-US" dirty="0" smtClean="0">
                <a:ea typeface="ヒラギノ角ゴ Pro W3" pitchFamily="120" charset="-128"/>
              </a:rPr>
              <a:t> it </a:t>
            </a:r>
            <a:r>
              <a:rPr lang="en-US" dirty="0" err="1" smtClean="0">
                <a:ea typeface="ヒラギノ角ゴ Pro W3" pitchFamily="120" charset="-128"/>
              </a:rPr>
              <a:t>wouthit</a:t>
            </a:r>
            <a:r>
              <a:rPr lang="en-US" dirty="0" smtClean="0">
                <a:ea typeface="ヒラギノ角ゴ Pro W3" pitchFamily="120" charset="-128"/>
              </a:rPr>
              <a:t> </a:t>
            </a:r>
            <a:r>
              <a:rPr lang="en-US" dirty="0" err="1" smtClean="0">
                <a:ea typeface="ヒラギノ角ゴ Pro W3" pitchFamily="120" charset="-128"/>
              </a:rPr>
              <a:t>porbelm</a:t>
            </a:r>
            <a:r>
              <a:rPr lang="en-US" dirty="0" smtClean="0">
                <a:ea typeface="ヒラギノ角ゴ Pro W3" pitchFamily="120" charset="-128"/>
              </a:rPr>
              <a:t>. </a:t>
            </a:r>
            <a:r>
              <a:rPr lang="en-US" dirty="0" err="1" smtClean="0">
                <a:ea typeface="ヒラギノ角ゴ Pro W3" pitchFamily="120" charset="-128"/>
              </a:rPr>
              <a:t>Tihs</a:t>
            </a:r>
            <a:r>
              <a:rPr lang="en-US" dirty="0" smtClean="0">
                <a:ea typeface="ヒラギノ角ゴ Pro W3" pitchFamily="120" charset="-128"/>
              </a:rPr>
              <a:t> is </a:t>
            </a:r>
            <a:r>
              <a:rPr lang="en-US" dirty="0" err="1" smtClean="0">
                <a:ea typeface="ヒラギノ角ゴ Pro W3" pitchFamily="120" charset="-128"/>
              </a:rPr>
              <a:t>bcuseae</a:t>
            </a:r>
            <a:r>
              <a:rPr lang="en-US" dirty="0" smtClean="0">
                <a:ea typeface="ヒラギノ角ゴ Pro W3" pitchFamily="120" charset="-128"/>
              </a:rPr>
              <a:t> the </a:t>
            </a:r>
            <a:br>
              <a:rPr lang="en-US" dirty="0" smtClean="0">
                <a:ea typeface="ヒラギノ角ゴ Pro W3" pitchFamily="120" charset="-128"/>
              </a:rPr>
            </a:br>
            <a:r>
              <a:rPr lang="en-US" dirty="0" err="1" smtClean="0">
                <a:ea typeface="ヒラギノ角ゴ Pro W3" pitchFamily="120" charset="-128"/>
              </a:rPr>
              <a:t>huamn</a:t>
            </a:r>
            <a:r>
              <a:rPr lang="en-US" dirty="0" smtClean="0">
                <a:ea typeface="ヒラギノ角ゴ Pro W3" pitchFamily="120" charset="-128"/>
              </a:rPr>
              <a:t> </a:t>
            </a:r>
            <a:r>
              <a:rPr lang="en-US" dirty="0" err="1" smtClean="0">
                <a:ea typeface="ヒラギノ角ゴ Pro W3" pitchFamily="120" charset="-128"/>
              </a:rPr>
              <a:t>mnid</a:t>
            </a:r>
            <a:r>
              <a:rPr lang="en-US" dirty="0" smtClean="0">
                <a:ea typeface="ヒラギノ角ゴ Pro W3" pitchFamily="120" charset="-128"/>
              </a:rPr>
              <a:t> </a:t>
            </a:r>
            <a:r>
              <a:rPr lang="en-US" dirty="0" err="1" smtClean="0">
                <a:ea typeface="ヒラギノ角ゴ Pro W3" pitchFamily="120" charset="-128"/>
              </a:rPr>
              <a:t>deos</a:t>
            </a:r>
            <a:r>
              <a:rPr lang="en-US" dirty="0" smtClean="0">
                <a:ea typeface="ヒラギノ角ゴ Pro W3" pitchFamily="120" charset="-128"/>
              </a:rPr>
              <a:t> not </a:t>
            </a:r>
            <a:r>
              <a:rPr lang="en-US" dirty="0" err="1" smtClean="0">
                <a:ea typeface="ヒラギノ角ゴ Pro W3" pitchFamily="120" charset="-128"/>
              </a:rPr>
              <a:t>raed</a:t>
            </a:r>
            <a:r>
              <a:rPr lang="en-US" dirty="0" smtClean="0">
                <a:ea typeface="ヒラギノ角ゴ Pro W3" pitchFamily="120" charset="-128"/>
              </a:rPr>
              <a:t> </a:t>
            </a:r>
            <a:r>
              <a:rPr lang="en-US" dirty="0" err="1" smtClean="0">
                <a:ea typeface="ヒラギノ角ゴ Pro W3" pitchFamily="120" charset="-128"/>
              </a:rPr>
              <a:t>ervey</a:t>
            </a:r>
            <a:r>
              <a:rPr lang="en-US" dirty="0" smtClean="0">
                <a:ea typeface="ヒラギノ角ゴ Pro W3" pitchFamily="120" charset="-128"/>
              </a:rPr>
              <a:t> </a:t>
            </a:r>
            <a:r>
              <a:rPr lang="en-US" dirty="0" err="1" smtClean="0">
                <a:ea typeface="ヒラギノ角ゴ Pro W3" pitchFamily="120" charset="-128"/>
              </a:rPr>
              <a:t>lteter</a:t>
            </a:r>
            <a:r>
              <a:rPr lang="en-US" dirty="0" smtClean="0">
                <a:ea typeface="ヒラギノ角ゴ Pro W3" pitchFamily="120" charset="-128"/>
              </a:rPr>
              <a:t> by </a:t>
            </a:r>
            <a:r>
              <a:rPr lang="en-US" dirty="0" err="1" smtClean="0">
                <a:ea typeface="ヒラギノ角ゴ Pro W3" pitchFamily="120" charset="-128"/>
              </a:rPr>
              <a:t>istlef</a:t>
            </a:r>
            <a:r>
              <a:rPr lang="en-US" dirty="0" smtClean="0">
                <a:ea typeface="ヒラギノ角ゴ Pro W3" pitchFamily="120" charset="-128"/>
              </a:rPr>
              <a:t>, but the </a:t>
            </a:r>
            <a:r>
              <a:rPr lang="en-US" dirty="0" err="1" smtClean="0">
                <a:ea typeface="ヒラギノ角ゴ Pro W3" pitchFamily="120" charset="-128"/>
              </a:rPr>
              <a:t>wrod</a:t>
            </a:r>
            <a:r>
              <a:rPr lang="en-US" dirty="0" smtClean="0">
                <a:ea typeface="ヒラギノ角ゴ Pro W3" pitchFamily="120" charset="-128"/>
              </a:rPr>
              <a:t> as a </a:t>
            </a:r>
            <a:r>
              <a:rPr lang="en-US" dirty="0" err="1" smtClean="0">
                <a:ea typeface="ヒラギノ角ゴ Pro W3" pitchFamily="120" charset="-128"/>
              </a:rPr>
              <a:t>wlohe</a:t>
            </a:r>
            <a:r>
              <a:rPr lang="en-US" dirty="0" smtClean="0">
                <a:ea typeface="ヒラギノ角ゴ Pro W3" pitchFamily="120" charset="-128"/>
              </a:rPr>
              <a:t>. </a:t>
            </a:r>
            <a:br>
              <a:rPr lang="en-US" dirty="0" smtClean="0">
                <a:ea typeface="ヒラギノ角ゴ Pro W3" pitchFamily="120" charset="-128"/>
              </a:rPr>
            </a:br>
            <a:r>
              <a:rPr lang="en-US" dirty="0" err="1" smtClean="0">
                <a:ea typeface="ヒラギノ角ゴ Pro W3" pitchFamily="120" charset="-128"/>
              </a:rPr>
              <a:t>Amzanig</a:t>
            </a:r>
            <a:r>
              <a:rPr lang="en-US" dirty="0" smtClean="0">
                <a:ea typeface="ヒラギノ角ゴ Pro W3" pitchFamily="120" charset="-128"/>
              </a:rPr>
              <a:t> huh? ”</a:t>
            </a:r>
          </a:p>
          <a:p>
            <a:endParaRPr lang="en-GB" dirty="0" smtClean="0">
              <a:latin typeface="Lucida Sans" pitchFamily="34" charset="0"/>
              <a:ea typeface="ヒラギノ角ゴ Pro W3" pitchFamily="120" charset="-128"/>
            </a:endParaRPr>
          </a:p>
        </p:txBody>
      </p:sp>
      <p:sp>
        <p:nvSpPr>
          <p:cNvPr id="4" name="TextBox 3"/>
          <p:cNvSpPr txBox="1"/>
          <p:nvPr/>
        </p:nvSpPr>
        <p:spPr>
          <a:xfrm>
            <a:off x="395536" y="5589240"/>
            <a:ext cx="8458200" cy="369332"/>
          </a:xfrm>
          <a:prstGeom prst="rect">
            <a:avLst/>
          </a:prstGeom>
          <a:solidFill>
            <a:srgbClr val="FFFF00"/>
          </a:solidFill>
          <a:ln w="12700">
            <a:solidFill>
              <a:schemeClr val="tx1"/>
            </a:solidFill>
          </a:ln>
        </p:spPr>
        <p:txBody>
          <a:bodyPr wrap="square" rtlCol="0">
            <a:spAutoFit/>
          </a:bodyPr>
          <a:lstStyle/>
          <a:p>
            <a:pPr algn="ctr"/>
            <a:r>
              <a:rPr lang="en-US" i="1" dirty="0" smtClean="0"/>
              <a:t>Look for similar examples on the Internet</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Perception biased by Expectations </a:t>
            </a:r>
            <a:endParaRPr lang="en-GB" smtClean="0">
              <a:latin typeface="Lucida Sans" pitchFamily="34" charset="0"/>
              <a:ea typeface="ヒラギノ角ゴ Pro W3" pitchFamily="120" charset="-128"/>
            </a:endParaRPr>
          </a:p>
        </p:txBody>
      </p:sp>
      <p:pic>
        <p:nvPicPr>
          <p:cNvPr id="66563" name="Picture 4"/>
          <p:cNvPicPr>
            <a:picLocks noChangeAspect="1"/>
          </p:cNvPicPr>
          <p:nvPr/>
        </p:nvPicPr>
        <p:blipFill>
          <a:blip r:embed="rId3"/>
          <a:srcRect/>
          <a:stretch>
            <a:fillRect/>
          </a:stretch>
        </p:blipFill>
        <p:spPr bwMode="auto">
          <a:xfrm>
            <a:off x="1776413" y="2349500"/>
            <a:ext cx="5362575" cy="1687513"/>
          </a:xfrm>
          <a:prstGeom prst="rect">
            <a:avLst/>
          </a:prstGeom>
          <a:noFill/>
          <a:ln w="9525">
            <a:noFill/>
            <a:miter lim="800000"/>
            <a:headEnd/>
            <a:tailEnd/>
          </a:ln>
        </p:spPr>
      </p:pic>
      <p:sp>
        <p:nvSpPr>
          <p:cNvPr id="4" name="TextBox 3"/>
          <p:cNvSpPr txBox="1"/>
          <p:nvPr/>
        </p:nvSpPr>
        <p:spPr>
          <a:xfrm>
            <a:off x="342900" y="4725144"/>
            <a:ext cx="8458200" cy="923330"/>
          </a:xfrm>
          <a:prstGeom prst="rect">
            <a:avLst/>
          </a:prstGeom>
          <a:solidFill>
            <a:srgbClr val="FFFF00"/>
          </a:solidFill>
          <a:ln w="12700">
            <a:solidFill>
              <a:schemeClr val="tx1"/>
            </a:solidFill>
          </a:ln>
        </p:spPr>
        <p:txBody>
          <a:bodyPr wrap="square" rtlCol="0">
            <a:spAutoFit/>
          </a:bodyPr>
          <a:lstStyle/>
          <a:p>
            <a:pPr algn="ctr"/>
            <a:r>
              <a:rPr lang="en-US" i="1" dirty="0" smtClean="0"/>
              <a:t>Search the Internet for examples of illusions</a:t>
            </a:r>
          </a:p>
          <a:p>
            <a:pPr algn="ctr"/>
            <a:endParaRPr lang="en-US" i="1" dirty="0" smtClean="0"/>
          </a:p>
          <a:p>
            <a:pPr algn="ctr"/>
            <a:r>
              <a:rPr lang="en-US" i="1" dirty="0" smtClean="0"/>
              <a:t>Discuss the role of frameworks and expectancy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z="2400" smtClean="0">
                <a:latin typeface="Lucida Sans" pitchFamily="34" charset="0"/>
                <a:ea typeface="ヒラギノ角ゴ Pro W3" pitchFamily="120" charset="-128"/>
              </a:rPr>
              <a:t>Top-down processing is supported by Context</a:t>
            </a:r>
            <a:endParaRPr lang="en-GB" sz="2400" smtClean="0">
              <a:latin typeface="Lucida Sans" pitchFamily="34" charset="0"/>
              <a:ea typeface="ヒラギノ角ゴ Pro W3" pitchFamily="120" charset="-128"/>
            </a:endParaRPr>
          </a:p>
        </p:txBody>
      </p:sp>
      <p:sp>
        <p:nvSpPr>
          <p:cNvPr id="67587" name="Content Placeholder 3"/>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panose="020B0604020202020204" pitchFamily="34" charset="0"/>
              <a:buNone/>
            </a:pPr>
            <a:r>
              <a:rPr lang="en-SG" smtClean="0">
                <a:latin typeface="Lucida Sans" pitchFamily="34" charset="0"/>
                <a:ea typeface="ヒラギノ角ゴ Pro W3" pitchFamily="120" charset="-128"/>
              </a:rPr>
              <a:t>The word in which a character appears may affect how we identify the character.</a:t>
            </a:r>
          </a:p>
          <a:p>
            <a:pPr marL="0" indent="0">
              <a:buFont typeface="Arial" panose="020B0604020202020204" pitchFamily="34" charset="0"/>
              <a:buNone/>
            </a:pPr>
            <a:r>
              <a:rPr lang="en-SG" smtClean="0">
                <a:latin typeface="Lucida Sans" pitchFamily="34" charset="0"/>
                <a:ea typeface="ヒラギノ角ゴ Pro W3" pitchFamily="120" charset="-128"/>
              </a:rPr>
              <a:t>The same character is perceived as H or A depending on the surrounding letters.</a:t>
            </a:r>
            <a:endParaRPr lang="en-GB" smtClean="0">
              <a:latin typeface="Lucida Sans" pitchFamily="34" charset="0"/>
              <a:ea typeface="ヒラギノ角ゴ Pro W3" pitchFamily="120" charset="-128"/>
            </a:endParaRPr>
          </a:p>
        </p:txBody>
      </p:sp>
      <p:pic>
        <p:nvPicPr>
          <p:cNvPr id="67588" name="Picture 4"/>
          <p:cNvPicPr>
            <a:picLocks noChangeAspect="1"/>
          </p:cNvPicPr>
          <p:nvPr/>
        </p:nvPicPr>
        <p:blipFill>
          <a:blip r:embed="rId3"/>
          <a:srcRect/>
          <a:stretch>
            <a:fillRect/>
          </a:stretch>
        </p:blipFill>
        <p:spPr bwMode="auto">
          <a:xfrm>
            <a:off x="1331640" y="3140968"/>
            <a:ext cx="5643562" cy="1171575"/>
          </a:xfrm>
          <a:prstGeom prst="rect">
            <a:avLst/>
          </a:prstGeom>
          <a:noFill/>
          <a:ln w="9525">
            <a:noFill/>
            <a:miter lim="800000"/>
            <a:headEnd/>
            <a:tailEnd/>
          </a:ln>
        </p:spPr>
      </p:pic>
      <p:pic>
        <p:nvPicPr>
          <p:cNvPr id="139266" name="Picture 2" descr="http://www.kepner-tregoe.com/default/assets/Image/A%2013%20C.jpg"/>
          <p:cNvPicPr>
            <a:picLocks noChangeAspect="1" noChangeArrowheads="1"/>
          </p:cNvPicPr>
          <p:nvPr/>
        </p:nvPicPr>
        <p:blipFill>
          <a:blip r:embed="rId4"/>
          <a:srcRect/>
          <a:stretch>
            <a:fillRect/>
          </a:stretch>
        </p:blipFill>
        <p:spPr bwMode="auto">
          <a:xfrm>
            <a:off x="1115616" y="4686656"/>
            <a:ext cx="6819627" cy="12728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Perception biased by Experience </a:t>
            </a:r>
            <a:endParaRPr lang="en-GB" smtClean="0">
              <a:latin typeface="Lucida Sans" pitchFamily="34" charset="0"/>
              <a:ea typeface="ヒラギノ角ゴ Pro W3" pitchFamily="120" charset="-128"/>
            </a:endParaRPr>
          </a:p>
        </p:txBody>
      </p:sp>
      <p:pic>
        <p:nvPicPr>
          <p:cNvPr id="4" name="Picture 3"/>
          <p:cNvPicPr>
            <a:picLocks noChangeAspect="1"/>
          </p:cNvPicPr>
          <p:nvPr/>
        </p:nvPicPr>
        <p:blipFill>
          <a:blip r:embed="rId3"/>
          <a:stretch>
            <a:fillRect/>
          </a:stretch>
        </p:blipFill>
        <p:spPr>
          <a:xfrm>
            <a:off x="1852613" y="1484313"/>
            <a:ext cx="5184775" cy="41386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Perception biased by Expectations </a:t>
            </a:r>
            <a:endParaRPr lang="en-GB" smtClean="0">
              <a:latin typeface="Lucida Sans" pitchFamily="34" charset="0"/>
              <a:ea typeface="ヒラギノ角ゴ Pro W3" pitchFamily="120" charset="-128"/>
            </a:endParaRPr>
          </a:p>
        </p:txBody>
      </p:sp>
      <p:pic>
        <p:nvPicPr>
          <p:cNvPr id="69635" name="Picture 2" descr="http://media.getthefive.com/cache/uploads/article_images/joshua_bell_toppick_crop.jpg"/>
          <p:cNvPicPr>
            <a:picLocks noChangeAspect="1" noChangeArrowheads="1"/>
          </p:cNvPicPr>
          <p:nvPr/>
        </p:nvPicPr>
        <p:blipFill>
          <a:blip r:embed="rId3"/>
          <a:srcRect/>
          <a:stretch>
            <a:fillRect/>
          </a:stretch>
        </p:blipFill>
        <p:spPr bwMode="auto">
          <a:xfrm>
            <a:off x="2111375" y="1557338"/>
            <a:ext cx="4889500" cy="3095625"/>
          </a:xfrm>
          <a:prstGeom prst="rect">
            <a:avLst/>
          </a:prstGeom>
          <a:noFill/>
          <a:ln w="9525">
            <a:noFill/>
            <a:miter lim="800000"/>
            <a:headEnd/>
            <a:tailEnd/>
          </a:ln>
        </p:spPr>
      </p:pic>
      <p:sp>
        <p:nvSpPr>
          <p:cNvPr id="69636" name="Rectangle 2"/>
          <p:cNvSpPr>
            <a:spLocks noChangeArrowheads="1"/>
          </p:cNvSpPr>
          <p:nvPr/>
        </p:nvSpPr>
        <p:spPr bwMode="auto">
          <a:xfrm>
            <a:off x="2079625" y="4697413"/>
            <a:ext cx="4921250" cy="831850"/>
          </a:xfrm>
          <a:prstGeom prst="rect">
            <a:avLst/>
          </a:prstGeom>
          <a:noFill/>
          <a:ln w="9525">
            <a:noFill/>
            <a:miter lim="800000"/>
            <a:headEnd/>
            <a:tailEnd/>
          </a:ln>
        </p:spPr>
        <p:txBody>
          <a:bodyPr>
            <a:spAutoFit/>
          </a:bodyPr>
          <a:lstStyle/>
          <a:p>
            <a:pPr eaLnBrk="1" hangingPunct="1"/>
            <a:r>
              <a:rPr lang="en-GB" sz="1600">
                <a:hlinkClick r:id="rId4"/>
              </a:rPr>
              <a:t>http://www.getthefive.com/articles/the-in-crowd/joshua-bell-performs-in-the-subway-as-a-social-exp/</a:t>
            </a:r>
            <a:endParaRPr lang="en-GB" sz="16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SG" smtClean="0"/>
              <a:t>Case Example </a:t>
            </a:r>
            <a:endParaRPr lang="en-GB" smtClean="0"/>
          </a:p>
        </p:txBody>
      </p:sp>
      <p:sp>
        <p:nvSpPr>
          <p:cNvPr id="3" name="Content Placeholder 2"/>
          <p:cNvSpPr>
            <a:spLocks noGrp="1"/>
          </p:cNvSpPr>
          <p:nvPr>
            <p:ph type="body" sz="quarter" idx="11"/>
          </p:nvPr>
        </p:nvSpPr>
        <p:spPr>
          <a:xfrm>
            <a:off x="628650" y="1825625"/>
            <a:ext cx="3438525" cy="1819399"/>
          </a:xfrm>
        </p:spPr>
        <p:txBody>
          <a:bodyPr/>
          <a:lstStyle/>
          <a:p>
            <a:pPr marL="0" indent="0">
              <a:buFont typeface="Arial" pitchFamily="34" charset="0"/>
              <a:buNone/>
              <a:defRPr/>
            </a:pPr>
            <a:r>
              <a:rPr lang="en-SG" dirty="0" smtClean="0"/>
              <a:t>Top down processing supports by:</a:t>
            </a:r>
          </a:p>
          <a:p>
            <a:pPr>
              <a:defRPr/>
            </a:pPr>
            <a:r>
              <a:rPr lang="en-SG" dirty="0" smtClean="0"/>
              <a:t>Frequency</a:t>
            </a:r>
          </a:p>
          <a:p>
            <a:pPr>
              <a:defRPr/>
            </a:pPr>
            <a:r>
              <a:rPr lang="en-SG" dirty="0" smtClean="0"/>
              <a:t>Context </a:t>
            </a:r>
          </a:p>
        </p:txBody>
      </p:sp>
      <p:pic>
        <p:nvPicPr>
          <p:cNvPr id="70660" name="Picture 2" descr="Indicator Light Module (Red/Green)"/>
          <p:cNvPicPr>
            <a:picLocks noChangeAspect="1" noChangeArrowheads="1"/>
          </p:cNvPicPr>
          <p:nvPr/>
        </p:nvPicPr>
        <p:blipFill>
          <a:blip r:embed="rId3"/>
          <a:srcRect r="6763" b="23451"/>
          <a:stretch>
            <a:fillRect/>
          </a:stretch>
        </p:blipFill>
        <p:spPr bwMode="auto">
          <a:xfrm>
            <a:off x="4384675" y="1557338"/>
            <a:ext cx="2663825" cy="4162425"/>
          </a:xfrm>
          <a:prstGeom prst="rect">
            <a:avLst/>
          </a:prstGeom>
          <a:noFill/>
          <a:ln w="9525">
            <a:noFill/>
            <a:miter lim="800000"/>
            <a:headEnd/>
            <a:tailEnd/>
          </a:ln>
        </p:spPr>
      </p:pic>
      <p:sp>
        <p:nvSpPr>
          <p:cNvPr id="6" name="TextBox 5"/>
          <p:cNvSpPr txBox="1"/>
          <p:nvPr/>
        </p:nvSpPr>
        <p:spPr>
          <a:xfrm>
            <a:off x="342900" y="4725144"/>
            <a:ext cx="3724275" cy="92333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You see what you expect to see</a:t>
            </a:r>
          </a:p>
          <a:p>
            <a:pPr algn="ctr"/>
            <a:endParaRPr lang="en-US" dirty="0" smtClean="0"/>
          </a:p>
          <a:p>
            <a:pPr algn="ctr"/>
            <a:r>
              <a:rPr lang="en-US" dirty="0" smtClean="0"/>
              <a:t>You hear what you expect to hear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HF Guidelines</a:t>
            </a:r>
            <a:endParaRPr lang="en-GB" smtClean="0">
              <a:latin typeface="Lucida Sans" pitchFamily="34" charset="0"/>
              <a:ea typeface="ヒラギノ角ゴ Pro W3" pitchFamily="120" charset="-128"/>
            </a:endParaRPr>
          </a:p>
        </p:txBody>
      </p:sp>
      <p:sp>
        <p:nvSpPr>
          <p:cNvPr id="71683" name="Text Placeholder 2"/>
          <p:cNvSpPr>
            <a:spLocks noGrp="1"/>
          </p:cNvSpPr>
          <p:nvPr>
            <p:ph type="body" sz="quarter" idx="11"/>
          </p:nvPr>
        </p:nvSpPr>
        <p:spPr bwMode="auto">
          <a:xfrm>
            <a:off x="685800" y="1387475"/>
            <a:ext cx="7543800" cy="3769717"/>
          </a:xfrm>
          <a:noFill/>
          <a:ln>
            <a:miter lim="800000"/>
            <a:headEnd/>
            <a:tailEnd/>
          </a:ln>
        </p:spPr>
        <p:txBody>
          <a:bodyPr wrap="square" lIns="91440" tIns="45720" rIns="91440" bIns="45720" numCol="1" anchor="t" anchorCtr="0" compatLnSpc="1">
            <a:prstTxWarp prst="textNoShape">
              <a:avLst/>
            </a:prstTxWarp>
          </a:bodyPr>
          <a:lstStyle/>
          <a:p>
            <a:r>
              <a:rPr lang="en-SG" dirty="0" smtClean="0">
                <a:latin typeface="Lucida Sans" pitchFamily="34" charset="0"/>
                <a:ea typeface="ヒラギノ角ゴ Pro W3" pitchFamily="120" charset="-128"/>
              </a:rPr>
              <a:t>Maximise bottom-up processing: </a:t>
            </a:r>
          </a:p>
          <a:p>
            <a:pPr lvl="1"/>
            <a:r>
              <a:rPr lang="en-SG" dirty="0" smtClean="0">
                <a:ea typeface="ヒラギノ角ゴ Pro W3" pitchFamily="120" charset="-128"/>
              </a:rPr>
              <a:t>Make things visible, legible, audible, clear</a:t>
            </a:r>
          </a:p>
          <a:p>
            <a:pPr lvl="1"/>
            <a:r>
              <a:rPr lang="en-SG" dirty="0" smtClean="0">
                <a:ea typeface="ヒラギノ角ゴ Pro W3" pitchFamily="120" charset="-128"/>
              </a:rPr>
              <a:t>Reduce confusion – minimise similarity </a:t>
            </a:r>
          </a:p>
          <a:p>
            <a:pPr lvl="1"/>
            <a:endParaRPr lang="en-SG" dirty="0" smtClean="0">
              <a:ea typeface="ヒラギノ角ゴ Pro W3" pitchFamily="120" charset="-128"/>
            </a:endParaRPr>
          </a:p>
          <a:p>
            <a:r>
              <a:rPr lang="en-SG" dirty="0" smtClean="0">
                <a:latin typeface="Lucida Sans" pitchFamily="34" charset="0"/>
                <a:ea typeface="ヒラギノ角ゴ Pro W3" pitchFamily="120" charset="-128"/>
              </a:rPr>
              <a:t>Maximise automaticity and unitization</a:t>
            </a:r>
          </a:p>
          <a:p>
            <a:endParaRPr lang="en-SG" dirty="0" smtClean="0">
              <a:latin typeface="Lucida Sans" pitchFamily="34" charset="0"/>
              <a:ea typeface="ヒラギノ角ゴ Pro W3" pitchFamily="120" charset="-128"/>
            </a:endParaRPr>
          </a:p>
          <a:p>
            <a:r>
              <a:rPr lang="en-SG" dirty="0" smtClean="0">
                <a:latin typeface="Lucida Sans" pitchFamily="34" charset="0"/>
                <a:ea typeface="ヒラギノ角ゴ Pro W3" pitchFamily="120" charset="-128"/>
              </a:rPr>
              <a:t>Maximise top-down processing</a:t>
            </a:r>
          </a:p>
          <a:p>
            <a:pPr lvl="1"/>
            <a:r>
              <a:rPr lang="en-SG" dirty="0" smtClean="0">
                <a:ea typeface="ヒラギノ角ゴ Pro W3" pitchFamily="120" charset="-128"/>
              </a:rPr>
              <a:t>Create context </a:t>
            </a:r>
          </a:p>
          <a:p>
            <a:pPr lvl="1"/>
            <a:r>
              <a:rPr lang="en-SG" dirty="0" smtClean="0">
                <a:ea typeface="ヒラギノ角ゴ Pro W3" pitchFamily="120" charset="-128"/>
              </a:rPr>
              <a:t>Don’t confuse – be consistent</a:t>
            </a:r>
          </a:p>
          <a:p>
            <a:pPr lvl="1"/>
            <a:r>
              <a:rPr lang="en-SG" dirty="0" smtClean="0">
                <a:ea typeface="ヒラギノ角ゴ Pro W3" pitchFamily="120" charset="-128"/>
              </a:rPr>
              <a:t>Be mindful of expectations</a:t>
            </a:r>
          </a:p>
          <a:p>
            <a:pPr lvl="1"/>
            <a:endParaRPr lang="en-SG" dirty="0" smtClean="0">
              <a:ea typeface="ヒラギノ角ゴ Pro W3" pitchFamily="120" charset="-128"/>
            </a:endParaRPr>
          </a:p>
          <a:p>
            <a:pPr lvl="1"/>
            <a:endParaRPr lang="en-SG" dirty="0" smtClean="0">
              <a:ea typeface="ヒラギノ角ゴ Pro W3" pitchFamily="120" charset="-128"/>
            </a:endParaRPr>
          </a:p>
          <a:p>
            <a:pPr lvl="1"/>
            <a:endParaRPr lang="en-GB" dirty="0" smtClean="0">
              <a:ea typeface="ヒラギノ角ゴ Pro W3" pitchFamily="120" charset="-128"/>
            </a:endParaRPr>
          </a:p>
        </p:txBody>
      </p:sp>
      <p:sp>
        <p:nvSpPr>
          <p:cNvPr id="4" name="TextBox 3"/>
          <p:cNvSpPr txBox="1"/>
          <p:nvPr/>
        </p:nvSpPr>
        <p:spPr>
          <a:xfrm>
            <a:off x="179512" y="5818038"/>
            <a:ext cx="8458200" cy="923330"/>
          </a:xfrm>
          <a:prstGeom prst="rect">
            <a:avLst/>
          </a:prstGeom>
          <a:solidFill>
            <a:srgbClr val="FFFF00"/>
          </a:solidFill>
          <a:ln w="12700">
            <a:solidFill>
              <a:schemeClr val="tx1"/>
            </a:solidFill>
          </a:ln>
        </p:spPr>
        <p:txBody>
          <a:bodyPr wrap="square" rtlCol="0">
            <a:spAutoFit/>
          </a:bodyPr>
          <a:lstStyle/>
          <a:p>
            <a:pPr algn="ctr"/>
            <a:r>
              <a:rPr lang="en-US" i="1" dirty="0" smtClean="0"/>
              <a:t>Design an innovative pedestrian crossing signal</a:t>
            </a:r>
          </a:p>
          <a:p>
            <a:pPr algn="ctr"/>
            <a:r>
              <a:rPr lang="en-US" i="1" dirty="0" smtClean="0"/>
              <a:t>Design the controls for a cook top</a:t>
            </a:r>
          </a:p>
          <a:p>
            <a:pPr algn="ctr"/>
            <a:r>
              <a:rPr lang="en-US" i="1" dirty="0" smtClean="0"/>
              <a:t>Design a TV remote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bwMode="auto">
          <a:xfrm>
            <a:off x="662880" y="2790056"/>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SG" dirty="0" smtClean="0">
                <a:ea typeface="ヒラギノ角ゴ Pro W3" pitchFamily="120" charset="-128"/>
              </a:rPr>
              <a:t>Memory</a:t>
            </a:r>
            <a:endParaRPr lang="en-GB" dirty="0" smtClean="0">
              <a:ea typeface="ヒラギノ角ゴ Pro W3" pitchFamily="120" charset="-128"/>
            </a:endParaRPr>
          </a:p>
        </p:txBody>
      </p:sp>
      <p:pic>
        <p:nvPicPr>
          <p:cNvPr id="3" name="Picture 2" descr="ID-10041909.jpg"/>
          <p:cNvPicPr>
            <a:picLocks noChangeAspect="1"/>
          </p:cNvPicPr>
          <p:nvPr/>
        </p:nvPicPr>
        <p:blipFill>
          <a:blip r:embed="rId3"/>
          <a:stretch>
            <a:fillRect/>
          </a:stretch>
        </p:blipFill>
        <p:spPr>
          <a:xfrm>
            <a:off x="1691681" y="1772816"/>
            <a:ext cx="1897380" cy="304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404040"/>
                </a:solidFill>
                <a:latin typeface="Lucida Sans" pitchFamily="34" charset="0"/>
                <a:ea typeface="ヒラギノ角ゴ Pro W3" pitchFamily="120" charset="-128"/>
              </a:rPr>
              <a:t>Human Information Processing</a:t>
            </a:r>
            <a:endParaRPr lang="en-GB" smtClean="0">
              <a:latin typeface="Lucida Sans" pitchFamily="34" charset="0"/>
              <a:ea typeface="ヒラギノ角ゴ Pro W3" pitchFamily="120" charset="-128"/>
            </a:endParaRPr>
          </a:p>
        </p:txBody>
      </p:sp>
      <p:sp>
        <p:nvSpPr>
          <p:cNvPr id="32771" name="Content Placeholder 2"/>
          <p:cNvSpPr>
            <a:spLocks noGrp="1"/>
          </p:cNvSpPr>
          <p:nvPr>
            <p:ph type="body" sz="quarter" idx="11"/>
          </p:nvPr>
        </p:nvSpPr>
        <p:spPr bwMode="auto">
          <a:xfrm>
            <a:off x="685800" y="1268760"/>
            <a:ext cx="8062664" cy="4572000"/>
          </a:xfrm>
          <a:noFill/>
          <a:ln>
            <a:miter lim="800000"/>
            <a:headEnd/>
            <a:tailEnd/>
          </a:ln>
        </p:spPr>
        <p:txBody>
          <a:bodyPr wrap="square" lIns="91440" tIns="45720" rIns="91440" bIns="45720" numCol="1" anchor="t" anchorCtr="0" compatLnSpc="1">
            <a:prstTxWarp prst="textNoShape">
              <a:avLst/>
            </a:prstTxWarp>
          </a:bodyPr>
          <a:lstStyle/>
          <a:p>
            <a:pPr marL="0" indent="0">
              <a:lnSpc>
                <a:spcPct val="110000"/>
              </a:lnSpc>
              <a:spcBef>
                <a:spcPct val="0"/>
              </a:spcBef>
              <a:spcAft>
                <a:spcPts val="900"/>
              </a:spcAft>
              <a:buFont typeface="Arial" panose="020B0604020202020204" pitchFamily="34" charset="0"/>
              <a:buNone/>
            </a:pPr>
            <a:r>
              <a:rPr lang="en-SG" sz="1500" b="1" dirty="0" smtClean="0">
                <a:latin typeface="Lucida Sans" pitchFamily="34" charset="0"/>
                <a:ea typeface="ヒラギノ角ゴ Pro W3" pitchFamily="120" charset="-128"/>
              </a:rPr>
              <a:t>Perceptual Stage</a:t>
            </a:r>
          </a:p>
          <a:p>
            <a:pPr>
              <a:lnSpc>
                <a:spcPct val="110000"/>
              </a:lnSpc>
              <a:spcBef>
                <a:spcPct val="0"/>
              </a:spcBef>
              <a:spcAft>
                <a:spcPts val="450"/>
              </a:spcAft>
            </a:pPr>
            <a:r>
              <a:rPr lang="en-SG" sz="1500" dirty="0" smtClean="0">
                <a:latin typeface="Lucida Sans" pitchFamily="34" charset="0"/>
                <a:ea typeface="ヒラギノ角ゴ Pro W3" pitchFamily="120" charset="-128"/>
              </a:rPr>
              <a:t> Gather information through our senses</a:t>
            </a:r>
          </a:p>
          <a:p>
            <a:pPr>
              <a:lnSpc>
                <a:spcPct val="110000"/>
              </a:lnSpc>
              <a:spcBef>
                <a:spcPct val="0"/>
              </a:spcBef>
              <a:spcAft>
                <a:spcPts val="450"/>
              </a:spcAft>
            </a:pPr>
            <a:r>
              <a:rPr lang="en-SG" sz="1500" dirty="0" smtClean="0">
                <a:latin typeface="Lucida Sans" pitchFamily="34" charset="0"/>
                <a:ea typeface="ヒラギノ角ゴ Pro W3" pitchFamily="120" charset="-128"/>
              </a:rPr>
              <a:t>Comparing it with existing knowledge from (long term) memory to give it meaning (make sense of it).</a:t>
            </a:r>
          </a:p>
          <a:p>
            <a:pPr marL="0" indent="0">
              <a:lnSpc>
                <a:spcPct val="110000"/>
              </a:lnSpc>
              <a:spcBef>
                <a:spcPct val="0"/>
              </a:spcBef>
              <a:spcAft>
                <a:spcPts val="900"/>
              </a:spcAft>
              <a:buFont typeface="Arial" panose="020B0604020202020204" pitchFamily="34" charset="0"/>
              <a:buNone/>
            </a:pPr>
            <a:r>
              <a:rPr lang="en-SG" sz="1500" b="1" dirty="0" smtClean="0">
                <a:latin typeface="Lucida Sans" pitchFamily="34" charset="0"/>
                <a:ea typeface="ヒラギノ角ゴ Pro W3" pitchFamily="120" charset="-128"/>
              </a:rPr>
              <a:t/>
            </a:r>
            <a:br>
              <a:rPr lang="en-SG" sz="1500" b="1" dirty="0" smtClean="0">
                <a:latin typeface="Lucida Sans" pitchFamily="34" charset="0"/>
                <a:ea typeface="ヒラギノ角ゴ Pro W3" pitchFamily="120" charset="-128"/>
              </a:rPr>
            </a:br>
            <a:r>
              <a:rPr lang="en-SG" sz="1500" b="1" dirty="0" smtClean="0">
                <a:latin typeface="Lucida Sans" pitchFamily="34" charset="0"/>
                <a:ea typeface="ヒラギノ角ゴ Pro W3" pitchFamily="120" charset="-128"/>
              </a:rPr>
              <a:t>Central Processing Stage</a:t>
            </a:r>
          </a:p>
          <a:p>
            <a:pPr>
              <a:lnSpc>
                <a:spcPct val="110000"/>
              </a:lnSpc>
              <a:spcBef>
                <a:spcPct val="0"/>
              </a:spcBef>
              <a:spcAft>
                <a:spcPts val="900"/>
              </a:spcAft>
            </a:pPr>
            <a:r>
              <a:rPr lang="en-SG" sz="1500" dirty="0" smtClean="0">
                <a:latin typeface="Lucida Sans" pitchFamily="34" charset="0"/>
                <a:ea typeface="ヒラギノ角ゴ Pro W3" pitchFamily="120" charset="-128"/>
              </a:rPr>
              <a:t>Thinking stage where we work on the information in our working memory</a:t>
            </a:r>
          </a:p>
          <a:p>
            <a:pPr>
              <a:lnSpc>
                <a:spcPct val="110000"/>
              </a:lnSpc>
              <a:spcBef>
                <a:spcPct val="0"/>
              </a:spcBef>
              <a:spcAft>
                <a:spcPts val="900"/>
              </a:spcAft>
            </a:pPr>
            <a:r>
              <a:rPr lang="en-SG" sz="1500" dirty="0" smtClean="0">
                <a:latin typeface="Lucida Sans" pitchFamily="34" charset="0"/>
                <a:ea typeface="ヒラギノ角ゴ Pro W3" pitchFamily="120" charset="-128"/>
              </a:rPr>
              <a:t>Mental activities such as rehearse, plan, understand, visualise, decide, problem solve.</a:t>
            </a:r>
          </a:p>
          <a:p>
            <a:pPr>
              <a:lnSpc>
                <a:spcPct val="110000"/>
              </a:lnSpc>
              <a:spcBef>
                <a:spcPct val="0"/>
              </a:spcBef>
              <a:spcAft>
                <a:spcPts val="900"/>
              </a:spcAft>
            </a:pPr>
            <a:r>
              <a:rPr lang="en-SG" sz="1500" dirty="0" smtClean="0">
                <a:latin typeface="Lucida Sans" pitchFamily="34" charset="0"/>
                <a:ea typeface="ヒラギノ角ゴ Pro W3" pitchFamily="120" charset="-128"/>
              </a:rPr>
              <a:t>As working memory (like RAM) is temporary, we are also try to create a more permanent representation in our LTM (</a:t>
            </a:r>
            <a:r>
              <a:rPr lang="en-SG" sz="1500" dirty="0" err="1" smtClean="0">
                <a:latin typeface="Lucida Sans" pitchFamily="34" charset="0"/>
                <a:ea typeface="ヒラギノ角ゴ Pro W3" pitchFamily="120" charset="-128"/>
              </a:rPr>
              <a:t>ie</a:t>
            </a:r>
            <a:r>
              <a:rPr lang="en-SG" sz="1500" dirty="0" smtClean="0">
                <a:latin typeface="Lucida Sans" pitchFamily="34" charset="0"/>
                <a:ea typeface="ヒラギノ角ゴ Pro W3" pitchFamily="120" charset="-128"/>
              </a:rPr>
              <a:t>. File it into our ‘hard drive’) (</a:t>
            </a:r>
            <a:r>
              <a:rPr lang="en-SG" sz="1500" dirty="0" err="1" smtClean="0">
                <a:latin typeface="Lucida Sans" pitchFamily="34" charset="0"/>
                <a:ea typeface="ヒラギノ角ゴ Pro W3" pitchFamily="120" charset="-128"/>
              </a:rPr>
              <a:t>ie</a:t>
            </a:r>
            <a:r>
              <a:rPr lang="en-SG" sz="1500" dirty="0" smtClean="0">
                <a:latin typeface="Lucida Sans" pitchFamily="34" charset="0"/>
                <a:ea typeface="ヒラギノ角ゴ Pro W3" pitchFamily="120" charset="-128"/>
              </a:rPr>
              <a:t>. Learning) for later retrieval. </a:t>
            </a:r>
          </a:p>
          <a:p>
            <a:pPr marL="0" indent="0">
              <a:lnSpc>
                <a:spcPct val="110000"/>
              </a:lnSpc>
              <a:spcBef>
                <a:spcPts val="450"/>
              </a:spcBef>
              <a:spcAft>
                <a:spcPts val="900"/>
              </a:spcAft>
              <a:buFont typeface="Arial" panose="020B0604020202020204" pitchFamily="34" charset="0"/>
              <a:buNone/>
            </a:pPr>
            <a:r>
              <a:rPr lang="en-SG" sz="1500" b="1" dirty="0" smtClean="0">
                <a:latin typeface="Lucida Sans" pitchFamily="34" charset="0"/>
                <a:ea typeface="ヒラギノ角ゴ Pro W3" pitchFamily="120" charset="-128"/>
              </a:rPr>
              <a:t>Responding Stage</a:t>
            </a:r>
          </a:p>
          <a:p>
            <a:pPr>
              <a:lnSpc>
                <a:spcPct val="110000"/>
              </a:lnSpc>
              <a:spcBef>
                <a:spcPts val="450"/>
              </a:spcBef>
              <a:spcAft>
                <a:spcPts val="900"/>
              </a:spcAft>
            </a:pPr>
            <a:r>
              <a:rPr lang="en-SG" sz="1500" dirty="0" smtClean="0">
                <a:latin typeface="Lucida Sans" pitchFamily="34" charset="0"/>
                <a:ea typeface="ヒラギノ角ゴ Pro W3" pitchFamily="120" charset="-128"/>
              </a:rPr>
              <a:t>Selects a response and then coordinates/ sends motor signals to act.</a:t>
            </a:r>
          </a:p>
        </p:txBody>
      </p:sp>
      <p:sp>
        <p:nvSpPr>
          <p:cNvPr id="32772"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323404" y="5878294"/>
            <a:ext cx="6120804" cy="646331"/>
          </a:xfrm>
          <a:prstGeom prst="rect">
            <a:avLst/>
          </a:prstGeom>
          <a:solidFill>
            <a:srgbClr val="FFFF00"/>
          </a:solidFill>
          <a:ln w="12700">
            <a:solidFill>
              <a:schemeClr val="tx1"/>
            </a:solidFill>
          </a:ln>
        </p:spPr>
        <p:txBody>
          <a:bodyPr wrap="square" rtlCol="0">
            <a:spAutoFit/>
          </a:bodyPr>
          <a:lstStyle/>
          <a:p>
            <a:pPr algn="ctr"/>
            <a:r>
              <a:rPr lang="en-US" i="1" dirty="0" smtClean="0"/>
              <a:t>Tell your partner your phone number and have them store it in their phone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Stages of Memory</a:t>
            </a:r>
            <a:endParaRPr lang="en-GB" smtClean="0">
              <a:latin typeface="Lucida Sans" pitchFamily="34" charset="0"/>
              <a:ea typeface="ヒラギノ角ゴ Pro W3" pitchFamily="120" charset="-128"/>
            </a:endParaRPr>
          </a:p>
        </p:txBody>
      </p:sp>
      <p:sp>
        <p:nvSpPr>
          <p:cNvPr id="73731" name="Content Placeholder 2"/>
          <p:cNvSpPr>
            <a:spLocks noGrp="1"/>
          </p:cNvSpPr>
          <p:nvPr>
            <p:ph type="body" sz="quarter" idx="11"/>
          </p:nvPr>
        </p:nvSpPr>
        <p:spPr bwMode="auto">
          <a:xfrm>
            <a:off x="685800" y="1196752"/>
            <a:ext cx="4534272" cy="4572000"/>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panose="020B0604020202020204" pitchFamily="34" charset="0"/>
              <a:buNone/>
            </a:pPr>
            <a:r>
              <a:rPr lang="en-SG" sz="1500" dirty="0" smtClean="0">
                <a:latin typeface="Lucida Sans" pitchFamily="34" charset="0"/>
                <a:ea typeface="ヒラギノ角ゴ Pro W3" pitchFamily="120" charset="-128"/>
              </a:rPr>
              <a:t>3 stage representation of ST or LT Memory:</a:t>
            </a:r>
          </a:p>
          <a:p>
            <a:pPr marL="0" indent="0">
              <a:buFont typeface="Arial" panose="020B0604020202020204" pitchFamily="34" charset="0"/>
              <a:buNone/>
            </a:pPr>
            <a:endParaRPr lang="en-SG" sz="1500" dirty="0" smtClean="0">
              <a:latin typeface="Lucida Sans" pitchFamily="34" charset="0"/>
              <a:ea typeface="ヒラギノ角ゴ Pro W3" pitchFamily="120" charset="-128"/>
            </a:endParaRPr>
          </a:p>
          <a:p>
            <a:pPr marL="0" indent="0">
              <a:buFont typeface="Arial" panose="020B0604020202020204" pitchFamily="34" charset="0"/>
              <a:buNone/>
            </a:pPr>
            <a:r>
              <a:rPr lang="en-SG" sz="1500" dirty="0" smtClean="0">
                <a:latin typeface="Lucida Sans" pitchFamily="34" charset="0"/>
                <a:ea typeface="ヒラギノ角ゴ Pro W3" pitchFamily="120" charset="-128"/>
              </a:rPr>
              <a:t>Stage 1: </a:t>
            </a:r>
            <a:r>
              <a:rPr lang="en-SG" sz="1500" b="1" dirty="0" smtClean="0">
                <a:latin typeface="Lucida Sans" pitchFamily="34" charset="0"/>
                <a:ea typeface="ヒラギノ角ゴ Pro W3" pitchFamily="120" charset="-128"/>
              </a:rPr>
              <a:t>Encoding-</a:t>
            </a:r>
            <a:r>
              <a:rPr lang="en-SG" sz="1500" dirty="0" smtClean="0">
                <a:latin typeface="Lucida Sans" pitchFamily="34" charset="0"/>
                <a:ea typeface="ヒラギノ角ゴ Pro W3" pitchFamily="120" charset="-128"/>
              </a:rPr>
              <a:t> put things into memory system </a:t>
            </a:r>
          </a:p>
          <a:p>
            <a:pPr lvl="1"/>
            <a:r>
              <a:rPr lang="en-SG" sz="1200" dirty="0" smtClean="0">
                <a:ea typeface="ヒラギノ角ゴ Pro W3" pitchFamily="120" charset="-128"/>
              </a:rPr>
              <a:t>Encoding information in the WM</a:t>
            </a:r>
          </a:p>
          <a:p>
            <a:pPr lvl="1"/>
            <a:r>
              <a:rPr lang="en-SG" sz="1200" dirty="0" smtClean="0">
                <a:ea typeface="ヒラギノ角ゴ Pro W3" pitchFamily="120" charset="-128"/>
              </a:rPr>
              <a:t>Transferring information from WM to LTM (learning, training) </a:t>
            </a:r>
          </a:p>
          <a:p>
            <a:pPr lvl="1">
              <a:buFont typeface="Arial" pitchFamily="34" charset="0"/>
              <a:buNone/>
            </a:pPr>
            <a:endParaRPr lang="en-SG" sz="1200" dirty="0" smtClean="0">
              <a:ea typeface="ヒラギノ角ゴ Pro W3" pitchFamily="120" charset="-128"/>
            </a:endParaRPr>
          </a:p>
          <a:p>
            <a:pPr marL="0" indent="0">
              <a:buFont typeface="Arial" panose="020B0604020202020204" pitchFamily="34" charset="0"/>
              <a:buNone/>
            </a:pPr>
            <a:r>
              <a:rPr lang="en-SG" sz="1500" dirty="0" smtClean="0">
                <a:latin typeface="Lucida Sans" pitchFamily="34" charset="0"/>
                <a:ea typeface="ヒラギノ角ゴ Pro W3" pitchFamily="120" charset="-128"/>
              </a:rPr>
              <a:t>Stage 2: </a:t>
            </a:r>
            <a:r>
              <a:rPr lang="en-SG" sz="1500" b="1" dirty="0" smtClean="0">
                <a:latin typeface="Lucida Sans" pitchFamily="34" charset="0"/>
                <a:ea typeface="ヒラギノ角ゴ Pro W3" pitchFamily="120" charset="-128"/>
              </a:rPr>
              <a:t>Storage</a:t>
            </a:r>
            <a:r>
              <a:rPr lang="en-SG" sz="1500" dirty="0" smtClean="0">
                <a:latin typeface="Lucida Sans" pitchFamily="34" charset="0"/>
                <a:ea typeface="ヒラギノ角ゴ Pro W3" pitchFamily="120" charset="-128"/>
              </a:rPr>
              <a:t> – the way in which information is represented/held in the 2 memory systems </a:t>
            </a:r>
          </a:p>
          <a:p>
            <a:pPr lvl="1"/>
            <a:r>
              <a:rPr lang="en-SG" sz="1200" dirty="0" smtClean="0">
                <a:ea typeface="ヒラギノ角ゴ Pro W3" pitchFamily="120" charset="-128"/>
              </a:rPr>
              <a:t>For WM: emphasize spatial or verbal codes</a:t>
            </a:r>
          </a:p>
          <a:p>
            <a:pPr lvl="1"/>
            <a:r>
              <a:rPr lang="en-SG" sz="1200" dirty="0" smtClean="0">
                <a:ea typeface="ヒラギノ角ゴ Pro W3" pitchFamily="120" charset="-128"/>
              </a:rPr>
              <a:t>For LTM : emphasize declarative and procedural knowledge and mental models</a:t>
            </a:r>
          </a:p>
          <a:p>
            <a:pPr lvl="1">
              <a:buFont typeface="Arial" pitchFamily="34" charset="0"/>
              <a:buNone/>
            </a:pPr>
            <a:endParaRPr lang="en-SG" sz="1200" dirty="0" smtClean="0">
              <a:ea typeface="ヒラギノ角ゴ Pro W3" pitchFamily="120" charset="-128"/>
            </a:endParaRPr>
          </a:p>
          <a:p>
            <a:pPr marL="0" indent="0">
              <a:buFont typeface="Arial" panose="020B0604020202020204" pitchFamily="34" charset="0"/>
              <a:buNone/>
            </a:pPr>
            <a:r>
              <a:rPr lang="en-SG" sz="1500" dirty="0" smtClean="0">
                <a:latin typeface="Lucida Sans" pitchFamily="34" charset="0"/>
                <a:ea typeface="ヒラギノ角ゴ Pro W3" pitchFamily="120" charset="-128"/>
              </a:rPr>
              <a:t>Stage 3: </a:t>
            </a:r>
            <a:r>
              <a:rPr lang="en-SG" sz="1500" b="1" dirty="0" smtClean="0">
                <a:latin typeface="Lucida Sans" pitchFamily="34" charset="0"/>
                <a:ea typeface="ヒラギノ角ゴ Pro W3" pitchFamily="120" charset="-128"/>
              </a:rPr>
              <a:t>Retrieval</a:t>
            </a:r>
            <a:r>
              <a:rPr lang="en-SG" sz="1500" dirty="0" smtClean="0">
                <a:latin typeface="Lucida Sans" pitchFamily="34" charset="0"/>
                <a:ea typeface="ヒラギノ角ゴ Pro W3" pitchFamily="120" charset="-128"/>
              </a:rPr>
              <a:t> – the ability to access information in the memory.</a:t>
            </a:r>
          </a:p>
          <a:p>
            <a:pPr lvl="1"/>
            <a:r>
              <a:rPr lang="en-SG" sz="1200" dirty="0" smtClean="0">
                <a:ea typeface="ヒラギノ角ゴ Pro W3" pitchFamily="120" charset="-128"/>
              </a:rPr>
              <a:t>Successful retrieval or retrieval failure (Forgetting)</a:t>
            </a:r>
          </a:p>
          <a:p>
            <a:pPr lvl="1"/>
            <a:r>
              <a:rPr lang="en-SG" sz="1200" dirty="0" smtClean="0">
                <a:ea typeface="ヒラギノ角ゴ Pro W3" pitchFamily="120" charset="-128"/>
              </a:rPr>
              <a:t>Incorrect retrieval – mix up steps in a procedure. </a:t>
            </a:r>
          </a:p>
          <a:p>
            <a:pPr lvl="1"/>
            <a:endParaRPr lang="en-SG" sz="1200" dirty="0" smtClean="0">
              <a:ea typeface="ヒラギノ角ゴ Pro W3" pitchFamily="120" charset="-128"/>
            </a:endParaRPr>
          </a:p>
          <a:p>
            <a:pPr lvl="1"/>
            <a:endParaRPr lang="en-SG" sz="1200" dirty="0" smtClean="0">
              <a:ea typeface="ヒラギノ角ゴ Pro W3" pitchFamily="120" charset="-128"/>
            </a:endParaRPr>
          </a:p>
        </p:txBody>
      </p:sp>
      <p:grpSp>
        <p:nvGrpSpPr>
          <p:cNvPr id="73732" name="Group 42"/>
          <p:cNvGrpSpPr>
            <a:grpSpLocks/>
          </p:cNvGrpSpPr>
          <p:nvPr/>
        </p:nvGrpSpPr>
        <p:grpSpPr bwMode="auto">
          <a:xfrm>
            <a:off x="5503863" y="2227263"/>
            <a:ext cx="3303587" cy="2911475"/>
            <a:chOff x="7315200" y="1944423"/>
            <a:chExt cx="4405358" cy="3882905"/>
          </a:xfrm>
        </p:grpSpPr>
        <p:sp>
          <p:nvSpPr>
            <p:cNvPr id="4" name="Rounded Rectangle 3"/>
            <p:cNvSpPr/>
            <p:nvPr/>
          </p:nvSpPr>
          <p:spPr>
            <a:xfrm>
              <a:off x="8377905" y="2232359"/>
              <a:ext cx="1818453" cy="1238549"/>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SG" sz="1000" b="1">
                  <a:solidFill>
                    <a:srgbClr val="000000"/>
                  </a:solidFill>
                  <a:ea typeface="ヒラギノ角ゴ Pro W3" pitchFamily="120" charset="-128"/>
                </a:rPr>
                <a:t>Working Memory</a:t>
              </a:r>
            </a:p>
            <a:p>
              <a:pPr algn="ctr" eaLnBrk="1" hangingPunct="1">
                <a:defRPr/>
              </a:pPr>
              <a:endParaRPr lang="en-SG" sz="1000">
                <a:solidFill>
                  <a:srgbClr val="000000"/>
                </a:solidFill>
                <a:ea typeface="ヒラギノ角ゴ Pro W3" pitchFamily="120" charset="-128"/>
              </a:endParaRPr>
            </a:p>
            <a:p>
              <a:pPr algn="ctr" eaLnBrk="1" hangingPunct="1">
                <a:defRPr/>
              </a:pPr>
              <a:r>
                <a:rPr lang="en-SG" sz="1000">
                  <a:solidFill>
                    <a:srgbClr val="000000"/>
                  </a:solidFill>
                  <a:ea typeface="ヒラギノ角ゴ Pro W3" pitchFamily="120" charset="-128"/>
                </a:rPr>
                <a:t>Visual</a:t>
              </a:r>
              <a:br>
                <a:rPr lang="en-SG" sz="1000">
                  <a:solidFill>
                    <a:srgbClr val="000000"/>
                  </a:solidFill>
                  <a:ea typeface="ヒラギノ角ゴ Pro W3" pitchFamily="120" charset="-128"/>
                </a:rPr>
              </a:br>
              <a:r>
                <a:rPr lang="en-SG" sz="1000">
                  <a:solidFill>
                    <a:srgbClr val="000000"/>
                  </a:solidFill>
                  <a:ea typeface="ヒラギノ角ゴ Pro W3" pitchFamily="120" charset="-128"/>
                </a:rPr>
                <a:t>Spatial</a:t>
              </a:r>
              <a:endParaRPr lang="en-GB" sz="1000">
                <a:solidFill>
                  <a:srgbClr val="000000"/>
                </a:solidFill>
                <a:ea typeface="ヒラギノ角ゴ Pro W3" pitchFamily="120" charset="-128"/>
              </a:endParaRPr>
            </a:p>
          </p:txBody>
        </p:sp>
        <p:sp>
          <p:nvSpPr>
            <p:cNvPr id="5" name="Rounded Rectangle 4"/>
            <p:cNvSpPr/>
            <p:nvPr/>
          </p:nvSpPr>
          <p:spPr>
            <a:xfrm>
              <a:off x="8377905" y="4290257"/>
              <a:ext cx="1858676" cy="1240666"/>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SG" sz="900" b="1">
                  <a:solidFill>
                    <a:srgbClr val="000000"/>
                  </a:solidFill>
                  <a:ea typeface="ヒラギノ角ゴ Pro W3" pitchFamily="120" charset="-128"/>
                </a:rPr>
                <a:t>Long Term Memory</a:t>
              </a:r>
            </a:p>
            <a:p>
              <a:pPr algn="ctr" eaLnBrk="1" hangingPunct="1">
                <a:defRPr/>
              </a:pPr>
              <a:endParaRPr lang="en-SG" sz="900">
                <a:solidFill>
                  <a:srgbClr val="000000"/>
                </a:solidFill>
                <a:ea typeface="ヒラギノ角ゴ Pro W3" pitchFamily="120" charset="-128"/>
              </a:endParaRPr>
            </a:p>
            <a:p>
              <a:pPr algn="ctr" eaLnBrk="1" hangingPunct="1">
                <a:defRPr/>
              </a:pPr>
              <a:r>
                <a:rPr lang="en-SG" sz="900">
                  <a:solidFill>
                    <a:srgbClr val="000000"/>
                  </a:solidFill>
                  <a:ea typeface="ヒラギノ角ゴ Pro W3" pitchFamily="120" charset="-128"/>
                </a:rPr>
                <a:t>Procedural, Declarative organisation, Mental models </a:t>
              </a:r>
              <a:endParaRPr lang="en-GB" sz="900">
                <a:solidFill>
                  <a:srgbClr val="000000"/>
                </a:solidFill>
                <a:ea typeface="ヒラギノ角ゴ Pro W3" pitchFamily="120" charset="-128"/>
              </a:endParaRPr>
            </a:p>
          </p:txBody>
        </p:sp>
        <p:cxnSp>
          <p:nvCxnSpPr>
            <p:cNvPr id="7" name="Straight Arrow Connector 6"/>
            <p:cNvCxnSpPr>
              <a:endCxn id="4" idx="1"/>
            </p:cNvCxnSpPr>
            <p:nvPr/>
          </p:nvCxnSpPr>
          <p:spPr>
            <a:xfrm>
              <a:off x="7315200" y="2850575"/>
              <a:ext cx="1062705"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p:cNvCxnSpPr>
            <p:nvPr/>
          </p:nvCxnSpPr>
          <p:spPr>
            <a:xfrm>
              <a:off x="10196359" y="2850575"/>
              <a:ext cx="10605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5" idx="0"/>
            </p:cNvCxnSpPr>
            <p:nvPr/>
          </p:nvCxnSpPr>
          <p:spPr>
            <a:xfrm>
              <a:off x="9286073" y="3470908"/>
              <a:ext cx="21169" cy="819349"/>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5" idx="3"/>
            </p:cNvCxnSpPr>
            <p:nvPr/>
          </p:nvCxnSpPr>
          <p:spPr>
            <a:xfrm flipV="1">
              <a:off x="10236582" y="4080655"/>
              <a:ext cx="1020367" cy="829934"/>
            </a:xfrm>
            <a:prstGeom prst="bentConnector3">
              <a:avLst>
                <a:gd name="adj1" fmla="val 50000"/>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740" name="TextBox 36"/>
            <p:cNvSpPr txBox="1">
              <a:spLocks noChangeArrowheads="1"/>
            </p:cNvSpPr>
            <p:nvPr/>
          </p:nvSpPr>
          <p:spPr bwMode="auto">
            <a:xfrm>
              <a:off x="7399878" y="2850575"/>
              <a:ext cx="1047886" cy="338749"/>
            </a:xfrm>
            <a:prstGeom prst="rect">
              <a:avLst/>
            </a:prstGeom>
            <a:noFill/>
            <a:ln w="9525">
              <a:noFill/>
              <a:miter lim="800000"/>
              <a:headEnd/>
              <a:tailEnd/>
            </a:ln>
          </p:spPr>
          <p:txBody>
            <a:bodyPr wrap="none">
              <a:spAutoFit/>
            </a:bodyPr>
            <a:lstStyle/>
            <a:p>
              <a:pPr eaLnBrk="1" hangingPunct="1"/>
              <a:r>
                <a:rPr lang="en-SG" sz="1000"/>
                <a:t>Encoding </a:t>
              </a:r>
              <a:endParaRPr lang="en-GB" sz="1000"/>
            </a:p>
          </p:txBody>
        </p:sp>
        <p:sp>
          <p:nvSpPr>
            <p:cNvPr id="73741" name="TextBox 37"/>
            <p:cNvSpPr txBox="1">
              <a:spLocks noChangeArrowheads="1"/>
            </p:cNvSpPr>
            <p:nvPr/>
          </p:nvSpPr>
          <p:spPr bwMode="auto">
            <a:xfrm>
              <a:off x="9286073" y="3703797"/>
              <a:ext cx="1047888" cy="338749"/>
            </a:xfrm>
            <a:prstGeom prst="rect">
              <a:avLst/>
            </a:prstGeom>
            <a:noFill/>
            <a:ln w="9525">
              <a:noFill/>
              <a:miter lim="800000"/>
              <a:headEnd/>
              <a:tailEnd/>
            </a:ln>
          </p:spPr>
          <p:txBody>
            <a:bodyPr wrap="none">
              <a:spAutoFit/>
            </a:bodyPr>
            <a:lstStyle/>
            <a:p>
              <a:pPr eaLnBrk="1" hangingPunct="1"/>
              <a:r>
                <a:rPr lang="en-SG" sz="1000"/>
                <a:t>Encoding </a:t>
              </a:r>
              <a:endParaRPr lang="en-GB" sz="1000"/>
            </a:p>
          </p:txBody>
        </p:sp>
        <p:sp>
          <p:nvSpPr>
            <p:cNvPr id="73742" name="TextBox 38"/>
            <p:cNvSpPr txBox="1">
              <a:spLocks noChangeArrowheads="1"/>
            </p:cNvSpPr>
            <p:nvPr/>
          </p:nvSpPr>
          <p:spPr bwMode="auto">
            <a:xfrm>
              <a:off x="10712893" y="2543584"/>
              <a:ext cx="1007665" cy="338749"/>
            </a:xfrm>
            <a:prstGeom prst="rect">
              <a:avLst/>
            </a:prstGeom>
            <a:noFill/>
            <a:ln w="9525">
              <a:noFill/>
              <a:miter lim="800000"/>
              <a:headEnd/>
              <a:tailEnd/>
            </a:ln>
          </p:spPr>
          <p:txBody>
            <a:bodyPr wrap="none">
              <a:spAutoFit/>
            </a:bodyPr>
            <a:lstStyle/>
            <a:p>
              <a:pPr eaLnBrk="1" hangingPunct="1"/>
              <a:r>
                <a:rPr lang="en-SG" sz="1000"/>
                <a:t>Retrieval </a:t>
              </a:r>
              <a:endParaRPr lang="en-GB" sz="1000"/>
            </a:p>
          </p:txBody>
        </p:sp>
        <p:sp>
          <p:nvSpPr>
            <p:cNvPr id="73743" name="TextBox 39"/>
            <p:cNvSpPr txBox="1">
              <a:spLocks noChangeArrowheads="1"/>
            </p:cNvSpPr>
            <p:nvPr/>
          </p:nvSpPr>
          <p:spPr bwMode="auto">
            <a:xfrm>
              <a:off x="10712893" y="3722853"/>
              <a:ext cx="1007665" cy="338749"/>
            </a:xfrm>
            <a:prstGeom prst="rect">
              <a:avLst/>
            </a:prstGeom>
            <a:noFill/>
            <a:ln w="9525">
              <a:noFill/>
              <a:miter lim="800000"/>
              <a:headEnd/>
              <a:tailEnd/>
            </a:ln>
          </p:spPr>
          <p:txBody>
            <a:bodyPr wrap="none">
              <a:spAutoFit/>
            </a:bodyPr>
            <a:lstStyle/>
            <a:p>
              <a:pPr eaLnBrk="1" hangingPunct="1"/>
              <a:r>
                <a:rPr lang="en-SG" sz="1000"/>
                <a:t>Retrieval </a:t>
              </a:r>
              <a:endParaRPr lang="en-GB" sz="1000"/>
            </a:p>
          </p:txBody>
        </p:sp>
        <p:sp>
          <p:nvSpPr>
            <p:cNvPr id="73744" name="TextBox 40"/>
            <p:cNvSpPr txBox="1">
              <a:spLocks noChangeArrowheads="1"/>
            </p:cNvSpPr>
            <p:nvPr/>
          </p:nvSpPr>
          <p:spPr bwMode="auto">
            <a:xfrm>
              <a:off x="8907141" y="1944423"/>
              <a:ext cx="925103" cy="338749"/>
            </a:xfrm>
            <a:prstGeom prst="rect">
              <a:avLst/>
            </a:prstGeom>
            <a:noFill/>
            <a:ln w="9525">
              <a:noFill/>
              <a:miter lim="800000"/>
              <a:headEnd/>
              <a:tailEnd/>
            </a:ln>
          </p:spPr>
          <p:txBody>
            <a:bodyPr wrap="none">
              <a:spAutoFit/>
            </a:bodyPr>
            <a:lstStyle/>
            <a:p>
              <a:pPr eaLnBrk="1" hangingPunct="1"/>
              <a:r>
                <a:rPr lang="en-SG" sz="1000"/>
                <a:t>Storage </a:t>
              </a:r>
              <a:endParaRPr lang="en-GB" sz="1000"/>
            </a:p>
          </p:txBody>
        </p:sp>
        <p:sp>
          <p:nvSpPr>
            <p:cNvPr id="73745" name="TextBox 41"/>
            <p:cNvSpPr txBox="1">
              <a:spLocks noChangeArrowheads="1"/>
            </p:cNvSpPr>
            <p:nvPr/>
          </p:nvSpPr>
          <p:spPr bwMode="auto">
            <a:xfrm>
              <a:off x="8972766" y="5488579"/>
              <a:ext cx="927221" cy="338749"/>
            </a:xfrm>
            <a:prstGeom prst="rect">
              <a:avLst/>
            </a:prstGeom>
            <a:noFill/>
            <a:ln w="9525">
              <a:noFill/>
              <a:miter lim="800000"/>
              <a:headEnd/>
              <a:tailEnd/>
            </a:ln>
          </p:spPr>
          <p:txBody>
            <a:bodyPr wrap="none">
              <a:spAutoFit/>
            </a:bodyPr>
            <a:lstStyle/>
            <a:p>
              <a:pPr eaLnBrk="1" hangingPunct="1"/>
              <a:r>
                <a:rPr lang="en-SG" sz="1000"/>
                <a:t>Storage </a:t>
              </a:r>
              <a:endParaRPr lang="en-GB" sz="1000"/>
            </a:p>
          </p:txBody>
        </p:sp>
      </p:grpSp>
      <p:sp>
        <p:nvSpPr>
          <p:cNvPr id="73733" name="TextBox 16"/>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18" name="TextBox 17"/>
          <p:cNvSpPr txBox="1"/>
          <p:nvPr/>
        </p:nvSpPr>
        <p:spPr>
          <a:xfrm>
            <a:off x="349250" y="5805264"/>
            <a:ext cx="8458200" cy="369332"/>
          </a:xfrm>
          <a:prstGeom prst="rect">
            <a:avLst/>
          </a:prstGeom>
          <a:solidFill>
            <a:srgbClr val="FFFF00"/>
          </a:solidFill>
          <a:ln w="12700">
            <a:solidFill>
              <a:schemeClr val="tx1"/>
            </a:solidFill>
          </a:ln>
        </p:spPr>
        <p:txBody>
          <a:bodyPr wrap="square" rtlCol="0">
            <a:spAutoFit/>
          </a:bodyPr>
          <a:lstStyle/>
          <a:p>
            <a:pPr algn="ctr"/>
            <a:r>
              <a:rPr lang="en-US" dirty="0" smtClean="0"/>
              <a:t>What did I just say? Can you repeat it accurately and exactly?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Working Memory</a:t>
            </a:r>
            <a:endParaRPr lang="en-GB" smtClean="0">
              <a:latin typeface="Lucida Sans" pitchFamily="34" charset="0"/>
              <a:ea typeface="ヒラギノ角ゴ Pro W3" pitchFamily="120" charset="-128"/>
            </a:endParaRPr>
          </a:p>
        </p:txBody>
      </p:sp>
      <p:sp>
        <p:nvSpPr>
          <p:cNvPr id="74755" name="Content Placeholder 2"/>
          <p:cNvSpPr>
            <a:spLocks noGrp="1"/>
          </p:cNvSpPr>
          <p:nvPr>
            <p:ph type="body" sz="quarter" idx="11"/>
          </p:nvPr>
        </p:nvSpPr>
        <p:spPr bwMode="auto">
          <a:xfrm>
            <a:off x="685800" y="1387810"/>
            <a:ext cx="4318248" cy="5065526"/>
          </a:xfrm>
          <a:prstGeom prst="rect">
            <a:avLst/>
          </a:prstGeom>
          <a:noFill/>
          <a:ln>
            <a:miter lim="800000"/>
            <a:headEnd/>
            <a:tailEnd/>
          </a:ln>
        </p:spPr>
        <p:txBody>
          <a:bodyPr/>
          <a:lstStyle/>
          <a:p>
            <a:r>
              <a:rPr lang="en-SG" sz="1800" dirty="0" smtClean="0">
                <a:ea typeface="ヒラギノ角ゴ Pro W3" pitchFamily="120" charset="-128"/>
              </a:rPr>
              <a:t>Sometimes known as Short Term Memory</a:t>
            </a:r>
          </a:p>
          <a:p>
            <a:r>
              <a:rPr lang="en-SG" sz="1800" dirty="0" err="1" smtClean="0">
                <a:ea typeface="ヒラギノ角ゴ Pro W3" pitchFamily="120" charset="-128"/>
              </a:rPr>
              <a:t>Baddeley</a:t>
            </a:r>
            <a:r>
              <a:rPr lang="en-SG" sz="1800" dirty="0" smtClean="0">
                <a:ea typeface="ヒラギノ角ゴ Pro W3" pitchFamily="120" charset="-128"/>
              </a:rPr>
              <a:t> and Hitch model of WM (1986, 2000) </a:t>
            </a:r>
            <a:endParaRPr lang="en-SG" sz="1800" dirty="0" smtClean="0">
              <a:ea typeface="ヒラギノ角ゴ Pro W3" pitchFamily="120" charset="-128"/>
            </a:endParaRPr>
          </a:p>
          <a:p>
            <a:endParaRPr lang="en-SG" sz="1800" dirty="0" smtClean="0">
              <a:ea typeface="ヒラギノ角ゴ Pro W3" pitchFamily="120" charset="-128"/>
            </a:endParaRPr>
          </a:p>
          <a:p>
            <a:r>
              <a:rPr lang="en-SG" sz="1800" dirty="0" smtClean="0">
                <a:solidFill>
                  <a:srgbClr val="C00000"/>
                </a:solidFill>
                <a:ea typeface="ヒラギノ角ゴ Pro W3" pitchFamily="120" charset="-128"/>
              </a:rPr>
              <a:t>Central Executive Component </a:t>
            </a:r>
            <a:r>
              <a:rPr lang="en-SG" sz="1800" dirty="0" smtClean="0">
                <a:ea typeface="ヒラギノ角ゴ Pro W3" pitchFamily="120" charset="-128"/>
              </a:rPr>
              <a:t>:</a:t>
            </a:r>
          </a:p>
          <a:p>
            <a:pPr lvl="1"/>
            <a:r>
              <a:rPr lang="en-SG" sz="1800" dirty="0" smtClean="0">
                <a:ea typeface="ヒラギノ角ゴ Pro W3" pitchFamily="120" charset="-128"/>
              </a:rPr>
              <a:t>Master controller of the WM system</a:t>
            </a:r>
          </a:p>
          <a:p>
            <a:pPr lvl="1"/>
            <a:r>
              <a:rPr lang="en-SG" sz="1800" dirty="0" smtClean="0">
                <a:ea typeface="ヒラギノ角ゴ Pro W3" pitchFamily="120" charset="-128"/>
              </a:rPr>
              <a:t>Function includes:</a:t>
            </a:r>
          </a:p>
          <a:p>
            <a:pPr lvl="2"/>
            <a:r>
              <a:rPr lang="en-SG" sz="1600" dirty="0" smtClean="0">
                <a:ea typeface="ヒラギノ角ゴ Pro W3" pitchFamily="120" charset="-128"/>
              </a:rPr>
              <a:t>switching attention between tasks</a:t>
            </a:r>
          </a:p>
          <a:p>
            <a:pPr lvl="2"/>
            <a:r>
              <a:rPr lang="en-SG" sz="1600" dirty="0" smtClean="0">
                <a:ea typeface="ヒラギノ角ゴ Pro W3" pitchFamily="120" charset="-128"/>
              </a:rPr>
              <a:t>selecting/ignoring stimuli</a:t>
            </a:r>
          </a:p>
          <a:p>
            <a:pPr lvl="2"/>
            <a:r>
              <a:rPr lang="en-SG" sz="1600" dirty="0" smtClean="0">
                <a:ea typeface="ヒラギノ角ゴ Pro W3" pitchFamily="120" charset="-128"/>
              </a:rPr>
              <a:t>activating necessary information from long-term memory.</a:t>
            </a:r>
            <a:endParaRPr lang="en-SG" sz="1800" dirty="0" smtClean="0">
              <a:ea typeface="ヒラギノ角ゴ Pro W3" pitchFamily="120" charset="-128"/>
            </a:endParaRPr>
          </a:p>
          <a:p>
            <a:pPr>
              <a:buFont typeface="Arial" pitchFamily="34" charset="0"/>
              <a:buNone/>
            </a:pPr>
            <a:endParaRPr lang="en-SG" sz="1800" dirty="0" smtClean="0">
              <a:ea typeface="ヒラギノ角ゴ Pro W3" pitchFamily="120" charset="-128"/>
            </a:endParaRPr>
          </a:p>
          <a:p>
            <a:endParaRPr lang="en-GB" sz="1800" dirty="0" smtClean="0">
              <a:ea typeface="ヒラギノ角ゴ Pro W3" pitchFamily="120" charset="-128"/>
            </a:endParaRPr>
          </a:p>
        </p:txBody>
      </p:sp>
      <p:sp>
        <p:nvSpPr>
          <p:cNvPr id="5" name="TextBox 4"/>
          <p:cNvSpPr txBox="1"/>
          <p:nvPr/>
        </p:nvSpPr>
        <p:spPr>
          <a:xfrm>
            <a:off x="458502" y="5371474"/>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Think of a cup of water, if you keep on adding more some will overflow and be lost (but you may be able to scrape some up from the floor</a:t>
            </a:r>
          </a:p>
        </p:txBody>
      </p:sp>
      <p:grpSp>
        <p:nvGrpSpPr>
          <p:cNvPr id="51" name="Group 50"/>
          <p:cNvGrpSpPr/>
          <p:nvPr/>
        </p:nvGrpSpPr>
        <p:grpSpPr>
          <a:xfrm>
            <a:off x="4835810" y="2204864"/>
            <a:ext cx="4080892" cy="1578300"/>
            <a:chOff x="5264460" y="1700808"/>
            <a:chExt cx="4080892" cy="1578300"/>
          </a:xfrm>
        </p:grpSpPr>
        <p:sp>
          <p:nvSpPr>
            <p:cNvPr id="6" name="Rounded Rectangle 5"/>
            <p:cNvSpPr/>
            <p:nvPr/>
          </p:nvSpPr>
          <p:spPr>
            <a:xfrm>
              <a:off x="6876256" y="1700808"/>
              <a:ext cx="144016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t>Central Executive </a:t>
              </a:r>
              <a:endParaRPr lang="en-US" sz="1400" b="1" dirty="0"/>
            </a:p>
          </p:txBody>
        </p:sp>
        <p:sp>
          <p:nvSpPr>
            <p:cNvPr id="7" name="Rounded Rectangle 6"/>
            <p:cNvSpPr/>
            <p:nvPr/>
          </p:nvSpPr>
          <p:spPr>
            <a:xfrm>
              <a:off x="5732512" y="2492896"/>
              <a:ext cx="1296144"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Phonological Loop</a:t>
              </a:r>
              <a:endParaRPr lang="en-US" sz="1200" dirty="0"/>
            </a:p>
          </p:txBody>
        </p:sp>
        <p:sp>
          <p:nvSpPr>
            <p:cNvPr id="8" name="Rounded Rectangle 7"/>
            <p:cNvSpPr/>
            <p:nvPr/>
          </p:nvSpPr>
          <p:spPr>
            <a:xfrm>
              <a:off x="7164288" y="2492896"/>
              <a:ext cx="936104"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Episodic Buffer </a:t>
              </a:r>
              <a:endParaRPr lang="en-US" sz="1200" dirty="0"/>
            </a:p>
          </p:txBody>
        </p:sp>
        <p:sp>
          <p:nvSpPr>
            <p:cNvPr id="9" name="Rounded Rectangle 8"/>
            <p:cNvSpPr/>
            <p:nvPr/>
          </p:nvSpPr>
          <p:spPr>
            <a:xfrm>
              <a:off x="8256848" y="2492896"/>
              <a:ext cx="1088504"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Visuo</a:t>
              </a:r>
              <a:r>
                <a:rPr lang="en-US" sz="1200" dirty="0" smtClean="0"/>
                <a:t>-Spatial Sketchpad</a:t>
              </a:r>
              <a:endParaRPr lang="en-US" sz="1200" dirty="0"/>
            </a:p>
          </p:txBody>
        </p:sp>
        <p:cxnSp>
          <p:nvCxnSpPr>
            <p:cNvPr id="11" name="Straight Arrow Connector 10"/>
            <p:cNvCxnSpPr/>
            <p:nvPr/>
          </p:nvCxnSpPr>
          <p:spPr>
            <a:xfrm flipH="1">
              <a:off x="6228184" y="2060848"/>
              <a:ext cx="504056"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7668344" y="2132856"/>
              <a:ext cx="0"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V="1">
              <a:off x="6156176" y="1844824"/>
              <a:ext cx="576064" cy="4320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flipH="1" flipV="1">
              <a:off x="8388424" y="2060848"/>
              <a:ext cx="504056"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a:off x="8477064" y="1853208"/>
              <a:ext cx="576064" cy="4236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0" name="Circular Arrow 49"/>
            <p:cNvSpPr/>
            <p:nvPr/>
          </p:nvSpPr>
          <p:spPr>
            <a:xfrm rot="13958634">
              <a:off x="5372472" y="2451016"/>
              <a:ext cx="720080" cy="936104"/>
            </a:xfrm>
            <a:prstGeom prst="circularArrow">
              <a:avLst>
                <a:gd name="adj1" fmla="val 12500"/>
                <a:gd name="adj2" fmla="val 3253536"/>
                <a:gd name="adj3" fmla="val 20457681"/>
                <a:gd name="adj4" fmla="val 8924075"/>
                <a:gd name="adj5" fmla="val 19803"/>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Working Memory</a:t>
            </a:r>
            <a:endParaRPr lang="en-GB" smtClean="0">
              <a:latin typeface="Lucida Sans" pitchFamily="34" charset="0"/>
              <a:ea typeface="ヒラギノ角ゴ Pro W3" pitchFamily="120" charset="-128"/>
            </a:endParaRPr>
          </a:p>
        </p:txBody>
      </p:sp>
      <p:sp>
        <p:nvSpPr>
          <p:cNvPr id="75779" name="Content Placeholder 2"/>
          <p:cNvSpPr>
            <a:spLocks noGrp="1"/>
          </p:cNvSpPr>
          <p:nvPr>
            <p:ph type="body" sz="quarter" idx="11"/>
          </p:nvPr>
        </p:nvSpPr>
        <p:spPr bwMode="auto">
          <a:xfrm>
            <a:off x="467545" y="1387810"/>
            <a:ext cx="4464496" cy="4572000"/>
          </a:xfrm>
          <a:prstGeom prst="rect">
            <a:avLst/>
          </a:prstGeom>
          <a:noFill/>
          <a:ln>
            <a:miter lim="800000"/>
            <a:headEnd/>
            <a:tailEnd/>
          </a:ln>
        </p:spPr>
        <p:txBody>
          <a:bodyPr/>
          <a:lstStyle/>
          <a:p>
            <a:pPr>
              <a:lnSpc>
                <a:spcPct val="80000"/>
              </a:lnSpc>
            </a:pPr>
            <a:r>
              <a:rPr lang="en-SG" sz="1700" dirty="0" err="1" smtClean="0">
                <a:solidFill>
                  <a:srgbClr val="C00000"/>
                </a:solidFill>
                <a:ea typeface="ヒラギノ角ゴ Pro W3" pitchFamily="120" charset="-128"/>
              </a:rPr>
              <a:t>Visuosketchpad</a:t>
            </a:r>
            <a:r>
              <a:rPr lang="en-SG" sz="1700" dirty="0" smtClean="0">
                <a:ea typeface="ヒラギノ角ゴ Pro W3" pitchFamily="120" charset="-128"/>
              </a:rPr>
              <a:t>: </a:t>
            </a:r>
          </a:p>
          <a:p>
            <a:pPr lvl="1"/>
            <a:r>
              <a:rPr lang="en-SG" sz="1600" dirty="0" smtClean="0">
                <a:ea typeface="ヒラギノ角ゴ Pro W3" pitchFamily="120" charset="-128"/>
              </a:rPr>
              <a:t>Holds information of what we see</a:t>
            </a:r>
          </a:p>
          <a:p>
            <a:pPr lvl="1"/>
            <a:r>
              <a:rPr lang="en-SG" sz="1600" dirty="0" smtClean="0">
                <a:ea typeface="ヒラギノ角ゴ Pro W3" pitchFamily="120" charset="-128"/>
              </a:rPr>
              <a:t>Used as temporary storage and manipulation of spatial and visual information.</a:t>
            </a:r>
          </a:p>
          <a:p>
            <a:pPr lvl="2"/>
            <a:r>
              <a:rPr lang="en-SG" sz="1400" dirty="0" smtClean="0">
                <a:ea typeface="ヒラギノ角ゴ Pro W3" pitchFamily="120" charset="-128"/>
              </a:rPr>
              <a:t>Example: remembering shapes and colours, or the location or speed of objects in space.</a:t>
            </a:r>
          </a:p>
          <a:p>
            <a:pPr lvl="1"/>
            <a:r>
              <a:rPr lang="en-SG" sz="1600" dirty="0" smtClean="0">
                <a:ea typeface="ヒラギノ角ゴ Pro W3" pitchFamily="120" charset="-128"/>
              </a:rPr>
              <a:t>It is also involved in tasks which involve planning of spatial movements, like planning one's way through a complex building.  </a:t>
            </a:r>
          </a:p>
          <a:p>
            <a:pPr lvl="1"/>
            <a:r>
              <a:rPr lang="en-SG" sz="1600" dirty="0" smtClean="0">
                <a:ea typeface="ヒラギノ角ゴ Pro W3" pitchFamily="120" charset="-128"/>
              </a:rPr>
              <a:t>Images perceived from senses or retrieved from LTM.</a:t>
            </a:r>
          </a:p>
          <a:p>
            <a:pPr lvl="2"/>
            <a:r>
              <a:rPr lang="en-SG" sz="1400" dirty="0" smtClean="0">
                <a:ea typeface="ヒラギノ角ゴ Pro W3" pitchFamily="120" charset="-128"/>
              </a:rPr>
              <a:t>Example: ATC uses visual-spatial sketchpad to store information on where planes are located in the airspace.</a:t>
            </a:r>
            <a:endParaRPr lang="en-GB" sz="1400" dirty="0" smtClean="0">
              <a:ea typeface="ヒラギノ角ゴ Pro W3" pitchFamily="120" charset="-128"/>
            </a:endParaRPr>
          </a:p>
        </p:txBody>
      </p:sp>
      <p:sp>
        <p:nvSpPr>
          <p:cNvPr id="7" name="TextBox 6"/>
          <p:cNvSpPr txBox="1"/>
          <p:nvPr/>
        </p:nvSpPr>
        <p:spPr>
          <a:xfrm>
            <a:off x="1115616" y="5775144"/>
            <a:ext cx="2788940"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Rehearsal is key</a:t>
            </a:r>
          </a:p>
        </p:txBody>
      </p:sp>
      <p:sp>
        <p:nvSpPr>
          <p:cNvPr id="8" name="Rectangle 3"/>
          <p:cNvSpPr>
            <a:spLocks noChangeArrowheads="1"/>
          </p:cNvSpPr>
          <p:nvPr/>
        </p:nvSpPr>
        <p:spPr bwMode="auto">
          <a:xfrm>
            <a:off x="5584700" y="4509120"/>
            <a:ext cx="3379788" cy="113877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r>
              <a:rPr lang="en-SG" sz="1400" i="1" dirty="0" smtClean="0"/>
              <a:t>View </a:t>
            </a:r>
            <a:r>
              <a:rPr lang="en-SG" sz="1400" i="1" dirty="0" err="1" smtClean="0"/>
              <a:t>Baddeley</a:t>
            </a:r>
            <a:r>
              <a:rPr lang="en-SG" sz="1400" i="1" dirty="0" smtClean="0"/>
              <a:t> talks about Rehearsal in the </a:t>
            </a:r>
            <a:r>
              <a:rPr lang="en-SG" sz="1400" i="1" dirty="0" err="1" smtClean="0"/>
              <a:t>visuosketchpad</a:t>
            </a:r>
            <a:endParaRPr lang="en-GB" sz="1400" i="1" dirty="0" smtClean="0"/>
          </a:p>
          <a:p>
            <a:pPr algn="ctr" eaLnBrk="1" hangingPunct="1"/>
            <a:r>
              <a:rPr lang="en-GB" sz="1400" i="1" dirty="0" smtClean="0">
                <a:hlinkClick r:id="rId3"/>
              </a:rPr>
              <a:t>http://gocognitive.net/interviews/rehearsal-visual-spatial-sketchpad</a:t>
            </a:r>
            <a:endParaRPr lang="en-GB" sz="1400" i="1" dirty="0" smtClean="0"/>
          </a:p>
          <a:p>
            <a:pPr algn="ctr" eaLnBrk="1" hangingPunct="1"/>
            <a:endParaRPr lang="en-GB" sz="1200" dirty="0"/>
          </a:p>
        </p:txBody>
      </p:sp>
      <p:grpSp>
        <p:nvGrpSpPr>
          <p:cNvPr id="9" name="Group 8"/>
          <p:cNvGrpSpPr/>
          <p:nvPr/>
        </p:nvGrpSpPr>
        <p:grpSpPr>
          <a:xfrm>
            <a:off x="4835810" y="2204864"/>
            <a:ext cx="4080892" cy="1578300"/>
            <a:chOff x="5264460" y="1700808"/>
            <a:chExt cx="4080892" cy="1578300"/>
          </a:xfrm>
        </p:grpSpPr>
        <p:sp>
          <p:nvSpPr>
            <p:cNvPr id="10" name="Rounded Rectangle 9"/>
            <p:cNvSpPr/>
            <p:nvPr/>
          </p:nvSpPr>
          <p:spPr>
            <a:xfrm>
              <a:off x="6876256" y="1700808"/>
              <a:ext cx="144016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Central Executive </a:t>
              </a:r>
              <a:endParaRPr lang="en-US" sz="1400" dirty="0"/>
            </a:p>
          </p:txBody>
        </p:sp>
        <p:sp>
          <p:nvSpPr>
            <p:cNvPr id="11" name="Rounded Rectangle 10"/>
            <p:cNvSpPr/>
            <p:nvPr/>
          </p:nvSpPr>
          <p:spPr>
            <a:xfrm>
              <a:off x="5732512" y="2492896"/>
              <a:ext cx="1296144"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Phonological Loop</a:t>
              </a:r>
              <a:endParaRPr lang="en-US" sz="1200" dirty="0"/>
            </a:p>
          </p:txBody>
        </p:sp>
        <p:sp>
          <p:nvSpPr>
            <p:cNvPr id="12" name="Rounded Rectangle 11"/>
            <p:cNvSpPr/>
            <p:nvPr/>
          </p:nvSpPr>
          <p:spPr>
            <a:xfrm>
              <a:off x="7164288" y="2492896"/>
              <a:ext cx="936104"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Episodic Buffer </a:t>
              </a:r>
              <a:endParaRPr lang="en-US" sz="1200" dirty="0"/>
            </a:p>
          </p:txBody>
        </p:sp>
        <p:sp>
          <p:nvSpPr>
            <p:cNvPr id="13" name="Rounded Rectangle 12"/>
            <p:cNvSpPr/>
            <p:nvPr/>
          </p:nvSpPr>
          <p:spPr>
            <a:xfrm>
              <a:off x="8256848" y="2492896"/>
              <a:ext cx="1088504"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err="1" smtClean="0"/>
                <a:t>Visuo</a:t>
              </a:r>
              <a:r>
                <a:rPr lang="en-US" sz="1200" b="1" dirty="0" smtClean="0"/>
                <a:t>-Spatial Sketchpad</a:t>
              </a:r>
              <a:endParaRPr lang="en-US" sz="1200" b="1" dirty="0"/>
            </a:p>
          </p:txBody>
        </p:sp>
        <p:cxnSp>
          <p:nvCxnSpPr>
            <p:cNvPr id="14" name="Straight Arrow Connector 13"/>
            <p:cNvCxnSpPr/>
            <p:nvPr/>
          </p:nvCxnSpPr>
          <p:spPr>
            <a:xfrm flipH="1">
              <a:off x="6228184" y="2060848"/>
              <a:ext cx="504056"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7668344" y="2132856"/>
              <a:ext cx="0"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V="1">
              <a:off x="6156176" y="1844824"/>
              <a:ext cx="576064" cy="4320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H="1" flipV="1">
              <a:off x="8388424" y="2060848"/>
              <a:ext cx="504056"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8477064" y="1853208"/>
              <a:ext cx="576064" cy="4236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Circular Arrow 18"/>
            <p:cNvSpPr/>
            <p:nvPr/>
          </p:nvSpPr>
          <p:spPr>
            <a:xfrm rot="13958634">
              <a:off x="5372472" y="2451016"/>
              <a:ext cx="720080" cy="936104"/>
            </a:xfrm>
            <a:prstGeom prst="circularArrow">
              <a:avLst>
                <a:gd name="adj1" fmla="val 12500"/>
                <a:gd name="adj2" fmla="val 3253536"/>
                <a:gd name="adj3" fmla="val 20457681"/>
                <a:gd name="adj4" fmla="val 8924075"/>
                <a:gd name="adj5" fmla="val 19803"/>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Working Memory</a:t>
            </a:r>
            <a:endParaRPr lang="en-GB" smtClean="0">
              <a:latin typeface="Lucida Sans" pitchFamily="34" charset="0"/>
              <a:ea typeface="ヒラギノ角ゴ Pro W3" pitchFamily="120" charset="-128"/>
            </a:endParaRPr>
          </a:p>
        </p:txBody>
      </p:sp>
      <p:sp>
        <p:nvSpPr>
          <p:cNvPr id="76803" name="Content Placeholder 2"/>
          <p:cNvSpPr>
            <a:spLocks noGrp="1"/>
          </p:cNvSpPr>
          <p:nvPr>
            <p:ph type="body" sz="quarter" idx="11"/>
          </p:nvPr>
        </p:nvSpPr>
        <p:spPr bwMode="auto">
          <a:xfrm>
            <a:off x="685800" y="1387810"/>
            <a:ext cx="3841750" cy="4572000"/>
          </a:xfrm>
          <a:prstGeom prst="rect">
            <a:avLst/>
          </a:prstGeom>
          <a:noFill/>
          <a:ln>
            <a:miter lim="800000"/>
            <a:headEnd/>
            <a:tailEnd/>
          </a:ln>
        </p:spPr>
        <p:txBody>
          <a:bodyPr/>
          <a:lstStyle/>
          <a:p>
            <a:pPr>
              <a:lnSpc>
                <a:spcPct val="90000"/>
              </a:lnSpc>
            </a:pPr>
            <a:r>
              <a:rPr lang="en-SG" sz="3000" dirty="0" smtClean="0">
                <a:ea typeface="ヒラギノ角ゴ Pro W3" pitchFamily="120" charset="-128"/>
              </a:rPr>
              <a:t> </a:t>
            </a:r>
            <a:r>
              <a:rPr lang="en-SG" sz="2100" dirty="0" smtClean="0">
                <a:solidFill>
                  <a:srgbClr val="C00000"/>
                </a:solidFill>
                <a:ea typeface="ヒラギノ角ゴ Pro W3" pitchFamily="120" charset="-128"/>
              </a:rPr>
              <a:t>Phonological Loop:</a:t>
            </a:r>
          </a:p>
          <a:p>
            <a:pPr lvl="1">
              <a:lnSpc>
                <a:spcPct val="90000"/>
              </a:lnSpc>
            </a:pPr>
            <a:r>
              <a:rPr lang="en-SG" sz="1800" dirty="0" smtClean="0">
                <a:ea typeface="ヒラギノ角ゴ Pro W3" pitchFamily="120" charset="-128"/>
              </a:rPr>
              <a:t>Represents verbal information in acoustical form (store words and sounds)</a:t>
            </a:r>
          </a:p>
          <a:p>
            <a:pPr lvl="1">
              <a:lnSpc>
                <a:spcPct val="90000"/>
              </a:lnSpc>
            </a:pPr>
            <a:r>
              <a:rPr lang="en-SG" sz="1800" dirty="0" smtClean="0">
                <a:ea typeface="ヒラギノ角ゴ Pro W3" pitchFamily="120" charset="-128"/>
              </a:rPr>
              <a:t>Information in the phonological store starts to decay after a few seconds </a:t>
            </a:r>
          </a:p>
          <a:p>
            <a:pPr lvl="1">
              <a:lnSpc>
                <a:spcPct val="90000"/>
              </a:lnSpc>
            </a:pPr>
            <a:r>
              <a:rPr lang="en-SG" sz="1800" dirty="0" smtClean="0">
                <a:ea typeface="ヒラギノ角ゴ Pro W3" pitchFamily="120" charset="-128"/>
              </a:rPr>
              <a:t>Kept active through rehearsal</a:t>
            </a:r>
          </a:p>
          <a:p>
            <a:pPr lvl="2">
              <a:lnSpc>
                <a:spcPct val="90000"/>
              </a:lnSpc>
            </a:pPr>
            <a:r>
              <a:rPr lang="en-SG" sz="1300" dirty="0" smtClean="0">
                <a:ea typeface="ヒラギノ角ゴ Pro W3" pitchFamily="120" charset="-128"/>
              </a:rPr>
              <a:t>Example: keep rehearsing a phone number until we manage to write it down.</a:t>
            </a:r>
          </a:p>
          <a:p>
            <a:pPr>
              <a:lnSpc>
                <a:spcPct val="90000"/>
              </a:lnSpc>
            </a:pPr>
            <a:endParaRPr lang="en-GB" sz="3000" dirty="0" smtClean="0">
              <a:ea typeface="ヒラギノ角ゴ Pro W3" pitchFamily="120" charset="-128"/>
            </a:endParaRPr>
          </a:p>
        </p:txBody>
      </p:sp>
      <p:sp>
        <p:nvSpPr>
          <p:cNvPr id="76805" name="Rectangle 3"/>
          <p:cNvSpPr>
            <a:spLocks noChangeArrowheads="1"/>
          </p:cNvSpPr>
          <p:nvPr/>
        </p:nvSpPr>
        <p:spPr bwMode="auto">
          <a:xfrm>
            <a:off x="4975225" y="4450576"/>
            <a:ext cx="3676650"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r>
              <a:rPr lang="en-SG" sz="1200" dirty="0"/>
              <a:t>View </a:t>
            </a:r>
            <a:r>
              <a:rPr lang="en-SG" sz="1200" dirty="0" err="1"/>
              <a:t>Baddeley</a:t>
            </a:r>
            <a:r>
              <a:rPr lang="en-SG" sz="1200" dirty="0"/>
              <a:t> talks about Phonological </a:t>
            </a:r>
            <a:r>
              <a:rPr lang="en-SG" sz="1200" dirty="0" smtClean="0"/>
              <a:t>Loop</a:t>
            </a:r>
          </a:p>
          <a:p>
            <a:pPr algn="ctr" eaLnBrk="1" hangingPunct="1"/>
            <a:r>
              <a:rPr lang="en-GB" sz="1200" dirty="0" smtClean="0">
                <a:hlinkClick r:id="rId3"/>
              </a:rPr>
              <a:t>http://gocognitive.net/interviews/introduction-phonological-loop</a:t>
            </a:r>
            <a:endParaRPr lang="en-GB" sz="1200" dirty="0" smtClean="0"/>
          </a:p>
          <a:p>
            <a:pPr algn="ctr" eaLnBrk="1" hangingPunct="1"/>
            <a:endParaRPr lang="en-GB" sz="1200" dirty="0"/>
          </a:p>
        </p:txBody>
      </p:sp>
      <p:sp>
        <p:nvSpPr>
          <p:cNvPr id="76806" name="Rectangle 5"/>
          <p:cNvSpPr>
            <a:spLocks noChangeArrowheads="1"/>
          </p:cNvSpPr>
          <p:nvPr/>
        </p:nvSpPr>
        <p:spPr bwMode="auto">
          <a:xfrm>
            <a:off x="4527550" y="5116513"/>
            <a:ext cx="249238" cy="369887"/>
          </a:xfrm>
          <a:prstGeom prst="rect">
            <a:avLst/>
          </a:prstGeom>
          <a:noFill/>
          <a:ln w="9525">
            <a:noFill/>
            <a:miter lim="800000"/>
            <a:headEnd/>
            <a:tailEnd/>
          </a:ln>
        </p:spPr>
        <p:txBody>
          <a:bodyPr wrap="none">
            <a:spAutoFit/>
          </a:bodyPr>
          <a:lstStyle/>
          <a:p>
            <a:pPr eaLnBrk="1" hangingPunct="1"/>
            <a:r>
              <a:rPr lang="en-GB"/>
              <a:t> </a:t>
            </a:r>
          </a:p>
        </p:txBody>
      </p:sp>
      <p:sp>
        <p:nvSpPr>
          <p:cNvPr id="8" name="TextBox 7"/>
          <p:cNvSpPr txBox="1"/>
          <p:nvPr/>
        </p:nvSpPr>
        <p:spPr>
          <a:xfrm>
            <a:off x="425450" y="5486400"/>
            <a:ext cx="8458200" cy="369332"/>
          </a:xfrm>
          <a:prstGeom prst="rect">
            <a:avLst/>
          </a:prstGeom>
          <a:solidFill>
            <a:srgbClr val="FFFF00"/>
          </a:solidFill>
          <a:ln w="12700">
            <a:solidFill>
              <a:schemeClr val="tx1"/>
            </a:solidFill>
          </a:ln>
        </p:spPr>
        <p:txBody>
          <a:bodyPr wrap="square" rtlCol="0">
            <a:spAutoFit/>
          </a:bodyPr>
          <a:lstStyle/>
          <a:p>
            <a:pPr algn="ctr"/>
            <a:r>
              <a:rPr lang="en-US" i="1" dirty="0" smtClean="0"/>
              <a:t>Discuss, describe and demonstrate decay and interference theories</a:t>
            </a:r>
          </a:p>
        </p:txBody>
      </p:sp>
      <p:grpSp>
        <p:nvGrpSpPr>
          <p:cNvPr id="9" name="Group 8"/>
          <p:cNvGrpSpPr/>
          <p:nvPr/>
        </p:nvGrpSpPr>
        <p:grpSpPr>
          <a:xfrm>
            <a:off x="4835810" y="2204864"/>
            <a:ext cx="4080892" cy="1578300"/>
            <a:chOff x="5264460" y="1700808"/>
            <a:chExt cx="4080892" cy="1578300"/>
          </a:xfrm>
        </p:grpSpPr>
        <p:sp>
          <p:nvSpPr>
            <p:cNvPr id="10" name="Rounded Rectangle 9"/>
            <p:cNvSpPr/>
            <p:nvPr/>
          </p:nvSpPr>
          <p:spPr>
            <a:xfrm>
              <a:off x="6876256" y="1700808"/>
              <a:ext cx="144016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Central Executive </a:t>
              </a:r>
              <a:endParaRPr lang="en-US" sz="1400" dirty="0"/>
            </a:p>
          </p:txBody>
        </p:sp>
        <p:sp>
          <p:nvSpPr>
            <p:cNvPr id="11" name="Rounded Rectangle 10"/>
            <p:cNvSpPr/>
            <p:nvPr/>
          </p:nvSpPr>
          <p:spPr>
            <a:xfrm>
              <a:off x="5732512" y="2492896"/>
              <a:ext cx="1296144"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b="1" dirty="0" smtClean="0"/>
                <a:t>Phonological Loop</a:t>
              </a:r>
              <a:endParaRPr lang="en-US" sz="1200" b="1" dirty="0"/>
            </a:p>
          </p:txBody>
        </p:sp>
        <p:sp>
          <p:nvSpPr>
            <p:cNvPr id="12" name="Rounded Rectangle 11"/>
            <p:cNvSpPr/>
            <p:nvPr/>
          </p:nvSpPr>
          <p:spPr>
            <a:xfrm>
              <a:off x="7164288" y="2492896"/>
              <a:ext cx="936104"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Episodic Buffer </a:t>
              </a:r>
              <a:endParaRPr lang="en-US" sz="1200" dirty="0"/>
            </a:p>
          </p:txBody>
        </p:sp>
        <p:sp>
          <p:nvSpPr>
            <p:cNvPr id="13" name="Rounded Rectangle 12"/>
            <p:cNvSpPr/>
            <p:nvPr/>
          </p:nvSpPr>
          <p:spPr>
            <a:xfrm>
              <a:off x="8256848" y="2492896"/>
              <a:ext cx="1088504"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Visuo</a:t>
              </a:r>
              <a:r>
                <a:rPr lang="en-US" sz="1200" dirty="0" smtClean="0"/>
                <a:t>-Spatial Sketchpad</a:t>
              </a:r>
              <a:endParaRPr lang="en-US" sz="1200" dirty="0"/>
            </a:p>
          </p:txBody>
        </p:sp>
        <p:cxnSp>
          <p:nvCxnSpPr>
            <p:cNvPr id="14" name="Straight Arrow Connector 13"/>
            <p:cNvCxnSpPr/>
            <p:nvPr/>
          </p:nvCxnSpPr>
          <p:spPr>
            <a:xfrm flipH="1">
              <a:off x="6228184" y="2060848"/>
              <a:ext cx="504056"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7668344" y="2132856"/>
              <a:ext cx="0"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V="1">
              <a:off x="6156176" y="1844824"/>
              <a:ext cx="576064" cy="4320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H="1" flipV="1">
              <a:off x="8388424" y="2060848"/>
              <a:ext cx="504056"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8477064" y="1853208"/>
              <a:ext cx="576064" cy="4236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Circular Arrow 18"/>
            <p:cNvSpPr/>
            <p:nvPr/>
          </p:nvSpPr>
          <p:spPr>
            <a:xfrm rot="13958634">
              <a:off x="5372472" y="2451016"/>
              <a:ext cx="720080" cy="936104"/>
            </a:xfrm>
            <a:prstGeom prst="circularArrow">
              <a:avLst>
                <a:gd name="adj1" fmla="val 12500"/>
                <a:gd name="adj2" fmla="val 3253536"/>
                <a:gd name="adj3" fmla="val 20457681"/>
                <a:gd name="adj4" fmla="val 8924075"/>
                <a:gd name="adj5" fmla="val 19803"/>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Working Memory</a:t>
            </a:r>
            <a:endParaRPr lang="en-GB" smtClean="0">
              <a:latin typeface="Lucida Sans" pitchFamily="34" charset="0"/>
              <a:ea typeface="ヒラギノ角ゴ Pro W3" pitchFamily="120" charset="-128"/>
            </a:endParaRPr>
          </a:p>
        </p:txBody>
      </p:sp>
      <p:sp>
        <p:nvSpPr>
          <p:cNvPr id="77827" name="Content Placeholder 2"/>
          <p:cNvSpPr>
            <a:spLocks noGrp="1"/>
          </p:cNvSpPr>
          <p:nvPr>
            <p:ph type="body" sz="quarter" idx="11"/>
          </p:nvPr>
        </p:nvSpPr>
        <p:spPr bwMode="auto">
          <a:xfrm>
            <a:off x="685800" y="1387810"/>
            <a:ext cx="3814192" cy="4572000"/>
          </a:xfrm>
          <a:prstGeom prst="rect">
            <a:avLst/>
          </a:prstGeom>
          <a:noFill/>
          <a:ln>
            <a:miter lim="800000"/>
            <a:headEnd/>
            <a:tailEnd/>
          </a:ln>
        </p:spPr>
        <p:txBody>
          <a:bodyPr/>
          <a:lstStyle/>
          <a:p>
            <a:pPr>
              <a:lnSpc>
                <a:spcPct val="80000"/>
              </a:lnSpc>
            </a:pPr>
            <a:r>
              <a:rPr lang="en-SG" sz="2200" dirty="0" smtClean="0">
                <a:ea typeface="ヒラギノ角ゴ Pro W3" pitchFamily="120" charset="-128"/>
              </a:rPr>
              <a:t>Episodic Buffer </a:t>
            </a:r>
          </a:p>
          <a:p>
            <a:pPr lvl="1">
              <a:lnSpc>
                <a:spcPct val="80000"/>
              </a:lnSpc>
            </a:pPr>
            <a:r>
              <a:rPr lang="en-SG" sz="2000" dirty="0" smtClean="0">
                <a:ea typeface="ヒラギノ角ゴ Pro W3" pitchFamily="120" charset="-128"/>
              </a:rPr>
              <a:t>Holds information temporarily</a:t>
            </a:r>
          </a:p>
          <a:p>
            <a:pPr lvl="1">
              <a:lnSpc>
                <a:spcPct val="80000"/>
              </a:lnSpc>
            </a:pPr>
            <a:r>
              <a:rPr lang="en-SG" sz="2000" dirty="0" smtClean="0">
                <a:ea typeface="ヒラギノ角ゴ Pro W3" pitchFamily="120" charset="-128"/>
              </a:rPr>
              <a:t>Does it in multi-dimensional way - Store visual and verbal information and combine them </a:t>
            </a:r>
          </a:p>
          <a:p>
            <a:pPr lvl="1">
              <a:lnSpc>
                <a:spcPct val="80000"/>
              </a:lnSpc>
            </a:pPr>
            <a:r>
              <a:rPr lang="en-SG" sz="2000" dirty="0" smtClean="0">
                <a:ea typeface="ヒラギノ角ゴ Pro W3" pitchFamily="120" charset="-128"/>
              </a:rPr>
              <a:t>Episodic – binds things into episodes</a:t>
            </a:r>
          </a:p>
          <a:p>
            <a:pPr lvl="1">
              <a:lnSpc>
                <a:spcPct val="80000"/>
              </a:lnSpc>
            </a:pPr>
            <a:r>
              <a:rPr lang="en-SG" sz="2000" dirty="0" smtClean="0">
                <a:ea typeface="ヒラギノ角ゴ Pro W3" pitchFamily="120" charset="-128"/>
              </a:rPr>
              <a:t>Links to Central Executive </a:t>
            </a:r>
          </a:p>
          <a:p>
            <a:pPr>
              <a:lnSpc>
                <a:spcPct val="80000"/>
              </a:lnSpc>
            </a:pPr>
            <a:endParaRPr lang="en-GB" sz="2200" dirty="0" smtClean="0">
              <a:ea typeface="ヒラギノ角ゴ Pro W3" pitchFamily="120" charset="-128"/>
            </a:endParaRPr>
          </a:p>
        </p:txBody>
      </p:sp>
      <p:sp>
        <p:nvSpPr>
          <p:cNvPr id="7" name="Rectangle 3"/>
          <p:cNvSpPr>
            <a:spLocks noChangeArrowheads="1"/>
          </p:cNvSpPr>
          <p:nvPr/>
        </p:nvSpPr>
        <p:spPr bwMode="auto">
          <a:xfrm>
            <a:off x="5143822" y="4521626"/>
            <a:ext cx="3676650"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r>
              <a:rPr lang="en-SG" sz="1200" dirty="0" smtClean="0"/>
              <a:t>View </a:t>
            </a:r>
            <a:r>
              <a:rPr lang="en-SG" sz="1200" dirty="0" err="1" smtClean="0"/>
              <a:t>Baddeley</a:t>
            </a:r>
            <a:r>
              <a:rPr lang="en-SG" sz="1200" dirty="0" smtClean="0"/>
              <a:t> talks about Episodic Buffer</a:t>
            </a:r>
            <a:endParaRPr lang="en-GB" sz="1200" dirty="0" smtClean="0"/>
          </a:p>
          <a:p>
            <a:pPr algn="ctr" eaLnBrk="1" hangingPunct="1"/>
            <a:r>
              <a:rPr lang="en-GB" sz="1200" dirty="0" smtClean="0">
                <a:hlinkClick r:id="rId3"/>
              </a:rPr>
              <a:t>http://gocognitive.net/interviews/introduction-episodic-buffer</a:t>
            </a:r>
            <a:endParaRPr lang="en-GB" sz="1200" dirty="0" smtClean="0"/>
          </a:p>
          <a:p>
            <a:pPr algn="ctr" eaLnBrk="1" hangingPunct="1"/>
            <a:endParaRPr lang="en-GB" sz="1200" dirty="0"/>
          </a:p>
        </p:txBody>
      </p:sp>
      <p:grpSp>
        <p:nvGrpSpPr>
          <p:cNvPr id="6" name="Group 5"/>
          <p:cNvGrpSpPr/>
          <p:nvPr/>
        </p:nvGrpSpPr>
        <p:grpSpPr>
          <a:xfrm>
            <a:off x="4835810" y="2204864"/>
            <a:ext cx="4080892" cy="1578300"/>
            <a:chOff x="5264460" y="1700808"/>
            <a:chExt cx="4080892" cy="1578300"/>
          </a:xfrm>
        </p:grpSpPr>
        <p:sp>
          <p:nvSpPr>
            <p:cNvPr id="8" name="Rounded Rectangle 7"/>
            <p:cNvSpPr/>
            <p:nvPr/>
          </p:nvSpPr>
          <p:spPr>
            <a:xfrm>
              <a:off x="6876256" y="1700808"/>
              <a:ext cx="144016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Central Executive </a:t>
              </a:r>
              <a:endParaRPr lang="en-US" sz="1400" dirty="0"/>
            </a:p>
          </p:txBody>
        </p:sp>
        <p:sp>
          <p:nvSpPr>
            <p:cNvPr id="9" name="Rounded Rectangle 8"/>
            <p:cNvSpPr/>
            <p:nvPr/>
          </p:nvSpPr>
          <p:spPr>
            <a:xfrm>
              <a:off x="5732512" y="2492896"/>
              <a:ext cx="1296144"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Phonological Loop</a:t>
              </a:r>
              <a:endParaRPr lang="en-US" sz="1200" dirty="0"/>
            </a:p>
          </p:txBody>
        </p:sp>
        <p:sp>
          <p:nvSpPr>
            <p:cNvPr id="10" name="Rounded Rectangle 9"/>
            <p:cNvSpPr/>
            <p:nvPr/>
          </p:nvSpPr>
          <p:spPr>
            <a:xfrm>
              <a:off x="7164288" y="2492896"/>
              <a:ext cx="936104"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smtClean="0"/>
                <a:t>Episodic Buffer </a:t>
              </a:r>
              <a:endParaRPr lang="en-US" sz="1200" b="1" dirty="0"/>
            </a:p>
          </p:txBody>
        </p:sp>
        <p:sp>
          <p:nvSpPr>
            <p:cNvPr id="11" name="Rounded Rectangle 10"/>
            <p:cNvSpPr/>
            <p:nvPr/>
          </p:nvSpPr>
          <p:spPr>
            <a:xfrm>
              <a:off x="8256848" y="2492896"/>
              <a:ext cx="1088504"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Visuo</a:t>
              </a:r>
              <a:r>
                <a:rPr lang="en-US" sz="1200" dirty="0" smtClean="0"/>
                <a:t>-Spatial Sketchpad</a:t>
              </a:r>
              <a:endParaRPr lang="en-US" sz="1200" dirty="0"/>
            </a:p>
          </p:txBody>
        </p:sp>
        <p:cxnSp>
          <p:nvCxnSpPr>
            <p:cNvPr id="12" name="Straight Arrow Connector 11"/>
            <p:cNvCxnSpPr/>
            <p:nvPr/>
          </p:nvCxnSpPr>
          <p:spPr>
            <a:xfrm flipH="1">
              <a:off x="6228184" y="2060848"/>
              <a:ext cx="504056"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7668344" y="2132856"/>
              <a:ext cx="0"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V="1">
              <a:off x="6156176" y="1844824"/>
              <a:ext cx="576064" cy="4320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flipV="1">
              <a:off x="8388424" y="2060848"/>
              <a:ext cx="504056"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8477064" y="1853208"/>
              <a:ext cx="576064" cy="4236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Circular Arrow 16"/>
            <p:cNvSpPr/>
            <p:nvPr/>
          </p:nvSpPr>
          <p:spPr>
            <a:xfrm rot="13958634">
              <a:off x="5372472" y="2451016"/>
              <a:ext cx="720080" cy="936104"/>
            </a:xfrm>
            <a:prstGeom prst="circularArrow">
              <a:avLst>
                <a:gd name="adj1" fmla="val 12500"/>
                <a:gd name="adj2" fmla="val 3253536"/>
                <a:gd name="adj3" fmla="val 20457681"/>
                <a:gd name="adj4" fmla="val 8924075"/>
                <a:gd name="adj5" fmla="val 19803"/>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Limitations of Working Memory</a:t>
            </a:r>
            <a:endParaRPr lang="en-GB" smtClean="0">
              <a:latin typeface="Lucida Sans" pitchFamily="34" charset="0"/>
              <a:ea typeface="ヒラギノ角ゴ Pro W3" pitchFamily="120" charset="-128"/>
            </a:endParaRPr>
          </a:p>
        </p:txBody>
      </p:sp>
      <p:sp>
        <p:nvSpPr>
          <p:cNvPr id="78851" name="Content Placeholder 2"/>
          <p:cNvSpPr>
            <a:spLocks noGrp="1"/>
          </p:cNvSpPr>
          <p:nvPr>
            <p:ph type="body" sz="quarter" idx="11"/>
          </p:nvPr>
        </p:nvSpPr>
        <p:spPr bwMode="auto">
          <a:xfrm>
            <a:off x="685800" y="1387810"/>
            <a:ext cx="8197850" cy="4572000"/>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panose="020B0604020202020204" pitchFamily="34" charset="0"/>
              <a:buNone/>
            </a:pPr>
            <a:r>
              <a:rPr lang="en-SG" sz="2000" dirty="0" smtClean="0">
                <a:latin typeface="Lucida Sans" pitchFamily="34" charset="0"/>
                <a:ea typeface="ヒラギノ角ゴ Pro W3" pitchFamily="120" charset="-128"/>
              </a:rPr>
              <a:t>Ability to keep information in working </a:t>
            </a:r>
            <a:r>
              <a:rPr lang="en-GB" sz="2000" dirty="0" smtClean="0">
                <a:latin typeface="Lucida Sans" pitchFamily="34" charset="0"/>
                <a:ea typeface="ヒラギノ角ゴ Pro W3" pitchFamily="120" charset="-128"/>
              </a:rPr>
              <a:t>memory is dependent on:</a:t>
            </a:r>
          </a:p>
          <a:p>
            <a:pPr marL="0" indent="0">
              <a:buFont typeface="Arial" panose="020B0604020202020204" pitchFamily="34" charset="0"/>
              <a:buNone/>
            </a:pPr>
            <a:endParaRPr lang="en-GB" sz="1100" dirty="0" smtClean="0">
              <a:latin typeface="Lucida Sans" pitchFamily="34" charset="0"/>
              <a:ea typeface="ヒラギノ角ゴ Pro W3" pitchFamily="120" charset="-128"/>
            </a:endParaRPr>
          </a:p>
          <a:p>
            <a:pPr marL="0" indent="0"/>
            <a:r>
              <a:rPr lang="en-SG" dirty="0" smtClean="0">
                <a:latin typeface="Lucida Sans" pitchFamily="34" charset="0"/>
                <a:ea typeface="ヒラギノ角ゴ Pro W3" pitchFamily="120" charset="-128"/>
              </a:rPr>
              <a:t>  Capacity</a:t>
            </a:r>
          </a:p>
          <a:p>
            <a:pPr lvl="1"/>
            <a:r>
              <a:rPr lang="en-SG" dirty="0" smtClean="0">
                <a:ea typeface="ヒラギノ角ゴ Pro W3" pitchFamily="120" charset="-128"/>
              </a:rPr>
              <a:t>how much information must be </a:t>
            </a:r>
            <a:r>
              <a:rPr lang="en-GB" dirty="0" smtClean="0">
                <a:ea typeface="ヒラギノ角ゴ Pro W3" pitchFamily="120" charset="-128"/>
              </a:rPr>
              <a:t>kept active</a:t>
            </a:r>
          </a:p>
          <a:p>
            <a:pPr marL="0" indent="0"/>
            <a:r>
              <a:rPr lang="en-SG" dirty="0" smtClean="0">
                <a:latin typeface="Lucida Sans" pitchFamily="34" charset="0"/>
                <a:ea typeface="ヒラギノ角ゴ Pro W3" pitchFamily="120" charset="-128"/>
              </a:rPr>
              <a:t>  Time </a:t>
            </a:r>
          </a:p>
          <a:p>
            <a:pPr lvl="1"/>
            <a:r>
              <a:rPr lang="en-SG" dirty="0" smtClean="0">
                <a:ea typeface="ヒラギノ角ゴ Pro W3" pitchFamily="120" charset="-128"/>
              </a:rPr>
              <a:t>how long it must be kept active</a:t>
            </a:r>
          </a:p>
          <a:p>
            <a:pPr marL="0" indent="0"/>
            <a:r>
              <a:rPr lang="en-SG" dirty="0" smtClean="0">
                <a:latin typeface="Lucida Sans" pitchFamily="34" charset="0"/>
                <a:ea typeface="ヒラギノ角ゴ Pro W3" pitchFamily="120" charset="-128"/>
              </a:rPr>
              <a:t>  Similarity</a:t>
            </a:r>
          </a:p>
          <a:p>
            <a:pPr lvl="1"/>
            <a:r>
              <a:rPr lang="en-SG" dirty="0" smtClean="0">
                <a:ea typeface="ヒラギノ角ゴ Pro W3" pitchFamily="120" charset="-128"/>
              </a:rPr>
              <a:t>how similar the to-be remembered material is to other elements </a:t>
            </a:r>
            <a:r>
              <a:rPr lang="en-GB" dirty="0" smtClean="0">
                <a:ea typeface="ヒラギノ角ゴ Pro W3" pitchFamily="120" charset="-128"/>
              </a:rPr>
              <a:t>in working memory</a:t>
            </a:r>
          </a:p>
          <a:p>
            <a:pPr marL="0" indent="0"/>
            <a:r>
              <a:rPr lang="en-SG" dirty="0" smtClean="0">
                <a:latin typeface="Lucida Sans" pitchFamily="34" charset="0"/>
                <a:ea typeface="ヒラギノ角ゴ Pro W3" pitchFamily="120" charset="-128"/>
              </a:rPr>
              <a:t> Attention</a:t>
            </a:r>
          </a:p>
          <a:p>
            <a:pPr lvl="1"/>
            <a:r>
              <a:rPr lang="en-SG" dirty="0" smtClean="0">
                <a:ea typeface="ヒラギノ角ゴ Pro W3" pitchFamily="120" charset="-128"/>
              </a:rPr>
              <a:t>how much attention is required to keep the material active</a:t>
            </a:r>
            <a:endParaRPr lang="en-GB" dirty="0" smtClean="0">
              <a:ea typeface="ヒラギノ角ゴ Pro W3" pitchFamily="120" charset="-128"/>
            </a:endParaRPr>
          </a:p>
        </p:txBody>
      </p:sp>
      <p:sp>
        <p:nvSpPr>
          <p:cNvPr id="78852"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425450" y="6095037"/>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Demonstrate the role of interference (distraction) in short term memory by interjecting similar information during the retention period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Memory Demonstrations</a:t>
            </a:r>
            <a:endParaRPr lang="en-US" dirty="0"/>
          </a:p>
        </p:txBody>
      </p:sp>
      <p:sp>
        <p:nvSpPr>
          <p:cNvPr id="3" name="Text Placeholder 2"/>
          <p:cNvSpPr>
            <a:spLocks noGrp="1"/>
          </p:cNvSpPr>
          <p:nvPr>
            <p:ph type="body" sz="quarter" idx="11"/>
          </p:nvPr>
        </p:nvSpPr>
        <p:spPr/>
        <p:txBody>
          <a:bodyPr/>
          <a:lstStyle/>
          <a:p>
            <a:r>
              <a:rPr lang="en-US" sz="2000" dirty="0" smtClean="0"/>
              <a:t>Draw a line on your paper</a:t>
            </a:r>
          </a:p>
          <a:p>
            <a:r>
              <a:rPr lang="en-US" sz="2000" dirty="0" smtClean="0"/>
              <a:t>Close your eyes</a:t>
            </a:r>
          </a:p>
          <a:p>
            <a:r>
              <a:rPr lang="en-US" sz="2000" dirty="0" smtClean="0"/>
              <a:t>Draw a series of lines the same size under your standard line</a:t>
            </a:r>
          </a:p>
          <a:p>
            <a:r>
              <a:rPr lang="en-US" sz="2000" dirty="0" smtClean="0"/>
              <a:t>Explain the change in line lengths</a:t>
            </a:r>
          </a:p>
          <a:p>
            <a:endParaRPr lang="en-US" sz="2000" dirty="0" smtClean="0"/>
          </a:p>
          <a:p>
            <a:r>
              <a:rPr lang="en-US" sz="2000" dirty="0" smtClean="0"/>
              <a:t>Draw two, three, four and five sided figures with the objective of returning to the starting point</a:t>
            </a:r>
          </a:p>
          <a:p>
            <a:r>
              <a:rPr lang="en-US" sz="2000" dirty="0" smtClean="0"/>
              <a:t>Repeat the exercise under controlled time conditions – fast (2 seconds)and slow (5 seconds)</a:t>
            </a:r>
          </a:p>
          <a:p>
            <a:r>
              <a:rPr lang="en-US" sz="2000" dirty="0" smtClean="0"/>
              <a:t>Explain the effect of figure size and speed on accuracy</a:t>
            </a:r>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Limitations of Working Memory</a:t>
            </a:r>
            <a:endParaRPr lang="en-GB" smtClean="0">
              <a:latin typeface="Lucida Sans" pitchFamily="34" charset="0"/>
              <a:ea typeface="ヒラギノ角ゴ Pro W3" pitchFamily="120" charset="-128"/>
            </a:endParaRPr>
          </a:p>
        </p:txBody>
      </p:sp>
      <p:sp>
        <p:nvSpPr>
          <p:cNvPr id="79875" name="Content Placeholder 2"/>
          <p:cNvSpPr>
            <a:spLocks noGrp="1"/>
          </p:cNvSpPr>
          <p:nvPr>
            <p:ph type="body" sz="quarter" idx="11"/>
          </p:nvPr>
        </p:nvSpPr>
        <p:spPr bwMode="auto">
          <a:xfrm>
            <a:off x="685800" y="1387810"/>
            <a:ext cx="8197850" cy="4572000"/>
          </a:xfrm>
          <a:noFill/>
          <a:ln>
            <a:miter lim="800000"/>
            <a:headEnd/>
            <a:tailEnd/>
          </a:ln>
        </p:spPr>
        <p:txBody>
          <a:bodyPr wrap="square" lIns="91440" tIns="45720" rIns="91440" bIns="45720" numCol="1" anchor="t" anchorCtr="0" compatLnSpc="1">
            <a:prstTxWarp prst="textNoShape">
              <a:avLst/>
            </a:prstTxWarp>
          </a:bodyPr>
          <a:lstStyle/>
          <a:p>
            <a:pPr marL="0" indent="0">
              <a:lnSpc>
                <a:spcPct val="80000"/>
              </a:lnSpc>
              <a:buFont typeface="Arial" panose="020B0604020202020204" pitchFamily="34" charset="0"/>
              <a:buNone/>
            </a:pPr>
            <a:r>
              <a:rPr lang="en-SG" sz="1900" dirty="0" smtClean="0">
                <a:solidFill>
                  <a:srgbClr val="C00000"/>
                </a:solidFill>
                <a:latin typeface="Lucida Sans" pitchFamily="34" charset="0"/>
                <a:ea typeface="ヒラギノ角ゴ Pro W3" pitchFamily="120" charset="-128"/>
              </a:rPr>
              <a:t>Capacity </a:t>
            </a:r>
          </a:p>
          <a:p>
            <a:pPr marL="457200" indent="-457200">
              <a:lnSpc>
                <a:spcPct val="80000"/>
              </a:lnSpc>
              <a:spcAft>
                <a:spcPts val="600"/>
              </a:spcAft>
            </a:pPr>
            <a:r>
              <a:rPr lang="en-SG" sz="1900" dirty="0" smtClean="0">
                <a:latin typeface="Lucida Sans" pitchFamily="34" charset="0"/>
                <a:ea typeface="ヒラギノ角ゴ Pro W3" pitchFamily="120" charset="-128"/>
              </a:rPr>
              <a:t>Miller’s Magic Number 7 </a:t>
            </a:r>
            <a:r>
              <a:rPr lang="en-SG" sz="1900" u="sng" dirty="0" smtClean="0">
                <a:latin typeface="Lucida Sans" pitchFamily="34" charset="0"/>
                <a:ea typeface="ヒラギノ角ゴ Pro W3" pitchFamily="120" charset="-128"/>
              </a:rPr>
              <a:t>+</a:t>
            </a:r>
            <a:r>
              <a:rPr lang="en-SG" sz="1900" dirty="0" smtClean="0">
                <a:latin typeface="Lucida Sans" pitchFamily="34" charset="0"/>
                <a:ea typeface="ヒラギノ角ゴ Pro W3" pitchFamily="120" charset="-128"/>
              </a:rPr>
              <a:t> 2: </a:t>
            </a:r>
          </a:p>
          <a:p>
            <a:pPr marL="914400" lvl="1" indent="-457200">
              <a:lnSpc>
                <a:spcPct val="80000"/>
              </a:lnSpc>
              <a:spcAft>
                <a:spcPts val="600"/>
              </a:spcAft>
            </a:pPr>
            <a:r>
              <a:rPr lang="en-SG" dirty="0" smtClean="0">
                <a:solidFill>
                  <a:srgbClr val="474B55"/>
                </a:solidFill>
                <a:ea typeface="ヒラギノ角ゴ Pro W3" pitchFamily="120" charset="-128"/>
              </a:rPr>
              <a:t>Upper limit for WM is 7 </a:t>
            </a:r>
            <a:r>
              <a:rPr lang="en-SG" u="sng" dirty="0" smtClean="0">
                <a:solidFill>
                  <a:srgbClr val="474B55"/>
                </a:solidFill>
                <a:ea typeface="ヒラギノ角ゴ Pro W3" pitchFamily="120" charset="-128"/>
              </a:rPr>
              <a:t>+</a:t>
            </a:r>
            <a:r>
              <a:rPr lang="en-SG" dirty="0" smtClean="0">
                <a:solidFill>
                  <a:srgbClr val="474B55"/>
                </a:solidFill>
                <a:ea typeface="ヒラギノ角ゴ Pro W3" pitchFamily="120" charset="-128"/>
              </a:rPr>
              <a:t> 2 CHUNKS of information </a:t>
            </a:r>
          </a:p>
          <a:p>
            <a:pPr marL="457200" indent="-457200">
              <a:lnSpc>
                <a:spcPct val="90000"/>
              </a:lnSpc>
              <a:spcAft>
                <a:spcPts val="600"/>
              </a:spcAft>
            </a:pPr>
            <a:r>
              <a:rPr lang="en-SG" sz="1900" dirty="0" smtClean="0">
                <a:latin typeface="Lucida Sans" pitchFamily="34" charset="0"/>
                <a:ea typeface="ヒラギノ角ゴ Pro W3" pitchFamily="120" charset="-128"/>
              </a:rPr>
              <a:t>A chunk is a unit (1 bit of info) of working memory space defined by properties that bind </a:t>
            </a:r>
            <a:r>
              <a:rPr lang="en-GB" sz="1900" dirty="0" smtClean="0">
                <a:latin typeface="Lucida Sans" pitchFamily="34" charset="0"/>
                <a:ea typeface="ヒラギノ角ゴ Pro W3" pitchFamily="120" charset="-128"/>
              </a:rPr>
              <a:t>items together.</a:t>
            </a:r>
          </a:p>
          <a:p>
            <a:pPr marL="457200" indent="-457200">
              <a:lnSpc>
                <a:spcPct val="90000"/>
              </a:lnSpc>
              <a:spcAft>
                <a:spcPts val="600"/>
              </a:spcAft>
            </a:pPr>
            <a:r>
              <a:rPr lang="en-SG" sz="1900" dirty="0" smtClean="0">
                <a:latin typeface="Lucida Sans" pitchFamily="34" charset="0"/>
                <a:ea typeface="ヒラギノ角ゴ Pro W3" pitchFamily="120" charset="-128"/>
                <a:sym typeface="Wingdings" pitchFamily="2" charset="2"/>
              </a:rPr>
              <a:t>Physical and Cognitive Properties bind items into a meaningful chunk. </a:t>
            </a:r>
          </a:p>
          <a:p>
            <a:pPr marL="457200" indent="-457200">
              <a:lnSpc>
                <a:spcPct val="90000"/>
              </a:lnSpc>
              <a:spcAft>
                <a:spcPts val="600"/>
              </a:spcAft>
            </a:pPr>
            <a:r>
              <a:rPr lang="en-SG" sz="1900" dirty="0" smtClean="0">
                <a:latin typeface="Lucida Sans" pitchFamily="34" charset="0"/>
                <a:ea typeface="ヒラギノ角ゴ Pro W3" pitchFamily="120" charset="-128"/>
                <a:sym typeface="Wingdings" pitchFamily="2" charset="2"/>
              </a:rPr>
              <a:t>Due to familiarity, unitisation, past experience, association </a:t>
            </a:r>
            <a:endParaRPr lang="en-GB" sz="1900" dirty="0" smtClean="0">
              <a:latin typeface="Lucida Sans" pitchFamily="34" charset="0"/>
              <a:ea typeface="ヒラギノ角ゴ Pro W3" pitchFamily="120" charset="-128"/>
            </a:endParaRPr>
          </a:p>
          <a:p>
            <a:pPr>
              <a:lnSpc>
                <a:spcPct val="80000"/>
              </a:lnSpc>
            </a:pPr>
            <a:endParaRPr lang="en-SG" sz="1600" dirty="0" smtClean="0">
              <a:latin typeface="Lucida Sans" pitchFamily="34" charset="0"/>
              <a:ea typeface="ヒラギノ角ゴ Pro W3" pitchFamily="120" charset="-128"/>
            </a:endParaRPr>
          </a:p>
          <a:p>
            <a:pPr>
              <a:lnSpc>
                <a:spcPct val="80000"/>
              </a:lnSpc>
            </a:pPr>
            <a:r>
              <a:rPr lang="en-SG" sz="1600" dirty="0" smtClean="0">
                <a:latin typeface="Lucida Sans" pitchFamily="34" charset="0"/>
                <a:ea typeface="ヒラギノ角ゴ Pro W3" pitchFamily="120" charset="-128"/>
              </a:rPr>
              <a:t>	</a:t>
            </a:r>
          </a:p>
          <a:p>
            <a:pPr marL="0" indent="0">
              <a:lnSpc>
                <a:spcPct val="80000"/>
              </a:lnSpc>
              <a:buFont typeface="Arial" panose="020B0604020202020204" pitchFamily="34" charset="0"/>
              <a:buNone/>
            </a:pPr>
            <a:r>
              <a:rPr lang="en-SG" sz="1600" dirty="0" smtClean="0">
                <a:latin typeface="Lucida Sans" pitchFamily="34" charset="0"/>
                <a:ea typeface="ヒラギノ角ゴ Pro W3" pitchFamily="120" charset="-128"/>
              </a:rPr>
              <a:t>Unrelated items: </a:t>
            </a:r>
            <a:r>
              <a:rPr lang="en-SG" sz="1700" dirty="0" smtClean="0">
                <a:latin typeface="Lucida Sans" pitchFamily="34" charset="0"/>
                <a:ea typeface="ヒラギノ角ゴ Pro W3" pitchFamily="120" charset="-128"/>
              </a:rPr>
              <a:t>		8 4 7 9 			 </a:t>
            </a:r>
            <a:r>
              <a:rPr lang="en-SG" sz="1700" dirty="0" smtClean="0">
                <a:latin typeface="Lucida Sans" pitchFamily="34" charset="0"/>
                <a:ea typeface="ヒラギノ角ゴ Pro W3" pitchFamily="120" charset="-128"/>
                <a:sym typeface="Wingdings" pitchFamily="2" charset="2"/>
              </a:rPr>
              <a:t> 	4 chunks of information</a:t>
            </a:r>
          </a:p>
          <a:p>
            <a:pPr marL="0" indent="0">
              <a:lnSpc>
                <a:spcPct val="80000"/>
              </a:lnSpc>
              <a:buFont typeface="Arial" panose="020B0604020202020204" pitchFamily="34" charset="0"/>
              <a:buNone/>
            </a:pPr>
            <a:r>
              <a:rPr lang="en-SG" sz="1400" dirty="0" smtClean="0">
                <a:latin typeface="Lucida Sans" pitchFamily="34" charset="0"/>
                <a:ea typeface="ヒラギノ角ゴ Pro W3" pitchFamily="120" charset="-128"/>
                <a:sym typeface="Wingdings" pitchFamily="2" charset="2"/>
              </a:rPr>
              <a:t>Meaningful item (phone):</a:t>
            </a:r>
            <a:r>
              <a:rPr lang="en-SG" sz="1700" dirty="0" smtClean="0">
                <a:latin typeface="Lucida Sans" pitchFamily="34" charset="0"/>
                <a:ea typeface="ヒラギノ角ゴ Pro W3" pitchFamily="120" charset="-128"/>
                <a:sym typeface="Wingdings" pitchFamily="2" charset="2"/>
              </a:rPr>
              <a:t> 	84 28 78 92 		  	4 chunks of information </a:t>
            </a:r>
          </a:p>
          <a:p>
            <a:pPr marL="0" indent="0">
              <a:lnSpc>
                <a:spcPct val="80000"/>
              </a:lnSpc>
              <a:buFont typeface="Arial" panose="020B0604020202020204" pitchFamily="34" charset="0"/>
              <a:buNone/>
            </a:pPr>
            <a:r>
              <a:rPr lang="en-SG" sz="1700" dirty="0" smtClean="0">
                <a:latin typeface="Lucida Sans" pitchFamily="34" charset="0"/>
                <a:ea typeface="ヒラギノ角ゴ Pro W3" pitchFamily="120" charset="-128"/>
                <a:sym typeface="Wingdings" pitchFamily="2" charset="2"/>
              </a:rPr>
              <a:t>					DOOR  	   	 	  	1 chunk of information </a:t>
            </a:r>
          </a:p>
          <a:p>
            <a:pPr lvl="2">
              <a:lnSpc>
                <a:spcPct val="80000"/>
              </a:lnSpc>
              <a:buFont typeface="Arial" pitchFamily="34" charset="0"/>
              <a:buNone/>
            </a:pPr>
            <a:r>
              <a:rPr lang="en-SG" sz="1300" dirty="0" smtClean="0">
                <a:solidFill>
                  <a:srgbClr val="474B55"/>
                </a:solidFill>
                <a:ea typeface="ヒラギノ角ゴ Pro W3" pitchFamily="120" charset="-128"/>
                <a:sym typeface="Wingdings" pitchFamily="2" charset="2"/>
              </a:rPr>
              <a:t>		</a:t>
            </a:r>
            <a:r>
              <a:rPr lang="en-US" sz="1300" dirty="0" smtClean="0">
                <a:solidFill>
                  <a:srgbClr val="474B55"/>
                </a:solidFill>
                <a:ea typeface="ヒラギノ角ゴ Pro W3" pitchFamily="120" charset="-128"/>
              </a:rPr>
              <a:t> 		</a:t>
            </a:r>
            <a:r>
              <a:rPr lang="en-US" sz="1700" dirty="0" smtClean="0">
                <a:solidFill>
                  <a:srgbClr val="474B55"/>
                </a:solidFill>
                <a:ea typeface="ヒラギノ角ゴ Pro W3" pitchFamily="120" charset="-128"/>
              </a:rPr>
              <a:t>Oh My God  		  </a:t>
            </a:r>
            <a:r>
              <a:rPr lang="en-US" sz="1700" dirty="0" smtClean="0">
                <a:solidFill>
                  <a:srgbClr val="474B55"/>
                </a:solidFill>
                <a:ea typeface="ヒラギノ角ゴ Pro W3" pitchFamily="120" charset="-128"/>
                <a:sym typeface="Wingdings" pitchFamily="2" charset="2"/>
              </a:rPr>
              <a:t> 	7 letters, 3 words, or 1 chunk? </a:t>
            </a:r>
            <a:r>
              <a:rPr lang="en-US" sz="1700" dirty="0" smtClean="0">
                <a:solidFill>
                  <a:srgbClr val="474B55"/>
                </a:solidFill>
                <a:ea typeface="ヒラギノ角ゴ Pro W3" pitchFamily="120" charset="-128"/>
              </a:rPr>
              <a:t> </a:t>
            </a:r>
          </a:p>
          <a:p>
            <a:pPr lvl="2">
              <a:lnSpc>
                <a:spcPct val="80000"/>
              </a:lnSpc>
              <a:buFont typeface="Arial" pitchFamily="34" charset="0"/>
              <a:buNone/>
            </a:pPr>
            <a:r>
              <a:rPr lang="en-SG" sz="1300" dirty="0" smtClean="0">
                <a:solidFill>
                  <a:srgbClr val="474B55"/>
                </a:solidFill>
                <a:ea typeface="ヒラギノ角ゴ Pro W3" pitchFamily="120" charset="-128"/>
              </a:rPr>
              <a:t> 				</a:t>
            </a:r>
            <a:r>
              <a:rPr lang="en-SG" sz="1700" dirty="0" smtClean="0">
                <a:solidFill>
                  <a:srgbClr val="474B55"/>
                </a:solidFill>
                <a:ea typeface="ヒラギノ角ゴ Pro W3" pitchFamily="120" charset="-128"/>
              </a:rPr>
              <a:t>What is your name?	  </a:t>
            </a:r>
            <a:r>
              <a:rPr lang="en-SG" sz="1700" dirty="0" smtClean="0">
                <a:solidFill>
                  <a:srgbClr val="474B55"/>
                </a:solidFill>
                <a:ea typeface="ヒラギノ角ゴ Pro W3" pitchFamily="120" charset="-128"/>
                <a:sym typeface="Wingdings" pitchFamily="2" charset="2"/>
              </a:rPr>
              <a:t> 	</a:t>
            </a:r>
            <a:r>
              <a:rPr lang="en-US" sz="1700" dirty="0" err="1" smtClean="0">
                <a:solidFill>
                  <a:srgbClr val="474B55"/>
                </a:solidFill>
                <a:ea typeface="ヒラギノ角ゴ Pro W3" pitchFamily="120" charset="-128"/>
              </a:rPr>
              <a:t>Songhami</a:t>
            </a:r>
            <a:r>
              <a:rPr lang="en-US" sz="1700" dirty="0" smtClean="0">
                <a:solidFill>
                  <a:srgbClr val="474B55"/>
                </a:solidFill>
                <a:ea typeface="ヒラギノ角ゴ Pro W3" pitchFamily="120" charset="-128"/>
              </a:rPr>
              <a:t> </a:t>
            </a:r>
            <a:r>
              <a:rPr lang="en-US" sz="1700" dirty="0" err="1" smtClean="0">
                <a:solidFill>
                  <a:srgbClr val="474B55"/>
                </a:solidFill>
                <a:ea typeface="ヒラギノ角ゴ Pro W3" pitchFamily="120" charset="-128"/>
              </a:rPr>
              <a:t>ottoke</a:t>
            </a:r>
            <a:r>
              <a:rPr lang="en-US" sz="1700" dirty="0" smtClean="0">
                <a:solidFill>
                  <a:srgbClr val="474B55"/>
                </a:solidFill>
                <a:ea typeface="ヒラギノ角ゴ Pro W3" pitchFamily="120" charset="-128"/>
              </a:rPr>
              <a:t> </a:t>
            </a:r>
            <a:r>
              <a:rPr lang="en-US" sz="1700" dirty="0" err="1" smtClean="0">
                <a:solidFill>
                  <a:srgbClr val="474B55"/>
                </a:solidFill>
                <a:ea typeface="ヒラギノ角ゴ Pro W3" pitchFamily="120" charset="-128"/>
              </a:rPr>
              <a:t>toeshimnikka</a:t>
            </a:r>
            <a:r>
              <a:rPr lang="en-US" sz="1700" dirty="0" smtClean="0">
                <a:solidFill>
                  <a:srgbClr val="474B55"/>
                </a:solidFill>
                <a:ea typeface="ヒラギノ角ゴ Pro W3" pitchFamily="120" charset="-128"/>
              </a:rPr>
              <a:t>?</a:t>
            </a:r>
            <a:r>
              <a:rPr lang="en-US" sz="1300" dirty="0" smtClean="0">
                <a:solidFill>
                  <a:srgbClr val="474B55"/>
                </a:solidFill>
                <a:ea typeface="ヒラギノ角ゴ Pro W3" pitchFamily="120" charset="-128"/>
              </a:rPr>
              <a:t> </a:t>
            </a:r>
            <a:endParaRPr lang="en-US" sz="3900" dirty="0" smtClean="0">
              <a:solidFill>
                <a:srgbClr val="474B55"/>
              </a:solidFill>
              <a:ea typeface="ヒラギノ角ゴ Pro W3" pitchFamily="120" charset="-128"/>
            </a:endParaRPr>
          </a:p>
          <a:p>
            <a:pPr lvl="2">
              <a:lnSpc>
                <a:spcPct val="80000"/>
              </a:lnSpc>
              <a:buFont typeface="Arial" pitchFamily="34" charset="0"/>
              <a:buNone/>
            </a:pPr>
            <a:endParaRPr lang="en-SG" sz="1900" dirty="0" smtClean="0">
              <a:solidFill>
                <a:srgbClr val="474B55"/>
              </a:solidFill>
              <a:ea typeface="ヒラギノ角ゴ Pro W3" pitchFamily="120" charset="-128"/>
              <a:sym typeface="Wingdings" pitchFamily="2" charset="2"/>
            </a:endParaRPr>
          </a:p>
          <a:p>
            <a:pPr marL="0" indent="0">
              <a:lnSpc>
                <a:spcPct val="80000"/>
              </a:lnSpc>
              <a:buFont typeface="Arial" panose="020B0604020202020204" pitchFamily="34" charset="0"/>
              <a:buNone/>
            </a:pPr>
            <a:endParaRPr lang="en-SG" sz="1600" dirty="0" smtClean="0">
              <a:latin typeface="Lucida Sans" pitchFamily="34" charset="0"/>
              <a:ea typeface="ヒラギノ角ゴ Pro W3" pitchFamily="120" charset="-128"/>
              <a:sym typeface="Wingdings" pitchFamily="2" charset="2"/>
            </a:endParaRPr>
          </a:p>
        </p:txBody>
      </p:sp>
      <p:sp>
        <p:nvSpPr>
          <p:cNvPr id="79876"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425450" y="6095037"/>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Describe to your partner your journey to this class</a:t>
            </a:r>
          </a:p>
          <a:p>
            <a:pPr algn="ctr"/>
            <a:r>
              <a:rPr lang="en-US" i="1" dirty="0" smtClean="0"/>
              <a:t>Have your partner repeat the 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Perceptual chunks</a:t>
            </a:r>
            <a:endParaRPr lang="en-GB" smtClean="0">
              <a:latin typeface="Lucida Sans" pitchFamily="34" charset="0"/>
              <a:ea typeface="ヒラギノ角ゴ Pro W3" pitchFamily="120" charset="-128"/>
            </a:endParaRPr>
          </a:p>
        </p:txBody>
      </p:sp>
      <p:sp>
        <p:nvSpPr>
          <p:cNvPr id="80899" name="Content Placeholder 2"/>
          <p:cNvSpPr>
            <a:spLocks noGrp="1"/>
          </p:cNvSpPr>
          <p:nvPr>
            <p:ph idx="4294967295"/>
          </p:nvPr>
        </p:nvSpPr>
        <p:spPr bwMode="auto">
          <a:xfrm>
            <a:off x="628650" y="1340768"/>
            <a:ext cx="7886700" cy="3262312"/>
          </a:xfrm>
          <a:prstGeom prst="rect">
            <a:avLst/>
          </a:prstGeom>
          <a:noFill/>
          <a:ln>
            <a:miter lim="800000"/>
            <a:headEnd/>
            <a:tailEnd/>
          </a:ln>
        </p:spPr>
        <p:txBody>
          <a:bodyPr/>
          <a:lstStyle/>
          <a:p>
            <a:r>
              <a:rPr lang="en-SG" dirty="0" smtClean="0">
                <a:ea typeface="ヒラギノ角ゴ Pro W3" pitchFamily="120" charset="-128"/>
              </a:rPr>
              <a:t>Perceptual chunks are formed by providing spatial separation between chunks.</a:t>
            </a:r>
          </a:p>
          <a:p>
            <a:endParaRPr lang="en-SG" dirty="0" smtClean="0">
              <a:ea typeface="ヒラギノ角ゴ Pro W3" pitchFamily="120" charset="-128"/>
            </a:endParaRPr>
          </a:p>
          <a:p>
            <a:pPr>
              <a:buFont typeface="Arial" pitchFamily="34" charset="0"/>
              <a:buNone/>
            </a:pPr>
            <a:r>
              <a:rPr lang="en-SG" dirty="0" smtClean="0">
                <a:ea typeface="ヒラギノ角ゴ Pro W3" pitchFamily="120" charset="-128"/>
              </a:rPr>
              <a:t>	MRTPIEAYEKJECTE</a:t>
            </a:r>
            <a:br>
              <a:rPr lang="en-SG" dirty="0" smtClean="0">
                <a:ea typeface="ヒラギノ角ゴ Pro W3" pitchFamily="120" charset="-128"/>
              </a:rPr>
            </a:br>
            <a:endParaRPr lang="en-SG" dirty="0" smtClean="0">
              <a:ea typeface="ヒラギノ角ゴ Pro W3" pitchFamily="120" charset="-128"/>
            </a:endParaRPr>
          </a:p>
          <a:p>
            <a:pPr>
              <a:buFont typeface="Arial" pitchFamily="34" charset="0"/>
              <a:buNone/>
            </a:pPr>
            <a:r>
              <a:rPr lang="en-SG" dirty="0" smtClean="0">
                <a:ea typeface="ヒラギノ角ゴ Pro W3" pitchFamily="120" charset="-128"/>
              </a:rPr>
              <a:t>	MRT   PIE  AYE   KJE  CTE </a:t>
            </a:r>
            <a:endParaRPr lang="en-GB" dirty="0" smtClean="0">
              <a:ea typeface="ヒラギノ角ゴ Pro W3" pitchFamily="120" charset="-128"/>
            </a:endParaRPr>
          </a:p>
        </p:txBody>
      </p:sp>
      <p:sp>
        <p:nvSpPr>
          <p:cNvPr id="4" name="TextBox 3"/>
          <p:cNvSpPr txBox="1"/>
          <p:nvPr/>
        </p:nvSpPr>
        <p:spPr>
          <a:xfrm>
            <a:off x="425450" y="5264040"/>
            <a:ext cx="8458200" cy="1477328"/>
          </a:xfrm>
          <a:prstGeom prst="rect">
            <a:avLst/>
          </a:prstGeom>
          <a:solidFill>
            <a:srgbClr val="FFFF00"/>
          </a:solidFill>
          <a:ln w="12700">
            <a:solidFill>
              <a:schemeClr val="tx1"/>
            </a:solidFill>
          </a:ln>
        </p:spPr>
        <p:txBody>
          <a:bodyPr wrap="square" rtlCol="0">
            <a:spAutoFit/>
          </a:bodyPr>
          <a:lstStyle/>
          <a:p>
            <a:pPr algn="ctr"/>
            <a:r>
              <a:rPr lang="en-US" i="1" dirty="0" smtClean="0"/>
              <a:t>Words, words, words</a:t>
            </a:r>
          </a:p>
          <a:p>
            <a:pPr algn="ctr"/>
            <a:r>
              <a:rPr lang="en-US" i="1" dirty="0" smtClean="0"/>
              <a:t>Sentences</a:t>
            </a:r>
          </a:p>
          <a:p>
            <a:pPr algn="ctr"/>
            <a:r>
              <a:rPr lang="en-US" i="1" dirty="0" smtClean="0"/>
              <a:t>Paragraphs</a:t>
            </a:r>
          </a:p>
          <a:p>
            <a:pPr algn="ctr"/>
            <a:r>
              <a:rPr lang="en-US" i="1" dirty="0" smtClean="0"/>
              <a:t>Stories</a:t>
            </a:r>
          </a:p>
          <a:p>
            <a:pPr algn="ctr"/>
            <a:r>
              <a:rPr lang="en-US" i="1" dirty="0" smtClean="0"/>
              <a:t>Discuss literal and semantic retention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Chunking</a:t>
            </a:r>
            <a:endParaRPr lang="en-GB" smtClean="0">
              <a:latin typeface="Lucida Sans" pitchFamily="34" charset="0"/>
              <a:ea typeface="ヒラギノ角ゴ Pro W3" pitchFamily="120" charset="-128"/>
            </a:endParaRPr>
          </a:p>
        </p:txBody>
      </p:sp>
      <p:sp>
        <p:nvSpPr>
          <p:cNvPr id="81923" name="Conten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Increases the capacity of WM</a:t>
            </a:r>
          </a:p>
          <a:p>
            <a:r>
              <a:rPr lang="en-SG" smtClean="0">
                <a:latin typeface="Lucida Sans" pitchFamily="34" charset="0"/>
                <a:ea typeface="ヒラギノ角ゴ Pro W3" pitchFamily="120" charset="-128"/>
              </a:rPr>
              <a:t>Makes use of meaningful associates in LTM – helps in retention of information</a:t>
            </a:r>
          </a:p>
          <a:p>
            <a:r>
              <a:rPr lang="en-SG" smtClean="0">
                <a:latin typeface="Lucida Sans" pitchFamily="34" charset="0"/>
                <a:ea typeface="ヒラギノ角ゴ Pro W3" pitchFamily="120" charset="-128"/>
              </a:rPr>
              <a:t>Reduced number of items in WM – less load on WM – easier to rehearse – easier to transfer to LTM</a:t>
            </a:r>
          </a:p>
          <a:p>
            <a:endParaRPr lang="en-GB" smtClean="0">
              <a:latin typeface="Lucida Sans" pitchFamily="34" charset="0"/>
              <a:ea typeface="ヒラギノ角ゴ Pro W3" pitchFamily="120" charset="-128"/>
            </a:endParaRPr>
          </a:p>
        </p:txBody>
      </p:sp>
      <p:sp>
        <p:nvSpPr>
          <p:cNvPr id="81924"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434280" y="3933056"/>
            <a:ext cx="8458200" cy="2308324"/>
          </a:xfrm>
          <a:prstGeom prst="rect">
            <a:avLst/>
          </a:prstGeom>
          <a:solidFill>
            <a:srgbClr val="FFFF00"/>
          </a:solidFill>
          <a:ln w="12700">
            <a:solidFill>
              <a:schemeClr val="tx1"/>
            </a:solidFill>
          </a:ln>
        </p:spPr>
        <p:txBody>
          <a:bodyPr wrap="square" rtlCol="0">
            <a:spAutoFit/>
          </a:bodyPr>
          <a:lstStyle/>
          <a:p>
            <a:pPr algn="ctr"/>
            <a:r>
              <a:rPr lang="en-US" i="1" dirty="0" smtClean="0"/>
              <a:t>Experts (people who have had more practice) develop bigger chunks</a:t>
            </a:r>
          </a:p>
          <a:p>
            <a:pPr algn="ctr"/>
            <a:endParaRPr lang="en-US" i="1" dirty="0" smtClean="0"/>
          </a:p>
          <a:p>
            <a:pPr algn="ctr"/>
            <a:r>
              <a:rPr lang="en-US" i="1" dirty="0" smtClean="0"/>
              <a:t>Visualize and describe your home, a friends home a stranger’s home</a:t>
            </a:r>
          </a:p>
          <a:p>
            <a:pPr algn="ctr"/>
            <a:endParaRPr lang="en-US" i="1" dirty="0" smtClean="0"/>
          </a:p>
          <a:p>
            <a:pPr algn="ctr"/>
            <a:r>
              <a:rPr lang="en-US" i="1" dirty="0" smtClean="0"/>
              <a:t>Write down a series of instructions for:</a:t>
            </a:r>
          </a:p>
          <a:p>
            <a:pPr algn="ctr"/>
            <a:r>
              <a:rPr lang="en-US" i="1" dirty="0" smtClean="0"/>
              <a:t>Getting on a bus</a:t>
            </a:r>
          </a:p>
          <a:p>
            <a:pPr algn="ctr"/>
            <a:r>
              <a:rPr lang="en-US" i="1" dirty="0" smtClean="0"/>
              <a:t>Getting on the MRT</a:t>
            </a:r>
          </a:p>
          <a:p>
            <a:pPr algn="ctr"/>
            <a:r>
              <a:rPr lang="en-US" i="1" dirty="0" smtClean="0"/>
              <a:t>Getting on an airplane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898900" y="2344738"/>
            <a:ext cx="1201738" cy="1384300"/>
          </a:xfrm>
          <a:prstGeom prst="rect">
            <a:avLst/>
          </a:prstGeom>
          <a:noFill/>
          <a:ln w="9525">
            <a:noFill/>
            <a:miter lim="800000"/>
            <a:headEnd/>
            <a:tailEnd/>
          </a:ln>
        </p:spPr>
        <p:txBody>
          <a:bodyPr wrap="none">
            <a:spAutoFit/>
          </a:bodyPr>
          <a:lstStyle/>
          <a:p>
            <a:r>
              <a:rPr lang="en-SG" sz="2800"/>
              <a:t>AGRE</a:t>
            </a:r>
          </a:p>
          <a:p>
            <a:r>
              <a:rPr lang="en-SG" sz="2800"/>
              <a:t>VLSB</a:t>
            </a:r>
          </a:p>
          <a:p>
            <a:r>
              <a:rPr lang="en-SG" sz="2800"/>
              <a:t>NKBT</a:t>
            </a:r>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Time </a:t>
            </a:r>
            <a:endParaRPr lang="en-GB" smtClean="0">
              <a:latin typeface="Lucida Sans" pitchFamily="34" charset="0"/>
              <a:ea typeface="ヒラギノ角ゴ Pro W3" pitchFamily="120" charset="-128"/>
            </a:endParaRPr>
          </a:p>
        </p:txBody>
      </p:sp>
      <p:sp>
        <p:nvSpPr>
          <p:cNvPr id="82947" name="Conten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pPr>
              <a:spcAft>
                <a:spcPts val="600"/>
              </a:spcAft>
            </a:pPr>
            <a:r>
              <a:rPr lang="en-SG" dirty="0" smtClean="0">
                <a:latin typeface="Lucida Sans" pitchFamily="34" charset="0"/>
                <a:ea typeface="ヒラギノ角ゴ Pro W3" pitchFamily="120" charset="-128"/>
              </a:rPr>
              <a:t>Strength of information in WM decays quickly unless it is periodically ‘reactivated’</a:t>
            </a:r>
          </a:p>
          <a:p>
            <a:r>
              <a:rPr lang="en-SG" dirty="0" smtClean="0">
                <a:latin typeface="Lucida Sans" pitchFamily="34" charset="0"/>
                <a:ea typeface="ヒラギノ角ゴ Pro W3" pitchFamily="120" charset="-128"/>
              </a:rPr>
              <a:t>Process is called Maintenance Rehearsal</a:t>
            </a:r>
          </a:p>
          <a:p>
            <a:pPr lvl="1"/>
            <a:r>
              <a:rPr lang="en-SG" dirty="0" smtClean="0">
                <a:latin typeface="Lucida Sans" pitchFamily="34" charset="0"/>
                <a:ea typeface="ヒラギノ角ゴ Pro W3" pitchFamily="120" charset="-128"/>
              </a:rPr>
              <a:t>Usually by repeating, rehearsing aloud of mentally</a:t>
            </a:r>
          </a:p>
          <a:p>
            <a:pPr>
              <a:spcAft>
                <a:spcPts val="600"/>
              </a:spcAft>
            </a:pPr>
            <a:r>
              <a:rPr lang="en-SG" dirty="0" smtClean="0">
                <a:latin typeface="Lucida Sans" pitchFamily="34" charset="0"/>
                <a:ea typeface="ヒラギノ角ゴ Pro W3" pitchFamily="120" charset="-128"/>
              </a:rPr>
              <a:t>The bigger the chunks, the harder it is for rehearsal.</a:t>
            </a:r>
          </a:p>
          <a:p>
            <a:pPr>
              <a:spcAft>
                <a:spcPts val="600"/>
              </a:spcAft>
            </a:pPr>
            <a:endParaRPr lang="en-SG" dirty="0" smtClean="0">
              <a:latin typeface="Lucida Sans" pitchFamily="34" charset="0"/>
              <a:ea typeface="ヒラギノ角ゴ Pro W3" pitchFamily="120" charset="-128"/>
            </a:endParaRPr>
          </a:p>
        </p:txBody>
      </p:sp>
      <p:sp>
        <p:nvSpPr>
          <p:cNvPr id="82948"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251396" y="4077072"/>
            <a:ext cx="8713092" cy="2031325"/>
          </a:xfrm>
          <a:prstGeom prst="rect">
            <a:avLst/>
          </a:prstGeom>
          <a:solidFill>
            <a:srgbClr val="FFFF00"/>
          </a:solidFill>
          <a:ln w="12700">
            <a:solidFill>
              <a:schemeClr val="tx1"/>
            </a:solidFill>
          </a:ln>
        </p:spPr>
        <p:txBody>
          <a:bodyPr wrap="square" rtlCol="0">
            <a:spAutoFit/>
          </a:bodyPr>
          <a:lstStyle/>
          <a:p>
            <a:pPr algn="ctr"/>
            <a:r>
              <a:rPr lang="en-US" i="1" dirty="0" smtClean="0"/>
              <a:t>Write down some lists ( three to seven items) of animals, cars, places, and people, </a:t>
            </a:r>
          </a:p>
          <a:p>
            <a:pPr algn="ctr"/>
            <a:r>
              <a:rPr lang="en-US" i="1" dirty="0" smtClean="0"/>
              <a:t>Present the lists singly, in pairs and in threes to your partner</a:t>
            </a:r>
          </a:p>
          <a:p>
            <a:pPr algn="ctr"/>
            <a:r>
              <a:rPr lang="en-US" i="1" dirty="0" smtClean="0"/>
              <a:t>Have them write down the lists in the order in which you presented them</a:t>
            </a:r>
          </a:p>
          <a:p>
            <a:pPr algn="ctr"/>
            <a:r>
              <a:rPr lang="en-US" i="1" dirty="0" smtClean="0"/>
              <a:t>Observe the type and locations of the errors between and within lists</a:t>
            </a:r>
          </a:p>
          <a:p>
            <a:pPr algn="ctr"/>
            <a:endParaRPr lang="en-US" i="1" dirty="0" smtClean="0"/>
          </a:p>
          <a:p>
            <a:pPr algn="ctr"/>
            <a:r>
              <a:rPr lang="en-US" i="1" dirty="0" smtClean="0"/>
              <a:t>Repeat the exercise with sets of instructions for making a </a:t>
            </a:r>
            <a:r>
              <a:rPr lang="en-US" i="1" dirty="0" err="1" smtClean="0"/>
              <a:t>Facebook</a:t>
            </a:r>
            <a:r>
              <a:rPr lang="en-US" i="1" dirty="0" smtClean="0"/>
              <a:t> post, making a sandwich,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Primacy and Recency</a:t>
            </a:r>
            <a:endParaRPr lang="en-US" dirty="0"/>
          </a:p>
        </p:txBody>
      </p:sp>
      <p:sp>
        <p:nvSpPr>
          <p:cNvPr id="3" name="Text Placeholder 2"/>
          <p:cNvSpPr>
            <a:spLocks noGrp="1"/>
          </p:cNvSpPr>
          <p:nvPr>
            <p:ph type="body" sz="quarter" idx="11"/>
          </p:nvPr>
        </p:nvSpPr>
        <p:spPr>
          <a:xfrm>
            <a:off x="685800" y="1387810"/>
            <a:ext cx="7543800" cy="2041190"/>
          </a:xfrm>
        </p:spPr>
        <p:txBody>
          <a:bodyPr/>
          <a:lstStyle/>
          <a:p>
            <a:pPr>
              <a:spcAft>
                <a:spcPts val="600"/>
              </a:spcAft>
            </a:pPr>
            <a:r>
              <a:rPr lang="en-SG" dirty="0" smtClean="0">
                <a:latin typeface="Lucida Sans" pitchFamily="34" charset="0"/>
                <a:ea typeface="ヒラギノ角ゴ Pro W3" pitchFamily="120" charset="-128"/>
              </a:rPr>
              <a:t>Serial position effect</a:t>
            </a:r>
          </a:p>
          <a:p>
            <a:pPr lvl="1">
              <a:spcAft>
                <a:spcPts val="600"/>
              </a:spcAft>
            </a:pPr>
            <a:r>
              <a:rPr lang="en-SG" dirty="0" smtClean="0">
                <a:latin typeface="Lucida Sans" pitchFamily="34" charset="0"/>
                <a:ea typeface="ヒラギノ角ゴ Pro W3" pitchFamily="120" charset="-128"/>
              </a:rPr>
              <a:t>First and last items in a series are usually better remembered/ recalled </a:t>
            </a:r>
          </a:p>
          <a:p>
            <a:pPr lvl="2">
              <a:spcAft>
                <a:spcPts val="600"/>
              </a:spcAft>
            </a:pPr>
            <a:r>
              <a:rPr lang="en-SG" sz="1600" dirty="0" smtClean="0">
                <a:latin typeface="Lucida Sans" pitchFamily="34" charset="0"/>
                <a:ea typeface="ヒラギノ角ゴ Pro W3" pitchFamily="120" charset="-128"/>
              </a:rPr>
              <a:t>Primacy effect – first items are usually rehearsed more often</a:t>
            </a:r>
          </a:p>
          <a:p>
            <a:pPr lvl="2">
              <a:spcAft>
                <a:spcPts val="600"/>
              </a:spcAft>
            </a:pPr>
            <a:r>
              <a:rPr lang="en-SG" sz="1600" dirty="0" smtClean="0">
                <a:latin typeface="Lucida Sans" pitchFamily="34" charset="0"/>
                <a:ea typeface="ヒラギノ角ゴ Pro W3" pitchFamily="120" charset="-128"/>
              </a:rPr>
              <a:t>Recency effect – items are recently rehearsed </a:t>
            </a:r>
          </a:p>
          <a:p>
            <a:endParaRPr lang="en-US" dirty="0"/>
          </a:p>
        </p:txBody>
      </p:sp>
      <p:sp>
        <p:nvSpPr>
          <p:cNvPr id="5" name="TextBox 4"/>
          <p:cNvSpPr txBox="1"/>
          <p:nvPr/>
        </p:nvSpPr>
        <p:spPr>
          <a:xfrm>
            <a:off x="425450" y="4005064"/>
            <a:ext cx="8458200" cy="1200329"/>
          </a:xfrm>
          <a:prstGeom prst="rect">
            <a:avLst/>
          </a:prstGeom>
          <a:solidFill>
            <a:srgbClr val="FFFF00"/>
          </a:solidFill>
          <a:ln w="12700">
            <a:solidFill>
              <a:schemeClr val="tx1"/>
            </a:solidFill>
          </a:ln>
        </p:spPr>
        <p:txBody>
          <a:bodyPr wrap="square" rtlCol="0">
            <a:spAutoFit/>
          </a:bodyPr>
          <a:lstStyle/>
          <a:p>
            <a:pPr algn="ctr"/>
            <a:r>
              <a:rPr lang="en-US" i="1" dirty="0" smtClean="0"/>
              <a:t>Write down sets of 5 to 10 numbers or letters on your piece of paper</a:t>
            </a:r>
          </a:p>
          <a:p>
            <a:pPr algn="ctr"/>
            <a:r>
              <a:rPr lang="en-US" i="1" dirty="0" smtClean="0"/>
              <a:t>In turn read them to your partner and, when you have finished have them write down the numbers or letters</a:t>
            </a:r>
          </a:p>
          <a:p>
            <a:pPr algn="ctr"/>
            <a:r>
              <a:rPr lang="en-US" i="1" dirty="0" smtClean="0"/>
              <a:t>Observe the locations of the errors in the sequences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Confusability and Similarity</a:t>
            </a:r>
            <a:endParaRPr lang="en-GB" smtClean="0">
              <a:latin typeface="Lucida Sans" pitchFamily="34" charset="0"/>
              <a:ea typeface="ヒラギノ角ゴ Pro W3" pitchFamily="120" charset="-128"/>
            </a:endParaRPr>
          </a:p>
        </p:txBody>
      </p:sp>
      <p:sp>
        <p:nvSpPr>
          <p:cNvPr id="83971" name="Conten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SG" dirty="0" smtClean="0">
                <a:latin typeface="Lucida Sans" pitchFamily="34" charset="0"/>
                <a:ea typeface="ヒラギノ角ゴ Pro W3" pitchFamily="120" charset="-128"/>
              </a:rPr>
              <a:t>Items that are more similar will decay faster in STM.</a:t>
            </a:r>
          </a:p>
          <a:p>
            <a:r>
              <a:rPr lang="en-SG" dirty="0" smtClean="0">
                <a:latin typeface="Lucida Sans" pitchFamily="34" charset="0"/>
                <a:ea typeface="ヒラギノ角ゴ Pro W3" pitchFamily="120" charset="-128"/>
              </a:rPr>
              <a:t>Example:</a:t>
            </a:r>
          </a:p>
          <a:p>
            <a:pPr marL="800100" lvl="2" indent="0">
              <a:buFont typeface="Arial" pitchFamily="34" charset="0"/>
              <a:buNone/>
            </a:pPr>
            <a:r>
              <a:rPr lang="en-SG" sz="1800" dirty="0" smtClean="0">
                <a:latin typeface="Lucida Sans" pitchFamily="34" charset="0"/>
                <a:ea typeface="ヒラギノ角ゴ Pro W3" pitchFamily="120" charset="-128"/>
              </a:rPr>
              <a:t>TBXLFNTSDK </a:t>
            </a:r>
          </a:p>
          <a:p>
            <a:pPr marL="800100" lvl="2" indent="0">
              <a:buFont typeface="Arial" pitchFamily="34" charset="0"/>
              <a:buNone/>
            </a:pPr>
            <a:r>
              <a:rPr lang="en-SG" sz="1800" dirty="0" smtClean="0">
                <a:latin typeface="Lucida Sans" pitchFamily="34" charset="0"/>
                <a:ea typeface="ヒラギノ角ゴ Pro W3" pitchFamily="120" charset="-128"/>
              </a:rPr>
              <a:t>		recalled as</a:t>
            </a:r>
          </a:p>
          <a:p>
            <a:pPr marL="800100" lvl="2" indent="0">
              <a:buFont typeface="Arial" pitchFamily="34" charset="0"/>
              <a:buNone/>
            </a:pPr>
            <a:r>
              <a:rPr lang="en-SG" sz="1800" dirty="0" smtClean="0">
                <a:latin typeface="Lucida Sans" pitchFamily="34" charset="0"/>
                <a:ea typeface="ヒラギノ角ゴ Pro W3" pitchFamily="120" charset="-128"/>
              </a:rPr>
              <a:t>TVXLFNTSTK</a:t>
            </a:r>
          </a:p>
          <a:p>
            <a:pPr lvl="1"/>
            <a:endParaRPr lang="en-SG" dirty="0" smtClean="0">
              <a:latin typeface="Lucida Sans" pitchFamily="34" charset="0"/>
              <a:ea typeface="ヒラギノ角ゴ Pro W3" pitchFamily="120" charset="-128"/>
            </a:endParaRPr>
          </a:p>
          <a:p>
            <a:pPr lvl="1"/>
            <a:r>
              <a:rPr lang="en-SG" dirty="0" smtClean="0">
                <a:ea typeface="ヒラギノ角ゴ Pro W3" pitchFamily="120" charset="-128"/>
              </a:rPr>
              <a:t>E G B D V C sounds more similar acoustically than E N W R U J </a:t>
            </a:r>
          </a:p>
          <a:p>
            <a:pPr lvl="1"/>
            <a:endParaRPr lang="en-SG" dirty="0" smtClean="0">
              <a:ea typeface="ヒラギノ角ゴ Pro W3" pitchFamily="120" charset="-128"/>
            </a:endParaRPr>
          </a:p>
          <a:p>
            <a:pPr lvl="1"/>
            <a:r>
              <a:rPr lang="en-SG" dirty="0" smtClean="0">
                <a:ea typeface="ヒラギノ角ゴ Pro W3" pitchFamily="120" charset="-128"/>
              </a:rPr>
              <a:t>Confusability</a:t>
            </a:r>
          </a:p>
          <a:p>
            <a:pPr marL="800100" lvl="2" indent="0"/>
            <a:r>
              <a:rPr lang="en-SG" dirty="0" smtClean="0">
                <a:ea typeface="ヒラギノ角ゴ Pro W3" pitchFamily="120" charset="-128"/>
              </a:rPr>
              <a:t> </a:t>
            </a:r>
            <a:r>
              <a:rPr lang="en-SG" sz="2000" dirty="0" smtClean="0">
                <a:ea typeface="ヒラギノ角ゴ Pro W3" pitchFamily="120" charset="-128"/>
              </a:rPr>
              <a:t>8553 easily confused with 8335</a:t>
            </a:r>
            <a:endParaRPr lang="en-GB" sz="2000" dirty="0" smtClean="0">
              <a:ea typeface="ヒラギノ角ゴ Pro W3" pitchFamily="120" charset="-128"/>
            </a:endParaRPr>
          </a:p>
        </p:txBody>
      </p:sp>
      <p:sp>
        <p:nvSpPr>
          <p:cNvPr id="83972"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425450" y="5733255"/>
            <a:ext cx="8458200" cy="1015663"/>
          </a:xfrm>
          <a:prstGeom prst="rect">
            <a:avLst/>
          </a:prstGeom>
          <a:solidFill>
            <a:srgbClr val="FFFF00"/>
          </a:solidFill>
          <a:ln w="12700">
            <a:solidFill>
              <a:schemeClr val="tx1"/>
            </a:solidFill>
          </a:ln>
        </p:spPr>
        <p:txBody>
          <a:bodyPr wrap="square" rtlCol="0">
            <a:spAutoFit/>
          </a:bodyPr>
          <a:lstStyle/>
          <a:p>
            <a:pPr algn="ctr"/>
            <a:r>
              <a:rPr lang="en-US" sz="2000" i="1" dirty="0" smtClean="0"/>
              <a:t>List some confusing words in English and Chinese</a:t>
            </a:r>
          </a:p>
          <a:p>
            <a:pPr algn="ctr"/>
            <a:r>
              <a:rPr lang="en-US" sz="2000" i="1" dirty="0" smtClean="0"/>
              <a:t>Discuss how errors could be made with these words in a communication or instruction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Attention and Similarity	</a:t>
            </a:r>
            <a:endParaRPr lang="en-GB" smtClean="0">
              <a:latin typeface="Lucida Sans" pitchFamily="34" charset="0"/>
              <a:ea typeface="ヒラギノ角ゴ Pro W3" pitchFamily="120" charset="-128"/>
            </a:endParaRPr>
          </a:p>
        </p:txBody>
      </p:sp>
      <p:sp>
        <p:nvSpPr>
          <p:cNvPr id="84995" name="Conten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SG" dirty="0" smtClean="0">
                <a:latin typeface="Lucida Sans" pitchFamily="34" charset="0"/>
                <a:ea typeface="ヒラギノ角ゴ Pro W3" pitchFamily="120" charset="-128"/>
              </a:rPr>
              <a:t>Working memory is resource limited.</a:t>
            </a:r>
          </a:p>
          <a:p>
            <a:r>
              <a:rPr lang="en-SG" dirty="0" smtClean="0">
                <a:latin typeface="Lucida Sans" pitchFamily="34" charset="0"/>
                <a:ea typeface="ヒラギノ角ゴ Pro W3" pitchFamily="120" charset="-128"/>
              </a:rPr>
              <a:t>DISTRACTION</a:t>
            </a:r>
          </a:p>
          <a:p>
            <a:pPr lvl="1"/>
            <a:r>
              <a:rPr lang="en-SG" dirty="0" smtClean="0">
                <a:latin typeface="Lucida Sans" pitchFamily="34" charset="0"/>
                <a:ea typeface="ヒラギノ角ゴ Pro W3" pitchFamily="120" charset="-128"/>
              </a:rPr>
              <a:t>If resource diverted to a concurrent task, rehearsal will stop and decay is rapid.</a:t>
            </a:r>
          </a:p>
          <a:p>
            <a:pPr lvl="1"/>
            <a:r>
              <a:rPr lang="en-SG" dirty="0" smtClean="0">
                <a:ea typeface="ヒラギノ角ゴ Pro W3" pitchFamily="120" charset="-128"/>
              </a:rPr>
              <a:t>Example: attention diverted to listening to football scores while trying to remember a phone number</a:t>
            </a:r>
          </a:p>
          <a:p>
            <a:pPr lvl="1"/>
            <a:r>
              <a:rPr lang="en-SG" dirty="0" smtClean="0">
                <a:ea typeface="ヒラギノ角ゴ Pro W3" pitchFamily="120" charset="-128"/>
              </a:rPr>
              <a:t>New information displaces old information</a:t>
            </a:r>
          </a:p>
          <a:p>
            <a:pPr lvl="1"/>
            <a:endParaRPr lang="en-SG" dirty="0" smtClean="0">
              <a:ea typeface="ヒラギノ角ゴ Pro W3" pitchFamily="120" charset="-128"/>
            </a:endParaRPr>
          </a:p>
          <a:p>
            <a:pPr lvl="1">
              <a:buFont typeface="Arial" pitchFamily="34" charset="0"/>
              <a:buNone/>
            </a:pPr>
            <a:endParaRPr lang="en-SG" dirty="0" smtClean="0">
              <a:ea typeface="ヒラギノ角ゴ Pro W3" pitchFamily="120" charset="-128"/>
            </a:endParaRPr>
          </a:p>
          <a:p>
            <a:pPr lvl="1"/>
            <a:endParaRPr lang="en-GB" dirty="0" smtClean="0">
              <a:ea typeface="ヒラギノ角ゴ Pro W3" pitchFamily="120" charset="-128"/>
            </a:endParaRPr>
          </a:p>
        </p:txBody>
      </p:sp>
      <p:sp>
        <p:nvSpPr>
          <p:cNvPr id="4" name="TextBox 3"/>
          <p:cNvSpPr txBox="1"/>
          <p:nvPr/>
        </p:nvSpPr>
        <p:spPr>
          <a:xfrm>
            <a:off x="425450" y="4061971"/>
            <a:ext cx="8458200" cy="2031325"/>
          </a:xfrm>
          <a:prstGeom prst="rect">
            <a:avLst/>
          </a:prstGeom>
          <a:solidFill>
            <a:srgbClr val="FFFF00"/>
          </a:solidFill>
          <a:ln w="12700">
            <a:solidFill>
              <a:schemeClr val="tx1"/>
            </a:solidFill>
          </a:ln>
        </p:spPr>
        <p:txBody>
          <a:bodyPr wrap="square" rtlCol="0">
            <a:spAutoFit/>
          </a:bodyPr>
          <a:lstStyle/>
          <a:p>
            <a:pPr algn="ctr"/>
            <a:r>
              <a:rPr lang="en-US" i="1" dirty="0" smtClean="0"/>
              <a:t>Search the Internet for Interference theory</a:t>
            </a:r>
          </a:p>
          <a:p>
            <a:pPr algn="ctr"/>
            <a:endParaRPr lang="en-US" i="1" dirty="0" smtClean="0"/>
          </a:p>
          <a:p>
            <a:pPr algn="ctr"/>
            <a:r>
              <a:rPr lang="en-US" i="1" dirty="0" smtClean="0"/>
              <a:t>How does similarity affect interference</a:t>
            </a:r>
          </a:p>
          <a:p>
            <a:pPr algn="ctr"/>
            <a:endParaRPr lang="en-US" i="1" dirty="0" smtClean="0"/>
          </a:p>
          <a:p>
            <a:pPr algn="ctr"/>
            <a:r>
              <a:rPr lang="en-US" i="1" dirty="0" smtClean="0"/>
              <a:t>Compare interference theory with decay theory</a:t>
            </a:r>
          </a:p>
          <a:p>
            <a:pPr algn="ctr"/>
            <a:endParaRPr lang="en-US" i="1" dirty="0" smtClean="0"/>
          </a:p>
          <a:p>
            <a:pPr algn="ctr"/>
            <a:r>
              <a:rPr lang="en-US" i="1" dirty="0" smtClean="0"/>
              <a:t>Develop an experiment to investigate these two theories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Memory – Summary </a:t>
            </a:r>
            <a:endParaRPr lang="en-GB" smtClean="0">
              <a:latin typeface="Lucida Sans" pitchFamily="34" charset="0"/>
              <a:ea typeface="ヒラギノ角ゴ Pro W3" pitchFamily="120" charset="-128"/>
            </a:endParaRPr>
          </a:p>
        </p:txBody>
      </p:sp>
      <p:sp>
        <p:nvSpPr>
          <p:cNvPr id="86019" name="Content Placeholder 2"/>
          <p:cNvSpPr>
            <a:spLocks noGrp="1"/>
          </p:cNvSpPr>
          <p:nvPr>
            <p:ph type="body" sz="quarter" idx="11"/>
          </p:nvPr>
        </p:nvSpPr>
        <p:spPr bwMode="auto">
          <a:xfrm>
            <a:off x="685800" y="1171451"/>
            <a:ext cx="7543800" cy="3769717"/>
          </a:xfrm>
          <a:noFill/>
          <a:ln>
            <a:miter lim="800000"/>
            <a:headEnd/>
            <a:tailEnd/>
          </a:ln>
        </p:spPr>
        <p:txBody>
          <a:bodyPr wrap="square" lIns="91440" tIns="45720" rIns="91440" bIns="45720" numCol="1" anchor="t" anchorCtr="0" compatLnSpc="1">
            <a:prstTxWarp prst="textNoShape">
              <a:avLst/>
            </a:prstTxWarp>
          </a:bodyPr>
          <a:lstStyle/>
          <a:p>
            <a:pPr>
              <a:lnSpc>
                <a:spcPct val="90000"/>
              </a:lnSpc>
              <a:spcAft>
                <a:spcPts val="600"/>
              </a:spcAft>
            </a:pPr>
            <a:r>
              <a:rPr lang="en-US" sz="1800" dirty="0" smtClean="0">
                <a:latin typeface="Lucida Sans" pitchFamily="34" charset="0"/>
                <a:ea typeface="ヒラギノ角ゴ Pro W3" pitchFamily="120" charset="-128"/>
                <a:sym typeface="Symbol" pitchFamily="18" charset="2"/>
              </a:rPr>
              <a:t>Info in WM decays unless reactivated or through maintenance rehearsal</a:t>
            </a:r>
          </a:p>
          <a:p>
            <a:pPr>
              <a:lnSpc>
                <a:spcPct val="90000"/>
              </a:lnSpc>
            </a:pPr>
            <a:r>
              <a:rPr lang="en-US" sz="1800" dirty="0" smtClean="0">
                <a:latin typeface="Lucida Sans" pitchFamily="34" charset="0"/>
                <a:ea typeface="ヒラギノ角ゴ Pro W3" pitchFamily="120" charset="-128"/>
                <a:sym typeface="Symbol" pitchFamily="18" charset="2"/>
              </a:rPr>
              <a:t>More chunks, </a:t>
            </a:r>
            <a:r>
              <a:rPr lang="en-US" sz="1800" dirty="0" smtClean="0">
                <a:latin typeface="Lucida Sans" pitchFamily="34" charset="0"/>
                <a:ea typeface="ヒラギノ角ゴ Pro W3" pitchFamily="120" charset="-128"/>
                <a:sym typeface="Wingdings" pitchFamily="2" charset="2"/>
              </a:rPr>
              <a:t>more likely to decay:</a:t>
            </a:r>
          </a:p>
          <a:p>
            <a:pPr lvl="1">
              <a:spcAft>
                <a:spcPts val="600"/>
              </a:spcAft>
            </a:pPr>
            <a:r>
              <a:rPr lang="en-US" sz="1600" dirty="0" smtClean="0">
                <a:ea typeface="ヒラギノ角ゴ Pro W3" pitchFamily="120" charset="-128"/>
                <a:sym typeface="Symbol" pitchFamily="18" charset="2"/>
              </a:rPr>
              <a:t>Only holds so much, Only processes so fast</a:t>
            </a:r>
          </a:p>
          <a:p>
            <a:pPr>
              <a:lnSpc>
                <a:spcPct val="90000"/>
              </a:lnSpc>
              <a:spcAft>
                <a:spcPts val="600"/>
              </a:spcAft>
            </a:pPr>
            <a:r>
              <a:rPr lang="en-US" sz="1800" dirty="0" smtClean="0">
                <a:latin typeface="Lucida Sans" pitchFamily="34" charset="0"/>
                <a:ea typeface="ヒラギノ角ゴ Pro W3" pitchFamily="120" charset="-128"/>
                <a:sym typeface="Wingdings" pitchFamily="2" charset="2"/>
              </a:rPr>
              <a:t>Maintenance rehearsal (simple repeating)</a:t>
            </a:r>
          </a:p>
          <a:p>
            <a:pPr>
              <a:lnSpc>
                <a:spcPct val="90000"/>
              </a:lnSpc>
              <a:spcAft>
                <a:spcPts val="600"/>
              </a:spcAft>
            </a:pPr>
            <a:r>
              <a:rPr lang="en-US" sz="1800" dirty="0" smtClean="0">
                <a:latin typeface="Lucida Sans" pitchFamily="34" charset="0"/>
                <a:ea typeface="ヒラギノ角ゴ Pro W3" pitchFamily="120" charset="-128"/>
                <a:sym typeface="Symbol" pitchFamily="18" charset="2"/>
              </a:rPr>
              <a:t>Elaborative rehearsal (relating to other concepts in your long term memory)</a:t>
            </a:r>
          </a:p>
          <a:p>
            <a:pPr>
              <a:lnSpc>
                <a:spcPct val="90000"/>
              </a:lnSpc>
            </a:pPr>
            <a:r>
              <a:rPr lang="en-US" sz="1800" dirty="0" smtClean="0">
                <a:latin typeface="Lucida Sans" pitchFamily="34" charset="0"/>
                <a:ea typeface="ヒラギノ角ゴ Pro W3" pitchFamily="120" charset="-128"/>
                <a:sym typeface="Symbol" pitchFamily="18" charset="2"/>
              </a:rPr>
              <a:t>Turn attention elsewhere?  Bye-bye chunks! </a:t>
            </a:r>
          </a:p>
          <a:p>
            <a:pPr lvl="1">
              <a:lnSpc>
                <a:spcPct val="90000"/>
              </a:lnSpc>
              <a:spcAft>
                <a:spcPts val="600"/>
              </a:spcAft>
            </a:pPr>
            <a:r>
              <a:rPr lang="en-US" dirty="0" smtClean="0">
                <a:ea typeface="ヒラギノ角ゴ Pro W3" pitchFamily="120" charset="-128"/>
                <a:sym typeface="Symbol" pitchFamily="18" charset="2"/>
              </a:rPr>
              <a:t>New info pushes old information out</a:t>
            </a:r>
          </a:p>
          <a:p>
            <a:pPr>
              <a:lnSpc>
                <a:spcPct val="90000"/>
              </a:lnSpc>
              <a:spcAft>
                <a:spcPts val="600"/>
              </a:spcAft>
            </a:pPr>
            <a:r>
              <a:rPr lang="en-US" dirty="0" smtClean="0">
                <a:latin typeface="Lucida Sans" pitchFamily="34" charset="0"/>
                <a:ea typeface="ヒラギノ角ゴ Pro W3" pitchFamily="120" charset="-128"/>
                <a:sym typeface="Symbol" pitchFamily="18" charset="2"/>
              </a:rPr>
              <a:t>But limited capacity forces us to synthesize, condense, and organize!</a:t>
            </a:r>
          </a:p>
          <a:p>
            <a:pPr lvl="1">
              <a:lnSpc>
                <a:spcPct val="90000"/>
              </a:lnSpc>
            </a:pPr>
            <a:endParaRPr lang="en-US" sz="1500" dirty="0" smtClean="0">
              <a:ea typeface="ヒラギノ角ゴ Pro W3" pitchFamily="120" charset="-128"/>
              <a:sym typeface="Symbol" pitchFamily="18" charset="2"/>
            </a:endParaRPr>
          </a:p>
          <a:p>
            <a:pPr lvl="1">
              <a:lnSpc>
                <a:spcPct val="90000"/>
              </a:lnSpc>
            </a:pPr>
            <a:endParaRPr lang="en-US" sz="1500" dirty="0" smtClean="0">
              <a:ea typeface="ヒラギノ角ゴ Pro W3" pitchFamily="120" charset="-128"/>
              <a:sym typeface="Symbol" pitchFamily="18" charset="2"/>
            </a:endParaRPr>
          </a:p>
          <a:p>
            <a:endParaRPr lang="en-GB" dirty="0" smtClean="0">
              <a:latin typeface="Lucida Sans" pitchFamily="34" charset="0"/>
              <a:ea typeface="ヒラギノ角ゴ Pro W3" pitchFamily="120" charset="-128"/>
            </a:endParaRPr>
          </a:p>
        </p:txBody>
      </p:sp>
      <p:sp>
        <p:nvSpPr>
          <p:cNvPr id="4" name="TextBox 3"/>
          <p:cNvSpPr txBox="1"/>
          <p:nvPr/>
        </p:nvSpPr>
        <p:spPr>
          <a:xfrm>
            <a:off x="425450" y="5541039"/>
            <a:ext cx="8458200" cy="1200329"/>
          </a:xfrm>
          <a:prstGeom prst="rect">
            <a:avLst/>
          </a:prstGeom>
          <a:solidFill>
            <a:srgbClr val="FFFF00"/>
          </a:solidFill>
          <a:ln w="12700">
            <a:solidFill>
              <a:schemeClr val="tx1"/>
            </a:solidFill>
          </a:ln>
        </p:spPr>
        <p:txBody>
          <a:bodyPr wrap="square" rtlCol="0">
            <a:spAutoFit/>
          </a:bodyPr>
          <a:lstStyle/>
          <a:p>
            <a:pPr algn="ctr"/>
            <a:r>
              <a:rPr lang="en-US" i="1" dirty="0" smtClean="0"/>
              <a:t>Why do we forget?</a:t>
            </a:r>
          </a:p>
          <a:p>
            <a:pPr algn="ctr"/>
            <a:r>
              <a:rPr lang="en-US" i="1" dirty="0" smtClean="0"/>
              <a:t>What would happen if we didn’t forget?</a:t>
            </a:r>
          </a:p>
          <a:p>
            <a:pPr algn="ctr"/>
            <a:r>
              <a:rPr lang="en-US" i="1" dirty="0" smtClean="0"/>
              <a:t>Is forgetting useful?</a:t>
            </a:r>
          </a:p>
          <a:p>
            <a:pPr algn="ctr"/>
            <a:r>
              <a:rPr lang="en-US" i="1" dirty="0" smtClean="0"/>
              <a:t>How can we remember the important stuff?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Human Factors Implications</a:t>
            </a:r>
            <a:endParaRPr lang="en-GB" smtClean="0">
              <a:latin typeface="Lucida Sans" pitchFamily="34" charset="0"/>
              <a:ea typeface="ヒラギノ角ゴ Pro W3" pitchFamily="120" charset="-128"/>
            </a:endParaRPr>
          </a:p>
        </p:txBody>
      </p:sp>
      <p:sp>
        <p:nvSpPr>
          <p:cNvPr id="87043" name="Text Placeholder 2"/>
          <p:cNvSpPr>
            <a:spLocks noGrp="1"/>
          </p:cNvSpPr>
          <p:nvPr>
            <p:ph type="body" sz="quarter" idx="11"/>
          </p:nvPr>
        </p:nvSpPr>
        <p:spPr bwMode="auto">
          <a:xfrm>
            <a:off x="685800" y="1125538"/>
            <a:ext cx="7543800" cy="4993853"/>
          </a:xfrm>
          <a:noFill/>
          <a:ln>
            <a:miter lim="800000"/>
            <a:headEnd/>
            <a:tailEnd/>
          </a:ln>
        </p:spPr>
        <p:txBody>
          <a:bodyPr wrap="square" lIns="91440" tIns="45720" rIns="91440" bIns="45720" numCol="1" anchor="t" anchorCtr="0" compatLnSpc="1">
            <a:prstTxWarp prst="textNoShape">
              <a:avLst/>
            </a:prstTxWarp>
          </a:bodyPr>
          <a:lstStyle/>
          <a:p>
            <a:r>
              <a:rPr lang="en-SG" sz="1800" dirty="0" smtClean="0">
                <a:latin typeface="Lucida Sans" pitchFamily="34" charset="0"/>
                <a:ea typeface="ヒラギノ角ゴ Pro W3" pitchFamily="120" charset="-128"/>
              </a:rPr>
              <a:t>Minimise working memory load</a:t>
            </a:r>
          </a:p>
          <a:p>
            <a:pPr lvl="1"/>
            <a:r>
              <a:rPr lang="en-SG" sz="1600" dirty="0" smtClean="0">
                <a:ea typeface="ヒラギノ角ゴ Pro W3" pitchFamily="120" charset="-128"/>
              </a:rPr>
              <a:t>Avoid having people to remember long string of arbitrary items during task performance</a:t>
            </a:r>
          </a:p>
          <a:p>
            <a:pPr lvl="1"/>
            <a:r>
              <a:rPr lang="en-SG" sz="1600" dirty="0" smtClean="0">
                <a:ea typeface="ヒラギノ角ゴ Pro W3" pitchFamily="120" charset="-128"/>
              </a:rPr>
              <a:t>Allow people to ‘off-load’ these information  - jot it down</a:t>
            </a:r>
          </a:p>
          <a:p>
            <a:r>
              <a:rPr lang="en-SG" sz="1800" dirty="0" smtClean="0">
                <a:latin typeface="Lucida Sans" pitchFamily="34" charset="0"/>
                <a:ea typeface="ヒラギノ角ゴ Pro W3" pitchFamily="120" charset="-128"/>
              </a:rPr>
              <a:t>Provide ‘place-holders’ for sequential tasks </a:t>
            </a:r>
          </a:p>
          <a:p>
            <a:r>
              <a:rPr lang="en-SG" sz="1800" dirty="0" smtClean="0">
                <a:latin typeface="Lucida Sans" pitchFamily="34" charset="0"/>
                <a:ea typeface="ヒラギノ角ゴ Pro W3" pitchFamily="120" charset="-128"/>
              </a:rPr>
              <a:t>Exploit chunking</a:t>
            </a:r>
          </a:p>
          <a:p>
            <a:pPr lvl="1"/>
            <a:r>
              <a:rPr lang="en-SG" sz="1600" dirty="0" smtClean="0">
                <a:ea typeface="ヒラギノ角ゴ Pro W3" pitchFamily="120" charset="-128"/>
              </a:rPr>
              <a:t>Provide meaningful sequences of information to be remembered</a:t>
            </a:r>
          </a:p>
          <a:p>
            <a:pPr lvl="1"/>
            <a:r>
              <a:rPr lang="en-SG" sz="1600" dirty="0" smtClean="0">
                <a:ea typeface="ヒラギノ角ゴ Pro W3" pitchFamily="120" charset="-128"/>
              </a:rPr>
              <a:t>User spaces to create physical chunks</a:t>
            </a:r>
          </a:p>
          <a:p>
            <a:pPr lvl="1"/>
            <a:r>
              <a:rPr lang="en-SG" sz="1600" dirty="0" smtClean="0">
                <a:ea typeface="ヒラギノ角ゴ Pro W3" pitchFamily="120" charset="-128"/>
              </a:rPr>
              <a:t>Separate numbers and letters  - if possible group them</a:t>
            </a:r>
          </a:p>
          <a:p>
            <a:r>
              <a:rPr lang="en-SG" sz="1800" dirty="0" smtClean="0">
                <a:latin typeface="Lucida Sans" pitchFamily="34" charset="0"/>
                <a:ea typeface="ヒラギノ角ゴ Pro W3" pitchFamily="120" charset="-128"/>
              </a:rPr>
              <a:t>Minimise confusability</a:t>
            </a:r>
          </a:p>
          <a:p>
            <a:r>
              <a:rPr lang="en-SG" sz="1800" dirty="0" smtClean="0">
                <a:latin typeface="Lucida Sans" pitchFamily="34" charset="0"/>
                <a:ea typeface="ヒラギノ角ゴ Pro W3" pitchFamily="120" charset="-128"/>
              </a:rPr>
              <a:t>Consider WM limits in writing instructions</a:t>
            </a:r>
          </a:p>
          <a:p>
            <a:pPr lvl="1"/>
            <a:r>
              <a:rPr lang="en-SG" sz="1600" dirty="0" smtClean="0">
                <a:ea typeface="ヒラギノ角ゴ Pro W3" pitchFamily="120" charset="-128"/>
              </a:rPr>
              <a:t>Use positive assertions rather than negative in instructions </a:t>
            </a:r>
          </a:p>
          <a:p>
            <a:r>
              <a:rPr lang="en-SG" sz="1800" dirty="0" smtClean="0">
                <a:latin typeface="Lucida Sans" pitchFamily="34" charset="0"/>
                <a:ea typeface="ヒラギノ角ゴ Pro W3" pitchFamily="120" charset="-128"/>
              </a:rPr>
              <a:t>Replace memory with information – knowledge in the world</a:t>
            </a:r>
          </a:p>
          <a:p>
            <a:pPr lvl="1"/>
            <a:r>
              <a:rPr lang="en-SG" sz="1600" dirty="0" smtClean="0">
                <a:ea typeface="ヒラギノ角ゴ Pro W3" pitchFamily="120" charset="-128"/>
              </a:rPr>
              <a:t>Recognition better than recall</a:t>
            </a:r>
          </a:p>
          <a:p>
            <a:r>
              <a:rPr lang="en-SG" sz="1800" dirty="0" smtClean="0">
                <a:latin typeface="Lucida Sans" pitchFamily="34" charset="0"/>
                <a:ea typeface="ヒラギノ角ゴ Pro W3" pitchFamily="120" charset="-128"/>
              </a:rPr>
              <a:t>Beware of Mode Error</a:t>
            </a:r>
          </a:p>
          <a:p>
            <a:pPr lvl="1"/>
            <a:r>
              <a:rPr lang="en-US" sz="1600" dirty="0" smtClean="0">
                <a:ea typeface="ヒラギノ角ゴ Pro W3" pitchFamily="120" charset="-128"/>
              </a:rPr>
              <a:t>do not require user to remember temporary operating states and labels</a:t>
            </a:r>
          </a:p>
          <a:p>
            <a:endParaRPr lang="en-SG" sz="1800" dirty="0" smtClean="0">
              <a:latin typeface="Lucida Sans" pitchFamily="34" charset="0"/>
              <a:ea typeface="ヒラギノ角ゴ Pro W3" pitchFamily="120" charset="-128"/>
            </a:endParaRPr>
          </a:p>
          <a:p>
            <a:pPr lvl="1"/>
            <a:endParaRPr lang="en-GB" sz="1600" dirty="0" smtClean="0">
              <a:ea typeface="ヒラギノ角ゴ Pro W3" pitchFamily="120"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Exercise </a:t>
            </a:r>
            <a:endParaRPr lang="en-GB" smtClean="0">
              <a:latin typeface="Lucida Sans" pitchFamily="34" charset="0"/>
              <a:ea typeface="ヒラギノ角ゴ Pro W3" pitchFamily="120" charset="-128"/>
            </a:endParaRPr>
          </a:p>
        </p:txBody>
      </p:sp>
      <p:sp>
        <p:nvSpPr>
          <p:cNvPr id="88067" name="Tex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SG" dirty="0" smtClean="0">
                <a:latin typeface="Lucida Sans" pitchFamily="34" charset="0"/>
                <a:ea typeface="ヒラギノ角ゴ Pro W3" pitchFamily="120" charset="-128"/>
              </a:rPr>
              <a:t>Identify accidents and incidents in the workplace which could be due to memory problems.</a:t>
            </a:r>
          </a:p>
          <a:p>
            <a:r>
              <a:rPr lang="en-SG" dirty="0" smtClean="0">
                <a:latin typeface="Lucida Sans" pitchFamily="34" charset="0"/>
                <a:ea typeface="ヒラギノ角ゴ Pro W3" pitchFamily="120" charset="-128"/>
              </a:rPr>
              <a:t>Identify ways in which these can be mitigated.</a:t>
            </a:r>
            <a:endParaRPr lang="en-GB" dirty="0" smtClean="0">
              <a:latin typeface="Lucida Sans" pitchFamily="34" charset="0"/>
              <a:ea typeface="ヒラギノ角ゴ Pro W3" pitchFamily="120" charset="-128"/>
            </a:endParaRPr>
          </a:p>
        </p:txBody>
      </p:sp>
      <p:sp>
        <p:nvSpPr>
          <p:cNvPr id="4" name="TextBox 3"/>
          <p:cNvSpPr txBox="1"/>
          <p:nvPr/>
        </p:nvSpPr>
        <p:spPr>
          <a:xfrm>
            <a:off x="425450" y="3725916"/>
            <a:ext cx="8458200" cy="1200329"/>
          </a:xfrm>
          <a:prstGeom prst="rect">
            <a:avLst/>
          </a:prstGeom>
          <a:solidFill>
            <a:srgbClr val="FFFF00"/>
          </a:solidFill>
          <a:ln w="12700">
            <a:solidFill>
              <a:schemeClr val="tx1"/>
            </a:solidFill>
          </a:ln>
        </p:spPr>
        <p:txBody>
          <a:bodyPr wrap="square" rtlCol="0">
            <a:spAutoFit/>
          </a:bodyPr>
          <a:lstStyle/>
          <a:p>
            <a:pPr algn="ctr"/>
            <a:r>
              <a:rPr lang="en-US" i="1" dirty="0" smtClean="0"/>
              <a:t>Describe and discuss the last time you forgot something</a:t>
            </a:r>
          </a:p>
          <a:p>
            <a:pPr algn="ctr"/>
            <a:r>
              <a:rPr lang="en-US" i="1" dirty="0" smtClean="0"/>
              <a:t>Was it important?</a:t>
            </a:r>
          </a:p>
          <a:p>
            <a:pPr algn="ctr"/>
            <a:r>
              <a:rPr lang="en-US" i="1" dirty="0" smtClean="0"/>
              <a:t>Will you make the same mistake again</a:t>
            </a:r>
          </a:p>
          <a:p>
            <a:pPr algn="ctr"/>
            <a:r>
              <a:rPr lang="en-US" i="1" dirty="0" smtClean="0"/>
              <a:t>How should we design systems to prevent memory errors?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Design Implications</a:t>
            </a:r>
            <a:endParaRPr lang="en-GB" smtClean="0">
              <a:latin typeface="Lucida Sans" pitchFamily="34" charset="0"/>
              <a:ea typeface="ヒラギノ角ゴ Pro W3" pitchFamily="120" charset="-128"/>
            </a:endParaRPr>
          </a:p>
        </p:txBody>
      </p:sp>
      <p:sp>
        <p:nvSpPr>
          <p:cNvPr id="89091" name="Conten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SG" sz="1900" b="1" smtClean="0">
                <a:latin typeface="Lucida Sans" pitchFamily="34" charset="0"/>
                <a:ea typeface="ヒラギノ角ゴ Pro W3" pitchFamily="120" charset="-128"/>
              </a:rPr>
              <a:t>Key Principle: Reduce demands on WM</a:t>
            </a:r>
          </a:p>
          <a:p>
            <a:r>
              <a:rPr lang="en-SG" sz="1900" smtClean="0">
                <a:latin typeface="Lucida Sans" pitchFamily="34" charset="0"/>
                <a:ea typeface="ヒラギノ角ゴ Pro W3" pitchFamily="120" charset="-128"/>
              </a:rPr>
              <a:t>Minimise amount of arbitrary items people have to keep in WM</a:t>
            </a:r>
          </a:p>
          <a:p>
            <a:pPr marL="571500" lvl="2">
              <a:spcBef>
                <a:spcPts val="750"/>
              </a:spcBef>
            </a:pPr>
            <a:r>
              <a:rPr lang="en-SG" sz="2600" smtClean="0">
                <a:ea typeface="ヒラギノ角ゴ Pro W3" pitchFamily="120" charset="-128"/>
              </a:rPr>
              <a:t>Exploit chunking </a:t>
            </a:r>
          </a:p>
          <a:p>
            <a:r>
              <a:rPr lang="en-SG" sz="1900" smtClean="0">
                <a:latin typeface="Lucida Sans" pitchFamily="34" charset="0"/>
                <a:ea typeface="ヒラギノ角ゴ Pro W3" pitchFamily="120" charset="-128"/>
              </a:rPr>
              <a:t>Replace memory with information – knowledge in the world</a:t>
            </a:r>
          </a:p>
          <a:p>
            <a:pPr lvl="1"/>
            <a:r>
              <a:rPr lang="en-SG" sz="1700" smtClean="0">
                <a:ea typeface="ヒラギノ角ゴ Pro W3" pitchFamily="120" charset="-128"/>
              </a:rPr>
              <a:t>Recognition better than recall</a:t>
            </a:r>
          </a:p>
          <a:p>
            <a:r>
              <a:rPr lang="en-SG" sz="1900" smtClean="0">
                <a:latin typeface="Lucida Sans" pitchFamily="34" charset="0"/>
                <a:ea typeface="ヒラギノ角ゴ Pro W3" pitchFamily="120" charset="-128"/>
              </a:rPr>
              <a:t>Be Consistent</a:t>
            </a:r>
          </a:p>
          <a:p>
            <a:r>
              <a:rPr lang="en-SG" sz="1900" smtClean="0">
                <a:latin typeface="Lucida Sans" pitchFamily="34" charset="0"/>
                <a:ea typeface="ヒラギノ角ゴ Pro W3" pitchFamily="120" charset="-128"/>
              </a:rPr>
              <a:t>Beware of Mode Error</a:t>
            </a:r>
          </a:p>
          <a:p>
            <a:pPr lvl="1"/>
            <a:r>
              <a:rPr lang="en-US" sz="1700" smtClean="0">
                <a:ea typeface="ヒラギノ角ゴ Pro W3" pitchFamily="120" charset="-128"/>
              </a:rPr>
              <a:t>do not require user to remember temporary operating states and labels</a:t>
            </a:r>
          </a:p>
          <a:p>
            <a:r>
              <a:rPr lang="en-US" sz="1900" smtClean="0">
                <a:latin typeface="Lucida Sans" pitchFamily="34" charset="0"/>
                <a:ea typeface="ヒラギノ角ゴ Pro W3" pitchFamily="120" charset="-128"/>
              </a:rPr>
              <a:t>Help the user remember how far the current task has progressed</a:t>
            </a:r>
          </a:p>
          <a:p>
            <a:r>
              <a:rPr lang="en-US" sz="1900" smtClean="0">
                <a:latin typeface="Lucida Sans" pitchFamily="34" charset="0"/>
                <a:ea typeface="ヒラギノ角ゴ Pro W3" pitchFamily="120" charset="-128"/>
              </a:rPr>
              <a:t>Help the user remember what the system expects them to do next</a:t>
            </a:r>
          </a:p>
          <a:p>
            <a:endParaRPr lang="en-GB" sz="1900" smtClean="0">
              <a:latin typeface="Lucida Sans" pitchFamily="34" charset="0"/>
              <a:ea typeface="ヒラギノ角ゴ Pro W3" pitchFamily="120" charset="-12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Minimise Working Memory Load</a:t>
            </a:r>
            <a:endParaRPr lang="en-GB" smtClean="0">
              <a:latin typeface="Lucida Sans" pitchFamily="34" charset="0"/>
              <a:ea typeface="ヒラギノ角ゴ Pro W3" pitchFamily="120" charset="-128"/>
            </a:endParaRPr>
          </a:p>
        </p:txBody>
      </p:sp>
      <p:sp>
        <p:nvSpPr>
          <p:cNvPr id="90115" name="Conten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Minimise both TIME and NUMBER of alphanumeric items operators have to retain in WM when performing task </a:t>
            </a:r>
          </a:p>
          <a:p>
            <a:pPr lvl="1"/>
            <a:r>
              <a:rPr lang="en-SG" smtClean="0">
                <a:ea typeface="ヒラギノ角ゴ Pro W3" pitchFamily="120" charset="-128"/>
              </a:rPr>
              <a:t>Avoid use of long codes of arbitrary digit or numerical strings</a:t>
            </a:r>
            <a:endParaRPr lang="en-GB" smtClean="0">
              <a:ea typeface="ヒラギノ角ゴ Pro W3" pitchFamily="120" charset="-128"/>
            </a:endParaRPr>
          </a:p>
        </p:txBody>
      </p:sp>
      <p:sp>
        <p:nvSpPr>
          <p:cNvPr id="90116" name="Rectangle 3"/>
          <p:cNvSpPr>
            <a:spLocks noChangeArrowheads="1"/>
          </p:cNvSpPr>
          <p:nvPr/>
        </p:nvSpPr>
        <p:spPr bwMode="auto">
          <a:xfrm>
            <a:off x="1366838" y="2851150"/>
            <a:ext cx="5889625" cy="1892300"/>
          </a:xfrm>
          <a:prstGeom prst="rect">
            <a:avLst/>
          </a:prstGeom>
          <a:noFill/>
          <a:ln w="9525">
            <a:noFill/>
            <a:miter lim="800000"/>
            <a:headEnd/>
            <a:tailEnd/>
          </a:ln>
        </p:spPr>
        <p:txBody>
          <a:bodyPr>
            <a:spAutoFit/>
          </a:bodyPr>
          <a:lstStyle/>
          <a:p>
            <a:pPr lvl="2" eaLnBrk="1" hangingPunct="1"/>
            <a:r>
              <a:rPr lang="en-US" b="1" dirty="0"/>
              <a:t>Airline reservation system</a:t>
            </a:r>
          </a:p>
          <a:p>
            <a:pPr lvl="2" eaLnBrk="1" hangingPunct="1"/>
            <a:r>
              <a:rPr lang="en-US" dirty="0"/>
              <a:t>Check seat availability for flight on August 21, from Washington’s National Airport (DCA) to New York’s La Guardia Airport (LGA) at about 3.00pm</a:t>
            </a:r>
          </a:p>
          <a:p>
            <a:pPr lvl="2" eaLnBrk="1" hangingPunct="1"/>
            <a:endParaRPr lang="en-US" sz="2700" dirty="0"/>
          </a:p>
        </p:txBody>
      </p:sp>
      <p:sp>
        <p:nvSpPr>
          <p:cNvPr id="5" name="Rectangle 4"/>
          <p:cNvSpPr>
            <a:spLocks noChangeArrowheads="1"/>
          </p:cNvSpPr>
          <p:nvPr/>
        </p:nvSpPr>
        <p:spPr bwMode="auto">
          <a:xfrm>
            <a:off x="3078163" y="4559300"/>
            <a:ext cx="2466975" cy="350838"/>
          </a:xfrm>
          <a:prstGeom prst="rect">
            <a:avLst/>
          </a:prstGeom>
          <a:noFill/>
          <a:ln w="9525">
            <a:noFill/>
            <a:miter lim="800000"/>
            <a:headEnd/>
            <a:tailEnd/>
          </a:ln>
        </p:spPr>
        <p:txBody>
          <a:bodyPr wrap="none">
            <a:spAutoFit/>
          </a:bodyPr>
          <a:lstStyle/>
          <a:p>
            <a:pPr eaLnBrk="1" hangingPunct="1">
              <a:lnSpc>
                <a:spcPct val="80000"/>
              </a:lnSpc>
              <a:spcBef>
                <a:spcPct val="20000"/>
              </a:spcBef>
              <a:buSzPct val="75000"/>
            </a:pPr>
            <a:r>
              <a:rPr lang="en-US" sz="2100">
                <a:solidFill>
                  <a:srgbClr val="800000"/>
                </a:solidFill>
                <a:latin typeface="Calibri" pitchFamily="34" charset="0"/>
              </a:rPr>
              <a:t>A0821DCALGA0300P</a:t>
            </a:r>
          </a:p>
        </p:txBody>
      </p:sp>
      <p:sp>
        <p:nvSpPr>
          <p:cNvPr id="6" name="TextBox 5"/>
          <p:cNvSpPr txBox="1"/>
          <p:nvPr/>
        </p:nvSpPr>
        <p:spPr>
          <a:xfrm>
            <a:off x="425450" y="4603080"/>
            <a:ext cx="8458200" cy="1200329"/>
          </a:xfrm>
          <a:prstGeom prst="rect">
            <a:avLst/>
          </a:prstGeom>
          <a:solidFill>
            <a:srgbClr val="FFFF00"/>
          </a:solidFill>
          <a:ln w="12700">
            <a:solidFill>
              <a:schemeClr val="tx1"/>
            </a:solidFill>
          </a:ln>
        </p:spPr>
        <p:txBody>
          <a:bodyPr wrap="square" rtlCol="0">
            <a:spAutoFit/>
          </a:bodyPr>
          <a:lstStyle/>
          <a:p>
            <a:pPr algn="ctr"/>
            <a:r>
              <a:rPr lang="en-US" i="1" dirty="0" smtClean="0"/>
              <a:t>Describe and discuss some situations where design induced memory errors may occur</a:t>
            </a:r>
          </a:p>
          <a:p>
            <a:pPr algn="ctr"/>
            <a:endParaRPr lang="en-US" i="1" dirty="0" smtClean="0"/>
          </a:p>
          <a:p>
            <a:pPr algn="ctr"/>
            <a:r>
              <a:rPr lang="en-US" i="1" dirty="0" smtClean="0"/>
              <a:t>Offer 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Long Term Memory</a:t>
            </a:r>
            <a:endParaRPr lang="en-GB" smtClean="0">
              <a:latin typeface="Lucida Sans" pitchFamily="34" charset="0"/>
              <a:ea typeface="ヒラギノ角ゴ Pro W3" pitchFamily="120" charset="-128"/>
            </a:endParaRPr>
          </a:p>
        </p:txBody>
      </p:sp>
      <p:sp>
        <p:nvSpPr>
          <p:cNvPr id="91139" name="Conten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Mechanism for storing information and retrieving it later</a:t>
            </a:r>
          </a:p>
          <a:p>
            <a:r>
              <a:rPr lang="en-SG" smtClean="0">
                <a:latin typeface="Lucida Sans" pitchFamily="34" charset="0"/>
                <a:ea typeface="ヒラギノ角ゴ Pro W3" pitchFamily="120" charset="-128"/>
              </a:rPr>
              <a:t>Learning is the process of storing information in the LTM</a:t>
            </a:r>
          </a:p>
          <a:p>
            <a:r>
              <a:rPr lang="en-SG" smtClean="0">
                <a:latin typeface="Lucida Sans" pitchFamily="34" charset="0"/>
                <a:ea typeface="ヒラギノ角ゴ Pro W3" pitchFamily="120" charset="-128"/>
              </a:rPr>
              <a:t>How difficult or easy to retrieve information from LTM depends on strength and association</a:t>
            </a:r>
          </a:p>
          <a:p>
            <a:endParaRPr lang="en-SG" smtClean="0">
              <a:latin typeface="Lucida Sans" pitchFamily="34" charset="0"/>
              <a:ea typeface="ヒラギノ角ゴ Pro W3" pitchFamily="120" charset="-128"/>
            </a:endParaRPr>
          </a:p>
          <a:p>
            <a:pPr marL="342900" lvl="1" indent="0">
              <a:buFont typeface="Arial" pitchFamily="34" charset="0"/>
              <a:buNone/>
            </a:pPr>
            <a:endParaRPr lang="en-GB" smtClean="0">
              <a:ea typeface="ヒラギノ角ゴ Pro W3" pitchFamily="120" charset="-128"/>
            </a:endParaRPr>
          </a:p>
        </p:txBody>
      </p:sp>
      <p:sp>
        <p:nvSpPr>
          <p:cNvPr id="4" name="TextBox 3"/>
          <p:cNvSpPr txBox="1"/>
          <p:nvPr/>
        </p:nvSpPr>
        <p:spPr>
          <a:xfrm>
            <a:off x="425450" y="4205149"/>
            <a:ext cx="8458200" cy="1754326"/>
          </a:xfrm>
          <a:prstGeom prst="rect">
            <a:avLst/>
          </a:prstGeom>
          <a:solidFill>
            <a:srgbClr val="FFFF00"/>
          </a:solidFill>
          <a:ln w="12700">
            <a:solidFill>
              <a:schemeClr val="tx1"/>
            </a:solidFill>
          </a:ln>
        </p:spPr>
        <p:txBody>
          <a:bodyPr wrap="square" rtlCol="0">
            <a:spAutoFit/>
          </a:bodyPr>
          <a:lstStyle/>
          <a:p>
            <a:pPr algn="ctr"/>
            <a:r>
              <a:rPr lang="en-US" i="1" dirty="0" smtClean="0"/>
              <a:t>Do you remember your primary school? Your last holiday? Your mathematics theory? The names of birds? How to ride a bike? Where to find Beijing and New York? The names of all the stations on the MRT? Your first day at school?</a:t>
            </a:r>
          </a:p>
          <a:p>
            <a:pPr algn="ctr"/>
            <a:endParaRPr lang="en-US" i="1" dirty="0" smtClean="0"/>
          </a:p>
          <a:p>
            <a:pPr algn="ctr"/>
            <a:r>
              <a:rPr lang="en-US" i="1" dirty="0" smtClean="0"/>
              <a:t>We have enormous memories; the challenge is to retrieve the right information at the right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Short Term Sensory Register </a:t>
            </a:r>
            <a:endParaRPr lang="en-GB" smtClean="0">
              <a:latin typeface="Lucida Sans" pitchFamily="34" charset="0"/>
              <a:ea typeface="ヒラギノ角ゴ Pro W3" pitchFamily="120" charset="-128"/>
            </a:endParaRPr>
          </a:p>
        </p:txBody>
      </p:sp>
      <p:sp>
        <p:nvSpPr>
          <p:cNvPr id="34819" name="Content Placeholder 2"/>
          <p:cNvSpPr>
            <a:spLocks noGrp="1"/>
          </p:cNvSpPr>
          <p:nvPr>
            <p:ph type="body" sz="quarter" idx="11"/>
          </p:nvPr>
        </p:nvSpPr>
        <p:spPr bwMode="auto">
          <a:xfrm>
            <a:off x="685800" y="1387475"/>
            <a:ext cx="6910388" cy="3481685"/>
          </a:xfrm>
          <a:noFill/>
          <a:ln>
            <a:miter lim="800000"/>
            <a:headEnd/>
            <a:tailEnd/>
          </a:ln>
        </p:spPr>
        <p:txBody>
          <a:bodyPr wrap="square" lIns="91440" tIns="45720" rIns="91440" bIns="45720" numCol="1" anchor="t" anchorCtr="0" compatLnSpc="1">
            <a:prstTxWarp prst="textNoShape">
              <a:avLst/>
            </a:prstTxWarp>
          </a:bodyPr>
          <a:lstStyle/>
          <a:p>
            <a:r>
              <a:rPr lang="en-US" sz="2400" dirty="0" smtClean="0">
                <a:latin typeface="Lucida Sans" pitchFamily="34" charset="0"/>
                <a:ea typeface="ヒラギノ角ゴ Pro W3" pitchFamily="120" charset="-128"/>
              </a:rPr>
              <a:t>Brief visual impression  or memory trace</a:t>
            </a:r>
          </a:p>
          <a:p>
            <a:r>
              <a:rPr lang="en-US" sz="2400" dirty="0" smtClean="0">
                <a:latin typeface="Lucida Sans" pitchFamily="34" charset="0"/>
                <a:ea typeface="ヒラギノ角ゴ Pro W3" pitchFamily="120" charset="-128"/>
              </a:rPr>
              <a:t>Gives you opportunity to further process stimuli </a:t>
            </a:r>
          </a:p>
          <a:p>
            <a:r>
              <a:rPr lang="en-US" sz="2400" dirty="0" smtClean="0">
                <a:latin typeface="Lucida Sans" pitchFamily="34" charset="0"/>
                <a:ea typeface="ヒラギノ角ゴ Pro W3" pitchFamily="120" charset="-128"/>
              </a:rPr>
              <a:t>Psychologists believe we have a sensory register for each sense. </a:t>
            </a:r>
          </a:p>
          <a:p>
            <a:pPr lvl="1"/>
            <a:r>
              <a:rPr lang="en-US" sz="2000" dirty="0" smtClean="0">
                <a:ea typeface="ヒラギノ角ゴ Pro W3" pitchFamily="120" charset="-128"/>
              </a:rPr>
              <a:t>Visual stimuli  held in </a:t>
            </a:r>
            <a:r>
              <a:rPr lang="en-US" sz="2000" b="1" dirty="0" smtClean="0">
                <a:solidFill>
                  <a:srgbClr val="953735"/>
                </a:solidFill>
                <a:ea typeface="ヒラギノ角ゴ Pro W3" pitchFamily="120" charset="-128"/>
                <a:sym typeface="Wingdings" pitchFamily="2" charset="2"/>
              </a:rPr>
              <a:t>Iconic Storage </a:t>
            </a:r>
            <a:r>
              <a:rPr lang="en-US" sz="2000" dirty="0" smtClean="0">
                <a:ea typeface="ヒラギノ角ゴ Pro W3" pitchFamily="120" charset="-128"/>
                <a:sym typeface="Wingdings" pitchFamily="2" charset="2"/>
              </a:rPr>
              <a:t>  &lt; </a:t>
            </a:r>
            <a:r>
              <a:rPr lang="en-US" sz="2000" dirty="0" smtClean="0">
                <a:ea typeface="ヒラギノ角ゴ Pro W3" pitchFamily="120" charset="-128"/>
              </a:rPr>
              <a:t>1 seconds.</a:t>
            </a:r>
          </a:p>
          <a:p>
            <a:pPr lvl="2"/>
            <a:r>
              <a:rPr lang="en-US" sz="1600" dirty="0" smtClean="0">
                <a:ea typeface="ヒラギノ角ゴ Pro W3" pitchFamily="120" charset="-128"/>
              </a:rPr>
              <a:t>Iconic memory allows us to perceive imagery in a film as seamless. </a:t>
            </a:r>
          </a:p>
          <a:p>
            <a:pPr lvl="1"/>
            <a:r>
              <a:rPr lang="en-US" sz="2000" dirty="0" smtClean="0">
                <a:ea typeface="ヒラギノ角ゴ Pro W3" pitchFamily="120" charset="-128"/>
              </a:rPr>
              <a:t>Auditory stimuli  held in </a:t>
            </a:r>
            <a:r>
              <a:rPr lang="en-US" sz="2000" b="1" dirty="0" smtClean="0">
                <a:solidFill>
                  <a:srgbClr val="953735"/>
                </a:solidFill>
                <a:ea typeface="ヒラギノ角ゴ Pro W3" pitchFamily="120" charset="-128"/>
              </a:rPr>
              <a:t>Echoic Storage </a:t>
            </a:r>
            <a:r>
              <a:rPr lang="en-US" sz="2000" dirty="0" smtClean="0">
                <a:ea typeface="ヒラギノ角ゴ Pro W3" pitchFamily="120" charset="-128"/>
              </a:rPr>
              <a:t>&lt;= 3 seconds. </a:t>
            </a:r>
          </a:p>
          <a:p>
            <a:pPr lvl="2"/>
            <a:r>
              <a:rPr lang="en-US" sz="1800" dirty="0" smtClean="0">
                <a:ea typeface="ヒラギノ角ゴ Pro W3" pitchFamily="120" charset="-128"/>
              </a:rPr>
              <a:t>Echoes last longer than icons.  That’s why we rehearse information to retain them.</a:t>
            </a:r>
            <a:endParaRPr lang="en-US" sz="3400" dirty="0" smtClean="0">
              <a:ea typeface="ヒラギノ角ゴ Pro W3" pitchFamily="120" charset="-128"/>
            </a:endParaRPr>
          </a:p>
          <a:p>
            <a:pPr lvl="1"/>
            <a:endParaRPr lang="en-US" sz="2000" dirty="0" smtClean="0">
              <a:ea typeface="ヒラギノ角ゴ Pro W3" pitchFamily="120" charset="-128"/>
            </a:endParaRPr>
          </a:p>
          <a:p>
            <a:pPr lvl="1"/>
            <a:endParaRPr lang="en-US" sz="2000" dirty="0" smtClean="0">
              <a:ea typeface="ヒラギノ角ゴ Pro W3" pitchFamily="120" charset="-128"/>
            </a:endParaRPr>
          </a:p>
          <a:p>
            <a:endParaRPr lang="en-GB" dirty="0" smtClean="0">
              <a:latin typeface="Lucida Sans" pitchFamily="34" charset="0"/>
              <a:ea typeface="ヒラギノ角ゴ Pro W3" pitchFamily="120" charset="-128"/>
            </a:endParaRPr>
          </a:p>
        </p:txBody>
      </p:sp>
      <p:sp>
        <p:nvSpPr>
          <p:cNvPr id="4" name="TextBox 3"/>
          <p:cNvSpPr txBox="1"/>
          <p:nvPr/>
        </p:nvSpPr>
        <p:spPr>
          <a:xfrm>
            <a:off x="971600" y="5726578"/>
            <a:ext cx="5120754" cy="646331"/>
          </a:xfrm>
          <a:prstGeom prst="rect">
            <a:avLst/>
          </a:prstGeom>
          <a:solidFill>
            <a:srgbClr val="FFFF00"/>
          </a:solidFill>
          <a:ln w="12700">
            <a:solidFill>
              <a:schemeClr val="tx1"/>
            </a:solidFill>
          </a:ln>
        </p:spPr>
        <p:txBody>
          <a:bodyPr wrap="square" rtlCol="0">
            <a:spAutoFit/>
          </a:bodyPr>
          <a:lstStyle/>
          <a:p>
            <a:pPr algn="ctr"/>
            <a:r>
              <a:rPr lang="en-US" i="1" dirty="0" smtClean="0"/>
              <a:t>Wave your finger in front of your eyes.</a:t>
            </a:r>
          </a:p>
          <a:p>
            <a:pPr algn="ctr"/>
            <a:r>
              <a:rPr lang="en-US" i="1" dirty="0" smtClean="0"/>
              <a:t> Do you see the trace?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Long Term Memory</a:t>
            </a:r>
            <a:endParaRPr lang="en-GB" smtClean="0">
              <a:latin typeface="Lucida Sans" pitchFamily="34" charset="0"/>
              <a:ea typeface="ヒラギノ角ゴ Pro W3" pitchFamily="120" charset="-128"/>
            </a:endParaRPr>
          </a:p>
        </p:txBody>
      </p:sp>
      <p:sp>
        <p:nvSpPr>
          <p:cNvPr id="92163" name="Content Placeholder 2"/>
          <p:cNvSpPr>
            <a:spLocks noGrp="1"/>
          </p:cNvSpPr>
          <p:nvPr>
            <p:ph type="body" sz="quarter" idx="11"/>
          </p:nvPr>
        </p:nvSpPr>
        <p:spPr bwMode="auto">
          <a:xfrm>
            <a:off x="685800" y="1387475"/>
            <a:ext cx="7543800" cy="4561805"/>
          </a:xfrm>
          <a:noFill/>
          <a:ln>
            <a:miter lim="800000"/>
            <a:headEnd/>
            <a:tailEnd/>
          </a:ln>
        </p:spPr>
        <p:txBody>
          <a:bodyPr wrap="square" lIns="91440" tIns="45720" rIns="91440" bIns="45720" numCol="1" anchor="t" anchorCtr="0" compatLnSpc="1">
            <a:prstTxWarp prst="textNoShape">
              <a:avLst/>
            </a:prstTxWarp>
            <a:normAutofit lnSpcReduction="10000"/>
          </a:bodyPr>
          <a:lstStyle/>
          <a:p>
            <a:pPr>
              <a:lnSpc>
                <a:spcPct val="110000"/>
              </a:lnSpc>
            </a:pPr>
            <a:r>
              <a:rPr lang="en-SG" b="1" dirty="0" smtClean="0">
                <a:latin typeface="Lucida Sans" pitchFamily="34" charset="0"/>
                <a:ea typeface="ヒラギノ角ゴ Pro W3" pitchFamily="120" charset="-128"/>
              </a:rPr>
              <a:t>Strength</a:t>
            </a:r>
            <a:r>
              <a:rPr lang="en-SG" dirty="0" smtClean="0">
                <a:latin typeface="Lucida Sans" pitchFamily="34" charset="0"/>
                <a:ea typeface="ヒラギノ角ゴ Pro W3" pitchFamily="120" charset="-128"/>
              </a:rPr>
              <a:t>: depends on frequency and recency of use</a:t>
            </a:r>
          </a:p>
          <a:p>
            <a:pPr lvl="1">
              <a:lnSpc>
                <a:spcPct val="110000"/>
              </a:lnSpc>
            </a:pPr>
            <a:r>
              <a:rPr lang="en-SG" dirty="0" smtClean="0">
                <a:ea typeface="ヒラギノ角ゴ Pro W3" pitchFamily="120" charset="-128"/>
              </a:rPr>
              <a:t>Password that are used everyday can be easily recalled</a:t>
            </a:r>
          </a:p>
          <a:p>
            <a:pPr lvl="1">
              <a:lnSpc>
                <a:spcPct val="110000"/>
              </a:lnSpc>
            </a:pPr>
            <a:r>
              <a:rPr lang="en-SG" dirty="0" smtClean="0">
                <a:ea typeface="ヒラギノ角ゴ Pro W3" pitchFamily="120" charset="-128"/>
              </a:rPr>
              <a:t>A recently used item is easier to recall than one that hasn’t been used for a while. </a:t>
            </a:r>
          </a:p>
          <a:p>
            <a:pPr>
              <a:lnSpc>
                <a:spcPct val="110000"/>
              </a:lnSpc>
            </a:pPr>
            <a:r>
              <a:rPr lang="en-SG" b="1" dirty="0" smtClean="0">
                <a:latin typeface="Lucida Sans" pitchFamily="34" charset="0"/>
                <a:ea typeface="ヒラギノ角ゴ Pro W3" pitchFamily="120" charset="-128"/>
              </a:rPr>
              <a:t>Association</a:t>
            </a:r>
            <a:r>
              <a:rPr lang="en-SG" dirty="0" smtClean="0">
                <a:latin typeface="Lucida Sans" pitchFamily="34" charset="0"/>
                <a:ea typeface="ヒラギノ角ゴ Pro W3" pitchFamily="120" charset="-128"/>
              </a:rPr>
              <a:t>:</a:t>
            </a:r>
          </a:p>
          <a:p>
            <a:pPr lvl="1">
              <a:lnSpc>
                <a:spcPct val="110000"/>
              </a:lnSpc>
            </a:pPr>
            <a:r>
              <a:rPr lang="en-SG" dirty="0" smtClean="0">
                <a:ea typeface="ヒラギノ角ゴ Pro W3" pitchFamily="120" charset="-128"/>
              </a:rPr>
              <a:t> Items from LTM may be linked or associated with other items</a:t>
            </a:r>
          </a:p>
          <a:p>
            <a:pPr lvl="1">
              <a:lnSpc>
                <a:spcPct val="110000"/>
              </a:lnSpc>
            </a:pPr>
            <a:r>
              <a:rPr lang="en-SG" dirty="0" smtClean="0">
                <a:ea typeface="ヒラギノ角ゴ Pro W3" pitchFamily="120" charset="-128"/>
              </a:rPr>
              <a:t>The more associations, the better the information can be retrieved</a:t>
            </a:r>
          </a:p>
          <a:p>
            <a:pPr>
              <a:lnSpc>
                <a:spcPct val="110000"/>
              </a:lnSpc>
            </a:pPr>
            <a:r>
              <a:rPr lang="en-SG" b="1" dirty="0" smtClean="0">
                <a:latin typeface="Lucida Sans" pitchFamily="34" charset="0"/>
                <a:ea typeface="ヒラギノ角ゴ Pro W3" pitchFamily="120" charset="-128"/>
              </a:rPr>
              <a:t>Rote memory </a:t>
            </a:r>
            <a:r>
              <a:rPr lang="en-SG" dirty="0" smtClean="0">
                <a:latin typeface="Lucida Sans" pitchFamily="34" charset="0"/>
                <a:ea typeface="ヒラギノ角ゴ Pro W3" pitchFamily="120" charset="-128"/>
              </a:rPr>
              <a:t>:</a:t>
            </a:r>
          </a:p>
          <a:p>
            <a:pPr lvl="1">
              <a:lnSpc>
                <a:spcPct val="110000"/>
              </a:lnSpc>
            </a:pPr>
            <a:r>
              <a:rPr lang="en-SG" dirty="0" smtClean="0">
                <a:ea typeface="ヒラギノ角ゴ Pro W3" pitchFamily="120" charset="-128"/>
              </a:rPr>
              <a:t> rehearsing items through repetitions without any associations (meaning). Quickly forgotten. </a:t>
            </a:r>
          </a:p>
          <a:p>
            <a:pPr lvl="1">
              <a:lnSpc>
                <a:spcPct val="110000"/>
              </a:lnSpc>
            </a:pPr>
            <a:endParaRPr lang="en-SG" dirty="0" smtClean="0">
              <a:ea typeface="ヒラギノ角ゴ Pro W3" pitchFamily="120" charset="-128"/>
            </a:endParaRPr>
          </a:p>
          <a:p>
            <a:pPr lvl="1">
              <a:buFont typeface="Arial" pitchFamily="34" charset="0"/>
              <a:buNone/>
            </a:pPr>
            <a:endParaRPr lang="en-GB" dirty="0" smtClean="0">
              <a:ea typeface="ヒラギノ角ゴ Pro W3" pitchFamily="120" charset="-128"/>
            </a:endParaRPr>
          </a:p>
        </p:txBody>
      </p:sp>
      <p:sp>
        <p:nvSpPr>
          <p:cNvPr id="4" name="TextBox 3"/>
          <p:cNvSpPr txBox="1"/>
          <p:nvPr/>
        </p:nvSpPr>
        <p:spPr>
          <a:xfrm>
            <a:off x="425450" y="5949280"/>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Describe and discuss some strong and weak memories for the information you learned in school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Forgetting</a:t>
            </a:r>
            <a:endParaRPr lang="en-GB" smtClean="0">
              <a:latin typeface="Lucida Sans" pitchFamily="34" charset="0"/>
              <a:ea typeface="ヒラギノ角ゴ Pro W3" pitchFamily="120" charset="-128"/>
            </a:endParaRPr>
          </a:p>
        </p:txBody>
      </p:sp>
      <p:sp>
        <p:nvSpPr>
          <p:cNvPr id="93187" name="Conten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SG" sz="1900" dirty="0" smtClean="0">
                <a:latin typeface="Lucida Sans" pitchFamily="34" charset="0"/>
                <a:ea typeface="ヒラギノ角ゴ Pro W3" pitchFamily="120" charset="-128"/>
              </a:rPr>
              <a:t>Retrieval fails because of: </a:t>
            </a:r>
          </a:p>
          <a:p>
            <a:pPr lvl="1"/>
            <a:r>
              <a:rPr lang="en-SG" sz="1700" dirty="0" smtClean="0">
                <a:ea typeface="ヒラギノ角ゴ Pro W3" pitchFamily="120" charset="-128"/>
              </a:rPr>
              <a:t>Weak strength due to frequency or recency</a:t>
            </a:r>
          </a:p>
          <a:p>
            <a:pPr lvl="1"/>
            <a:r>
              <a:rPr lang="en-SG" sz="1700" dirty="0" smtClean="0">
                <a:ea typeface="ヒラギノ角ゴ Pro W3" pitchFamily="120" charset="-128"/>
              </a:rPr>
              <a:t>Weak or few associations with other information</a:t>
            </a:r>
          </a:p>
          <a:p>
            <a:pPr lvl="1"/>
            <a:r>
              <a:rPr lang="en-SG" sz="1700" dirty="0" smtClean="0">
                <a:ea typeface="ヒラギノ角ゴ Pro W3" pitchFamily="120" charset="-128"/>
              </a:rPr>
              <a:t>Interfering associations</a:t>
            </a:r>
          </a:p>
          <a:p>
            <a:pPr lvl="1"/>
            <a:endParaRPr lang="en-SG" sz="1700" dirty="0" smtClean="0">
              <a:ea typeface="ヒラギノ角ゴ Pro W3" pitchFamily="120" charset="-128"/>
            </a:endParaRPr>
          </a:p>
          <a:p>
            <a:r>
              <a:rPr lang="en-SG" sz="1900" dirty="0" smtClean="0">
                <a:latin typeface="Lucida Sans" pitchFamily="34" charset="0"/>
                <a:ea typeface="ヒラギノ角ゴ Pro W3" pitchFamily="120" charset="-128"/>
              </a:rPr>
              <a:t>Increase likelihood of recall by:</a:t>
            </a:r>
          </a:p>
          <a:p>
            <a:pPr lvl="1"/>
            <a:r>
              <a:rPr lang="en-SG" sz="1700" dirty="0" smtClean="0">
                <a:ea typeface="ヒラギノ角ゴ Pro W3" pitchFamily="120" charset="-128"/>
              </a:rPr>
              <a:t>Process in WM frequently with other information in a meaningful way (create new associations)</a:t>
            </a:r>
          </a:p>
          <a:p>
            <a:pPr lvl="1"/>
            <a:endParaRPr lang="en-SG" sz="1700" dirty="0" smtClean="0">
              <a:ea typeface="ヒラギノ角ゴ Pro W3" pitchFamily="120" charset="-128"/>
            </a:endParaRPr>
          </a:p>
          <a:p>
            <a:r>
              <a:rPr lang="en-SG" sz="1900" dirty="0" smtClean="0">
                <a:latin typeface="Lucida Sans" pitchFamily="34" charset="0"/>
                <a:ea typeface="ヒラギノ角ゴ Pro W3" pitchFamily="120" charset="-128"/>
              </a:rPr>
              <a:t>Recall – retrieve required item</a:t>
            </a:r>
          </a:p>
          <a:p>
            <a:r>
              <a:rPr lang="en-SG" sz="1900" dirty="0" smtClean="0">
                <a:latin typeface="Lucida Sans" pitchFamily="34" charset="0"/>
                <a:ea typeface="ヒラギノ角ゴ Pro W3" pitchFamily="120" charset="-128"/>
              </a:rPr>
              <a:t>Recognition – perceptual cue provide in environment – triggers an association with the required item to be retrieved </a:t>
            </a:r>
          </a:p>
          <a:p>
            <a:pPr lvl="1"/>
            <a:r>
              <a:rPr lang="en-SG" sz="1700" b="1" dirty="0" smtClean="0">
                <a:latin typeface="Lucida Sans" pitchFamily="34" charset="0"/>
                <a:ea typeface="ヒラギノ角ゴ Pro W3" pitchFamily="120" charset="-128"/>
              </a:rPr>
              <a:t>Recognition is easier than recall</a:t>
            </a:r>
          </a:p>
          <a:p>
            <a:pPr lvl="1">
              <a:lnSpc>
                <a:spcPct val="80000"/>
              </a:lnSpc>
            </a:pPr>
            <a:endParaRPr lang="en-SG" sz="1700" dirty="0" smtClean="0">
              <a:ea typeface="ヒラギノ角ゴ Pro W3" pitchFamily="120" charset="-128"/>
            </a:endParaRPr>
          </a:p>
          <a:p>
            <a:pPr lvl="1">
              <a:lnSpc>
                <a:spcPct val="80000"/>
              </a:lnSpc>
            </a:pPr>
            <a:endParaRPr lang="en-SG" sz="1700" dirty="0" smtClean="0">
              <a:ea typeface="ヒラギノ角ゴ Pro W3" pitchFamily="120" charset="-128"/>
            </a:endParaRPr>
          </a:p>
          <a:p>
            <a:pPr lvl="1">
              <a:lnSpc>
                <a:spcPct val="80000"/>
              </a:lnSpc>
            </a:pPr>
            <a:endParaRPr lang="en-SG" sz="1700" dirty="0" smtClean="0">
              <a:ea typeface="ヒラギノ角ゴ Pro W3" pitchFamily="120" charset="-128"/>
            </a:endParaRPr>
          </a:p>
          <a:p>
            <a:pPr lvl="1">
              <a:lnSpc>
                <a:spcPct val="80000"/>
              </a:lnSpc>
            </a:pPr>
            <a:endParaRPr lang="en-GB" sz="1700" dirty="0" smtClean="0">
              <a:ea typeface="ヒラギノ角ゴ Pro W3" pitchFamily="120" charset="-128"/>
            </a:endParaRPr>
          </a:p>
        </p:txBody>
      </p:sp>
      <p:sp>
        <p:nvSpPr>
          <p:cNvPr id="4" name="TextBox 3"/>
          <p:cNvSpPr txBox="1"/>
          <p:nvPr/>
        </p:nvSpPr>
        <p:spPr>
          <a:xfrm>
            <a:off x="425450" y="6309320"/>
            <a:ext cx="8458200" cy="369332"/>
          </a:xfrm>
          <a:prstGeom prst="rect">
            <a:avLst/>
          </a:prstGeom>
          <a:solidFill>
            <a:srgbClr val="FFFF00"/>
          </a:solidFill>
          <a:ln w="12700">
            <a:solidFill>
              <a:schemeClr val="tx1"/>
            </a:solidFill>
          </a:ln>
        </p:spPr>
        <p:txBody>
          <a:bodyPr wrap="square" rtlCol="0">
            <a:spAutoFit/>
          </a:bodyPr>
          <a:lstStyle/>
          <a:p>
            <a:pPr algn="ctr"/>
            <a:r>
              <a:rPr lang="en-US" i="1" dirty="0" smtClean="0"/>
              <a:t>Discuss, with examples the difference between recognition and recall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Organisation of Information in LTM</a:t>
            </a:r>
            <a:endParaRPr lang="en-GB" smtClean="0">
              <a:latin typeface="Lucida Sans" pitchFamily="34" charset="0"/>
              <a:ea typeface="ヒラギノ角ゴ Pro W3" pitchFamily="120" charset="-128"/>
            </a:endParaRPr>
          </a:p>
        </p:txBody>
      </p:sp>
      <p:sp>
        <p:nvSpPr>
          <p:cNvPr id="94211" name="Content Placeholder 2"/>
          <p:cNvSpPr>
            <a:spLocks noGrp="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a:lnSpc>
                <a:spcPct val="110000"/>
              </a:lnSpc>
              <a:buNone/>
            </a:pPr>
            <a:r>
              <a:rPr lang="en-SG" sz="1600" b="1" dirty="0" smtClean="0">
                <a:latin typeface="Lucida Sans" pitchFamily="34" charset="0"/>
                <a:ea typeface="ヒラギノ角ゴ Pro W3" pitchFamily="120" charset="-128"/>
              </a:rPr>
              <a:t>Schema and Scripts</a:t>
            </a:r>
          </a:p>
          <a:p>
            <a:pPr>
              <a:lnSpc>
                <a:spcPct val="110000"/>
              </a:lnSpc>
            </a:pPr>
            <a:r>
              <a:rPr lang="en-SG" sz="1600" dirty="0" smtClean="0">
                <a:latin typeface="Lucida Sans" pitchFamily="34" charset="0"/>
                <a:ea typeface="ヒラギノ角ゴ Pro W3" pitchFamily="120" charset="-128"/>
              </a:rPr>
              <a:t>Information in LTM is organised around central concepts or topics</a:t>
            </a:r>
          </a:p>
          <a:p>
            <a:pPr>
              <a:lnSpc>
                <a:spcPct val="110000"/>
              </a:lnSpc>
            </a:pPr>
            <a:r>
              <a:rPr lang="en-SG" sz="1600" dirty="0" smtClean="0">
                <a:latin typeface="Lucida Sans" pitchFamily="34" charset="0"/>
                <a:ea typeface="ヒラギノ角ゴ Pro W3" pitchFamily="120" charset="-128"/>
              </a:rPr>
              <a:t>Our knowledge structure about a particular topic is called a SCHEMA</a:t>
            </a:r>
            <a:endParaRPr lang="en-GB" sz="1600" dirty="0" smtClean="0">
              <a:latin typeface="Lucida Sans" pitchFamily="34" charset="0"/>
              <a:ea typeface="ヒラギノ角ゴ Pro W3" pitchFamily="120" charset="-128"/>
            </a:endParaRPr>
          </a:p>
          <a:p>
            <a:pPr marL="800100" lvl="1" indent="-342900">
              <a:lnSpc>
                <a:spcPct val="110000"/>
              </a:lnSpc>
            </a:pPr>
            <a:r>
              <a:rPr lang="en-SG" sz="1400" i="1" dirty="0" smtClean="0">
                <a:latin typeface="Lucida Sans" pitchFamily="34" charset="0"/>
                <a:ea typeface="ヒラギノ角ゴ Pro W3" pitchFamily="120" charset="-128"/>
              </a:rPr>
              <a:t>Example: The knowledge structure about Human Information Processing</a:t>
            </a:r>
          </a:p>
          <a:p>
            <a:pPr>
              <a:lnSpc>
                <a:spcPct val="110000"/>
              </a:lnSpc>
            </a:pPr>
            <a:r>
              <a:rPr lang="en-SG" sz="1600" dirty="0" smtClean="0">
                <a:latin typeface="Lucida Sans" pitchFamily="34" charset="0"/>
                <a:ea typeface="ヒラギノ角ゴ Pro W3" pitchFamily="120" charset="-128"/>
              </a:rPr>
              <a:t>Schemas that describe a sequence of activities are called </a:t>
            </a:r>
            <a:r>
              <a:rPr lang="en-SG" sz="1600" b="1" dirty="0" smtClean="0">
                <a:latin typeface="Lucida Sans" pitchFamily="34" charset="0"/>
                <a:ea typeface="ヒラギノ角ゴ Pro W3" pitchFamily="120" charset="-128"/>
              </a:rPr>
              <a:t>Scripts</a:t>
            </a:r>
          </a:p>
          <a:p>
            <a:pPr>
              <a:lnSpc>
                <a:spcPct val="110000"/>
              </a:lnSpc>
            </a:pPr>
            <a:endParaRPr lang="en-SG" sz="1600" b="1" dirty="0" smtClean="0">
              <a:latin typeface="Lucida Sans" pitchFamily="34" charset="0"/>
              <a:ea typeface="ヒラギノ角ゴ Pro W3" pitchFamily="120" charset="-128"/>
            </a:endParaRPr>
          </a:p>
          <a:p>
            <a:pPr>
              <a:lnSpc>
                <a:spcPct val="110000"/>
              </a:lnSpc>
              <a:buNone/>
            </a:pPr>
            <a:r>
              <a:rPr lang="en-SG" sz="1600" b="1" dirty="0" smtClean="0">
                <a:latin typeface="Lucida Sans" pitchFamily="34" charset="0"/>
                <a:ea typeface="ヒラギノ角ゴ Pro W3" pitchFamily="120" charset="-128"/>
              </a:rPr>
              <a:t>Mental Models:  </a:t>
            </a:r>
            <a:r>
              <a:rPr lang="en-SG" sz="1600" dirty="0" smtClean="0">
                <a:latin typeface="Lucida Sans" pitchFamily="34" charset="0"/>
                <a:ea typeface="ヒラギノ角ゴ Pro W3" pitchFamily="120" charset="-128"/>
              </a:rPr>
              <a:t>schema that describes our understanding of  how a system works</a:t>
            </a:r>
          </a:p>
          <a:p>
            <a:pPr>
              <a:lnSpc>
                <a:spcPct val="110000"/>
              </a:lnSpc>
            </a:pPr>
            <a:r>
              <a:rPr lang="en-GB" sz="1600" dirty="0" smtClean="0">
                <a:latin typeface="Lucida Sans" pitchFamily="34" charset="0"/>
                <a:ea typeface="ヒラギノ角ゴ Pro W3" pitchFamily="120" charset="-128"/>
              </a:rPr>
              <a:t>From these models we generate as set of expectancies about how the system will behave</a:t>
            </a:r>
          </a:p>
          <a:p>
            <a:pPr>
              <a:lnSpc>
                <a:spcPct val="110000"/>
              </a:lnSpc>
            </a:pPr>
            <a:r>
              <a:rPr lang="en-SG" sz="1600" dirty="0" smtClean="0">
                <a:latin typeface="Lucida Sans" pitchFamily="34" charset="0"/>
                <a:ea typeface="ヒラギノ角ゴ Pro W3" pitchFamily="120" charset="-128"/>
              </a:rPr>
              <a:t>Our MM of systems varies in how complete or correct/accurate they are</a:t>
            </a:r>
            <a:endParaRPr lang="en-GB" sz="1600" dirty="0" smtClean="0">
              <a:latin typeface="Lucida Sans" pitchFamily="34" charset="0"/>
              <a:ea typeface="ヒラギノ角ゴ Pro W3" pitchFamily="120" charset="-128"/>
            </a:endParaRPr>
          </a:p>
          <a:p>
            <a:pPr>
              <a:lnSpc>
                <a:spcPct val="110000"/>
              </a:lnSpc>
            </a:pPr>
            <a:r>
              <a:rPr lang="en-SG" sz="1600" dirty="0" smtClean="0">
                <a:latin typeface="Lucida Sans" pitchFamily="34" charset="0"/>
                <a:ea typeface="ヒラギノ角ゴ Pro W3" pitchFamily="120" charset="-128"/>
              </a:rPr>
              <a:t>We can have personal MM or shared</a:t>
            </a:r>
          </a:p>
          <a:p>
            <a:pPr marL="800100" lvl="1" indent="-342900">
              <a:lnSpc>
                <a:spcPct val="110000"/>
              </a:lnSpc>
            </a:pPr>
            <a:r>
              <a:rPr lang="en-SG" sz="1400" dirty="0" smtClean="0">
                <a:latin typeface="Lucida Sans" pitchFamily="34" charset="0"/>
                <a:ea typeface="ヒラギノ角ゴ Pro W3" pitchFamily="120" charset="-128"/>
              </a:rPr>
              <a:t>MM shared  by a large group of people is called </a:t>
            </a:r>
            <a:r>
              <a:rPr lang="en-GB" sz="1400" dirty="0" smtClean="0">
                <a:latin typeface="Lucida Sans" pitchFamily="34" charset="0"/>
                <a:ea typeface="ヒラギノ角ゴ Pro W3" pitchFamily="120" charset="-128"/>
              </a:rPr>
              <a:t>population stereotypes</a:t>
            </a:r>
          </a:p>
        </p:txBody>
      </p:sp>
      <p:sp>
        <p:nvSpPr>
          <p:cNvPr id="4" name="TextBox 3"/>
          <p:cNvSpPr txBox="1"/>
          <p:nvPr/>
        </p:nvSpPr>
        <p:spPr>
          <a:xfrm>
            <a:off x="467544" y="6095037"/>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Describe and discuss the frameworks, schemas and mental models that you use to remember places, people, procedures and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Organisation of Information in LTM</a:t>
            </a:r>
            <a:endParaRPr lang="en-GB" smtClean="0">
              <a:latin typeface="Lucida Sans" pitchFamily="34" charset="0"/>
              <a:ea typeface="ヒラギノ角ゴ Pro W3" pitchFamily="120" charset="-128"/>
            </a:endParaRPr>
          </a:p>
        </p:txBody>
      </p:sp>
      <p:sp>
        <p:nvSpPr>
          <p:cNvPr id="3" name="Content Placeholder 2"/>
          <p:cNvSpPr>
            <a:spLocks noGrp="1"/>
          </p:cNvSpPr>
          <p:nvPr>
            <p:ph type="body" sz="quarter" idx="11"/>
          </p:nvPr>
        </p:nvSpPr>
        <p:spPr>
          <a:xfrm>
            <a:off x="685800" y="1387475"/>
            <a:ext cx="7543800" cy="4572000"/>
          </a:xfrm>
        </p:spPr>
        <p:txBody>
          <a:bodyPr>
            <a:normAutofit fontScale="92500"/>
          </a:bodyPr>
          <a:lstStyle/>
          <a:p>
            <a:pPr marL="0" indent="0">
              <a:lnSpc>
                <a:spcPct val="120000"/>
              </a:lnSpc>
              <a:buFont typeface="Arial" panose="020B0604020202020204" pitchFamily="34" charset="0"/>
              <a:buNone/>
              <a:defRPr/>
            </a:pPr>
            <a:r>
              <a:rPr lang="en-SG" b="1" dirty="0" smtClean="0"/>
              <a:t>Cognitive Maps</a:t>
            </a:r>
          </a:p>
          <a:p>
            <a:pPr>
              <a:lnSpc>
                <a:spcPct val="120000"/>
              </a:lnSpc>
              <a:defRPr/>
            </a:pPr>
            <a:r>
              <a:rPr lang="en-SG" dirty="0" smtClean="0"/>
              <a:t>	Mental </a:t>
            </a:r>
            <a:r>
              <a:rPr lang="en-SG" dirty="0"/>
              <a:t>representations of spatial </a:t>
            </a:r>
            <a:r>
              <a:rPr lang="en-SG" dirty="0" smtClean="0"/>
              <a:t>information (e.g</a:t>
            </a:r>
            <a:r>
              <a:rPr lang="en-SG" dirty="0"/>
              <a:t>., </a:t>
            </a:r>
            <a:r>
              <a:rPr lang="en-SG" dirty="0" smtClean="0"/>
              <a:t>	layout </a:t>
            </a:r>
            <a:r>
              <a:rPr lang="en-SG" dirty="0"/>
              <a:t>of a city, </a:t>
            </a:r>
            <a:r>
              <a:rPr lang="en-SG" dirty="0" smtClean="0"/>
              <a:t>room, </a:t>
            </a:r>
            <a:r>
              <a:rPr lang="en-SG" dirty="0"/>
              <a:t>workplace)</a:t>
            </a:r>
          </a:p>
          <a:p>
            <a:pPr>
              <a:lnSpc>
                <a:spcPct val="120000"/>
              </a:lnSpc>
              <a:defRPr/>
            </a:pPr>
            <a:r>
              <a:rPr lang="en-SG" dirty="0" smtClean="0"/>
              <a:t>Similar to visual-sketchpad in WM.</a:t>
            </a:r>
          </a:p>
          <a:p>
            <a:pPr>
              <a:lnSpc>
                <a:spcPct val="120000"/>
              </a:lnSpc>
              <a:defRPr/>
            </a:pPr>
            <a:r>
              <a:rPr lang="en-SG" dirty="0" smtClean="0"/>
              <a:t>Often not a exact version of space they represent</a:t>
            </a:r>
          </a:p>
          <a:p>
            <a:pPr>
              <a:lnSpc>
                <a:spcPct val="120000"/>
              </a:lnSpc>
              <a:defRPr/>
            </a:pPr>
            <a:r>
              <a:rPr lang="en-SG" dirty="0" smtClean="0"/>
              <a:t>Orientation </a:t>
            </a:r>
            <a:r>
              <a:rPr lang="en-SG" dirty="0"/>
              <a:t>usually reflects our preferred view </a:t>
            </a:r>
            <a:r>
              <a:rPr lang="en-SG" dirty="0" smtClean="0"/>
              <a:t>point – e.g. map of classroom depends on where you like to sit</a:t>
            </a:r>
          </a:p>
          <a:p>
            <a:pPr>
              <a:lnSpc>
                <a:spcPct val="120000"/>
              </a:lnSpc>
              <a:defRPr/>
            </a:pPr>
            <a:r>
              <a:rPr lang="en-GB" dirty="0" err="1" smtClean="0"/>
              <a:t>Reorientating</a:t>
            </a:r>
            <a:r>
              <a:rPr lang="en-GB" dirty="0" smtClean="0"/>
              <a:t> one’s perspective through mental rotation takes up mental effort. </a:t>
            </a:r>
            <a:endParaRPr lang="en-GB" dirty="0"/>
          </a:p>
        </p:txBody>
      </p:sp>
      <p:sp>
        <p:nvSpPr>
          <p:cNvPr id="4" name="TextBox 3"/>
          <p:cNvSpPr txBox="1"/>
          <p:nvPr/>
        </p:nvSpPr>
        <p:spPr>
          <a:xfrm>
            <a:off x="425450" y="6095037"/>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Create a concept map to describe your family, your home, your school, your job or a vacation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Episodic Memory</a:t>
            </a:r>
            <a:endParaRPr lang="en-GB" smtClean="0">
              <a:latin typeface="Lucida Sans" pitchFamily="34" charset="0"/>
              <a:ea typeface="ヒラギノ角ゴ Pro W3" pitchFamily="120" charset="-128"/>
            </a:endParaRPr>
          </a:p>
        </p:txBody>
      </p:sp>
      <p:sp>
        <p:nvSpPr>
          <p:cNvPr id="96259" name="Text Placeholder 2"/>
          <p:cNvSpPr>
            <a:spLocks noGrp="1"/>
          </p:cNvSpPr>
          <p:nvPr>
            <p:ph type="body" sz="quarter" idx="11"/>
          </p:nvPr>
        </p:nvSpPr>
        <p:spPr bwMode="auto">
          <a:xfrm>
            <a:off x="685800" y="1387474"/>
            <a:ext cx="7543800" cy="4742695"/>
          </a:xfrm>
          <a:noFill/>
          <a:ln>
            <a:miter lim="800000"/>
            <a:headEnd/>
            <a:tailEnd/>
          </a:ln>
        </p:spPr>
        <p:txBody>
          <a:bodyPr wrap="square" lIns="91440" tIns="45720" rIns="91440" bIns="45720" numCol="1" anchor="t" anchorCtr="0" compatLnSpc="1">
            <a:prstTxWarp prst="textNoShape">
              <a:avLst/>
            </a:prstTxWarp>
            <a:normAutofit fontScale="92500" lnSpcReduction="10000"/>
          </a:bodyPr>
          <a:lstStyle/>
          <a:p>
            <a:r>
              <a:rPr lang="en-SG" dirty="0" smtClean="0">
                <a:latin typeface="Lucida Sans" pitchFamily="34" charset="0"/>
                <a:ea typeface="ヒラギノ角ゴ Pro W3" pitchFamily="120" charset="-128"/>
              </a:rPr>
              <a:t>Memory acquired through a single experience– an episode</a:t>
            </a:r>
          </a:p>
          <a:p>
            <a:pPr lvl="1"/>
            <a:r>
              <a:rPr lang="en-SG" dirty="0" smtClean="0">
                <a:ea typeface="ヒラギノ角ゴ Pro W3" pitchFamily="120" charset="-128"/>
              </a:rPr>
              <a:t>E.g. witness a particular accident</a:t>
            </a:r>
            <a:r>
              <a:rPr lang="en-GB" dirty="0" smtClean="0">
                <a:ea typeface="ヒラギノ角ゴ Pro W3" pitchFamily="120" charset="-128"/>
              </a:rPr>
              <a:t>, first meeting with spouse. </a:t>
            </a:r>
          </a:p>
          <a:p>
            <a:r>
              <a:rPr lang="en-SG" dirty="0" smtClean="0">
                <a:latin typeface="Lucida Sans" pitchFamily="34" charset="0"/>
                <a:ea typeface="ヒラギノ角ゴ Pro W3" pitchFamily="120" charset="-128"/>
              </a:rPr>
              <a:t>Episodic memory is often based on visual imagery – but not faithful representations of event.</a:t>
            </a:r>
          </a:p>
          <a:p>
            <a:r>
              <a:rPr lang="en-SG" dirty="0" smtClean="0">
                <a:latin typeface="Lucida Sans" pitchFamily="34" charset="0"/>
                <a:ea typeface="ヒラギノ角ゴ Pro W3" pitchFamily="120" charset="-128"/>
              </a:rPr>
              <a:t>Problems with Episodic memory: Person witnessed an event:</a:t>
            </a:r>
          </a:p>
          <a:p>
            <a:pPr lvl="1"/>
            <a:r>
              <a:rPr lang="en-SG" dirty="0" smtClean="0">
                <a:ea typeface="ヒラギノ角ゴ Pro W3" pitchFamily="120" charset="-128"/>
              </a:rPr>
              <a:t>Selection of what information was attended to might have been plagued by top-down biases of expectancy</a:t>
            </a:r>
          </a:p>
          <a:p>
            <a:pPr lvl="1"/>
            <a:r>
              <a:rPr lang="en-SG" dirty="0" smtClean="0">
                <a:ea typeface="ヒラギノ角ゴ Pro W3" pitchFamily="120" charset="-128"/>
              </a:rPr>
              <a:t>As time passed, memory may have been degraded (forgotten) or information distorted by intervening events</a:t>
            </a:r>
          </a:p>
          <a:p>
            <a:pPr lvl="1"/>
            <a:r>
              <a:rPr lang="en-SG" dirty="0" smtClean="0">
                <a:ea typeface="ヒラギノ角ゴ Pro W3" pitchFamily="120" charset="-128"/>
              </a:rPr>
              <a:t>Degraded visual recollection replaced by LTM schemas of what (a crime, or accident scene) should typically look like </a:t>
            </a:r>
          </a:p>
          <a:p>
            <a:pPr lvl="1"/>
            <a:r>
              <a:rPr lang="en-SG" dirty="0" smtClean="0">
                <a:ea typeface="ヒラギノ角ゴ Pro W3" pitchFamily="120" charset="-128"/>
              </a:rPr>
              <a:t>May also be affected by questions used during interview session.</a:t>
            </a:r>
          </a:p>
          <a:p>
            <a:pPr lvl="1"/>
            <a:endParaRPr lang="en-SG" dirty="0" smtClean="0">
              <a:ea typeface="ヒラギノ角ゴ Pro W3" pitchFamily="120" charset="-128"/>
            </a:endParaRPr>
          </a:p>
          <a:p>
            <a:pPr lvl="1"/>
            <a:endParaRPr lang="en-SG" dirty="0" smtClean="0">
              <a:ea typeface="ヒラギノ角ゴ Pro W3" pitchFamily="120" charset="-128"/>
            </a:endParaRPr>
          </a:p>
          <a:p>
            <a:endParaRPr lang="en-SG" dirty="0" smtClean="0">
              <a:latin typeface="Lucida Sans" pitchFamily="34" charset="0"/>
              <a:ea typeface="ヒラギノ角ゴ Pro W3" pitchFamily="120" charset="-128"/>
            </a:endParaRPr>
          </a:p>
        </p:txBody>
      </p:sp>
      <p:sp>
        <p:nvSpPr>
          <p:cNvPr id="4" name="TextBox 3"/>
          <p:cNvSpPr txBox="1"/>
          <p:nvPr/>
        </p:nvSpPr>
        <p:spPr>
          <a:xfrm>
            <a:off x="425450" y="6130169"/>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Think of a very special event tor incident hat occurred ten years ago, describe to your partner in as much detail as you can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Prospective Memory</a:t>
            </a:r>
            <a:endParaRPr lang="en-GB" smtClean="0">
              <a:latin typeface="Lucida Sans" pitchFamily="34" charset="0"/>
              <a:ea typeface="ヒラギノ角ゴ Pro W3" pitchFamily="120" charset="-128"/>
            </a:endParaRPr>
          </a:p>
        </p:txBody>
      </p:sp>
      <p:sp>
        <p:nvSpPr>
          <p:cNvPr id="97283" name="Tex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r>
              <a:rPr lang="en-SG" dirty="0" smtClean="0">
                <a:latin typeface="Lucida Sans" pitchFamily="34" charset="0"/>
                <a:ea typeface="ヒラギノ角ゴ Pro W3" pitchFamily="120" charset="-128"/>
              </a:rPr>
              <a:t>Failure in prospective memory is forgetting to do something in the future.</a:t>
            </a:r>
          </a:p>
          <a:p>
            <a:r>
              <a:rPr lang="en-SG" dirty="0" smtClean="0">
                <a:latin typeface="Lucida Sans" pitchFamily="34" charset="0"/>
                <a:ea typeface="ヒラギノ角ゴ Pro W3" pitchFamily="120" charset="-128"/>
              </a:rPr>
              <a:t>Sometimes called ‘absentmindedness’.</a:t>
            </a:r>
          </a:p>
          <a:p>
            <a:r>
              <a:rPr lang="en-SG" dirty="0" smtClean="0">
                <a:latin typeface="Lucida Sans" pitchFamily="34" charset="0"/>
                <a:ea typeface="ヒラギノ角ゴ Pro W3" pitchFamily="120" charset="-128"/>
              </a:rPr>
              <a:t>Mitigate problems with prospective memory by:</a:t>
            </a:r>
          </a:p>
          <a:p>
            <a:pPr lvl="1"/>
            <a:r>
              <a:rPr lang="en-SG" dirty="0" smtClean="0">
                <a:ea typeface="ヒラギノ角ゴ Pro W3" pitchFamily="120" charset="-128"/>
              </a:rPr>
              <a:t>Providing checklist</a:t>
            </a:r>
          </a:p>
          <a:p>
            <a:pPr lvl="1"/>
            <a:r>
              <a:rPr lang="en-SG" dirty="0" smtClean="0">
                <a:ea typeface="ヒラギノ角ゴ Pro W3" pitchFamily="120" charset="-128"/>
              </a:rPr>
              <a:t>Buddy system – share what one or the other is to do to avoid both forgetting</a:t>
            </a:r>
          </a:p>
          <a:p>
            <a:pPr lvl="1"/>
            <a:r>
              <a:rPr lang="en-SG" dirty="0" smtClean="0">
                <a:ea typeface="ヒラギノ角ゴ Pro W3" pitchFamily="120" charset="-128"/>
              </a:rPr>
              <a:t>Provide reminders</a:t>
            </a:r>
          </a:p>
          <a:p>
            <a:pPr lvl="1"/>
            <a:endParaRPr lang="en-GB" dirty="0" smtClean="0">
              <a:ea typeface="ヒラギノ角ゴ Pro W3" pitchFamily="120" charset="-128"/>
            </a:endParaRPr>
          </a:p>
        </p:txBody>
      </p:sp>
      <p:sp>
        <p:nvSpPr>
          <p:cNvPr id="4" name="TextBox 3"/>
          <p:cNvSpPr txBox="1"/>
          <p:nvPr/>
        </p:nvSpPr>
        <p:spPr>
          <a:xfrm>
            <a:off x="425450" y="5064745"/>
            <a:ext cx="8458200" cy="923330"/>
          </a:xfrm>
          <a:prstGeom prst="rect">
            <a:avLst/>
          </a:prstGeom>
          <a:solidFill>
            <a:srgbClr val="FFFF00"/>
          </a:solidFill>
          <a:ln w="12700">
            <a:solidFill>
              <a:schemeClr val="tx1"/>
            </a:solidFill>
          </a:ln>
        </p:spPr>
        <p:txBody>
          <a:bodyPr wrap="square" rtlCol="0">
            <a:spAutoFit/>
          </a:bodyPr>
          <a:lstStyle/>
          <a:p>
            <a:pPr algn="ctr"/>
            <a:r>
              <a:rPr lang="en-US" i="1" dirty="0" smtClean="0"/>
              <a:t>Plan a journey to work or to the airport. Plan a report or examination answer. How do you get through your day without forgetting to do something? How can we prevent doctors from making mistakes?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Implications for design</a:t>
            </a:r>
            <a:endParaRPr lang="en-GB" smtClean="0">
              <a:latin typeface="Lucida Sans" pitchFamily="34" charset="0"/>
              <a:ea typeface="ヒラギノ角ゴ Pro W3" pitchFamily="120" charset="-128"/>
            </a:endParaRPr>
          </a:p>
        </p:txBody>
      </p:sp>
      <p:sp>
        <p:nvSpPr>
          <p:cNvPr id="98307" name="Conten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pPr>
              <a:lnSpc>
                <a:spcPct val="90000"/>
              </a:lnSpc>
            </a:pPr>
            <a:r>
              <a:rPr lang="en-SG" sz="1900" dirty="0" smtClean="0">
                <a:latin typeface="Lucida Sans" pitchFamily="34" charset="0"/>
                <a:ea typeface="ヒラギノ角ゴ Pro W3" pitchFamily="120" charset="-128"/>
              </a:rPr>
              <a:t>Encourage regular use of information</a:t>
            </a:r>
          </a:p>
          <a:p>
            <a:pPr lvl="1">
              <a:lnSpc>
                <a:spcPct val="90000"/>
              </a:lnSpc>
            </a:pPr>
            <a:r>
              <a:rPr lang="en-SG" sz="1700" dirty="0" smtClean="0">
                <a:ea typeface="ヒラギノ角ゴ Pro W3" pitchFamily="120" charset="-128"/>
              </a:rPr>
              <a:t>For safety systems, conduct regular safety exercises</a:t>
            </a:r>
            <a:endParaRPr lang="en-SG" sz="1700" b="1" dirty="0" smtClean="0">
              <a:ea typeface="ヒラギノ角ゴ Pro W3" pitchFamily="120" charset="-128"/>
            </a:endParaRPr>
          </a:p>
          <a:p>
            <a:pPr>
              <a:lnSpc>
                <a:spcPct val="90000"/>
              </a:lnSpc>
            </a:pPr>
            <a:r>
              <a:rPr lang="en-SG" sz="1900" dirty="0" smtClean="0">
                <a:latin typeface="Lucida Sans" pitchFamily="34" charset="0"/>
                <a:ea typeface="ヒラギノ角ゴ Pro W3" pitchFamily="120" charset="-128"/>
              </a:rPr>
              <a:t>Recognition easier than Recall</a:t>
            </a:r>
          </a:p>
          <a:p>
            <a:pPr>
              <a:lnSpc>
                <a:spcPct val="90000"/>
              </a:lnSpc>
            </a:pPr>
            <a:r>
              <a:rPr lang="en-GB" sz="1900" dirty="0" smtClean="0">
                <a:latin typeface="Lucida Sans" pitchFamily="34" charset="0"/>
                <a:ea typeface="ヒラギノ角ゴ Pro W3" pitchFamily="120" charset="-128"/>
              </a:rPr>
              <a:t>Standardise and ensure consistency in design</a:t>
            </a:r>
          </a:p>
          <a:p>
            <a:pPr>
              <a:lnSpc>
                <a:spcPct val="90000"/>
              </a:lnSpc>
            </a:pPr>
            <a:r>
              <a:rPr lang="en-SG" sz="1900" dirty="0" smtClean="0">
                <a:latin typeface="Lucida Sans" pitchFamily="34" charset="0"/>
                <a:ea typeface="ヒラギノ角ゴ Pro W3" pitchFamily="120" charset="-128"/>
              </a:rPr>
              <a:t>Use memory aids</a:t>
            </a:r>
          </a:p>
          <a:p>
            <a:pPr lvl="1">
              <a:lnSpc>
                <a:spcPct val="90000"/>
              </a:lnSpc>
            </a:pPr>
            <a:r>
              <a:rPr lang="en-SG" sz="1700" dirty="0" smtClean="0">
                <a:ea typeface="ヒラギノ角ゴ Pro W3" pitchFamily="120" charset="-128"/>
              </a:rPr>
              <a:t>Develop step-by-step process guide to help users through difficult or tasks that are performed infrequently. </a:t>
            </a:r>
          </a:p>
          <a:p>
            <a:pPr>
              <a:lnSpc>
                <a:spcPct val="90000"/>
              </a:lnSpc>
            </a:pPr>
            <a:r>
              <a:rPr lang="en-SG" sz="1900" dirty="0" smtClean="0">
                <a:latin typeface="Lucida Sans" pitchFamily="34" charset="0"/>
                <a:ea typeface="ヒラギノ角ゴ Pro W3" pitchFamily="120" charset="-128"/>
              </a:rPr>
              <a:t>Design information so that it will be remembered:</a:t>
            </a:r>
          </a:p>
          <a:p>
            <a:pPr lvl="1">
              <a:lnSpc>
                <a:spcPct val="90000"/>
              </a:lnSpc>
            </a:pPr>
            <a:r>
              <a:rPr lang="en-SG" sz="1700" dirty="0" smtClean="0">
                <a:ea typeface="ヒラギノ角ゴ Pro W3" pitchFamily="120" charset="-128"/>
              </a:rPr>
              <a:t>Provide personal and semantic meaning for information</a:t>
            </a:r>
            <a:endParaRPr lang="en-SG" sz="1700" b="1" dirty="0" smtClean="0">
              <a:ea typeface="ヒラギノ角ゴ Pro W3" pitchFamily="120" charset="-128"/>
            </a:endParaRPr>
          </a:p>
          <a:p>
            <a:pPr lvl="2">
              <a:lnSpc>
                <a:spcPct val="90000"/>
              </a:lnSpc>
            </a:pPr>
            <a:r>
              <a:rPr lang="en-SG" sz="2200" dirty="0" smtClean="0">
                <a:ea typeface="ヒラギノ角ゴ Pro W3" pitchFamily="120" charset="-128"/>
              </a:rPr>
              <a:t>Allow people to set meaningful password reminder</a:t>
            </a:r>
          </a:p>
          <a:p>
            <a:pPr>
              <a:lnSpc>
                <a:spcPct val="90000"/>
              </a:lnSpc>
            </a:pPr>
            <a:r>
              <a:rPr lang="en-SG" sz="1900" dirty="0" smtClean="0">
                <a:solidFill>
                  <a:srgbClr val="000000"/>
                </a:solidFill>
                <a:latin typeface="Lucida Sans" pitchFamily="34" charset="0"/>
                <a:ea typeface="ヒラギノ角ゴ Pro W3" pitchFamily="120" charset="-128"/>
              </a:rPr>
              <a:t>Design to support the mental models:</a:t>
            </a:r>
          </a:p>
          <a:p>
            <a:pPr lvl="1">
              <a:lnSpc>
                <a:spcPct val="90000"/>
              </a:lnSpc>
            </a:pPr>
            <a:r>
              <a:rPr lang="en-SG" sz="1700" dirty="0" smtClean="0">
                <a:solidFill>
                  <a:srgbClr val="000000"/>
                </a:solidFill>
                <a:ea typeface="ヒラギノ角ゴ Pro W3" pitchFamily="120" charset="-128"/>
              </a:rPr>
              <a:t>Principle of Pictorial Realism</a:t>
            </a:r>
          </a:p>
          <a:p>
            <a:pPr lvl="1">
              <a:lnSpc>
                <a:spcPct val="90000"/>
              </a:lnSpc>
            </a:pPr>
            <a:r>
              <a:rPr lang="en-SG" sz="1700" dirty="0" smtClean="0">
                <a:solidFill>
                  <a:srgbClr val="000000"/>
                </a:solidFill>
                <a:ea typeface="ヒラギノ角ゴ Pro W3" pitchFamily="120" charset="-128"/>
              </a:rPr>
              <a:t>Principle of Moving Parts</a:t>
            </a:r>
          </a:p>
          <a:p>
            <a:pPr lvl="1">
              <a:lnSpc>
                <a:spcPct val="90000"/>
              </a:lnSpc>
            </a:pPr>
            <a:r>
              <a:rPr lang="en-SG" sz="1700" dirty="0" smtClean="0">
                <a:solidFill>
                  <a:srgbClr val="000000"/>
                </a:solidFill>
                <a:ea typeface="ヒラギノ角ゴ Pro W3" pitchFamily="120" charset="-128"/>
              </a:rPr>
              <a:t>Use good metaphors</a:t>
            </a:r>
            <a:endParaRPr lang="en-GB" sz="1700" dirty="0" smtClean="0">
              <a:ea typeface="ヒラギノ角ゴ Pro W3" pitchFamily="120" charset="-128"/>
            </a:endParaRPr>
          </a:p>
        </p:txBody>
      </p:sp>
      <p:sp>
        <p:nvSpPr>
          <p:cNvPr id="4" name="TextBox 3"/>
          <p:cNvSpPr txBox="1"/>
          <p:nvPr/>
        </p:nvSpPr>
        <p:spPr>
          <a:xfrm>
            <a:off x="539552" y="6095037"/>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Design an interface for an ATM or a system for secure but accessible computer passwords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5"/>
          <p:cNvSpPr>
            <a:spLocks noGrp="1"/>
          </p:cNvSpPr>
          <p:nvPr>
            <p:ph type="title"/>
          </p:nvPr>
        </p:nvSpPr>
        <p:spPr bwMode="auto">
          <a:xfrm>
            <a:off x="457200" y="24209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SG" smtClean="0">
                <a:ea typeface="ヒラギノ角ゴ Pro W3" pitchFamily="120" charset="-128"/>
              </a:rPr>
              <a:t>Decision Making</a:t>
            </a:r>
            <a:endParaRPr lang="en-GB" smtClean="0">
              <a:ea typeface="ヒラギノ角ゴ Pro W3" pitchFamily="120"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a:noFill/>
          </a:ln>
        </p:spPr>
        <p:txBody>
          <a:bodyPr>
            <a:noAutofit/>
          </a:bodyPr>
          <a:lstStyle/>
          <a:p>
            <a:r>
              <a:rPr lang="en-US" sz="2800" dirty="0" smtClean="0">
                <a:solidFill>
                  <a:srgbClr val="890018"/>
                </a:solidFill>
              </a:rPr>
              <a:t>The Problem of Operational Limited Capacity </a:t>
            </a:r>
            <a:endParaRPr lang="en-US" sz="2800" dirty="0">
              <a:solidFill>
                <a:srgbClr val="890018"/>
              </a:solidFill>
            </a:endParaRPr>
          </a:p>
        </p:txBody>
      </p:sp>
      <p:grpSp>
        <p:nvGrpSpPr>
          <p:cNvPr id="26" name="Group 25"/>
          <p:cNvGrpSpPr/>
          <p:nvPr/>
        </p:nvGrpSpPr>
        <p:grpSpPr>
          <a:xfrm>
            <a:off x="588051" y="1427070"/>
            <a:ext cx="8456809" cy="4522210"/>
            <a:chOff x="588051" y="1427070"/>
            <a:chExt cx="8456809" cy="4522210"/>
          </a:xfrm>
        </p:grpSpPr>
        <p:sp>
          <p:nvSpPr>
            <p:cNvPr id="3" name="Oval 2"/>
            <p:cNvSpPr/>
            <p:nvPr/>
          </p:nvSpPr>
          <p:spPr>
            <a:xfrm>
              <a:off x="2456350" y="4285581"/>
              <a:ext cx="2581613" cy="1663699"/>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chemeClr val="tx1"/>
                  </a:solidFill>
                </a:rPr>
                <a:t>External Information</a:t>
              </a:r>
              <a:endParaRPr lang="en-US" sz="2000" dirty="0">
                <a:solidFill>
                  <a:schemeClr val="tx1"/>
                </a:solidFill>
              </a:endParaRPr>
            </a:p>
          </p:txBody>
        </p:sp>
        <p:sp>
          <p:nvSpPr>
            <p:cNvPr id="4" name="Oval 3"/>
            <p:cNvSpPr/>
            <p:nvPr/>
          </p:nvSpPr>
          <p:spPr>
            <a:xfrm>
              <a:off x="3990408" y="1427070"/>
              <a:ext cx="2890531" cy="1452993"/>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Long Term </a:t>
              </a:r>
            </a:p>
            <a:p>
              <a:pPr algn="ctr"/>
              <a:r>
                <a:rPr lang="en-US" sz="2400" dirty="0" smtClean="0">
                  <a:solidFill>
                    <a:schemeClr val="bg1"/>
                  </a:solidFill>
                </a:rPr>
                <a:t>Memory</a:t>
              </a:r>
              <a:endParaRPr lang="en-US" sz="2400" dirty="0">
                <a:solidFill>
                  <a:schemeClr val="bg1"/>
                </a:solidFill>
              </a:endParaRPr>
            </a:p>
          </p:txBody>
        </p:sp>
        <p:sp>
          <p:nvSpPr>
            <p:cNvPr id="5" name="Oval 4"/>
            <p:cNvSpPr/>
            <p:nvPr/>
          </p:nvSpPr>
          <p:spPr>
            <a:xfrm>
              <a:off x="3290603" y="3283222"/>
              <a:ext cx="1778617" cy="707317"/>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tx1"/>
                  </a:solidFill>
                </a:rPr>
                <a:t>Operational Memory</a:t>
              </a:r>
              <a:endParaRPr lang="en-US" sz="1600" dirty="0">
                <a:solidFill>
                  <a:schemeClr val="tx1"/>
                </a:solidFill>
              </a:endParaRPr>
            </a:p>
          </p:txBody>
        </p:sp>
        <p:sp>
          <p:nvSpPr>
            <p:cNvPr id="6" name="Oval 5"/>
            <p:cNvSpPr/>
            <p:nvPr/>
          </p:nvSpPr>
          <p:spPr>
            <a:xfrm>
              <a:off x="5435673" y="3435306"/>
              <a:ext cx="1445266" cy="40314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tx1"/>
                  </a:solidFill>
                </a:rPr>
                <a:t>Decisions</a:t>
              </a:r>
              <a:endParaRPr lang="en-US" sz="1400" dirty="0">
                <a:solidFill>
                  <a:schemeClr val="tx1"/>
                </a:solidFill>
              </a:endParaRPr>
            </a:p>
          </p:txBody>
        </p:sp>
        <p:sp>
          <p:nvSpPr>
            <p:cNvPr id="7" name="Oval 6"/>
            <p:cNvSpPr/>
            <p:nvPr/>
          </p:nvSpPr>
          <p:spPr>
            <a:xfrm>
              <a:off x="7162800" y="3039403"/>
              <a:ext cx="1882060" cy="1194954"/>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solidFill>
                    <a:schemeClr val="bg1"/>
                  </a:solidFill>
                </a:rPr>
                <a:t>Execution</a:t>
              </a:r>
              <a:endParaRPr lang="en-US" b="1" dirty="0">
                <a:solidFill>
                  <a:schemeClr val="bg1"/>
                </a:solidFill>
              </a:endParaRPr>
            </a:p>
          </p:txBody>
        </p:sp>
        <p:sp>
          <p:nvSpPr>
            <p:cNvPr id="8" name="Oval 7"/>
            <p:cNvSpPr/>
            <p:nvPr/>
          </p:nvSpPr>
          <p:spPr>
            <a:xfrm>
              <a:off x="588051" y="3378131"/>
              <a:ext cx="2231349" cy="517498"/>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tx1"/>
                  </a:solidFill>
                </a:rPr>
                <a:t>Attention</a:t>
              </a:r>
              <a:endParaRPr lang="en-US" sz="1600" dirty="0">
                <a:solidFill>
                  <a:schemeClr val="tx1"/>
                </a:solidFill>
              </a:endParaRPr>
            </a:p>
          </p:txBody>
        </p:sp>
        <p:sp>
          <p:nvSpPr>
            <p:cNvPr id="9" name="Oval 8"/>
            <p:cNvSpPr/>
            <p:nvPr/>
          </p:nvSpPr>
          <p:spPr>
            <a:xfrm>
              <a:off x="3990407" y="1941130"/>
              <a:ext cx="642747" cy="424873"/>
            </a:xfrm>
            <a:prstGeom prst="ellipse">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 name="Oval 9"/>
            <p:cNvSpPr/>
            <p:nvPr/>
          </p:nvSpPr>
          <p:spPr>
            <a:xfrm>
              <a:off x="2456350" y="4904993"/>
              <a:ext cx="642747" cy="424873"/>
            </a:xfrm>
            <a:prstGeom prst="ellipse">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12" name="Curved Connector 11"/>
            <p:cNvCxnSpPr/>
            <p:nvPr/>
          </p:nvCxnSpPr>
          <p:spPr>
            <a:xfrm rot="10800000" flipV="1">
              <a:off x="2590800" y="2143467"/>
              <a:ext cx="1399608" cy="20198"/>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Curved Connector 12"/>
            <p:cNvCxnSpPr>
              <a:stCxn id="6" idx="6"/>
              <a:endCxn id="7" idx="2"/>
            </p:cNvCxnSpPr>
            <p:nvPr/>
          </p:nvCxnSpPr>
          <p:spPr>
            <a:xfrm flipV="1">
              <a:off x="6880939" y="3636880"/>
              <a:ext cx="281861" cy="1"/>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4" name="Curved Connector 13"/>
            <p:cNvCxnSpPr>
              <a:stCxn id="5" idx="6"/>
              <a:endCxn id="6" idx="2"/>
            </p:cNvCxnSpPr>
            <p:nvPr/>
          </p:nvCxnSpPr>
          <p:spPr>
            <a:xfrm>
              <a:off x="5069220" y="3636881"/>
              <a:ext cx="366453" cy="12700"/>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5" name="Curved Connector 14"/>
            <p:cNvCxnSpPr>
              <a:stCxn id="8" idx="6"/>
              <a:endCxn id="5" idx="2"/>
            </p:cNvCxnSpPr>
            <p:nvPr/>
          </p:nvCxnSpPr>
          <p:spPr>
            <a:xfrm>
              <a:off x="2819400" y="3636880"/>
              <a:ext cx="471203" cy="1"/>
            </a:xfrm>
            <a:prstGeom prst="curvedConnector3">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 name="Curved Connector 15"/>
            <p:cNvCxnSpPr>
              <a:stCxn id="25" idx="2"/>
              <a:endCxn id="8" idx="2"/>
            </p:cNvCxnSpPr>
            <p:nvPr/>
          </p:nvCxnSpPr>
          <p:spPr>
            <a:xfrm rot="10800000" flipV="1">
              <a:off x="588052" y="2153566"/>
              <a:ext cx="166179" cy="1483314"/>
            </a:xfrm>
            <a:prstGeom prst="curvedConnector3">
              <a:avLst>
                <a:gd name="adj1" fmla="val 237563"/>
              </a:avLst>
            </a:prstGeom>
            <a:ln>
              <a:tailEnd type="arrow"/>
            </a:ln>
          </p:spPr>
          <p:style>
            <a:lnRef idx="1">
              <a:schemeClr val="accent2"/>
            </a:lnRef>
            <a:fillRef idx="0">
              <a:schemeClr val="accent2"/>
            </a:fillRef>
            <a:effectRef idx="0">
              <a:schemeClr val="accent2"/>
            </a:effectRef>
            <a:fontRef idx="minor">
              <a:schemeClr val="tx1"/>
            </a:fontRef>
          </p:style>
        </p:cxnSp>
        <p:sp>
          <p:nvSpPr>
            <p:cNvPr id="25" name="Oval 24"/>
            <p:cNvSpPr/>
            <p:nvPr/>
          </p:nvSpPr>
          <p:spPr>
            <a:xfrm>
              <a:off x="754230" y="1460486"/>
              <a:ext cx="1836570" cy="13861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rPr>
                <a:t>Experience</a:t>
              </a:r>
            </a:p>
            <a:p>
              <a:pPr algn="ctr"/>
              <a:r>
                <a:rPr lang="en-US" sz="1600" dirty="0" smtClean="0">
                  <a:solidFill>
                    <a:schemeClr val="tx1"/>
                  </a:solidFill>
                </a:rPr>
                <a:t>Anticipation</a:t>
              </a:r>
            </a:p>
            <a:p>
              <a:pPr algn="ctr"/>
              <a:r>
                <a:rPr lang="en-US" sz="1600" dirty="0" smtClean="0">
                  <a:solidFill>
                    <a:schemeClr val="tx1"/>
                  </a:solidFill>
                </a:rPr>
                <a:t>Prejudice</a:t>
              </a:r>
            </a:p>
            <a:p>
              <a:pPr algn="ctr"/>
              <a:r>
                <a:rPr lang="en-US" sz="1600" dirty="0" smtClean="0">
                  <a:solidFill>
                    <a:schemeClr val="tx1"/>
                  </a:solidFill>
                </a:rPr>
                <a:t>Habit</a:t>
              </a:r>
            </a:p>
          </p:txBody>
        </p:sp>
        <p:cxnSp>
          <p:nvCxnSpPr>
            <p:cNvPr id="43" name="Curved Connector 42"/>
            <p:cNvCxnSpPr>
              <a:stCxn id="3" idx="2"/>
              <a:endCxn id="8" idx="4"/>
            </p:cNvCxnSpPr>
            <p:nvPr/>
          </p:nvCxnSpPr>
          <p:spPr>
            <a:xfrm rot="10800000">
              <a:off x="1703726" y="3895629"/>
              <a:ext cx="752624" cy="1221802"/>
            </a:xfrm>
            <a:prstGeom prst="curvedConnector2">
              <a:avLst/>
            </a:prstGeom>
            <a:ln>
              <a:tailEnd type="arrow"/>
            </a:ln>
          </p:spPr>
          <p:style>
            <a:lnRef idx="1">
              <a:schemeClr val="accent2"/>
            </a:lnRef>
            <a:fillRef idx="0">
              <a:schemeClr val="accent2"/>
            </a:fillRef>
            <a:effectRef idx="0">
              <a:schemeClr val="accent2"/>
            </a:effectRef>
            <a:fontRef idx="minor">
              <a:schemeClr val="tx1"/>
            </a:fontRef>
          </p:style>
        </p:cxnSp>
      </p:grpSp>
      <p:sp>
        <p:nvSpPr>
          <p:cNvPr id="20" name="TextBox 19"/>
          <p:cNvSpPr txBox="1"/>
          <p:nvPr/>
        </p:nvSpPr>
        <p:spPr>
          <a:xfrm>
            <a:off x="6172200" y="4817829"/>
            <a:ext cx="2362200" cy="646331"/>
          </a:xfrm>
          <a:prstGeom prst="rect">
            <a:avLst/>
          </a:prstGeom>
          <a:noFill/>
        </p:spPr>
        <p:txBody>
          <a:bodyPr wrap="square" rtlCol="0">
            <a:spAutoFit/>
          </a:bodyPr>
          <a:lstStyle/>
          <a:p>
            <a:pPr>
              <a:buFont typeface="Arial" pitchFamily="34" charset="0"/>
              <a:buChar char="•"/>
            </a:pPr>
            <a:r>
              <a:rPr lang="en-US" dirty="0" smtClean="0"/>
              <a:t> Limited </a:t>
            </a:r>
            <a:r>
              <a:rPr lang="en-US" dirty="0" smtClean="0"/>
              <a:t>capacity</a:t>
            </a:r>
          </a:p>
          <a:p>
            <a:pPr>
              <a:buFont typeface="Arial" pitchFamily="34" charset="0"/>
              <a:buChar char="•"/>
            </a:pPr>
            <a:r>
              <a:rPr lang="en-US" dirty="0" smtClean="0"/>
              <a:t> Limited </a:t>
            </a:r>
            <a:r>
              <a:rPr lang="en-US" dirty="0" smtClean="0"/>
              <a:t>information</a:t>
            </a:r>
            <a:endParaRPr lang="en-US" dirty="0"/>
          </a:p>
        </p:txBody>
      </p:sp>
      <p:sp>
        <p:nvSpPr>
          <p:cNvPr id="21" name="TextBox 20"/>
          <p:cNvSpPr txBox="1"/>
          <p:nvPr/>
        </p:nvSpPr>
        <p:spPr>
          <a:xfrm>
            <a:off x="395536" y="5982379"/>
            <a:ext cx="8458200" cy="830997"/>
          </a:xfrm>
          <a:prstGeom prst="rect">
            <a:avLst/>
          </a:prstGeom>
          <a:solidFill>
            <a:srgbClr val="FFFF00"/>
          </a:solidFill>
          <a:ln w="12700">
            <a:solidFill>
              <a:schemeClr val="tx1"/>
            </a:solidFill>
          </a:ln>
        </p:spPr>
        <p:txBody>
          <a:bodyPr wrap="square" rtlCol="0">
            <a:spAutoFit/>
          </a:bodyPr>
          <a:lstStyle/>
          <a:p>
            <a:pPr algn="ctr"/>
            <a:r>
              <a:rPr lang="en-US" sz="1600" i="1" dirty="0" smtClean="0"/>
              <a:t>We have very large amounts of available information externally and in our long term memory; in practice, because of time restrictions, we do not use all the available information to contribute to our decisions. Discuss grocery, car or shoe shopping.</a:t>
            </a:r>
          </a:p>
        </p:txBody>
      </p:sp>
    </p:spTree>
    <p:extLst>
      <p:ext uri="{BB962C8B-B14F-4D97-AF65-F5344CB8AC3E}">
        <p14:creationId xmlns="" xmlns:p14="http://schemas.microsoft.com/office/powerpoint/2010/main" val="38185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Decision Making</a:t>
            </a:r>
            <a:endParaRPr lang="en-GB" smtClean="0">
              <a:latin typeface="Lucida Sans" pitchFamily="34" charset="0"/>
              <a:ea typeface="ヒラギノ角ゴ Pro W3" pitchFamily="120" charset="-128"/>
            </a:endParaRPr>
          </a:p>
        </p:txBody>
      </p:sp>
      <p:sp>
        <p:nvSpPr>
          <p:cNvPr id="100355" name="Text Placeholder 2"/>
          <p:cNvSpPr>
            <a:spLocks noGrp="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marL="0" indent="0">
              <a:buFont typeface="Arial" panose="020B0604020202020204" pitchFamily="34" charset="0"/>
              <a:buNone/>
            </a:pPr>
            <a:r>
              <a:rPr lang="en-SG" dirty="0" smtClean="0">
                <a:latin typeface="Lucida Sans" pitchFamily="34" charset="0"/>
                <a:ea typeface="ヒラギノ角ゴ Pro W3" pitchFamily="120" charset="-128"/>
              </a:rPr>
              <a:t>Decision making tasks involve the following:</a:t>
            </a:r>
          </a:p>
          <a:p>
            <a:pPr marL="457200" indent="-457200"/>
            <a:r>
              <a:rPr lang="en-SG" sz="2000" dirty="0" smtClean="0">
                <a:latin typeface="Lucida Sans" pitchFamily="34" charset="0"/>
                <a:ea typeface="ヒラギノ角ゴ Pro W3" pitchFamily="120" charset="-128"/>
              </a:rPr>
              <a:t>There are more than one options which the person must select one</a:t>
            </a:r>
          </a:p>
          <a:p>
            <a:pPr marL="457200" indent="-457200"/>
            <a:r>
              <a:rPr lang="en-SG" sz="2000" dirty="0" smtClean="0">
                <a:latin typeface="Lucida Sans" pitchFamily="34" charset="0"/>
                <a:ea typeface="ヒラギノ角ゴ Pro W3" pitchFamily="120" charset="-128"/>
              </a:rPr>
              <a:t>Information is available for the various options</a:t>
            </a:r>
          </a:p>
          <a:p>
            <a:pPr marL="457200" indent="-457200"/>
            <a:r>
              <a:rPr lang="en-SG" sz="2000" dirty="0" smtClean="0">
                <a:latin typeface="Lucida Sans" pitchFamily="34" charset="0"/>
                <a:ea typeface="ヒラギノ角ゴ Pro W3" pitchFamily="120" charset="-128"/>
              </a:rPr>
              <a:t>Time is given for option selection</a:t>
            </a:r>
          </a:p>
          <a:p>
            <a:pPr marL="457200" indent="-457200"/>
            <a:r>
              <a:rPr lang="en-SG" sz="2000" dirty="0" smtClean="0">
                <a:latin typeface="Lucida Sans" pitchFamily="34" charset="0"/>
                <a:ea typeface="ヒラギノ角ゴ Pro W3" pitchFamily="120" charset="-128"/>
              </a:rPr>
              <a:t>Some degree of uncertainty is involved – no clear indication which is the best option</a:t>
            </a:r>
          </a:p>
          <a:p>
            <a:pPr marL="0" indent="0">
              <a:buFont typeface="Arial" panose="020B0604020202020204" pitchFamily="34" charset="0"/>
              <a:buAutoNum type="alphaLcPeriod"/>
            </a:pPr>
            <a:endParaRPr lang="en-SG" dirty="0" smtClean="0">
              <a:latin typeface="Lucida Sans" pitchFamily="34" charset="0"/>
              <a:ea typeface="ヒラギノ角ゴ Pro W3" pitchFamily="120" charset="-128"/>
            </a:endParaRPr>
          </a:p>
          <a:p>
            <a:pPr marL="0" indent="0"/>
            <a:endParaRPr lang="en-GB" dirty="0" smtClean="0">
              <a:latin typeface="Lucida Sans" pitchFamily="34" charset="0"/>
              <a:ea typeface="ヒラギノ角ゴ Pro W3" pitchFamily="120" charset="-128"/>
            </a:endParaRPr>
          </a:p>
        </p:txBody>
      </p:sp>
      <p:sp>
        <p:nvSpPr>
          <p:cNvPr id="100356" name="TextBox 3"/>
          <p:cNvSpPr txBox="1">
            <a:spLocks noChangeArrowheads="1"/>
          </p:cNvSpPr>
          <p:nvPr/>
        </p:nvSpPr>
        <p:spPr bwMode="auto">
          <a:xfrm>
            <a:off x="220663" y="6523038"/>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cxnSp>
        <p:nvCxnSpPr>
          <p:cNvPr id="6" name="Straight Arrow Connector 5"/>
          <p:cNvCxnSpPr/>
          <p:nvPr/>
        </p:nvCxnSpPr>
        <p:spPr>
          <a:xfrm>
            <a:off x="1403350" y="4724400"/>
            <a:ext cx="6264275" cy="0"/>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
        <p:nvSpPr>
          <p:cNvPr id="100358" name="TextBox 6"/>
          <p:cNvSpPr txBox="1">
            <a:spLocks noChangeArrowheads="1"/>
          </p:cNvSpPr>
          <p:nvPr/>
        </p:nvSpPr>
        <p:spPr bwMode="auto">
          <a:xfrm>
            <a:off x="719138" y="4292600"/>
            <a:ext cx="1873250" cy="415925"/>
          </a:xfrm>
          <a:prstGeom prst="rect">
            <a:avLst/>
          </a:prstGeom>
          <a:noFill/>
          <a:ln w="9525">
            <a:noFill/>
            <a:miter lim="800000"/>
            <a:headEnd/>
            <a:tailEnd/>
          </a:ln>
        </p:spPr>
        <p:txBody>
          <a:bodyPr wrap="none">
            <a:spAutoFit/>
          </a:bodyPr>
          <a:lstStyle/>
          <a:p>
            <a:r>
              <a:rPr lang="en-SG" sz="1000"/>
              <a:t>Very quick decision needed </a:t>
            </a:r>
          </a:p>
          <a:p>
            <a:r>
              <a:rPr lang="en-SG" sz="1000"/>
              <a:t>Few options </a:t>
            </a:r>
            <a:endParaRPr lang="en-GB" sz="1000"/>
          </a:p>
        </p:txBody>
      </p:sp>
      <p:sp>
        <p:nvSpPr>
          <p:cNvPr id="100359" name="TextBox 7"/>
          <p:cNvSpPr txBox="1">
            <a:spLocks noChangeArrowheads="1"/>
          </p:cNvSpPr>
          <p:nvPr/>
        </p:nvSpPr>
        <p:spPr bwMode="auto">
          <a:xfrm>
            <a:off x="6905625" y="4289425"/>
            <a:ext cx="1252538" cy="415925"/>
          </a:xfrm>
          <a:prstGeom prst="rect">
            <a:avLst/>
          </a:prstGeom>
          <a:noFill/>
          <a:ln w="9525">
            <a:noFill/>
            <a:miter lim="800000"/>
            <a:headEnd/>
            <a:tailEnd/>
          </a:ln>
        </p:spPr>
        <p:txBody>
          <a:bodyPr wrap="none">
            <a:spAutoFit/>
          </a:bodyPr>
          <a:lstStyle/>
          <a:p>
            <a:r>
              <a:rPr lang="en-SG" sz="1000"/>
              <a:t>Slow deliberation </a:t>
            </a:r>
          </a:p>
          <a:p>
            <a:r>
              <a:rPr lang="en-SG" sz="1000"/>
              <a:t>Many options </a:t>
            </a:r>
            <a:endParaRPr lang="en-GB" sz="1000"/>
          </a:p>
        </p:txBody>
      </p:sp>
      <p:sp>
        <p:nvSpPr>
          <p:cNvPr id="100360" name="TextBox 8"/>
          <p:cNvSpPr txBox="1">
            <a:spLocks noChangeArrowheads="1"/>
          </p:cNvSpPr>
          <p:nvPr/>
        </p:nvSpPr>
        <p:spPr bwMode="auto">
          <a:xfrm>
            <a:off x="744538" y="4902200"/>
            <a:ext cx="1847850" cy="415925"/>
          </a:xfrm>
          <a:prstGeom prst="rect">
            <a:avLst/>
          </a:prstGeom>
          <a:noFill/>
          <a:ln w="9525">
            <a:noFill/>
            <a:miter lim="800000"/>
            <a:headEnd/>
            <a:tailEnd/>
          </a:ln>
        </p:spPr>
        <p:txBody>
          <a:bodyPr wrap="none">
            <a:spAutoFit/>
          </a:bodyPr>
          <a:lstStyle/>
          <a:p>
            <a:r>
              <a:rPr lang="en-SG" sz="1000">
                <a:solidFill>
                  <a:srgbClr val="890018"/>
                </a:solidFill>
              </a:rPr>
              <a:t>Perceive yellow light –</a:t>
            </a:r>
          </a:p>
          <a:p>
            <a:r>
              <a:rPr lang="en-SG" sz="1000">
                <a:solidFill>
                  <a:srgbClr val="890018"/>
                </a:solidFill>
              </a:rPr>
              <a:t>Slow to stop or accelerate? </a:t>
            </a:r>
            <a:endParaRPr lang="en-GB" sz="1000">
              <a:solidFill>
                <a:srgbClr val="890018"/>
              </a:solidFill>
            </a:endParaRPr>
          </a:p>
        </p:txBody>
      </p:sp>
      <p:sp>
        <p:nvSpPr>
          <p:cNvPr id="100361" name="TextBox 9"/>
          <p:cNvSpPr txBox="1">
            <a:spLocks noChangeArrowheads="1"/>
          </p:cNvSpPr>
          <p:nvPr/>
        </p:nvSpPr>
        <p:spPr bwMode="auto">
          <a:xfrm>
            <a:off x="5976938" y="4868863"/>
            <a:ext cx="2252662" cy="415925"/>
          </a:xfrm>
          <a:prstGeom prst="rect">
            <a:avLst/>
          </a:prstGeom>
          <a:noFill/>
          <a:ln w="9525">
            <a:noFill/>
            <a:miter lim="800000"/>
            <a:headEnd/>
            <a:tailEnd/>
          </a:ln>
        </p:spPr>
        <p:txBody>
          <a:bodyPr wrap="none">
            <a:spAutoFit/>
          </a:bodyPr>
          <a:lstStyle/>
          <a:p>
            <a:r>
              <a:rPr lang="en-SG" sz="1000">
                <a:solidFill>
                  <a:srgbClr val="890018"/>
                </a:solidFill>
              </a:rPr>
              <a:t>Allocation of marketing resources</a:t>
            </a:r>
          </a:p>
          <a:p>
            <a:r>
              <a:rPr lang="en-SG" sz="1000">
                <a:solidFill>
                  <a:srgbClr val="890018"/>
                </a:solidFill>
              </a:rPr>
              <a:t>to different heads of programmes </a:t>
            </a:r>
            <a:endParaRPr lang="en-GB" sz="1000">
              <a:solidFill>
                <a:srgbClr val="890018"/>
              </a:solidFill>
            </a:endParaRPr>
          </a:p>
        </p:txBody>
      </p:sp>
      <p:sp>
        <p:nvSpPr>
          <p:cNvPr id="10" name="TextBox 9"/>
          <p:cNvSpPr txBox="1"/>
          <p:nvPr/>
        </p:nvSpPr>
        <p:spPr>
          <a:xfrm>
            <a:off x="220663" y="5445224"/>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Who should be athlete of the year? Who should get an Oscar? Who is the best gymnast?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Short Term Sensory Store</a:t>
            </a:r>
            <a:endParaRPr lang="en-GB" smtClean="0">
              <a:latin typeface="Lucida Sans" pitchFamily="34" charset="0"/>
              <a:ea typeface="ヒラギノ角ゴ Pro W3" pitchFamily="120" charset="-128"/>
            </a:endParaRPr>
          </a:p>
        </p:txBody>
      </p:sp>
      <p:pic>
        <p:nvPicPr>
          <p:cNvPr id="4098" name="Picture 2" descr="http://i.imgur.com/4ZnHPzU.jpg"/>
          <p:cNvPicPr>
            <a:picLocks noChangeAspect="1" noChangeArrowheads="1"/>
          </p:cNvPicPr>
          <p:nvPr/>
        </p:nvPicPr>
        <p:blipFill>
          <a:blip r:embed="rId3"/>
          <a:srcRect/>
          <a:stretch>
            <a:fillRect/>
          </a:stretch>
        </p:blipFill>
        <p:spPr bwMode="auto">
          <a:xfrm>
            <a:off x="1692275" y="1557338"/>
            <a:ext cx="5441950" cy="36290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Three Phases of Decision Making</a:t>
            </a:r>
            <a:endParaRPr lang="en-GB" smtClean="0">
              <a:latin typeface="Lucida Sans" pitchFamily="34" charset="0"/>
              <a:ea typeface="ヒラギノ角ゴ Pro W3" pitchFamily="120" charset="-128"/>
            </a:endParaRPr>
          </a:p>
        </p:txBody>
      </p:sp>
      <p:sp>
        <p:nvSpPr>
          <p:cNvPr id="101379" name="Tex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pPr marL="457200" indent="-457200">
              <a:buFont typeface="Arial" panose="020B0604020202020204" pitchFamily="34" charset="0"/>
              <a:buAutoNum type="alphaLcPeriod"/>
            </a:pPr>
            <a:endParaRPr lang="en-SG" dirty="0" smtClean="0">
              <a:latin typeface="Lucida Sans" pitchFamily="34" charset="0"/>
              <a:ea typeface="ヒラギノ角ゴ Pro W3" pitchFamily="120" charset="-128"/>
            </a:endParaRPr>
          </a:p>
          <a:p>
            <a:pPr marL="457200" indent="-457200"/>
            <a:endParaRPr lang="en-GB" dirty="0" smtClean="0">
              <a:latin typeface="Lucida Sans" pitchFamily="34" charset="0"/>
              <a:ea typeface="ヒラギノ角ゴ Pro W3" pitchFamily="120" charset="-128"/>
            </a:endParaRPr>
          </a:p>
        </p:txBody>
      </p:sp>
      <p:sp>
        <p:nvSpPr>
          <p:cNvPr id="101380" name="TextBox 3"/>
          <p:cNvSpPr txBox="1">
            <a:spLocks noChangeArrowheads="1"/>
          </p:cNvSpPr>
          <p:nvPr/>
        </p:nvSpPr>
        <p:spPr bwMode="auto">
          <a:xfrm>
            <a:off x="107950"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25450" y="5373216"/>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Discuss this model and add some more stages. Use examples from medical diagnosis or house hold equipment malfunction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dirty="0" smtClean="0">
                <a:latin typeface="Lucida Sans" pitchFamily="34" charset="0"/>
                <a:ea typeface="ヒラギノ角ゴ Pro W3" pitchFamily="120" charset="-128"/>
              </a:rPr>
              <a:t>Models of Decision Making</a:t>
            </a:r>
            <a:endParaRPr lang="en-GB" dirty="0" smtClean="0">
              <a:latin typeface="Lucida Sans" pitchFamily="34" charset="0"/>
              <a:ea typeface="ヒラギノ角ゴ Pro W3" pitchFamily="120" charset="-128"/>
            </a:endParaRPr>
          </a:p>
        </p:txBody>
      </p:sp>
      <p:sp>
        <p:nvSpPr>
          <p:cNvPr id="102403" name="Text Placeholder 2"/>
          <p:cNvSpPr>
            <a:spLocks noGrp="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normAutofit fontScale="70000" lnSpcReduction="20000"/>
          </a:bodyPr>
          <a:lstStyle/>
          <a:p>
            <a:pPr>
              <a:lnSpc>
                <a:spcPct val="120000"/>
              </a:lnSpc>
            </a:pPr>
            <a:r>
              <a:rPr lang="en-SG" sz="2100" dirty="0" smtClean="0">
                <a:latin typeface="Lucida Sans" pitchFamily="34" charset="0"/>
                <a:ea typeface="ヒラギノ角ゴ Pro W3" pitchFamily="120" charset="-128"/>
              </a:rPr>
              <a:t>Normative / Rational Decision Models</a:t>
            </a:r>
          </a:p>
          <a:p>
            <a:pPr>
              <a:lnSpc>
                <a:spcPct val="120000"/>
              </a:lnSpc>
            </a:pPr>
            <a:r>
              <a:rPr lang="en-SG" sz="2100" dirty="0" smtClean="0">
                <a:latin typeface="Lucida Sans" pitchFamily="34" charset="0"/>
                <a:ea typeface="ヒラギノ角ゴ Pro W3" pitchFamily="120" charset="-128"/>
              </a:rPr>
              <a:t>Multi-attribute utility theory, Expected value theory, Subjective expected utility theory </a:t>
            </a:r>
          </a:p>
          <a:p>
            <a:pPr>
              <a:lnSpc>
                <a:spcPct val="120000"/>
              </a:lnSpc>
            </a:pPr>
            <a:r>
              <a:rPr lang="en-SG" sz="2100" dirty="0" smtClean="0">
                <a:latin typeface="Lucida Sans" pitchFamily="34" charset="0"/>
                <a:ea typeface="ヒラギノ角ゴ Pro W3" pitchFamily="120" charset="-128"/>
              </a:rPr>
              <a:t>Assumptions:</a:t>
            </a:r>
          </a:p>
          <a:p>
            <a:pPr lvl="1">
              <a:lnSpc>
                <a:spcPct val="120000"/>
              </a:lnSpc>
            </a:pPr>
            <a:r>
              <a:rPr lang="en-SG" sz="2300" dirty="0" smtClean="0">
                <a:ea typeface="ヒラギノ角ゴ Pro W3" pitchFamily="120" charset="-128"/>
              </a:rPr>
              <a:t>People make rational decisions</a:t>
            </a:r>
          </a:p>
          <a:p>
            <a:pPr lvl="1">
              <a:lnSpc>
                <a:spcPct val="120000"/>
              </a:lnSpc>
            </a:pPr>
            <a:r>
              <a:rPr lang="en-SG" sz="2300" dirty="0" smtClean="0">
                <a:ea typeface="ヒラギノ角ゴ Pro W3" pitchFamily="120" charset="-128"/>
              </a:rPr>
              <a:t>They weigh costs and benefits of the different options or calculate probabilities of winning /losing </a:t>
            </a:r>
          </a:p>
          <a:p>
            <a:pPr lvl="1">
              <a:lnSpc>
                <a:spcPct val="120000"/>
              </a:lnSpc>
            </a:pPr>
            <a:r>
              <a:rPr lang="en-SG" sz="2300" dirty="0" smtClean="0">
                <a:ea typeface="ヒラギノ角ゴ Pro W3" pitchFamily="120" charset="-128"/>
              </a:rPr>
              <a:t>Select optimal choice to maximise the benefits while minimising cost or risks</a:t>
            </a:r>
          </a:p>
          <a:p>
            <a:pPr lvl="1">
              <a:lnSpc>
                <a:spcPct val="120000"/>
              </a:lnSpc>
              <a:buFont typeface="Arial" pitchFamily="34" charset="0"/>
              <a:buNone/>
            </a:pPr>
            <a:endParaRPr lang="en-SG" dirty="0" smtClean="0">
              <a:ea typeface="ヒラギノ角ゴ Pro W3" pitchFamily="120" charset="-128"/>
            </a:endParaRPr>
          </a:p>
          <a:p>
            <a:pPr lvl="1">
              <a:lnSpc>
                <a:spcPct val="120000"/>
              </a:lnSpc>
            </a:pPr>
            <a:r>
              <a:rPr lang="en-SG" sz="2100" dirty="0" err="1" smtClean="0">
                <a:ea typeface="ヒラギノ角ゴ Pro W3" pitchFamily="120" charset="-128"/>
              </a:rPr>
              <a:t>Handphone</a:t>
            </a:r>
            <a:r>
              <a:rPr lang="en-SG" sz="2100" dirty="0" smtClean="0">
                <a:ea typeface="ヒラギノ角ゴ Pro W3" pitchFamily="120" charset="-128"/>
              </a:rPr>
              <a:t> purchase – what attributes would you use to make a decision:</a:t>
            </a:r>
          </a:p>
          <a:p>
            <a:pPr lvl="2">
              <a:lnSpc>
                <a:spcPct val="120000"/>
              </a:lnSpc>
            </a:pPr>
            <a:r>
              <a:rPr lang="en-SG" sz="2100" dirty="0" smtClean="0">
                <a:ea typeface="ヒラギノ角ゴ Pro W3" pitchFamily="120" charset="-128"/>
              </a:rPr>
              <a:t>Cost</a:t>
            </a:r>
          </a:p>
          <a:p>
            <a:pPr lvl="2">
              <a:lnSpc>
                <a:spcPct val="120000"/>
              </a:lnSpc>
            </a:pPr>
            <a:r>
              <a:rPr lang="en-SG" sz="2100" dirty="0" smtClean="0">
                <a:ea typeface="ヒラギノ角ゴ Pro W3" pitchFamily="120" charset="-128"/>
              </a:rPr>
              <a:t>OS</a:t>
            </a:r>
          </a:p>
          <a:p>
            <a:pPr lvl="2">
              <a:lnSpc>
                <a:spcPct val="120000"/>
              </a:lnSpc>
            </a:pPr>
            <a:r>
              <a:rPr lang="en-SG" sz="2100" dirty="0" smtClean="0">
                <a:ea typeface="ヒラギノ角ゴ Pro W3" pitchFamily="120" charset="-128"/>
              </a:rPr>
              <a:t>Number of apps available</a:t>
            </a:r>
          </a:p>
          <a:p>
            <a:pPr lvl="2">
              <a:lnSpc>
                <a:spcPct val="120000"/>
              </a:lnSpc>
            </a:pPr>
            <a:r>
              <a:rPr lang="en-SG" sz="2100" dirty="0" smtClean="0">
                <a:ea typeface="ヒラギノ角ゴ Pro W3" pitchFamily="120" charset="-128"/>
              </a:rPr>
              <a:t>Usability</a:t>
            </a:r>
          </a:p>
          <a:p>
            <a:pPr lvl="2">
              <a:lnSpc>
                <a:spcPct val="120000"/>
              </a:lnSpc>
            </a:pPr>
            <a:r>
              <a:rPr lang="en-SG" sz="2100" dirty="0" smtClean="0">
                <a:ea typeface="ヒラギノ角ゴ Pro W3" pitchFamily="120" charset="-128"/>
              </a:rPr>
              <a:t>Aesthetics</a:t>
            </a:r>
          </a:p>
          <a:p>
            <a:pPr lvl="2">
              <a:lnSpc>
                <a:spcPct val="120000"/>
              </a:lnSpc>
            </a:pPr>
            <a:r>
              <a:rPr lang="en-SG" sz="2100" dirty="0" smtClean="0">
                <a:ea typeface="ヒラギノ角ゴ Pro W3" pitchFamily="120" charset="-128"/>
              </a:rPr>
              <a:t>“Cool factor” </a:t>
            </a:r>
          </a:p>
          <a:p>
            <a:pPr lvl="2"/>
            <a:endParaRPr lang="en-SG" dirty="0" smtClean="0">
              <a:ea typeface="ヒラギノ角ゴ Pro W3" pitchFamily="120" charset="-128"/>
            </a:endParaRPr>
          </a:p>
        </p:txBody>
      </p:sp>
      <p:sp>
        <p:nvSpPr>
          <p:cNvPr id="4" name="TextBox 3"/>
          <p:cNvSpPr txBox="1"/>
          <p:nvPr/>
        </p:nvSpPr>
        <p:spPr>
          <a:xfrm>
            <a:off x="5652120" y="5517232"/>
            <a:ext cx="3231530" cy="1211362"/>
          </a:xfrm>
          <a:prstGeom prst="rect">
            <a:avLst/>
          </a:prstGeom>
          <a:solidFill>
            <a:srgbClr val="FFFF00"/>
          </a:solidFill>
          <a:ln w="12700">
            <a:solidFill>
              <a:schemeClr val="tx1"/>
            </a:solidFill>
          </a:ln>
        </p:spPr>
        <p:txBody>
          <a:bodyPr wrap="square" rtlCol="0">
            <a:spAutoFit/>
          </a:bodyPr>
          <a:lstStyle/>
          <a:p>
            <a:pPr algn="ctr"/>
            <a:r>
              <a:rPr lang="en-US" i="1" dirty="0" smtClean="0"/>
              <a:t>Discuss the role of affect in decision making with examples from clothing purchase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Descriptive Decision Models</a:t>
            </a:r>
          </a:p>
        </p:txBody>
      </p:sp>
      <p:sp>
        <p:nvSpPr>
          <p:cNvPr id="103427" name="Text Placeholder 2"/>
          <p:cNvSpPr>
            <a:spLocks noGrp="1"/>
          </p:cNvSpPr>
          <p:nvPr>
            <p:ph type="body" sz="quarter" idx="11"/>
          </p:nvPr>
        </p:nvSpPr>
        <p:spPr bwMode="auto">
          <a:xfrm>
            <a:off x="685800" y="1387475"/>
            <a:ext cx="7543800" cy="3769717"/>
          </a:xfrm>
          <a:noFill/>
          <a:ln>
            <a:miter lim="800000"/>
            <a:headEnd/>
            <a:tailEnd/>
          </a:ln>
        </p:spPr>
        <p:txBody>
          <a:bodyPr wrap="square" lIns="91440" tIns="45720" rIns="91440" bIns="45720" numCol="1" anchor="t" anchorCtr="0" compatLnSpc="1">
            <a:prstTxWarp prst="textNoShape">
              <a:avLst/>
            </a:prstTxWarp>
            <a:normAutofit/>
          </a:bodyPr>
          <a:lstStyle/>
          <a:p>
            <a:r>
              <a:rPr lang="en-SG" sz="2000" dirty="0" smtClean="0">
                <a:latin typeface="Lucida Sans" pitchFamily="34" charset="0"/>
                <a:ea typeface="ヒラギノ角ゴ Pro W3" pitchFamily="120" charset="-128"/>
              </a:rPr>
              <a:t>Normative decision models describe how people SHOULD make decisions</a:t>
            </a:r>
          </a:p>
          <a:p>
            <a:endParaRPr lang="en-SG" sz="2000" dirty="0" smtClean="0">
              <a:latin typeface="Lucida Sans" pitchFamily="34" charset="0"/>
              <a:ea typeface="ヒラギノ角ゴ Pro W3" pitchFamily="120" charset="-128"/>
            </a:endParaRPr>
          </a:p>
          <a:p>
            <a:r>
              <a:rPr lang="en-SG" sz="2000" dirty="0" smtClean="0">
                <a:latin typeface="Lucida Sans" pitchFamily="34" charset="0"/>
                <a:ea typeface="ヒラギノ角ゴ Pro W3" pitchFamily="120" charset="-128"/>
              </a:rPr>
              <a:t>Descriptive decision modes describe how people </a:t>
            </a:r>
            <a:r>
              <a:rPr lang="en-SG" sz="2000" b="1" dirty="0" smtClean="0">
                <a:latin typeface="Lucida Sans" pitchFamily="34" charset="0"/>
                <a:ea typeface="ヒラギノ角ゴ Pro W3" pitchFamily="120" charset="-128"/>
              </a:rPr>
              <a:t>actually</a:t>
            </a:r>
            <a:r>
              <a:rPr lang="en-SG" sz="2000" dirty="0" smtClean="0">
                <a:latin typeface="Lucida Sans" pitchFamily="34" charset="0"/>
                <a:ea typeface="ヒラギノ角ゴ Pro W3" pitchFamily="120" charset="-128"/>
              </a:rPr>
              <a:t> make decisions:</a:t>
            </a:r>
          </a:p>
          <a:p>
            <a:pPr lvl="1"/>
            <a:r>
              <a:rPr lang="en-SG" sz="1800" dirty="0" smtClean="0">
                <a:latin typeface="Lucida Sans" pitchFamily="34" charset="0"/>
                <a:ea typeface="ヒラギノ角ゴ Pro W3" pitchFamily="120" charset="-128"/>
              </a:rPr>
              <a:t>People rely simpler, less complex means of selecting among choices</a:t>
            </a:r>
          </a:p>
          <a:p>
            <a:pPr lvl="1"/>
            <a:r>
              <a:rPr lang="en-SG" sz="1800" dirty="0" smtClean="0">
                <a:latin typeface="Lucida Sans" pitchFamily="34" charset="0"/>
                <a:ea typeface="ヒラギノ角ゴ Pro W3" pitchFamily="120" charset="-128"/>
              </a:rPr>
              <a:t>Rules of thumb or Heuristics</a:t>
            </a:r>
          </a:p>
          <a:p>
            <a:pPr lvl="1"/>
            <a:r>
              <a:rPr lang="en-SG" sz="1800" dirty="0" smtClean="0">
                <a:latin typeface="Lucida Sans" pitchFamily="34" charset="0"/>
                <a:ea typeface="ヒラギノ角ゴ Pro W3" pitchFamily="120" charset="-128"/>
              </a:rPr>
              <a:t>“Good enough” rule or </a:t>
            </a:r>
            <a:r>
              <a:rPr lang="en-SG" sz="1800" dirty="0" err="1" smtClean="0">
                <a:latin typeface="Lucida Sans" pitchFamily="34" charset="0"/>
                <a:ea typeface="ヒラギノ角ゴ Pro W3" pitchFamily="120" charset="-128"/>
              </a:rPr>
              <a:t>Satisficing</a:t>
            </a:r>
            <a:endParaRPr lang="en-SG" sz="1800" dirty="0" smtClean="0">
              <a:latin typeface="Lucida Sans" pitchFamily="34" charset="0"/>
              <a:ea typeface="ヒラギノ角ゴ Pro W3" pitchFamily="120" charset="-128"/>
            </a:endParaRPr>
          </a:p>
          <a:p>
            <a:pPr lvl="1"/>
            <a:r>
              <a:rPr lang="en-SG" sz="1800" dirty="0" smtClean="0">
                <a:latin typeface="Lucida Sans" pitchFamily="34" charset="0"/>
                <a:ea typeface="ヒラギノ角ゴ Pro W3" pitchFamily="120" charset="-128"/>
              </a:rPr>
              <a:t>Naturalistic decision making  </a:t>
            </a:r>
          </a:p>
          <a:p>
            <a:pPr lvl="2"/>
            <a:endParaRPr lang="en-SG" dirty="0" smtClean="0">
              <a:ea typeface="ヒラギノ角ゴ Pro W3" pitchFamily="120" charset="-128"/>
            </a:endParaRPr>
          </a:p>
        </p:txBody>
      </p:sp>
      <p:sp>
        <p:nvSpPr>
          <p:cNvPr id="103428" name="TextBox 3"/>
          <p:cNvSpPr txBox="1">
            <a:spLocks noChangeArrowheads="1"/>
          </p:cNvSpPr>
          <p:nvPr/>
        </p:nvSpPr>
        <p:spPr bwMode="auto">
          <a:xfrm>
            <a:off x="1187450"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395536" y="5371475"/>
            <a:ext cx="8458200" cy="646331"/>
          </a:xfrm>
          <a:prstGeom prst="rect">
            <a:avLst/>
          </a:prstGeom>
          <a:solidFill>
            <a:srgbClr val="FFFF00"/>
          </a:solidFill>
          <a:ln w="12700">
            <a:solidFill>
              <a:schemeClr val="tx1"/>
            </a:solidFill>
          </a:ln>
        </p:spPr>
        <p:txBody>
          <a:bodyPr wrap="square" rtlCol="0">
            <a:spAutoFit/>
          </a:bodyPr>
          <a:lstStyle/>
          <a:p>
            <a:pPr algn="ctr"/>
            <a:r>
              <a:rPr lang="en-US" dirty="0" smtClean="0"/>
              <a:t>Should we walk or take a bus? Is there really a difference between different brands of grocery items?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linds(horizont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mtClean="0">
                <a:latin typeface="Lucida Sans" pitchFamily="34" charset="0"/>
                <a:ea typeface="ヒラギノ角ゴ Pro W3" pitchFamily="120" charset="-128"/>
              </a:rPr>
              <a:t>Descriptive Decision Models</a:t>
            </a:r>
          </a:p>
        </p:txBody>
      </p:sp>
      <p:sp>
        <p:nvSpPr>
          <p:cNvPr id="104451" name="Text Placeholder 2"/>
          <p:cNvSpPr>
            <a:spLocks noGrp="1"/>
          </p:cNvSpPr>
          <p:nvPr>
            <p:ph type="body" sz="quarter" idx="11"/>
          </p:nvPr>
        </p:nvSpPr>
        <p:spPr bwMode="auto">
          <a:xfrm>
            <a:off x="381379" y="1349205"/>
            <a:ext cx="4190621" cy="4572000"/>
          </a:xfrm>
          <a:noFill/>
          <a:ln>
            <a:miter lim="800000"/>
            <a:headEnd/>
            <a:tailEnd/>
          </a:ln>
        </p:spPr>
        <p:txBody>
          <a:bodyPr wrap="square" lIns="91440" tIns="45720" rIns="91440" bIns="45720" numCol="1" anchor="t" anchorCtr="0" compatLnSpc="1">
            <a:prstTxWarp prst="textNoShape">
              <a:avLst/>
            </a:prstTxWarp>
            <a:normAutofit fontScale="77500" lnSpcReduction="20000"/>
          </a:bodyPr>
          <a:lstStyle/>
          <a:p>
            <a:pPr>
              <a:lnSpc>
                <a:spcPct val="120000"/>
              </a:lnSpc>
            </a:pPr>
            <a:r>
              <a:rPr lang="en-SG" dirty="0" smtClean="0">
                <a:latin typeface="Lucida Sans" pitchFamily="34" charset="0"/>
                <a:ea typeface="ヒラギノ角ゴ Pro W3" pitchFamily="120" charset="-128"/>
              </a:rPr>
              <a:t>If  time is unlimited and the amount of available information is small, one can go through all the analysis of options.</a:t>
            </a:r>
          </a:p>
          <a:p>
            <a:endParaRPr lang="en-SG" dirty="0" smtClean="0">
              <a:latin typeface="Lucida Sans" pitchFamily="34" charset="0"/>
              <a:ea typeface="ヒラギノ角ゴ Pro W3" pitchFamily="120" charset="-128"/>
            </a:endParaRPr>
          </a:p>
          <a:p>
            <a:r>
              <a:rPr lang="en-SG" dirty="0" smtClean="0">
                <a:latin typeface="Lucida Sans" pitchFamily="34" charset="0"/>
                <a:ea typeface="ヒラギノ角ゴ Pro W3" pitchFamily="120" charset="-128"/>
              </a:rPr>
              <a:t>Real world decision scenarios:</a:t>
            </a:r>
          </a:p>
          <a:p>
            <a:pPr lvl="1"/>
            <a:r>
              <a:rPr lang="en-SG" dirty="0" smtClean="0">
                <a:latin typeface="Lucida Sans" pitchFamily="34" charset="0"/>
                <a:ea typeface="ヒラギノ角ゴ Pro W3" pitchFamily="120" charset="-128"/>
              </a:rPr>
              <a:t>Ill structured problem</a:t>
            </a:r>
          </a:p>
          <a:p>
            <a:pPr lvl="1"/>
            <a:r>
              <a:rPr lang="en-SG" dirty="0" smtClean="0">
                <a:latin typeface="Lucida Sans" pitchFamily="34" charset="0"/>
                <a:ea typeface="ヒラギノ角ゴ Pro W3" pitchFamily="120" charset="-128"/>
              </a:rPr>
              <a:t>Uncertain, dynamic environment</a:t>
            </a:r>
          </a:p>
          <a:p>
            <a:pPr lvl="1"/>
            <a:r>
              <a:rPr lang="en-SG" dirty="0" smtClean="0">
                <a:latin typeface="Lucida Sans" pitchFamily="34" charset="0"/>
                <a:ea typeface="ヒラギノ角ゴ Pro W3" pitchFamily="120" charset="-128"/>
              </a:rPr>
              <a:t>Situation changes rapidly</a:t>
            </a:r>
          </a:p>
          <a:p>
            <a:pPr lvl="1"/>
            <a:r>
              <a:rPr lang="en-SG" dirty="0" smtClean="0">
                <a:latin typeface="Lucida Sans" pitchFamily="34" charset="0"/>
                <a:ea typeface="ヒラギノ角ゴ Pro W3" pitchFamily="120" charset="-128"/>
              </a:rPr>
              <a:t>Multiple and conflicting goals</a:t>
            </a:r>
          </a:p>
          <a:p>
            <a:pPr lvl="1"/>
            <a:r>
              <a:rPr lang="en-SG" dirty="0" smtClean="0">
                <a:latin typeface="Lucida Sans" pitchFamily="34" charset="0"/>
                <a:ea typeface="ヒラギノ角ゴ Pro W3" pitchFamily="120" charset="-128"/>
              </a:rPr>
              <a:t>Time constraints</a:t>
            </a:r>
          </a:p>
          <a:p>
            <a:pPr lvl="1"/>
            <a:r>
              <a:rPr lang="en-SG" dirty="0" smtClean="0">
                <a:latin typeface="Lucida Sans" pitchFamily="34" charset="0"/>
                <a:ea typeface="ヒラギノ角ゴ Pro W3" pitchFamily="120" charset="-128"/>
              </a:rPr>
              <a:t>High risk</a:t>
            </a:r>
          </a:p>
          <a:p>
            <a:pPr lvl="1"/>
            <a:r>
              <a:rPr lang="en-SG" dirty="0" smtClean="0">
                <a:latin typeface="Lucida Sans" pitchFamily="34" charset="0"/>
                <a:ea typeface="ヒラギノ角ゴ Pro W3" pitchFamily="120" charset="-128"/>
              </a:rPr>
              <a:t>More than one person involved</a:t>
            </a:r>
          </a:p>
          <a:p>
            <a:pPr lvl="1"/>
            <a:r>
              <a:rPr lang="en-SG" dirty="0" smtClean="0">
                <a:latin typeface="Lucida Sans" pitchFamily="34" charset="0"/>
                <a:ea typeface="ヒラギノ角ゴ Pro W3" pitchFamily="120" charset="-128"/>
              </a:rPr>
              <a:t>Information rich</a:t>
            </a:r>
          </a:p>
        </p:txBody>
      </p:sp>
      <p:sp>
        <p:nvSpPr>
          <p:cNvPr id="104452"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37" name="TextBox 36"/>
          <p:cNvSpPr txBox="1"/>
          <p:nvPr/>
        </p:nvSpPr>
        <p:spPr>
          <a:xfrm>
            <a:off x="5212744" y="4536210"/>
            <a:ext cx="3718193" cy="923330"/>
          </a:xfrm>
          <a:prstGeom prst="rect">
            <a:avLst/>
          </a:prstGeom>
          <a:solidFill>
            <a:srgbClr val="FFFF00"/>
          </a:solidFill>
          <a:ln w="12700">
            <a:solidFill>
              <a:schemeClr val="tx1"/>
            </a:solidFill>
          </a:ln>
        </p:spPr>
        <p:txBody>
          <a:bodyPr wrap="square" rtlCol="0">
            <a:spAutoFit/>
          </a:bodyPr>
          <a:lstStyle/>
          <a:p>
            <a:pPr algn="ctr"/>
            <a:r>
              <a:rPr lang="en-US" dirty="0" smtClean="0"/>
              <a:t>Describe and discuss 5 everyday decisions with reference to these conditions</a:t>
            </a:r>
          </a:p>
        </p:txBody>
      </p:sp>
      <p:pic>
        <p:nvPicPr>
          <p:cNvPr id="38" name="Picture 37" descr="Picture1.png"/>
          <p:cNvPicPr>
            <a:picLocks noChangeAspect="1"/>
          </p:cNvPicPr>
          <p:nvPr/>
        </p:nvPicPr>
        <p:blipFill>
          <a:blip r:embed="rId3"/>
          <a:stretch>
            <a:fillRect/>
          </a:stretch>
        </p:blipFill>
        <p:spPr>
          <a:xfrm>
            <a:off x="4431834" y="1556792"/>
            <a:ext cx="4712166" cy="24927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bwMode="auto">
          <a:xfrm>
            <a:off x="685800" y="333375"/>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z="2400" smtClean="0">
                <a:latin typeface="Lucida Sans" pitchFamily="34" charset="0"/>
                <a:ea typeface="ヒラギノ角ゴ Pro W3" pitchFamily="120" charset="-128"/>
              </a:rPr>
              <a:t>Heuristics and Biases: </a:t>
            </a:r>
            <a:br>
              <a:rPr lang="en-SG" sz="2400" smtClean="0">
                <a:latin typeface="Lucida Sans" pitchFamily="34" charset="0"/>
                <a:ea typeface="ヒラギノ角ゴ Pro W3" pitchFamily="120" charset="-128"/>
              </a:rPr>
            </a:br>
            <a:r>
              <a:rPr lang="en-SG" sz="2400" smtClean="0">
                <a:latin typeface="Lucida Sans" pitchFamily="34" charset="0"/>
                <a:ea typeface="ヒラギノ角ゴ Pro W3" pitchFamily="120" charset="-128"/>
              </a:rPr>
              <a:t>Info Processing Limits in Decision Making</a:t>
            </a:r>
          </a:p>
        </p:txBody>
      </p:sp>
      <p:pic>
        <p:nvPicPr>
          <p:cNvPr id="105475" name="Picture 7" descr="Decision Model 1"/>
          <p:cNvPicPr>
            <a:picLocks noChangeAspect="1" noChangeArrowheads="1"/>
          </p:cNvPicPr>
          <p:nvPr/>
        </p:nvPicPr>
        <p:blipFill>
          <a:blip r:embed="rId3"/>
          <a:srcRect/>
          <a:stretch>
            <a:fillRect/>
          </a:stretch>
        </p:blipFill>
        <p:spPr bwMode="auto">
          <a:xfrm>
            <a:off x="1206500" y="1340768"/>
            <a:ext cx="6821488" cy="4217988"/>
          </a:xfrm>
          <a:prstGeom prst="rect">
            <a:avLst/>
          </a:prstGeom>
          <a:noFill/>
          <a:ln w="9525">
            <a:noFill/>
            <a:miter lim="800000"/>
            <a:headEnd/>
            <a:tailEnd/>
          </a:ln>
        </p:spPr>
      </p:pic>
      <p:sp>
        <p:nvSpPr>
          <p:cNvPr id="105476"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395536" y="5556141"/>
            <a:ext cx="8458200" cy="369332"/>
          </a:xfrm>
          <a:prstGeom prst="rect">
            <a:avLst/>
          </a:prstGeom>
          <a:solidFill>
            <a:srgbClr val="FFFF00"/>
          </a:solidFill>
          <a:ln w="12700">
            <a:solidFill>
              <a:schemeClr val="tx1"/>
            </a:solidFill>
          </a:ln>
        </p:spPr>
        <p:txBody>
          <a:bodyPr wrap="square" rtlCol="0">
            <a:spAutoFit/>
          </a:bodyPr>
          <a:lstStyle/>
          <a:p>
            <a:pPr algn="ctr"/>
            <a:r>
              <a:rPr lang="en-US" i="1" dirty="0" smtClean="0"/>
              <a:t>Trace these pathways using the decision on what to eat for dinner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SG" sz="2400" smtClean="0">
                <a:latin typeface="Lucida Sans" pitchFamily="34" charset="0"/>
                <a:ea typeface="ヒラギノ角ゴ Pro W3" pitchFamily="120" charset="-128"/>
              </a:rPr>
              <a:t>Heuristics and Biases: </a:t>
            </a:r>
            <a:br>
              <a:rPr lang="en-SG" sz="2400" smtClean="0">
                <a:latin typeface="Lucida Sans" pitchFamily="34" charset="0"/>
                <a:ea typeface="ヒラギノ角ゴ Pro W3" pitchFamily="120" charset="-128"/>
              </a:rPr>
            </a:br>
            <a:r>
              <a:rPr lang="en-SG" sz="2400" smtClean="0">
                <a:latin typeface="Lucida Sans" pitchFamily="34" charset="0"/>
                <a:ea typeface="ヒラギノ角ゴ Pro W3" pitchFamily="120" charset="-128"/>
              </a:rPr>
              <a:t>Info Processing Limits in Decision Making</a:t>
            </a:r>
          </a:p>
        </p:txBody>
      </p:sp>
      <p:sp>
        <p:nvSpPr>
          <p:cNvPr id="106499" name="Text Placeholder 8"/>
          <p:cNvSpPr>
            <a:spLocks noGrp="1"/>
          </p:cNvSpPr>
          <p:nvPr>
            <p:ph type="body" sz="quarter" idx="11"/>
          </p:nvPr>
        </p:nvSpPr>
        <p:spPr bwMode="auto">
          <a:xfrm>
            <a:off x="685800" y="1387810"/>
            <a:ext cx="4237038" cy="4572000"/>
          </a:xfrm>
          <a:noFill/>
          <a:ln>
            <a:miter lim="800000"/>
            <a:headEnd/>
            <a:tailEnd/>
          </a:ln>
        </p:spPr>
        <p:txBody>
          <a:bodyPr wrap="square" lIns="91440" tIns="45720" rIns="91440" bIns="45720" numCol="1" anchor="t" anchorCtr="0" compatLnSpc="1">
            <a:prstTxWarp prst="textNoShape">
              <a:avLst/>
            </a:prstTxWarp>
          </a:bodyPr>
          <a:lstStyle/>
          <a:p>
            <a:r>
              <a:rPr lang="en-SG" dirty="0" smtClean="0">
                <a:latin typeface="Lucida Sans" pitchFamily="34" charset="0"/>
                <a:ea typeface="ヒラギノ角ゴ Pro W3" pitchFamily="120" charset="-128"/>
              </a:rPr>
              <a:t>Cues reception and integration</a:t>
            </a:r>
          </a:p>
          <a:p>
            <a:pPr lvl="1"/>
            <a:r>
              <a:rPr lang="en-SG" dirty="0" smtClean="0">
                <a:ea typeface="ヒラギノ角ゴ Pro W3" pitchFamily="120" charset="-128"/>
              </a:rPr>
              <a:t>Selectively attend to cues</a:t>
            </a:r>
          </a:p>
          <a:p>
            <a:pPr lvl="1"/>
            <a:r>
              <a:rPr lang="en-SG" dirty="0" smtClean="0">
                <a:ea typeface="ヒラギノ角ゴ Pro W3" pitchFamily="120" charset="-128"/>
              </a:rPr>
              <a:t>Interpret and integrate cues</a:t>
            </a:r>
          </a:p>
          <a:p>
            <a:pPr lvl="1"/>
            <a:r>
              <a:rPr lang="en-SG" dirty="0" smtClean="0">
                <a:ea typeface="ヒラギノ角ゴ Pro W3" pitchFamily="120" charset="-128"/>
              </a:rPr>
              <a:t>Cues are fuzzy, incomplete, erroneous </a:t>
            </a:r>
          </a:p>
          <a:p>
            <a:pPr lvl="1"/>
            <a:endParaRPr lang="en-SG" dirty="0" smtClean="0">
              <a:ea typeface="ヒラギノ角ゴ Pro W3" pitchFamily="120" charset="-128"/>
            </a:endParaRPr>
          </a:p>
          <a:p>
            <a:pPr lvl="1"/>
            <a:endParaRPr lang="en-SG" dirty="0" smtClean="0">
              <a:ea typeface="ヒラギノ角ゴ Pro W3" pitchFamily="120" charset="-128"/>
            </a:endParaRPr>
          </a:p>
          <a:p>
            <a:endParaRPr lang="en-GB" dirty="0" smtClean="0">
              <a:latin typeface="Lucida Sans" pitchFamily="34" charset="0"/>
              <a:ea typeface="ヒラギノ角ゴ Pro W3" pitchFamily="120" charset="-128"/>
            </a:endParaRPr>
          </a:p>
        </p:txBody>
      </p:sp>
      <p:pic>
        <p:nvPicPr>
          <p:cNvPr id="106500" name="Picture 7" descr="Decision Model 1"/>
          <p:cNvPicPr>
            <a:picLocks noChangeAspect="1" noChangeArrowheads="1"/>
          </p:cNvPicPr>
          <p:nvPr/>
        </p:nvPicPr>
        <p:blipFill>
          <a:blip r:embed="rId3"/>
          <a:srcRect/>
          <a:stretch>
            <a:fillRect/>
          </a:stretch>
        </p:blipFill>
        <p:spPr bwMode="auto">
          <a:xfrm>
            <a:off x="5072113" y="1387810"/>
            <a:ext cx="3449587" cy="2132923"/>
          </a:xfrm>
          <a:prstGeom prst="rect">
            <a:avLst/>
          </a:prstGeom>
          <a:noFill/>
          <a:ln w="9525">
            <a:noFill/>
            <a:miter lim="800000"/>
            <a:headEnd/>
            <a:tailEnd/>
          </a:ln>
        </p:spPr>
      </p:pic>
      <p:sp>
        <p:nvSpPr>
          <p:cNvPr id="106501"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106502" name="Text Placeholder 8"/>
          <p:cNvSpPr txBox="1">
            <a:spLocks/>
          </p:cNvSpPr>
          <p:nvPr/>
        </p:nvSpPr>
        <p:spPr bwMode="auto">
          <a:xfrm>
            <a:off x="685800" y="3957639"/>
            <a:ext cx="7835900" cy="2279674"/>
          </a:xfrm>
          <a:prstGeom prst="rect">
            <a:avLst/>
          </a:prstGeom>
          <a:noFill/>
          <a:ln w="9525">
            <a:noFill/>
            <a:miter lim="800000"/>
            <a:headEnd/>
            <a:tailEnd/>
          </a:ln>
        </p:spPr>
        <p:txBody>
          <a:bodyPr/>
          <a:lstStyle/>
          <a:p>
            <a:pPr marL="342900" indent="-342900">
              <a:spcBef>
                <a:spcPct val="20000"/>
              </a:spcBef>
              <a:buClr>
                <a:srgbClr val="890018"/>
              </a:buClr>
              <a:buFont typeface="Arial" pitchFamily="34" charset="0"/>
              <a:buChar char="•"/>
            </a:pPr>
            <a:r>
              <a:rPr lang="en-SG" sz="2000" dirty="0">
                <a:solidFill>
                  <a:srgbClr val="474B55"/>
                </a:solidFill>
                <a:latin typeface="Lucida Sans" pitchFamily="34" charset="0"/>
              </a:rPr>
              <a:t>Generate Hypotheses &amp; Selection</a:t>
            </a:r>
          </a:p>
          <a:p>
            <a:pPr marL="742950" lvl="1" indent="-285750">
              <a:spcBef>
                <a:spcPct val="20000"/>
              </a:spcBef>
              <a:buClr>
                <a:srgbClr val="890018"/>
              </a:buClr>
              <a:buFont typeface="Wingdings" pitchFamily="2" charset="2"/>
              <a:buChar char="§"/>
            </a:pPr>
            <a:r>
              <a:rPr lang="en-SG" dirty="0">
                <a:latin typeface="Calibri" pitchFamily="34" charset="0"/>
              </a:rPr>
              <a:t>Retrieve info from LTM to make inferences, educated guesses</a:t>
            </a:r>
          </a:p>
          <a:p>
            <a:pPr marL="742950" lvl="1" indent="-285750">
              <a:spcBef>
                <a:spcPct val="20000"/>
              </a:spcBef>
              <a:buClr>
                <a:srgbClr val="890018"/>
              </a:buClr>
              <a:buFont typeface="Wingdings" pitchFamily="2" charset="2"/>
              <a:buChar char="§"/>
            </a:pPr>
            <a:r>
              <a:rPr lang="en-SG" dirty="0">
                <a:latin typeface="Calibri" pitchFamily="34" charset="0"/>
              </a:rPr>
              <a:t>Situation assessment</a:t>
            </a:r>
          </a:p>
          <a:p>
            <a:pPr marL="742950" lvl="1" indent="-285750">
              <a:spcBef>
                <a:spcPct val="20000"/>
              </a:spcBef>
              <a:buClr>
                <a:srgbClr val="890018"/>
              </a:buClr>
              <a:buFont typeface="Wingdings" pitchFamily="2" charset="2"/>
              <a:buChar char="§"/>
            </a:pPr>
            <a:r>
              <a:rPr lang="en-SG" dirty="0">
                <a:latin typeface="Calibri" pitchFamily="34" charset="0"/>
              </a:rPr>
              <a:t>Hypotheses brought to WM to evaluate how likely it is to be correct</a:t>
            </a:r>
          </a:p>
          <a:p>
            <a:pPr marL="742950" lvl="1" indent="-285750">
              <a:spcBef>
                <a:spcPct val="20000"/>
              </a:spcBef>
              <a:buClr>
                <a:srgbClr val="890018"/>
              </a:buClr>
              <a:buFont typeface="Wingdings" pitchFamily="2" charset="2"/>
              <a:buChar char="§"/>
            </a:pPr>
            <a:r>
              <a:rPr lang="en-SG" dirty="0">
                <a:latin typeface="Calibri" pitchFamily="34" charset="0"/>
              </a:rPr>
              <a:t>Gather extra information – generate new hypotheses</a:t>
            </a:r>
          </a:p>
          <a:p>
            <a:pPr marL="742950" lvl="1" indent="-285750">
              <a:spcBef>
                <a:spcPct val="20000"/>
              </a:spcBef>
              <a:buClr>
                <a:srgbClr val="890018"/>
              </a:buClr>
              <a:buFont typeface="Wingdings" pitchFamily="2" charset="2"/>
              <a:buChar char="§"/>
            </a:pPr>
            <a:r>
              <a:rPr lang="en-SG" dirty="0">
                <a:latin typeface="Calibri" pitchFamily="34" charset="0"/>
              </a:rPr>
              <a:t>Hypothesis adequately supported by information – hypothesis chosen as basis for course of action</a:t>
            </a:r>
          </a:p>
          <a:p>
            <a:pPr marL="742950" lvl="1" indent="-285750">
              <a:spcBef>
                <a:spcPct val="20000"/>
              </a:spcBef>
              <a:buFont typeface="Arial" pitchFamily="34" charset="0"/>
              <a:buChar char="–"/>
            </a:pPr>
            <a:endParaRPr lang="en-SG" dirty="0">
              <a:latin typeface="Calibri" pitchFamily="34" charset="0"/>
            </a:endParaRPr>
          </a:p>
          <a:p>
            <a:pPr marL="742950" lvl="1" indent="-285750">
              <a:spcBef>
                <a:spcPct val="20000"/>
              </a:spcBef>
              <a:buFont typeface="Arial" pitchFamily="34" charset="0"/>
              <a:buChar char="–"/>
            </a:pPr>
            <a:endParaRPr lang="en-SG" dirty="0">
              <a:latin typeface="Calibri" pitchFamily="34" charset="0"/>
            </a:endParaRPr>
          </a:p>
          <a:p>
            <a:pPr marL="342900" indent="-342900">
              <a:spcBef>
                <a:spcPct val="20000"/>
              </a:spcBef>
              <a:buFont typeface="Arial" pitchFamily="34" charset="0"/>
              <a:buChar char="•"/>
            </a:pPr>
            <a:endParaRPr lang="en-GB" sz="2000" dirty="0">
              <a:solidFill>
                <a:srgbClr val="474B55"/>
              </a:solidFill>
              <a:latin typeface="Lucida Sans" pitchFamily="34" charset="0"/>
            </a:endParaRPr>
          </a:p>
        </p:txBody>
      </p:sp>
      <p:sp>
        <p:nvSpPr>
          <p:cNvPr id="7" name="TextBox 6"/>
          <p:cNvSpPr txBox="1"/>
          <p:nvPr/>
        </p:nvSpPr>
        <p:spPr>
          <a:xfrm>
            <a:off x="5436096" y="3520733"/>
            <a:ext cx="3456384" cy="646331"/>
          </a:xfrm>
          <a:prstGeom prst="rect">
            <a:avLst/>
          </a:prstGeom>
          <a:solidFill>
            <a:srgbClr val="FFFF00"/>
          </a:solidFill>
          <a:ln w="12700">
            <a:solidFill>
              <a:schemeClr val="tx1"/>
            </a:solidFill>
          </a:ln>
        </p:spPr>
        <p:txBody>
          <a:bodyPr wrap="square" rtlCol="0">
            <a:spAutoFit/>
          </a:bodyPr>
          <a:lstStyle/>
          <a:p>
            <a:pPr algn="ctr"/>
            <a:r>
              <a:rPr lang="en-US" i="1" dirty="0" smtClean="0"/>
              <a:t>Crossing the road when the green light is flashing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bwMode="auto">
          <a:xfrm>
            <a:off x="685800" y="2492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z="2400" smtClean="0">
                <a:latin typeface="Lucida Sans" pitchFamily="34" charset="0"/>
                <a:ea typeface="ヒラギノ角ゴ Pro W3" pitchFamily="120" charset="-128"/>
              </a:rPr>
              <a:t>Heuristics and Biases: </a:t>
            </a:r>
            <a:br>
              <a:rPr lang="en-SG" sz="2400" smtClean="0">
                <a:latin typeface="Lucida Sans" pitchFamily="34" charset="0"/>
                <a:ea typeface="ヒラギノ角ゴ Pro W3" pitchFamily="120" charset="-128"/>
              </a:rPr>
            </a:br>
            <a:r>
              <a:rPr lang="en-SG" sz="2400" smtClean="0">
                <a:latin typeface="Lucida Sans" pitchFamily="34" charset="0"/>
                <a:ea typeface="ヒラギノ角ゴ Pro W3" pitchFamily="120" charset="-128"/>
              </a:rPr>
              <a:t>Info Processing Limits in Decision Making</a:t>
            </a:r>
          </a:p>
        </p:txBody>
      </p:sp>
      <p:sp>
        <p:nvSpPr>
          <p:cNvPr id="107523" name="Text Placeholder 8"/>
          <p:cNvSpPr>
            <a:spLocks noGrp="1"/>
          </p:cNvSpPr>
          <p:nvPr>
            <p:ph type="body" sz="quarter" idx="11"/>
          </p:nvPr>
        </p:nvSpPr>
        <p:spPr bwMode="auto">
          <a:xfrm>
            <a:off x="608013" y="1700213"/>
            <a:ext cx="7867650" cy="2473325"/>
          </a:xfrm>
          <a:noFill/>
          <a:ln>
            <a:miter lim="800000"/>
            <a:headEnd/>
            <a:tailEnd/>
          </a:ln>
        </p:spPr>
        <p:txBody>
          <a:bodyPr wrap="square" lIns="91440" tIns="45720" rIns="91440" bIns="45720" numCol="1" anchor="t" anchorCtr="0" compatLnSpc="1">
            <a:prstTxWarp prst="textNoShape">
              <a:avLst/>
            </a:prstTxWarp>
          </a:bodyPr>
          <a:lstStyle/>
          <a:p>
            <a:pPr>
              <a:buNone/>
            </a:pPr>
            <a:r>
              <a:rPr lang="en-SG" dirty="0" smtClean="0">
                <a:latin typeface="Lucida Sans" pitchFamily="34" charset="0"/>
                <a:ea typeface="ヒラギノ角ゴ Pro W3" pitchFamily="120" charset="-128"/>
              </a:rPr>
              <a:t>Generate plan &amp; action choice</a:t>
            </a:r>
          </a:p>
          <a:p>
            <a:pPr lvl="1"/>
            <a:r>
              <a:rPr lang="en-SG" sz="2000" dirty="0" smtClean="0">
                <a:ea typeface="ヒラギノ角ゴ Pro W3" pitchFamily="120" charset="-128"/>
              </a:rPr>
              <a:t>Generate one of more alternative actions by retrieving possibilities from LTM</a:t>
            </a:r>
          </a:p>
          <a:p>
            <a:pPr lvl="1"/>
            <a:r>
              <a:rPr lang="en-SG" sz="2000" dirty="0" smtClean="0">
                <a:ea typeface="ヒラギノ角ゴ Pro W3" pitchFamily="120" charset="-128"/>
              </a:rPr>
              <a:t>Choose action – evaluate possible outcomes – positive and negative</a:t>
            </a:r>
          </a:p>
          <a:p>
            <a:pPr lvl="1"/>
            <a:r>
              <a:rPr lang="en-SG" sz="2000" dirty="0" smtClean="0">
                <a:ea typeface="ヒラギノ角ゴ Pro W3" pitchFamily="120" charset="-128"/>
              </a:rPr>
              <a:t>Monitors environment to update situation assessment</a:t>
            </a:r>
          </a:p>
          <a:p>
            <a:pPr lvl="1"/>
            <a:endParaRPr lang="en-SG" dirty="0" smtClean="0">
              <a:ea typeface="ヒラギノ角ゴ Pro W3" pitchFamily="120" charset="-128"/>
            </a:endParaRPr>
          </a:p>
          <a:p>
            <a:pPr lvl="1"/>
            <a:endParaRPr lang="en-SG" dirty="0" smtClean="0">
              <a:ea typeface="ヒラギノ角ゴ Pro W3" pitchFamily="120" charset="-128"/>
            </a:endParaRPr>
          </a:p>
          <a:p>
            <a:endParaRPr lang="en-GB" dirty="0" smtClean="0">
              <a:latin typeface="Lucida Sans" pitchFamily="34" charset="0"/>
              <a:ea typeface="ヒラギノ角ゴ Pro W3" pitchFamily="120" charset="-128"/>
            </a:endParaRPr>
          </a:p>
        </p:txBody>
      </p:sp>
      <p:sp>
        <p:nvSpPr>
          <p:cNvPr id="107524"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6" name="TextBox 5"/>
          <p:cNvSpPr txBox="1"/>
          <p:nvPr/>
        </p:nvSpPr>
        <p:spPr>
          <a:xfrm>
            <a:off x="395536" y="5186809"/>
            <a:ext cx="8458200" cy="369332"/>
          </a:xfrm>
          <a:prstGeom prst="rect">
            <a:avLst/>
          </a:prstGeom>
          <a:solidFill>
            <a:srgbClr val="FFFF00"/>
          </a:solidFill>
          <a:ln w="12700">
            <a:solidFill>
              <a:schemeClr val="tx1"/>
            </a:solidFill>
          </a:ln>
        </p:spPr>
        <p:txBody>
          <a:bodyPr wrap="square" rtlCol="0">
            <a:spAutoFit/>
          </a:bodyPr>
          <a:lstStyle/>
          <a:p>
            <a:pPr algn="ctr"/>
            <a:r>
              <a:rPr lang="en-US" i="1" dirty="0" smtClean="0"/>
              <a:t>Play backhand or forehand at table tennis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bwMode="auto">
          <a:xfrm>
            <a:off x="685800" y="2492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z="2400" smtClean="0">
                <a:latin typeface="Lucida Sans" pitchFamily="34" charset="0"/>
                <a:ea typeface="ヒラギノ角ゴ Pro W3" pitchFamily="120" charset="-128"/>
              </a:rPr>
              <a:t>Heuristics and Biases: </a:t>
            </a:r>
            <a:br>
              <a:rPr lang="en-SG" sz="2400" smtClean="0">
                <a:latin typeface="Lucida Sans" pitchFamily="34" charset="0"/>
                <a:ea typeface="ヒラギノ角ゴ Pro W3" pitchFamily="120" charset="-128"/>
              </a:rPr>
            </a:br>
            <a:r>
              <a:rPr lang="en-SG" sz="2400" smtClean="0">
                <a:latin typeface="Lucida Sans" pitchFamily="34" charset="0"/>
                <a:ea typeface="ヒラギノ角ゴ Pro W3" pitchFamily="120" charset="-128"/>
              </a:rPr>
              <a:t>Info Processing Limits in Decision Making</a:t>
            </a:r>
          </a:p>
        </p:txBody>
      </p:sp>
      <p:sp>
        <p:nvSpPr>
          <p:cNvPr id="108548"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6" name="TextBox 5"/>
          <p:cNvSpPr txBox="1"/>
          <p:nvPr/>
        </p:nvSpPr>
        <p:spPr>
          <a:xfrm>
            <a:off x="395536" y="5804495"/>
            <a:ext cx="4527302" cy="369332"/>
          </a:xfrm>
          <a:prstGeom prst="rect">
            <a:avLst/>
          </a:prstGeom>
          <a:solidFill>
            <a:srgbClr val="FFFF00"/>
          </a:solidFill>
          <a:ln w="12700">
            <a:solidFill>
              <a:schemeClr val="tx1"/>
            </a:solidFill>
          </a:ln>
        </p:spPr>
        <p:txBody>
          <a:bodyPr wrap="square" rtlCol="0">
            <a:spAutoFit/>
          </a:bodyPr>
          <a:lstStyle/>
          <a:p>
            <a:pPr algn="ctr"/>
            <a:r>
              <a:rPr lang="en-US" i="1" dirty="0" smtClean="0"/>
              <a:t>Should I take an umbrella?</a:t>
            </a:r>
          </a:p>
        </p:txBody>
      </p:sp>
      <p:sp>
        <p:nvSpPr>
          <p:cNvPr id="7" name="Text Placeholder 6"/>
          <p:cNvSpPr>
            <a:spLocks noGrp="1"/>
          </p:cNvSpPr>
          <p:nvPr>
            <p:ph type="body" sz="quarter" idx="11"/>
          </p:nvPr>
        </p:nvSpPr>
        <p:spPr>
          <a:xfrm>
            <a:off x="395536" y="1601827"/>
            <a:ext cx="7543800" cy="4572000"/>
          </a:xfrm>
        </p:spPr>
        <p:txBody>
          <a:bodyPr/>
          <a:lstStyle/>
          <a:p>
            <a:r>
              <a:rPr lang="en-SG" sz="2000" dirty="0" smtClean="0">
                <a:solidFill>
                  <a:srgbClr val="474B55"/>
                </a:solidFill>
                <a:latin typeface="Lucida Sans" pitchFamily="34" charset="0"/>
              </a:rPr>
              <a:t>Due to limited cognitive resources (e.g. limited WM) </a:t>
            </a:r>
            <a:r>
              <a:rPr lang="en-SG" sz="2000" dirty="0" smtClean="0">
                <a:solidFill>
                  <a:srgbClr val="474B55"/>
                </a:solidFill>
                <a:latin typeface="Lucida Sans" pitchFamily="34" charset="0"/>
                <a:sym typeface="Wingdings" pitchFamily="2" charset="2"/>
              </a:rPr>
              <a:t> result in various heuristics and biases  </a:t>
            </a:r>
          </a:p>
          <a:p>
            <a:pPr lvl="1">
              <a:buFont typeface="Arial" pitchFamily="34" charset="0"/>
              <a:buChar char="–"/>
            </a:pPr>
            <a:r>
              <a:rPr lang="en-SG" dirty="0" smtClean="0">
                <a:latin typeface="Calibri" pitchFamily="34" charset="0"/>
              </a:rPr>
              <a:t>Shortcuts or Rules-of-Thumbs (easy ways of making decisions)</a:t>
            </a:r>
          </a:p>
          <a:p>
            <a:pPr lvl="1">
              <a:buFont typeface="Arial" pitchFamily="34" charset="0"/>
              <a:buChar char="–"/>
            </a:pPr>
            <a:r>
              <a:rPr lang="en-SG" dirty="0" smtClean="0">
                <a:latin typeface="Calibri" pitchFamily="34" charset="0"/>
              </a:rPr>
              <a:t>Very powerful and efficient, but don’t guarantee the best solution</a:t>
            </a:r>
          </a:p>
          <a:p>
            <a:pPr lvl="1">
              <a:buFont typeface="Arial" pitchFamily="34" charset="0"/>
              <a:buChar char="–"/>
            </a:pPr>
            <a:r>
              <a:rPr lang="en-SG" dirty="0" smtClean="0">
                <a:latin typeface="Calibri" pitchFamily="34" charset="0"/>
              </a:rPr>
              <a:t>Because they are simplifications, heuristics occasionally lead to systematic flaws and errors (deviations from normative model called Biases)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685800" y="333375"/>
            <a:ext cx="7543800" cy="6096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dirty="0" smtClean="0">
                <a:latin typeface="Arial" pitchFamily="34" charset="0"/>
                <a:ea typeface="ヒラギノ角ゴ Pro W3" pitchFamily="120" charset="-128"/>
              </a:rPr>
              <a:t>Heuristics and Biases</a:t>
            </a:r>
            <a:br>
              <a:rPr lang="en-US" sz="2800" dirty="0" smtClean="0">
                <a:latin typeface="Arial" pitchFamily="34" charset="0"/>
                <a:ea typeface="ヒラギノ角ゴ Pro W3" pitchFamily="120" charset="-128"/>
              </a:rPr>
            </a:br>
            <a:r>
              <a:rPr lang="en-US" sz="2800" dirty="0" smtClean="0">
                <a:latin typeface="Arial" pitchFamily="34" charset="0"/>
                <a:ea typeface="ヒラギノ角ゴ Pro W3" pitchFamily="120" charset="-128"/>
              </a:rPr>
              <a:t>Receiving and Using Cues</a:t>
            </a:r>
          </a:p>
        </p:txBody>
      </p:sp>
      <p:sp>
        <p:nvSpPr>
          <p:cNvPr id="250883" name="Rectangle 3"/>
          <p:cNvSpPr>
            <a:spLocks noGrp="1" noChangeArrowheads="1"/>
          </p:cNvSpPr>
          <p:nvPr>
            <p:ph type="body" sz="quarter" idx="11"/>
          </p:nvPr>
        </p:nvSpPr>
        <p:spPr bwMode="auto">
          <a:xfrm>
            <a:off x="685800" y="1387475"/>
            <a:ext cx="8062913" cy="4561805"/>
          </a:xfrm>
          <a:extLst/>
        </p:spPr>
        <p:txBody>
          <a:bodyPr>
            <a:normAutofit lnSpcReduction="10000"/>
          </a:bodyPr>
          <a:lstStyle/>
          <a:p>
            <a:pPr marL="455613" lvl="1" indent="-341313" eaLnBrk="1" hangingPunct="1">
              <a:spcBef>
                <a:spcPts val="0"/>
              </a:spcBef>
              <a:spcAft>
                <a:spcPts val="600"/>
              </a:spcAft>
              <a:buFontTx/>
              <a:buNone/>
              <a:defRPr/>
            </a:pPr>
            <a:r>
              <a:rPr lang="en-US" sz="2000" dirty="0" smtClean="0">
                <a:latin typeface="Arial" panose="020B0604020202020204" pitchFamily="34" charset="0"/>
              </a:rPr>
              <a:t>1. Attention to a limited number of cues </a:t>
            </a:r>
          </a:p>
          <a:p>
            <a:pPr marL="455613" lvl="1" indent="-341313" eaLnBrk="1" hangingPunct="1">
              <a:spcBef>
                <a:spcPts val="0"/>
              </a:spcBef>
              <a:spcAft>
                <a:spcPts val="600"/>
              </a:spcAft>
              <a:buFontTx/>
              <a:buNone/>
              <a:defRPr/>
            </a:pPr>
            <a:r>
              <a:rPr lang="en-US" sz="1600" dirty="0" smtClean="0">
                <a:latin typeface="Arial" panose="020B0604020202020204" pitchFamily="34" charset="0"/>
              </a:rPr>
              <a:t>	- Limited WM – only use small number of cues to develop picture of world</a:t>
            </a:r>
          </a:p>
          <a:p>
            <a:pPr marL="455613" lvl="1" indent="-341313" eaLnBrk="1" hangingPunct="1">
              <a:spcBef>
                <a:spcPts val="0"/>
              </a:spcBef>
              <a:spcAft>
                <a:spcPts val="600"/>
              </a:spcAft>
              <a:buFontTx/>
              <a:buNone/>
              <a:defRPr/>
            </a:pPr>
            <a:r>
              <a:rPr lang="en-US" sz="2000" dirty="0" smtClean="0">
                <a:latin typeface="Arial" panose="020B0604020202020204" pitchFamily="34" charset="0"/>
              </a:rPr>
              <a:t>2. Cue primacy and anchoring </a:t>
            </a:r>
          </a:p>
          <a:p>
            <a:pPr marL="455613" lvl="1" indent="-341313" eaLnBrk="1" hangingPunct="1">
              <a:spcBef>
                <a:spcPts val="0"/>
              </a:spcBef>
              <a:spcAft>
                <a:spcPts val="600"/>
              </a:spcAft>
              <a:buFontTx/>
              <a:buNone/>
              <a:defRPr/>
            </a:pPr>
            <a:r>
              <a:rPr lang="en-US" sz="1600" dirty="0" smtClean="0">
                <a:latin typeface="Arial" panose="020B0604020202020204" pitchFamily="34" charset="0"/>
              </a:rPr>
              <a:t>	- Preliminary information given more weight (more influential) –anchor hypothesis on this first impression.</a:t>
            </a:r>
          </a:p>
          <a:p>
            <a:pPr marL="455613" lvl="1" indent="-341313" eaLnBrk="1" hangingPunct="1">
              <a:spcBef>
                <a:spcPts val="0"/>
              </a:spcBef>
              <a:spcAft>
                <a:spcPts val="600"/>
              </a:spcAft>
              <a:buFontTx/>
              <a:buNone/>
              <a:defRPr/>
            </a:pPr>
            <a:r>
              <a:rPr lang="en-US" sz="2000" dirty="0" smtClean="0">
                <a:latin typeface="Arial" panose="020B0604020202020204" pitchFamily="34" charset="0"/>
              </a:rPr>
              <a:t>3. Inattention to later cues </a:t>
            </a:r>
          </a:p>
          <a:p>
            <a:pPr marL="455613" lvl="1" indent="-341313" eaLnBrk="1" hangingPunct="1">
              <a:spcBef>
                <a:spcPts val="0"/>
              </a:spcBef>
              <a:spcAft>
                <a:spcPts val="600"/>
              </a:spcAft>
              <a:buFontTx/>
              <a:buNone/>
              <a:defRPr/>
            </a:pPr>
            <a:r>
              <a:rPr lang="en-US" sz="1600" dirty="0" smtClean="0">
                <a:latin typeface="Arial" panose="020B0604020202020204" pitchFamily="34" charset="0"/>
              </a:rPr>
              <a:t>	- Ignore cues that come later or those that had changed; attributable to attentional factors</a:t>
            </a:r>
          </a:p>
          <a:p>
            <a:pPr marL="455613" lvl="1" indent="-341313" eaLnBrk="1" hangingPunct="1">
              <a:spcBef>
                <a:spcPts val="0"/>
              </a:spcBef>
              <a:spcAft>
                <a:spcPts val="600"/>
              </a:spcAft>
              <a:buFontTx/>
              <a:buNone/>
              <a:defRPr/>
            </a:pPr>
            <a:r>
              <a:rPr lang="en-US" sz="2000" dirty="0" smtClean="0">
                <a:latin typeface="Arial" panose="020B0604020202020204" pitchFamily="34" charset="0"/>
              </a:rPr>
              <a:t>4. Cue salience </a:t>
            </a:r>
          </a:p>
          <a:p>
            <a:pPr marL="455613" lvl="1" indent="-341313" eaLnBrk="1" hangingPunct="1">
              <a:spcBef>
                <a:spcPts val="0"/>
              </a:spcBef>
              <a:spcAft>
                <a:spcPts val="600"/>
              </a:spcAft>
              <a:buFontTx/>
              <a:buNone/>
              <a:defRPr/>
            </a:pPr>
            <a:r>
              <a:rPr lang="en-US" sz="1600" dirty="0" smtClean="0">
                <a:latin typeface="Arial" panose="020B0604020202020204" pitchFamily="34" charset="0"/>
              </a:rPr>
              <a:t>	- Salient cues =- very loud, bright, prominent given more attention and significance. </a:t>
            </a:r>
          </a:p>
          <a:p>
            <a:pPr marL="455613" lvl="1" indent="-341313" eaLnBrk="1" hangingPunct="1">
              <a:spcBef>
                <a:spcPts val="0"/>
              </a:spcBef>
              <a:spcAft>
                <a:spcPts val="600"/>
              </a:spcAft>
              <a:buFontTx/>
              <a:buNone/>
              <a:defRPr/>
            </a:pPr>
            <a:r>
              <a:rPr lang="en-US" sz="2000" dirty="0" smtClean="0">
                <a:latin typeface="Arial" panose="020B0604020202020204" pitchFamily="34" charset="0"/>
              </a:rPr>
              <a:t>5. Overweighting of unreliable cues </a:t>
            </a:r>
          </a:p>
          <a:p>
            <a:pPr marL="455613" lvl="1" indent="-341313" eaLnBrk="1" hangingPunct="1">
              <a:spcBef>
                <a:spcPts val="0"/>
              </a:spcBef>
              <a:spcAft>
                <a:spcPts val="600"/>
              </a:spcAft>
              <a:buFontTx/>
              <a:buNone/>
              <a:defRPr/>
            </a:pPr>
            <a:r>
              <a:rPr lang="en-US" sz="1600" dirty="0" smtClean="0">
                <a:latin typeface="Arial" panose="020B0604020202020204" pitchFamily="34" charset="0"/>
              </a:rPr>
              <a:t>	- Simplify process – thus treat all cues or information as equally reliable</a:t>
            </a:r>
          </a:p>
          <a:p>
            <a:pPr marL="455613" lvl="1" indent="-341313" eaLnBrk="1" hangingPunct="1">
              <a:spcBef>
                <a:spcPts val="0"/>
              </a:spcBef>
              <a:spcAft>
                <a:spcPts val="600"/>
              </a:spcAft>
              <a:buFontTx/>
              <a:buNone/>
              <a:defRPr/>
            </a:pPr>
            <a:r>
              <a:rPr lang="en-US" sz="1600" dirty="0">
                <a:latin typeface="Arial" panose="020B0604020202020204" pitchFamily="34" charset="0"/>
              </a:rPr>
              <a:t>	</a:t>
            </a:r>
            <a:r>
              <a:rPr lang="en-US" sz="1600" dirty="0" smtClean="0">
                <a:latin typeface="Arial" panose="020B0604020202020204" pitchFamily="34" charset="0"/>
              </a:rPr>
              <a:t>- Gives weight to unreliable information </a:t>
            </a:r>
            <a:r>
              <a:rPr lang="en-US" dirty="0" smtClean="0">
                <a:latin typeface="Arial" panose="020B0604020202020204" pitchFamily="34" charset="0"/>
              </a:rPr>
              <a:t> </a:t>
            </a:r>
          </a:p>
        </p:txBody>
      </p:sp>
      <p:sp>
        <p:nvSpPr>
          <p:cNvPr id="109572"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5" name="TextBox 4"/>
          <p:cNvSpPr txBox="1"/>
          <p:nvPr/>
        </p:nvSpPr>
        <p:spPr>
          <a:xfrm>
            <a:off x="1043608" y="5764614"/>
            <a:ext cx="4281487" cy="369332"/>
          </a:xfrm>
          <a:prstGeom prst="rect">
            <a:avLst/>
          </a:prstGeom>
          <a:solidFill>
            <a:srgbClr val="FFFF00"/>
          </a:solidFill>
          <a:ln w="12700">
            <a:solidFill>
              <a:schemeClr val="tx1"/>
            </a:solidFill>
          </a:ln>
        </p:spPr>
        <p:txBody>
          <a:bodyPr wrap="square" rtlCol="0">
            <a:spAutoFit/>
          </a:bodyPr>
          <a:lstStyle/>
          <a:p>
            <a:pPr algn="ctr"/>
            <a:r>
              <a:rPr lang="en-US" i="1" dirty="0" smtClean="0"/>
              <a:t>How does advertising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bwMode="auto">
          <a:xfrm>
            <a:off x="685800" y="188913"/>
            <a:ext cx="8278813" cy="609600"/>
          </a:xfrm>
          <a:noFill/>
          <a:ln>
            <a:miter lim="800000"/>
            <a:headEnd/>
            <a:tailEnd/>
          </a:ln>
        </p:spPr>
        <p:txBody>
          <a:bodyPr vert="horz" wrap="square" lIns="91440" tIns="45720" rIns="91440" bIns="45720" numCol="1" anchor="t" anchorCtr="0" compatLnSpc="1">
            <a:prstTxWarp prst="textNoShape">
              <a:avLst/>
            </a:prstTxWarp>
          </a:bodyPr>
          <a:lstStyle/>
          <a:p>
            <a:r>
              <a:rPr lang="en-US" sz="2900" smtClean="0">
                <a:latin typeface="Lucida Sans" pitchFamily="34" charset="0"/>
                <a:ea typeface="ヒラギノ角ゴ Pro W3" pitchFamily="120" charset="-128"/>
              </a:rPr>
              <a:t>Heuristics and Biases</a:t>
            </a:r>
            <a:br>
              <a:rPr lang="en-US" sz="2900" smtClean="0">
                <a:latin typeface="Lucida Sans" pitchFamily="34" charset="0"/>
                <a:ea typeface="ヒラギノ角ゴ Pro W3" pitchFamily="120" charset="-128"/>
              </a:rPr>
            </a:br>
            <a:r>
              <a:rPr lang="en-US" sz="2500" smtClean="0">
                <a:latin typeface="Lucida Sans" pitchFamily="34" charset="0"/>
                <a:ea typeface="ヒラギノ角ゴ Pro W3" pitchFamily="120" charset="-128"/>
              </a:rPr>
              <a:t>Hypothesis Generation, Evaluation and Selection</a:t>
            </a:r>
            <a:br>
              <a:rPr lang="en-US" sz="2500" smtClean="0">
                <a:latin typeface="Lucida Sans" pitchFamily="34" charset="0"/>
                <a:ea typeface="ヒラギノ角ゴ Pro W3" pitchFamily="120" charset="-128"/>
              </a:rPr>
            </a:br>
            <a:endParaRPr lang="en-GB" sz="2500" smtClean="0">
              <a:latin typeface="Lucida Sans" pitchFamily="34" charset="0"/>
              <a:ea typeface="ヒラギノ角ゴ Pro W3" pitchFamily="120" charset="-128"/>
            </a:endParaRPr>
          </a:p>
        </p:txBody>
      </p:sp>
      <p:sp>
        <p:nvSpPr>
          <p:cNvPr id="110595" name="Rectangle 3"/>
          <p:cNvSpPr>
            <a:spLocks noGrp="1" noChangeArrowheads="1"/>
          </p:cNvSpPr>
          <p:nvPr>
            <p:ph type="body" sz="quarter" idx="11"/>
          </p:nvPr>
        </p:nvSpPr>
        <p:spPr bwMode="auto">
          <a:xfrm>
            <a:off x="685800" y="1387475"/>
            <a:ext cx="7759700" cy="4201765"/>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80000"/>
              </a:lnSpc>
              <a:buFontTx/>
              <a:buNone/>
            </a:pPr>
            <a:r>
              <a:rPr lang="en-US" sz="1600" dirty="0" smtClean="0">
                <a:solidFill>
                  <a:schemeClr val="tx1"/>
                </a:solidFill>
                <a:latin typeface="Arial" pitchFamily="34" charset="0"/>
                <a:ea typeface="ヒラギノ角ゴ Pro W3" pitchFamily="120" charset="-128"/>
              </a:rPr>
              <a:t>Process cues in WM </a:t>
            </a:r>
            <a:r>
              <a:rPr lang="en-US" sz="1600" dirty="0" smtClean="0">
                <a:solidFill>
                  <a:schemeClr val="tx1"/>
                </a:solidFill>
                <a:latin typeface="Arial" pitchFamily="34" charset="0"/>
                <a:ea typeface="ヒラギノ角ゴ Pro W3" pitchFamily="120" charset="-128"/>
                <a:sym typeface="Wingdings" pitchFamily="2" charset="2"/>
              </a:rPr>
              <a:t> Generate</a:t>
            </a:r>
            <a:r>
              <a:rPr lang="en-US" sz="1600" dirty="0" smtClean="0">
                <a:solidFill>
                  <a:schemeClr val="tx1"/>
                </a:solidFill>
                <a:latin typeface="Arial" pitchFamily="34" charset="0"/>
                <a:ea typeface="ヒラギノ角ゴ Pro W3" pitchFamily="120" charset="-128"/>
              </a:rPr>
              <a:t> hypotheses by retrieving them from LTM:</a:t>
            </a:r>
          </a:p>
          <a:p>
            <a:pPr eaLnBrk="1" hangingPunct="1">
              <a:lnSpc>
                <a:spcPct val="80000"/>
              </a:lnSpc>
              <a:buFontTx/>
              <a:buNone/>
            </a:pPr>
            <a:endParaRPr lang="en-US" sz="500" dirty="0" smtClean="0">
              <a:solidFill>
                <a:schemeClr val="tx1"/>
              </a:solidFill>
              <a:latin typeface="Arial" pitchFamily="34" charset="0"/>
              <a:ea typeface="ヒラギノ角ゴ Pro W3" pitchFamily="120" charset="-128"/>
            </a:endParaRPr>
          </a:p>
          <a:p>
            <a:pPr eaLnBrk="1" hangingPunct="1">
              <a:lnSpc>
                <a:spcPct val="80000"/>
              </a:lnSpc>
              <a:buFontTx/>
              <a:buNone/>
            </a:pPr>
            <a:r>
              <a:rPr lang="en-US" dirty="0" smtClean="0">
                <a:solidFill>
                  <a:schemeClr val="tx1"/>
                </a:solidFill>
                <a:latin typeface="Arial" pitchFamily="34" charset="0"/>
                <a:ea typeface="ヒラギノ角ゴ Pro W3" pitchFamily="120" charset="-128"/>
              </a:rPr>
              <a:t>1. </a:t>
            </a:r>
            <a:r>
              <a:rPr lang="en-US" sz="2000" dirty="0" smtClean="0">
                <a:solidFill>
                  <a:schemeClr val="tx1"/>
                </a:solidFill>
                <a:latin typeface="Arial" pitchFamily="34" charset="0"/>
                <a:ea typeface="ヒラギノ角ゴ Pro W3" pitchFamily="120" charset="-128"/>
              </a:rPr>
              <a:t>Generation of a limited number of hypotheses</a:t>
            </a:r>
            <a:endParaRPr lang="en-US" dirty="0" smtClean="0">
              <a:solidFill>
                <a:schemeClr val="tx1"/>
              </a:solidFill>
              <a:latin typeface="Arial" pitchFamily="34" charset="0"/>
              <a:ea typeface="ヒラギノ角ゴ Pro W3" pitchFamily="120" charset="-128"/>
            </a:endParaRPr>
          </a:p>
          <a:p>
            <a:pPr lvl="1" eaLnBrk="1" hangingPunct="1">
              <a:lnSpc>
                <a:spcPct val="80000"/>
              </a:lnSpc>
            </a:pPr>
            <a:r>
              <a:rPr lang="en-US" sz="1600" dirty="0" smtClean="0">
                <a:latin typeface="Arial" pitchFamily="34" charset="0"/>
                <a:ea typeface="ヒラギノ角ゴ Pro W3" pitchFamily="120" charset="-128"/>
              </a:rPr>
              <a:t>Generate only small number of hypotheses due to limited WM. </a:t>
            </a:r>
          </a:p>
          <a:p>
            <a:pPr lvl="1" eaLnBrk="1" hangingPunct="1">
              <a:lnSpc>
                <a:spcPct val="80000"/>
              </a:lnSpc>
            </a:pPr>
            <a:r>
              <a:rPr lang="en-US" sz="1600" dirty="0" smtClean="0">
                <a:latin typeface="Arial" pitchFamily="34" charset="0"/>
                <a:ea typeface="ヒラギノ角ゴ Pro W3" pitchFamily="120" charset="-128"/>
              </a:rPr>
              <a:t>Under stress, most generate only 1 – more likely to be an accurate one for experts, but not novice.</a:t>
            </a:r>
            <a:endParaRPr lang="en-US" sz="1400" dirty="0" smtClean="0">
              <a:latin typeface="Arial" pitchFamily="34" charset="0"/>
              <a:ea typeface="ヒラギノ角ゴ Pro W3" pitchFamily="120" charset="-128"/>
            </a:endParaRPr>
          </a:p>
          <a:p>
            <a:pPr eaLnBrk="1" hangingPunct="1">
              <a:lnSpc>
                <a:spcPct val="80000"/>
              </a:lnSpc>
              <a:buFontTx/>
              <a:buNone/>
            </a:pPr>
            <a:r>
              <a:rPr lang="en-US" dirty="0" smtClean="0">
                <a:solidFill>
                  <a:schemeClr val="tx1"/>
                </a:solidFill>
                <a:latin typeface="Arial" pitchFamily="34" charset="0"/>
                <a:ea typeface="ヒラギノ角ゴ Pro W3" pitchFamily="120" charset="-128"/>
              </a:rPr>
              <a:t>2.	</a:t>
            </a:r>
            <a:r>
              <a:rPr lang="en-US" sz="2000" dirty="0" smtClean="0">
                <a:solidFill>
                  <a:schemeClr val="tx1"/>
                </a:solidFill>
                <a:latin typeface="Arial" pitchFamily="34" charset="0"/>
                <a:ea typeface="ヒラギノ角ゴ Pro W3" pitchFamily="120" charset="-128"/>
              </a:rPr>
              <a:t>Availability heuristic</a:t>
            </a:r>
            <a:endParaRPr lang="en-US" dirty="0" smtClean="0">
              <a:solidFill>
                <a:schemeClr val="tx1"/>
              </a:solidFill>
              <a:latin typeface="Arial" pitchFamily="34" charset="0"/>
              <a:ea typeface="ヒラギノ角ゴ Pro W3" pitchFamily="120" charset="-128"/>
            </a:endParaRPr>
          </a:p>
          <a:p>
            <a:pPr lvl="1" eaLnBrk="1" hangingPunct="1">
              <a:lnSpc>
                <a:spcPct val="80000"/>
              </a:lnSpc>
            </a:pPr>
            <a:r>
              <a:rPr lang="en-US" sz="1600" dirty="0" smtClean="0">
                <a:latin typeface="Arial" pitchFamily="34" charset="0"/>
                <a:ea typeface="ヒラギノ角ゴ Pro W3" pitchFamily="120" charset="-128"/>
              </a:rPr>
              <a:t>Retrieve recently considered or easily accessible hypotheses. </a:t>
            </a:r>
          </a:p>
          <a:p>
            <a:pPr lvl="1" eaLnBrk="1" hangingPunct="1">
              <a:lnSpc>
                <a:spcPct val="80000"/>
              </a:lnSpc>
            </a:pPr>
            <a:r>
              <a:rPr lang="en-US" sz="1600" dirty="0" smtClean="0">
                <a:latin typeface="Arial" pitchFamily="34" charset="0"/>
                <a:ea typeface="ヒラギノ角ゴ Pro W3" pitchFamily="120" charset="-128"/>
              </a:rPr>
              <a:t>May not be the right one. </a:t>
            </a:r>
          </a:p>
          <a:p>
            <a:pPr eaLnBrk="1" hangingPunct="1">
              <a:lnSpc>
                <a:spcPct val="80000"/>
              </a:lnSpc>
              <a:buFontTx/>
              <a:buNone/>
            </a:pPr>
            <a:r>
              <a:rPr lang="en-US" dirty="0" smtClean="0">
                <a:solidFill>
                  <a:schemeClr val="tx1"/>
                </a:solidFill>
                <a:latin typeface="Arial" pitchFamily="34" charset="0"/>
                <a:ea typeface="ヒラギノ角ゴ Pro W3" pitchFamily="120" charset="-128"/>
              </a:rPr>
              <a:t>3. </a:t>
            </a:r>
            <a:r>
              <a:rPr lang="en-US" sz="2000" dirty="0" smtClean="0">
                <a:solidFill>
                  <a:schemeClr val="tx1"/>
                </a:solidFill>
                <a:latin typeface="Arial" pitchFamily="34" charset="0"/>
                <a:ea typeface="ヒラギノ角ゴ Pro W3" pitchFamily="120" charset="-128"/>
              </a:rPr>
              <a:t>Representativeness heuristic</a:t>
            </a:r>
            <a:endParaRPr lang="en-US" dirty="0" smtClean="0">
              <a:solidFill>
                <a:schemeClr val="tx1"/>
              </a:solidFill>
              <a:latin typeface="Arial" pitchFamily="34" charset="0"/>
              <a:ea typeface="ヒラギノ角ゴ Pro W3" pitchFamily="120" charset="-128"/>
            </a:endParaRPr>
          </a:p>
          <a:p>
            <a:pPr lvl="1" eaLnBrk="1" hangingPunct="1">
              <a:lnSpc>
                <a:spcPct val="80000"/>
              </a:lnSpc>
            </a:pPr>
            <a:r>
              <a:rPr lang="en-US" sz="1600" dirty="0" smtClean="0">
                <a:latin typeface="Arial" pitchFamily="34" charset="0"/>
                <a:ea typeface="ヒラギノ角ゴ Pro W3" pitchFamily="120" charset="-128"/>
              </a:rPr>
              <a:t>Diagnose a situation because the pattern of cues ‘look like’ a typical example of the situation. E.g. flu-like symptoms may not be flu.</a:t>
            </a:r>
          </a:p>
          <a:p>
            <a:pPr eaLnBrk="1" hangingPunct="1">
              <a:lnSpc>
                <a:spcPct val="80000"/>
              </a:lnSpc>
              <a:buFontTx/>
              <a:buNone/>
            </a:pPr>
            <a:r>
              <a:rPr lang="en-US" dirty="0" smtClean="0">
                <a:solidFill>
                  <a:schemeClr val="tx1"/>
                </a:solidFill>
                <a:latin typeface="Arial" pitchFamily="34" charset="0"/>
                <a:ea typeface="ヒラギノ角ゴ Pro W3" pitchFamily="120" charset="-128"/>
              </a:rPr>
              <a:t>4.	</a:t>
            </a:r>
            <a:r>
              <a:rPr lang="en-US" sz="2000" dirty="0" smtClean="0">
                <a:solidFill>
                  <a:schemeClr val="tx1"/>
                </a:solidFill>
                <a:latin typeface="Arial" pitchFamily="34" charset="0"/>
                <a:ea typeface="ヒラギノ角ゴ Pro W3" pitchFamily="120" charset="-128"/>
              </a:rPr>
              <a:t>Overconfidence</a:t>
            </a:r>
            <a:endParaRPr lang="en-US" dirty="0" smtClean="0">
              <a:solidFill>
                <a:schemeClr val="tx1"/>
              </a:solidFill>
              <a:latin typeface="Arial" pitchFamily="34" charset="0"/>
              <a:ea typeface="ヒラギノ角ゴ Pro W3" pitchFamily="120" charset="-128"/>
            </a:endParaRPr>
          </a:p>
          <a:p>
            <a:pPr lvl="1" eaLnBrk="1" hangingPunct="1">
              <a:lnSpc>
                <a:spcPct val="80000"/>
              </a:lnSpc>
            </a:pPr>
            <a:r>
              <a:rPr lang="en-US" sz="1600" dirty="0" smtClean="0">
                <a:latin typeface="Arial" pitchFamily="34" charset="0"/>
                <a:ea typeface="ヒラギノ角ゴ Pro W3" pitchFamily="120" charset="-128"/>
              </a:rPr>
              <a:t>People think they are correct more often than they are</a:t>
            </a:r>
          </a:p>
          <a:p>
            <a:pPr lvl="1" eaLnBrk="1" hangingPunct="1">
              <a:lnSpc>
                <a:spcPct val="80000"/>
              </a:lnSpc>
            </a:pPr>
            <a:r>
              <a:rPr lang="en-US" sz="1600" dirty="0" smtClean="0">
                <a:latin typeface="Arial" pitchFamily="34" charset="0"/>
                <a:ea typeface="ヒラギノ角ゴ Pro W3" pitchFamily="120" charset="-128"/>
              </a:rPr>
              <a:t>Do not look for evidence for alternative hypotheses – do not consider they might just be wrong. </a:t>
            </a:r>
          </a:p>
        </p:txBody>
      </p:sp>
      <p:sp>
        <p:nvSpPr>
          <p:cNvPr id="110596" name="Rectangle 2"/>
          <p:cNvSpPr>
            <a:spLocks noChangeArrowheads="1"/>
          </p:cNvSpPr>
          <p:nvPr/>
        </p:nvSpPr>
        <p:spPr bwMode="auto">
          <a:xfrm>
            <a:off x="292100" y="927100"/>
            <a:ext cx="8153400" cy="685800"/>
          </a:xfrm>
          <a:prstGeom prst="rect">
            <a:avLst/>
          </a:prstGeom>
          <a:noFill/>
          <a:ln w="9525">
            <a:noFill/>
            <a:miter lim="800000"/>
            <a:headEnd/>
            <a:tailEnd/>
          </a:ln>
        </p:spPr>
        <p:txBody>
          <a:bodyPr anchor="ctr"/>
          <a:lstStyle/>
          <a:p>
            <a:pPr defTabSz="914400" eaLnBrk="1" hangingPunct="1"/>
            <a:endParaRPr lang="en-US" sz="2800">
              <a:solidFill>
                <a:srgbClr val="000000"/>
              </a:solidFill>
            </a:endParaRPr>
          </a:p>
        </p:txBody>
      </p:sp>
      <p:sp>
        <p:nvSpPr>
          <p:cNvPr id="110597"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6" name="TextBox 5"/>
          <p:cNvSpPr txBox="1"/>
          <p:nvPr/>
        </p:nvSpPr>
        <p:spPr>
          <a:xfrm>
            <a:off x="395536" y="5925473"/>
            <a:ext cx="4968552" cy="369332"/>
          </a:xfrm>
          <a:prstGeom prst="rect">
            <a:avLst/>
          </a:prstGeom>
          <a:solidFill>
            <a:srgbClr val="FFFF00"/>
          </a:solidFill>
          <a:ln w="12700">
            <a:solidFill>
              <a:schemeClr val="tx1"/>
            </a:solidFill>
          </a:ln>
        </p:spPr>
        <p:txBody>
          <a:bodyPr wrap="square" rtlCol="0">
            <a:spAutoFit/>
          </a:bodyPr>
          <a:lstStyle/>
          <a:p>
            <a:pPr algn="ctr"/>
            <a:r>
              <a:rPr lang="en-US" i="1" dirty="0" smtClean="0"/>
              <a:t>Buying a new mobile phone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bwMode="auto">
          <a:xfrm>
            <a:off x="4572000" y="2636838"/>
            <a:ext cx="3754438" cy="1143000"/>
          </a:xfrm>
          <a:noFill/>
          <a:ln>
            <a:miter lim="800000"/>
            <a:headEnd/>
            <a:tailEnd/>
          </a:ln>
        </p:spPr>
        <p:txBody>
          <a:bodyPr vert="horz" wrap="square" lIns="91440" tIns="45720" rIns="91440" bIns="45720" numCol="1" anchor="t" anchorCtr="0" compatLnSpc="1">
            <a:prstTxWarp prst="textNoShape">
              <a:avLst/>
            </a:prstTxWarp>
          </a:bodyPr>
          <a:lstStyle/>
          <a:p>
            <a:r>
              <a:rPr lang="en-SG" smtClean="0">
                <a:ea typeface="ヒラギノ角ゴ Pro W3" pitchFamily="120" charset="-128"/>
              </a:rPr>
              <a:t>Attention</a:t>
            </a:r>
            <a:endParaRPr lang="en-GB" smtClean="0">
              <a:ea typeface="ヒラギノ角ゴ Pro W3" pitchFamily="120" charset="-128"/>
            </a:endParaRPr>
          </a:p>
        </p:txBody>
      </p:sp>
      <p:pic>
        <p:nvPicPr>
          <p:cNvPr id="90116" name="Picture 4" descr="http://kjpayne.com/wp-content/uploads/2013/02/flashlight.jpg"/>
          <p:cNvPicPr>
            <a:picLocks noChangeAspect="1" noChangeArrowheads="1"/>
          </p:cNvPicPr>
          <p:nvPr/>
        </p:nvPicPr>
        <p:blipFill>
          <a:blip r:embed="rId3"/>
          <a:srcRect/>
          <a:stretch>
            <a:fillRect/>
          </a:stretch>
        </p:blipFill>
        <p:spPr bwMode="auto">
          <a:xfrm>
            <a:off x="1042988" y="1700213"/>
            <a:ext cx="3889375" cy="291623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042988" y="4870900"/>
            <a:ext cx="3889375" cy="923330"/>
          </a:xfrm>
          <a:prstGeom prst="rect">
            <a:avLst/>
          </a:prstGeom>
          <a:solidFill>
            <a:srgbClr val="FFFF00"/>
          </a:solidFill>
          <a:ln w="12700">
            <a:solidFill>
              <a:schemeClr val="tx1"/>
            </a:solidFill>
          </a:ln>
        </p:spPr>
        <p:txBody>
          <a:bodyPr wrap="square" rtlCol="0">
            <a:spAutoFit/>
          </a:bodyPr>
          <a:lstStyle/>
          <a:p>
            <a:pPr algn="ctr"/>
            <a:r>
              <a:rPr lang="en-US" i="1" dirty="0" smtClean="0"/>
              <a:t>Attract the attention of someone at the other side of the room. </a:t>
            </a:r>
          </a:p>
          <a:p>
            <a:pPr algn="ctr"/>
            <a:r>
              <a:rPr lang="en-US" i="1" dirty="0" smtClean="0"/>
              <a:t>How did you do it?</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bwMode="auto">
          <a:xfrm>
            <a:off x="685800" y="328613"/>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SG" sz="2800" dirty="0" smtClean="0">
                <a:latin typeface="Lucida Sans" pitchFamily="34" charset="0"/>
                <a:ea typeface="ヒラギノ角ゴ Pro W3" pitchFamily="120" charset="-128"/>
              </a:rPr>
              <a:t>Heuristics and Biases</a:t>
            </a:r>
            <a:br>
              <a:rPr lang="en-SG" sz="2800" dirty="0" smtClean="0">
                <a:latin typeface="Lucida Sans" pitchFamily="34" charset="0"/>
                <a:ea typeface="ヒラギノ角ゴ Pro W3" pitchFamily="120" charset="-128"/>
              </a:rPr>
            </a:br>
            <a:r>
              <a:rPr lang="en-SG" sz="1800" dirty="0" smtClean="0">
                <a:latin typeface="Lucida Sans" pitchFamily="34" charset="0"/>
                <a:ea typeface="ヒラギノ角ゴ Pro W3" pitchFamily="120" charset="-128"/>
              </a:rPr>
              <a:t>Hypothesis Generation, Evaluation and Selection</a:t>
            </a:r>
            <a:br>
              <a:rPr lang="en-SG" sz="1800" dirty="0" smtClean="0">
                <a:latin typeface="Lucida Sans" pitchFamily="34" charset="0"/>
                <a:ea typeface="ヒラギノ角ゴ Pro W3" pitchFamily="120" charset="-128"/>
              </a:rPr>
            </a:br>
            <a:endParaRPr lang="en-GB" sz="2800" dirty="0" smtClean="0">
              <a:latin typeface="Lucida Sans" pitchFamily="34" charset="0"/>
              <a:ea typeface="ヒラギノ角ゴ Pro W3" pitchFamily="120" charset="-128"/>
            </a:endParaRPr>
          </a:p>
        </p:txBody>
      </p:sp>
      <p:sp>
        <p:nvSpPr>
          <p:cNvPr id="111619" name="Rectangle 3"/>
          <p:cNvSpPr>
            <a:spLocks noGrp="1" noChangeArrowheads="1"/>
          </p:cNvSpPr>
          <p:nvPr>
            <p:ph type="body" sz="quarter" idx="11"/>
          </p:nvPr>
        </p:nvSpPr>
        <p:spPr bwMode="auto">
          <a:xfrm>
            <a:off x="685800" y="1387475"/>
            <a:ext cx="7543800" cy="45720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buFontTx/>
              <a:buNone/>
            </a:pPr>
            <a:r>
              <a:rPr lang="en-US" sz="2000" dirty="0" smtClean="0">
                <a:solidFill>
                  <a:schemeClr val="tx1"/>
                </a:solidFill>
                <a:latin typeface="Arial" pitchFamily="34" charset="0"/>
                <a:ea typeface="ヒラギノ角ゴ Pro W3" pitchFamily="120" charset="-128"/>
              </a:rPr>
              <a:t>Bring hypotheses into WM</a:t>
            </a:r>
            <a:r>
              <a:rPr lang="en-US" sz="2000" dirty="0" smtClean="0">
                <a:solidFill>
                  <a:schemeClr val="tx1"/>
                </a:solidFill>
                <a:latin typeface="Arial" pitchFamily="34" charset="0"/>
                <a:ea typeface="ヒラギノ角ゴ Pro W3" pitchFamily="120" charset="-128"/>
                <a:sym typeface="Wingdings" pitchFamily="2" charset="2"/>
              </a:rPr>
              <a:t> evaluate with </a:t>
            </a:r>
            <a:r>
              <a:rPr lang="en-US" sz="2000" dirty="0" smtClean="0">
                <a:solidFill>
                  <a:schemeClr val="tx1"/>
                </a:solidFill>
                <a:latin typeface="Arial" pitchFamily="34" charset="0"/>
                <a:ea typeface="ヒラギノ角ゴ Pro W3" pitchFamily="120" charset="-128"/>
              </a:rPr>
              <a:t>additional cues.</a:t>
            </a:r>
          </a:p>
          <a:p>
            <a:pPr eaLnBrk="1" hangingPunct="1">
              <a:lnSpc>
                <a:spcPct val="90000"/>
              </a:lnSpc>
              <a:buFontTx/>
              <a:buNone/>
            </a:pPr>
            <a:r>
              <a:rPr lang="en-US" dirty="0" smtClean="0">
                <a:solidFill>
                  <a:schemeClr val="tx1"/>
                </a:solidFill>
                <a:latin typeface="Arial" pitchFamily="34" charset="0"/>
                <a:ea typeface="ヒラギノ角ゴ Pro W3" pitchFamily="120" charset="-128"/>
              </a:rPr>
              <a:t>Can be affected by cognitive limitations</a:t>
            </a:r>
          </a:p>
          <a:p>
            <a:pPr eaLnBrk="1" hangingPunct="1">
              <a:lnSpc>
                <a:spcPct val="90000"/>
              </a:lnSpc>
              <a:buFontTx/>
              <a:buNone/>
            </a:pPr>
            <a:endParaRPr lang="en-US" dirty="0" smtClean="0">
              <a:solidFill>
                <a:schemeClr val="tx1"/>
              </a:solidFill>
              <a:latin typeface="Arial" pitchFamily="34" charset="0"/>
              <a:ea typeface="ヒラギノ角ゴ Pro W3" pitchFamily="120" charset="-128"/>
            </a:endParaRPr>
          </a:p>
          <a:p>
            <a:pPr eaLnBrk="1" hangingPunct="1">
              <a:lnSpc>
                <a:spcPct val="90000"/>
              </a:lnSpc>
              <a:buFontTx/>
              <a:buNone/>
            </a:pPr>
            <a:r>
              <a:rPr lang="en-US" sz="2200" dirty="0" smtClean="0">
                <a:solidFill>
                  <a:schemeClr val="tx1"/>
                </a:solidFill>
                <a:latin typeface="Arial" pitchFamily="34" charset="0"/>
                <a:ea typeface="ヒラギノ角ゴ Pro W3" pitchFamily="120" charset="-128"/>
              </a:rPr>
              <a:t>1.	 Cognitive Tunneling or Fixation</a:t>
            </a:r>
          </a:p>
          <a:p>
            <a:pPr lvl="1" eaLnBrk="1" hangingPunct="1">
              <a:lnSpc>
                <a:spcPct val="90000"/>
              </a:lnSpc>
            </a:pPr>
            <a:r>
              <a:rPr lang="en-US" sz="1700" dirty="0" smtClean="0">
                <a:latin typeface="Arial" pitchFamily="34" charset="0"/>
                <a:ea typeface="ヒラギノ角ゴ Pro W3" pitchFamily="120" charset="-128"/>
              </a:rPr>
              <a:t>Fixate on a single hypothesis </a:t>
            </a:r>
          </a:p>
          <a:p>
            <a:pPr lvl="1" eaLnBrk="1" hangingPunct="1">
              <a:lnSpc>
                <a:spcPct val="90000"/>
              </a:lnSpc>
            </a:pPr>
            <a:r>
              <a:rPr lang="en-US" sz="1700" dirty="0" smtClean="0">
                <a:latin typeface="Arial" pitchFamily="34" charset="0"/>
                <a:ea typeface="ヒラギノ角ゴ Pro W3" pitchFamily="120" charset="-128"/>
              </a:rPr>
              <a:t>Fail to look at new information. </a:t>
            </a:r>
          </a:p>
          <a:p>
            <a:pPr lvl="1" eaLnBrk="1" hangingPunct="1">
              <a:lnSpc>
                <a:spcPct val="90000"/>
              </a:lnSpc>
            </a:pPr>
            <a:r>
              <a:rPr lang="en-US" sz="1700" dirty="0" smtClean="0">
                <a:latin typeface="Arial" pitchFamily="34" charset="0"/>
                <a:ea typeface="ヒラギノ角ゴ Pro W3" pitchFamily="120" charset="-128"/>
              </a:rPr>
              <a:t>Proceed with a solution consistent with the hypothesis, assuming it is correct, even when presenting information contradicts hypothesis.</a:t>
            </a:r>
          </a:p>
          <a:p>
            <a:pPr lvl="1" eaLnBrk="1" hangingPunct="1">
              <a:lnSpc>
                <a:spcPct val="90000"/>
              </a:lnSpc>
            </a:pPr>
            <a:endParaRPr lang="en-US" sz="1700" dirty="0" smtClean="0">
              <a:latin typeface="Arial" pitchFamily="34" charset="0"/>
              <a:ea typeface="ヒラギノ角ゴ Pro W3" pitchFamily="120" charset="-128"/>
            </a:endParaRPr>
          </a:p>
          <a:p>
            <a:pPr eaLnBrk="1" hangingPunct="1">
              <a:lnSpc>
                <a:spcPct val="90000"/>
              </a:lnSpc>
              <a:buFontTx/>
              <a:buNone/>
            </a:pPr>
            <a:r>
              <a:rPr lang="en-US" sz="2200" dirty="0" smtClean="0">
                <a:solidFill>
                  <a:schemeClr val="tx1"/>
                </a:solidFill>
                <a:latin typeface="Arial" pitchFamily="34" charset="0"/>
                <a:ea typeface="ヒラギノ角ゴ Pro W3" pitchFamily="120" charset="-128"/>
              </a:rPr>
              <a:t>2.	 Confirmation Bias</a:t>
            </a:r>
          </a:p>
          <a:p>
            <a:pPr lvl="1" eaLnBrk="1" hangingPunct="1">
              <a:lnSpc>
                <a:spcPct val="90000"/>
              </a:lnSpc>
            </a:pPr>
            <a:r>
              <a:rPr lang="en-US" sz="1700" dirty="0" smtClean="0">
                <a:latin typeface="Arial" pitchFamily="34" charset="0"/>
                <a:ea typeface="ヒラギノ角ゴ Pro W3" pitchFamily="120" charset="-128"/>
              </a:rPr>
              <a:t>Look out for information that confirm their hypothesis or beliefs.</a:t>
            </a:r>
          </a:p>
          <a:p>
            <a:pPr lvl="1" eaLnBrk="1" hangingPunct="1">
              <a:lnSpc>
                <a:spcPct val="90000"/>
              </a:lnSpc>
            </a:pPr>
            <a:r>
              <a:rPr lang="en-US" sz="1700" dirty="0" smtClean="0">
                <a:latin typeface="Arial" pitchFamily="34" charset="0"/>
                <a:ea typeface="ヒラギノ角ゴ Pro W3" pitchFamily="120" charset="-128"/>
              </a:rPr>
              <a:t> Ignore information that debunk their hypothesis. </a:t>
            </a:r>
          </a:p>
          <a:p>
            <a:pPr lvl="1" eaLnBrk="1" hangingPunct="1">
              <a:lnSpc>
                <a:spcPct val="90000"/>
              </a:lnSpc>
            </a:pPr>
            <a:r>
              <a:rPr lang="en-US" sz="1700" dirty="0" smtClean="0">
                <a:latin typeface="Arial" pitchFamily="34" charset="0"/>
                <a:ea typeface="ヒラギノ角ゴ Pro W3" pitchFamily="120" charset="-128"/>
              </a:rPr>
              <a:t>Happens especially during stressful environment </a:t>
            </a:r>
          </a:p>
          <a:p>
            <a:pPr lvl="1" eaLnBrk="1" hangingPunct="1">
              <a:lnSpc>
                <a:spcPct val="90000"/>
              </a:lnSpc>
            </a:pPr>
            <a:endParaRPr lang="en-US" sz="1700" dirty="0" smtClean="0">
              <a:latin typeface="Arial" pitchFamily="34" charset="0"/>
              <a:ea typeface="ヒラギノ角ゴ Pro W3" pitchFamily="120" charset="-128"/>
            </a:endParaRPr>
          </a:p>
          <a:p>
            <a:pPr lvl="1" eaLnBrk="1" hangingPunct="1">
              <a:lnSpc>
                <a:spcPct val="90000"/>
              </a:lnSpc>
              <a:buFontTx/>
              <a:buNone/>
            </a:pPr>
            <a:r>
              <a:rPr lang="en-US" sz="1700" dirty="0" smtClean="0">
                <a:latin typeface="Arial" pitchFamily="34" charset="0"/>
                <a:ea typeface="ヒラギノ角ゴ Pro W3" pitchFamily="120" charset="-128"/>
              </a:rPr>
              <a:t> </a:t>
            </a:r>
          </a:p>
        </p:txBody>
      </p:sp>
      <p:sp>
        <p:nvSpPr>
          <p:cNvPr id="111620" name="Rectangle 2"/>
          <p:cNvSpPr>
            <a:spLocks noChangeArrowheads="1"/>
          </p:cNvSpPr>
          <p:nvPr/>
        </p:nvSpPr>
        <p:spPr bwMode="auto">
          <a:xfrm>
            <a:off x="292100" y="927100"/>
            <a:ext cx="8153400" cy="685800"/>
          </a:xfrm>
          <a:prstGeom prst="rect">
            <a:avLst/>
          </a:prstGeom>
          <a:noFill/>
          <a:ln w="9525">
            <a:noFill/>
            <a:miter lim="800000"/>
            <a:headEnd/>
            <a:tailEnd/>
          </a:ln>
        </p:spPr>
        <p:txBody>
          <a:bodyPr anchor="ctr"/>
          <a:lstStyle/>
          <a:p>
            <a:pPr defTabSz="914400" eaLnBrk="1" hangingPunct="1"/>
            <a:endParaRPr lang="en-US" sz="2800">
              <a:solidFill>
                <a:srgbClr val="000000"/>
              </a:solidFill>
            </a:endParaRPr>
          </a:p>
        </p:txBody>
      </p:sp>
      <p:sp>
        <p:nvSpPr>
          <p:cNvPr id="111621"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6" name="TextBox 5"/>
          <p:cNvSpPr txBox="1"/>
          <p:nvPr/>
        </p:nvSpPr>
        <p:spPr>
          <a:xfrm>
            <a:off x="395536" y="5556141"/>
            <a:ext cx="8458200" cy="646331"/>
          </a:xfrm>
          <a:prstGeom prst="rect">
            <a:avLst/>
          </a:prstGeom>
          <a:solidFill>
            <a:srgbClr val="FFFF00"/>
          </a:solidFill>
          <a:ln w="12700">
            <a:solidFill>
              <a:schemeClr val="tx1"/>
            </a:solidFill>
          </a:ln>
        </p:spPr>
        <p:txBody>
          <a:bodyPr wrap="square" rtlCol="0">
            <a:spAutoFit/>
          </a:bodyPr>
          <a:lstStyle/>
          <a:p>
            <a:pPr algn="ctr"/>
            <a:r>
              <a:rPr lang="en-US" dirty="0" smtClean="0"/>
              <a:t>Do you prefer Apple or Android? Why? Which would you buy given a price difference?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bwMode="auto">
          <a:xfrm>
            <a:off x="685800" y="296863"/>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Lucida Sans" pitchFamily="34" charset="0"/>
                <a:ea typeface="ヒラギノ角ゴ Pro W3" pitchFamily="120" charset="-128"/>
              </a:rPr>
              <a:t>Heuristics and Biases</a:t>
            </a:r>
            <a:br>
              <a:rPr lang="en-US" sz="2800" dirty="0" smtClean="0">
                <a:latin typeface="Lucida Sans" pitchFamily="34" charset="0"/>
                <a:ea typeface="ヒラギノ角ゴ Pro W3" pitchFamily="120" charset="-128"/>
              </a:rPr>
            </a:br>
            <a:r>
              <a:rPr lang="en-US" sz="2000" dirty="0" smtClean="0">
                <a:latin typeface="Lucida Sans" pitchFamily="34" charset="0"/>
                <a:ea typeface="ヒラギノ角ゴ Pro W3" pitchFamily="120" charset="-128"/>
              </a:rPr>
              <a:t>Action Selection</a:t>
            </a:r>
            <a:r>
              <a:rPr lang="en-US" sz="2000" dirty="0" smtClean="0">
                <a:solidFill>
                  <a:srgbClr val="000000"/>
                </a:solidFill>
                <a:latin typeface="Lucida Sans" pitchFamily="34" charset="0"/>
                <a:ea typeface="ヒラギノ角ゴ Pro W3" pitchFamily="120" charset="-128"/>
              </a:rPr>
              <a:t/>
            </a:r>
            <a:br>
              <a:rPr lang="en-US" sz="2000" dirty="0" smtClean="0">
                <a:solidFill>
                  <a:srgbClr val="000000"/>
                </a:solidFill>
                <a:latin typeface="Lucida Sans" pitchFamily="34" charset="0"/>
                <a:ea typeface="ヒラギノ角ゴ Pro W3" pitchFamily="120" charset="-128"/>
              </a:rPr>
            </a:br>
            <a:endParaRPr lang="en-GB" sz="2800" dirty="0" smtClean="0">
              <a:latin typeface="Lucida Sans" pitchFamily="34" charset="0"/>
              <a:ea typeface="ヒラギノ角ゴ Pro W3" pitchFamily="120" charset="-128"/>
            </a:endParaRPr>
          </a:p>
        </p:txBody>
      </p:sp>
      <p:sp>
        <p:nvSpPr>
          <p:cNvPr id="253954" name="Rectangle 3"/>
          <p:cNvSpPr>
            <a:spLocks noGrp="1" noChangeArrowheads="1"/>
          </p:cNvSpPr>
          <p:nvPr>
            <p:ph type="body" sz="quarter" idx="11"/>
          </p:nvPr>
        </p:nvSpPr>
        <p:spPr bwMode="auto">
          <a:xfrm>
            <a:off x="685800" y="1387475"/>
            <a:ext cx="7543800" cy="4561805"/>
          </a:xfrm>
          <a:extLst/>
        </p:spPr>
        <p:txBody>
          <a:bodyPr>
            <a:normAutofit fontScale="92500" lnSpcReduction="20000"/>
          </a:bodyPr>
          <a:lstStyle/>
          <a:p>
            <a:pPr marL="533400" indent="-533400" eaLnBrk="1" hangingPunct="1">
              <a:spcAft>
                <a:spcPts val="600"/>
              </a:spcAft>
              <a:buFontTx/>
              <a:buNone/>
              <a:defRPr/>
            </a:pPr>
            <a:r>
              <a:rPr lang="en-US" sz="1800" dirty="0" smtClean="0">
                <a:solidFill>
                  <a:schemeClr val="tx1"/>
                </a:solidFill>
                <a:latin typeface="Arial" panose="020B0604020202020204" pitchFamily="34" charset="0"/>
              </a:rPr>
              <a:t>Retrieve only a small number of actions</a:t>
            </a:r>
          </a:p>
          <a:p>
            <a:pPr marL="914400" lvl="1" indent="-457200" eaLnBrk="1" hangingPunct="1">
              <a:spcAft>
                <a:spcPts val="600"/>
              </a:spcAft>
              <a:defRPr/>
            </a:pPr>
            <a:r>
              <a:rPr lang="en-US" sz="1400" dirty="0" smtClean="0">
                <a:latin typeface="Arial" panose="020B0604020202020204" pitchFamily="34" charset="0"/>
              </a:rPr>
              <a:t>Couldn’t retrieve many of the possible actions in LTM due to limited WM.</a:t>
            </a:r>
          </a:p>
          <a:p>
            <a:pPr marL="533400" indent="-533400" eaLnBrk="1" hangingPunct="1">
              <a:spcAft>
                <a:spcPts val="600"/>
              </a:spcAft>
              <a:buFontTx/>
              <a:buNone/>
              <a:defRPr/>
            </a:pPr>
            <a:r>
              <a:rPr lang="en-US" sz="1800" dirty="0" smtClean="0">
                <a:solidFill>
                  <a:schemeClr val="tx1"/>
                </a:solidFill>
                <a:latin typeface="Arial" panose="020B0604020202020204" pitchFamily="34" charset="0"/>
              </a:rPr>
              <a:t>Availability heuristic for actions</a:t>
            </a:r>
          </a:p>
          <a:p>
            <a:pPr marL="914400" lvl="1" indent="-457200" eaLnBrk="1" hangingPunct="1">
              <a:spcAft>
                <a:spcPts val="600"/>
              </a:spcAft>
              <a:defRPr/>
            </a:pPr>
            <a:r>
              <a:rPr lang="en-US" sz="1400" dirty="0" smtClean="0">
                <a:latin typeface="Arial" panose="020B0604020202020204" pitchFamily="34" charset="0"/>
              </a:rPr>
              <a:t>Retrieve most “available” actions from LTM</a:t>
            </a:r>
          </a:p>
          <a:p>
            <a:pPr marL="914400" lvl="1" indent="-457200" eaLnBrk="1" hangingPunct="1">
              <a:spcAft>
                <a:spcPts val="600"/>
              </a:spcAft>
              <a:defRPr/>
            </a:pPr>
            <a:r>
              <a:rPr lang="en-US" sz="1400" dirty="0" smtClean="0">
                <a:latin typeface="Arial" panose="020B0604020202020204" pitchFamily="34" charset="0"/>
              </a:rPr>
              <a:t>Relate to </a:t>
            </a:r>
            <a:r>
              <a:rPr lang="en-US" sz="1400" dirty="0" err="1" smtClean="0">
                <a:latin typeface="Arial" panose="020B0604020202020204" pitchFamily="34" charset="0"/>
              </a:rPr>
              <a:t>recency</a:t>
            </a:r>
            <a:r>
              <a:rPr lang="en-US" sz="1400" dirty="0" smtClean="0">
                <a:latin typeface="Arial" panose="020B0604020202020204" pitchFamily="34" charset="0"/>
              </a:rPr>
              <a:t>, frequency, and how strongly they are associated with hypothesis</a:t>
            </a:r>
          </a:p>
          <a:p>
            <a:pPr marL="533400" indent="-533400" eaLnBrk="1" hangingPunct="1">
              <a:spcAft>
                <a:spcPts val="600"/>
              </a:spcAft>
              <a:buNone/>
              <a:defRPr/>
            </a:pPr>
            <a:r>
              <a:rPr lang="en-US" sz="1800" dirty="0" smtClean="0">
                <a:solidFill>
                  <a:schemeClr val="tx1"/>
                </a:solidFill>
                <a:latin typeface="Arial" panose="020B0604020202020204" pitchFamily="34" charset="0"/>
              </a:rPr>
              <a:t>Availability of possible outcomes</a:t>
            </a:r>
          </a:p>
          <a:p>
            <a:pPr marL="914400" lvl="1" indent="-457200" eaLnBrk="1" hangingPunct="1">
              <a:spcAft>
                <a:spcPts val="600"/>
              </a:spcAft>
              <a:defRPr/>
            </a:pPr>
            <a:r>
              <a:rPr lang="en-US" sz="1400" dirty="0" smtClean="0">
                <a:latin typeface="Arial" panose="020B0604020202020204" pitchFamily="34" charset="0"/>
              </a:rPr>
              <a:t>Does not see negative outcome – hence assume it is not there (e.g. safety hard hats)</a:t>
            </a:r>
          </a:p>
          <a:p>
            <a:pPr marL="914400" lvl="1" indent="-457200" eaLnBrk="1" hangingPunct="1">
              <a:spcAft>
                <a:spcPts val="600"/>
              </a:spcAft>
              <a:defRPr/>
            </a:pPr>
            <a:r>
              <a:rPr lang="en-US" sz="1400" dirty="0" smtClean="0">
                <a:latin typeface="Arial" panose="020B0604020202020204" pitchFamily="34" charset="0"/>
              </a:rPr>
              <a:t>Hindsight bias – cannot understand why people made an error of judgment when it was SO obvious after the fact. </a:t>
            </a:r>
          </a:p>
          <a:p>
            <a:pPr marL="533400" indent="-533400" eaLnBrk="1" hangingPunct="1">
              <a:spcAft>
                <a:spcPts val="600"/>
              </a:spcAft>
              <a:buNone/>
              <a:defRPr/>
            </a:pPr>
            <a:r>
              <a:rPr lang="en-US" sz="1800" dirty="0" smtClean="0">
                <a:solidFill>
                  <a:schemeClr val="tx1"/>
                </a:solidFill>
                <a:latin typeface="Arial" panose="020B0604020202020204" pitchFamily="34" charset="0"/>
              </a:rPr>
              <a:t>Framing bias</a:t>
            </a:r>
          </a:p>
          <a:p>
            <a:pPr marL="914400" lvl="1" indent="-457200" eaLnBrk="1" hangingPunct="1">
              <a:spcAft>
                <a:spcPts val="600"/>
              </a:spcAft>
              <a:defRPr/>
            </a:pPr>
            <a:r>
              <a:rPr lang="en-US" sz="1400" dirty="0" smtClean="0">
                <a:latin typeface="Arial" panose="020B0604020202020204" pitchFamily="34" charset="0"/>
              </a:rPr>
              <a:t>If people are rational decision makers, how a problem is presented should have not impact on decision.</a:t>
            </a:r>
          </a:p>
          <a:p>
            <a:pPr marL="914400" lvl="1" indent="-457200" eaLnBrk="1" hangingPunct="1">
              <a:spcAft>
                <a:spcPts val="600"/>
              </a:spcAft>
              <a:defRPr/>
            </a:pPr>
            <a:r>
              <a:rPr lang="en-US" sz="1400" dirty="0" smtClean="0">
                <a:latin typeface="Arial" panose="020B0604020202020204" pitchFamily="34" charset="0"/>
              </a:rPr>
              <a:t>Decisions are often made based on how the problem is presented or delivered</a:t>
            </a:r>
            <a:endParaRPr lang="en-US" sz="1400" dirty="0">
              <a:latin typeface="Arial" panose="020B0604020202020204" pitchFamily="34" charset="0"/>
            </a:endParaRPr>
          </a:p>
          <a:p>
            <a:pPr marL="914400" lvl="1" indent="-457200" eaLnBrk="1" hangingPunct="1">
              <a:spcAft>
                <a:spcPts val="600"/>
              </a:spcAft>
              <a:defRPr/>
            </a:pPr>
            <a:r>
              <a:rPr lang="en-US" sz="1400" dirty="0" smtClean="0">
                <a:latin typeface="Arial" panose="020B0604020202020204" pitchFamily="34" charset="0"/>
              </a:rPr>
              <a:t>People make riskier decisions when presented as choice between losses (sunk cost bias) </a:t>
            </a:r>
          </a:p>
          <a:p>
            <a:pPr marL="914400" lvl="1" indent="-457200" eaLnBrk="1" hangingPunct="1">
              <a:spcAft>
                <a:spcPts val="600"/>
              </a:spcAft>
              <a:defRPr/>
            </a:pPr>
            <a:r>
              <a:rPr lang="en-US" sz="1400" dirty="0" smtClean="0">
                <a:latin typeface="Arial" panose="020B0604020202020204" pitchFamily="34" charset="0"/>
              </a:rPr>
              <a:t>People make conservative decision when presented as choice between gains</a:t>
            </a:r>
          </a:p>
        </p:txBody>
      </p:sp>
      <p:sp>
        <p:nvSpPr>
          <p:cNvPr id="112644" name="Rectangle 2"/>
          <p:cNvSpPr>
            <a:spLocks noChangeArrowheads="1"/>
          </p:cNvSpPr>
          <p:nvPr/>
        </p:nvSpPr>
        <p:spPr bwMode="auto">
          <a:xfrm>
            <a:off x="292100" y="927100"/>
            <a:ext cx="8153400" cy="685800"/>
          </a:xfrm>
          <a:prstGeom prst="rect">
            <a:avLst/>
          </a:prstGeom>
          <a:noFill/>
          <a:ln w="9525">
            <a:noFill/>
            <a:miter lim="800000"/>
            <a:headEnd/>
            <a:tailEnd/>
          </a:ln>
        </p:spPr>
        <p:txBody>
          <a:bodyPr anchor="ctr"/>
          <a:lstStyle/>
          <a:p>
            <a:pPr defTabSz="914400" eaLnBrk="1" hangingPunct="1"/>
            <a:endParaRPr lang="en-US" sz="2800">
              <a:solidFill>
                <a:srgbClr val="000000"/>
              </a:solidFill>
            </a:endParaRPr>
          </a:p>
        </p:txBody>
      </p:sp>
      <p:sp>
        <p:nvSpPr>
          <p:cNvPr id="112645"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6" name="TextBox 5"/>
          <p:cNvSpPr txBox="1"/>
          <p:nvPr/>
        </p:nvSpPr>
        <p:spPr>
          <a:xfrm>
            <a:off x="179388" y="5878294"/>
            <a:ext cx="5616748" cy="646331"/>
          </a:xfrm>
          <a:prstGeom prst="rect">
            <a:avLst/>
          </a:prstGeom>
          <a:solidFill>
            <a:srgbClr val="FFFF00"/>
          </a:solidFill>
          <a:ln w="12700">
            <a:solidFill>
              <a:schemeClr val="tx1"/>
            </a:solidFill>
          </a:ln>
        </p:spPr>
        <p:txBody>
          <a:bodyPr wrap="square" rtlCol="0">
            <a:spAutoFit/>
          </a:bodyPr>
          <a:lstStyle/>
          <a:p>
            <a:pPr algn="ctr"/>
            <a:r>
              <a:rPr lang="en-US" i="1" dirty="0" smtClean="0"/>
              <a:t>Discuss the conflicts between advertising and price of a pair of shoes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Effects of Framing</a:t>
            </a:r>
            <a:br>
              <a:rPr lang="en-US" smtClean="0">
                <a:latin typeface="Lucida Sans" pitchFamily="34" charset="0"/>
                <a:ea typeface="ヒラギノ角ゴ Pro W3" pitchFamily="120" charset="-128"/>
              </a:rPr>
            </a:br>
            <a:endParaRPr lang="en-GB" smtClean="0">
              <a:latin typeface="Lucida Sans" pitchFamily="34" charset="0"/>
              <a:ea typeface="ヒラギノ角ゴ Pro W3" pitchFamily="120" charset="-128"/>
            </a:endParaRPr>
          </a:p>
        </p:txBody>
      </p:sp>
      <p:sp>
        <p:nvSpPr>
          <p:cNvPr id="123907" name="Rectangle 3"/>
          <p:cNvSpPr>
            <a:spLocks noGrp="1" noChangeArrowheads="1"/>
          </p:cNvSpPr>
          <p:nvPr>
            <p:ph type="body" sz="quarter" idx="11"/>
          </p:nvPr>
        </p:nvSpPr>
        <p:spPr bwMode="auto">
          <a:xfrm>
            <a:off x="685800" y="1387475"/>
            <a:ext cx="7543800" cy="4572000"/>
          </a:xfrm>
          <a:solidFill>
            <a:srgbClr val="FFFFFF"/>
          </a:solidFill>
          <a:ln>
            <a:miter lim="800000"/>
            <a:headEnd/>
            <a:tailEnd/>
          </a:ln>
        </p:spPr>
        <p:txBody>
          <a:bodyPr wrap="square" lIns="91440" tIns="45720" rIns="91440" bIns="45720" numCol="1" anchor="t" anchorCtr="0" compatLnSpc="1">
            <a:prstTxWarp prst="textNoShape">
              <a:avLst/>
            </a:prstTxWarp>
          </a:bodyPr>
          <a:lstStyle/>
          <a:p>
            <a:pPr eaLnBrk="1" hangingPunct="1">
              <a:lnSpc>
                <a:spcPct val="80000"/>
              </a:lnSpc>
              <a:defRPr/>
            </a:pPr>
            <a:r>
              <a:rPr lang="en-US" dirty="0" smtClean="0">
                <a:solidFill>
                  <a:schemeClr val="tx1"/>
                </a:solidFill>
                <a:latin typeface="Arial" pitchFamily="34" charset="0"/>
                <a:ea typeface="ヒラギノ角ゴ Pro W3" pitchFamily="120" charset="-128"/>
                <a:cs typeface="Lucida Sans" pitchFamily="34" charset="0"/>
              </a:rPr>
              <a:t>How a problem or situation is “framed” can affect the outcome of choice problems in a way that violates assumptions of rational choice theory</a:t>
            </a:r>
          </a:p>
          <a:p>
            <a:pPr eaLnBrk="1" hangingPunct="1">
              <a:lnSpc>
                <a:spcPct val="80000"/>
              </a:lnSpc>
              <a:defRPr/>
            </a:pPr>
            <a:endParaRPr lang="en-US" dirty="0" smtClean="0">
              <a:solidFill>
                <a:schemeClr val="tx1"/>
              </a:solidFill>
              <a:latin typeface="Arial" pitchFamily="34" charset="0"/>
              <a:ea typeface="ヒラギノ角ゴ Pro W3" pitchFamily="120" charset="-128"/>
              <a:cs typeface="Lucida Sans" pitchFamily="34" charset="0"/>
            </a:endParaRPr>
          </a:p>
          <a:p>
            <a:pPr eaLnBrk="1" hangingPunct="1">
              <a:lnSpc>
                <a:spcPct val="80000"/>
              </a:lnSpc>
              <a:defRPr/>
            </a:pPr>
            <a:r>
              <a:rPr lang="en-US" dirty="0" smtClean="0">
                <a:solidFill>
                  <a:schemeClr val="tx1"/>
                </a:solidFill>
                <a:latin typeface="Arial" pitchFamily="34" charset="0"/>
                <a:ea typeface="ヒラギノ角ゴ Pro W3" pitchFamily="120" charset="-128"/>
                <a:cs typeface="Lucida Sans" pitchFamily="34" charset="0"/>
              </a:rPr>
              <a:t>Framed as a gain </a:t>
            </a:r>
            <a:r>
              <a:rPr lang="en-US" dirty="0" err="1" smtClean="0">
                <a:solidFill>
                  <a:schemeClr val="tx1"/>
                </a:solidFill>
                <a:latin typeface="Arial" pitchFamily="34" charset="0"/>
                <a:ea typeface="ヒラギノ角ゴ Pro W3" pitchFamily="120" charset="-128"/>
                <a:cs typeface="Lucida Sans" pitchFamily="34" charset="0"/>
              </a:rPr>
              <a:t>vs</a:t>
            </a:r>
            <a:r>
              <a:rPr lang="en-US" dirty="0" smtClean="0">
                <a:solidFill>
                  <a:schemeClr val="tx1"/>
                </a:solidFill>
                <a:latin typeface="Arial" pitchFamily="34" charset="0"/>
                <a:ea typeface="ヒラギノ角ゴ Pro W3" pitchFamily="120" charset="-128"/>
                <a:cs typeface="Lucida Sans" pitchFamily="34" charset="0"/>
              </a:rPr>
              <a:t> Framed as a loss</a:t>
            </a:r>
          </a:p>
          <a:p>
            <a:pPr eaLnBrk="1" hangingPunct="1">
              <a:lnSpc>
                <a:spcPct val="80000"/>
              </a:lnSpc>
              <a:buFontTx/>
              <a:buNone/>
              <a:defRPr/>
            </a:pPr>
            <a:endParaRPr lang="en-US" dirty="0" smtClean="0">
              <a:solidFill>
                <a:schemeClr val="tx1"/>
              </a:solidFill>
              <a:latin typeface="Arial" pitchFamily="34" charset="0"/>
              <a:ea typeface="ヒラギノ角ゴ Pro W3" pitchFamily="120" charset="-128"/>
              <a:cs typeface="Lucida Sans" pitchFamily="34" charset="0"/>
            </a:endParaRPr>
          </a:p>
          <a:p>
            <a:pPr marL="857250" lvl="1" indent="-457200" eaLnBrk="1" hangingPunct="1">
              <a:lnSpc>
                <a:spcPct val="80000"/>
              </a:lnSpc>
              <a:defRPr/>
            </a:pPr>
            <a:r>
              <a:rPr lang="en-US" dirty="0" smtClean="0">
                <a:solidFill>
                  <a:schemeClr val="tx1"/>
                </a:solidFill>
                <a:latin typeface="Arial" pitchFamily="34" charset="0"/>
                <a:ea typeface="ヒラギノ角ゴ Pro W3" pitchFamily="120" charset="-128"/>
                <a:cs typeface="Lucida Sans" pitchFamily="34" charset="0"/>
              </a:rPr>
              <a:t>If asked to choose between a certain loss of $50 or having a 50% chance of losing $100 or breaking even, which would you choose?</a:t>
            </a:r>
          </a:p>
          <a:p>
            <a:pPr marL="857250" lvl="1" indent="-457200" eaLnBrk="1" hangingPunct="1">
              <a:lnSpc>
                <a:spcPct val="80000"/>
              </a:lnSpc>
              <a:defRPr/>
            </a:pPr>
            <a:endParaRPr lang="en-US" b="1" dirty="0" smtClean="0">
              <a:solidFill>
                <a:schemeClr val="tx1"/>
              </a:solidFill>
              <a:latin typeface="Arial" pitchFamily="34" charset="0"/>
              <a:ea typeface="ヒラギノ角ゴ Pro W3" pitchFamily="120" charset="-128"/>
              <a:cs typeface="Lucida Sans" pitchFamily="34" charset="0"/>
            </a:endParaRPr>
          </a:p>
          <a:p>
            <a:pPr marL="857250" lvl="1" indent="-457200" eaLnBrk="1" hangingPunct="1">
              <a:lnSpc>
                <a:spcPct val="80000"/>
              </a:lnSpc>
              <a:defRPr/>
            </a:pPr>
            <a:r>
              <a:rPr lang="en-US" dirty="0" smtClean="0">
                <a:solidFill>
                  <a:schemeClr val="tx1"/>
                </a:solidFill>
                <a:latin typeface="Arial" pitchFamily="34" charset="0"/>
                <a:ea typeface="ヒラギノ角ゴ Pro W3" pitchFamily="120" charset="-128"/>
                <a:cs typeface="Lucida Sans" pitchFamily="34" charset="0"/>
              </a:rPr>
              <a:t>If asked to choose between a certain gain of $50 or having a 50% chance of making $100, which would you choose?</a:t>
            </a:r>
          </a:p>
        </p:txBody>
      </p:sp>
      <p:sp>
        <p:nvSpPr>
          <p:cNvPr id="113668"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Lucida Sans" pitchFamily="34" charset="0"/>
                <a:ea typeface="ヒラギノ角ゴ Pro W3" pitchFamily="120" charset="-128"/>
              </a:rPr>
              <a:t>Effects of Framing</a:t>
            </a:r>
            <a:br>
              <a:rPr lang="en-US" dirty="0" smtClean="0">
                <a:latin typeface="Lucida Sans" pitchFamily="34" charset="0"/>
                <a:ea typeface="ヒラギノ角ゴ Pro W3" pitchFamily="120" charset="-128"/>
              </a:rPr>
            </a:br>
            <a:endParaRPr lang="en-GB" dirty="0" smtClean="0">
              <a:latin typeface="Lucida Sans" pitchFamily="34" charset="0"/>
              <a:ea typeface="ヒラギノ角ゴ Pro W3" pitchFamily="120" charset="-128"/>
            </a:endParaRPr>
          </a:p>
        </p:txBody>
      </p:sp>
      <p:sp>
        <p:nvSpPr>
          <p:cNvPr id="114691" name="Rectangle 3"/>
          <p:cNvSpPr>
            <a:spLocks noGrp="1" noChangeArrowheads="1"/>
          </p:cNvSpPr>
          <p:nvPr>
            <p:ph type="body" sz="quarter" idx="11"/>
          </p:nvPr>
        </p:nvSpPr>
        <p:spPr bwMode="auto">
          <a:xfrm>
            <a:off x="685800" y="1387475"/>
            <a:ext cx="7543800" cy="4572000"/>
          </a:xfrm>
          <a:solidFill>
            <a:srgbClr val="FFFFFF"/>
          </a:solidFill>
          <a:ln>
            <a:miter lim="800000"/>
            <a:headEnd/>
            <a:tailEnd/>
          </a:ln>
        </p:spPr>
        <p:txBody>
          <a:bodyPr wrap="square" lIns="91440" tIns="45720" rIns="91440" bIns="45720" numCol="1" anchor="t" anchorCtr="0" compatLnSpc="1">
            <a:prstTxWarp prst="textNoShape">
              <a:avLst/>
            </a:prstTxWarp>
            <a:normAutofit fontScale="92500" lnSpcReduction="10000"/>
          </a:bodyPr>
          <a:lstStyle/>
          <a:p>
            <a:pPr eaLnBrk="1" hangingPunct="1">
              <a:lnSpc>
                <a:spcPct val="80000"/>
              </a:lnSpc>
              <a:buFontTx/>
              <a:buNone/>
            </a:pPr>
            <a:r>
              <a:rPr lang="en-US" sz="2000" dirty="0" smtClean="0">
                <a:solidFill>
                  <a:schemeClr val="tx1"/>
                </a:solidFill>
                <a:latin typeface="Arial" pitchFamily="34" charset="0"/>
                <a:ea typeface="ヒラギノ角ゴ Pro W3" pitchFamily="120" charset="-128"/>
              </a:rPr>
              <a:t>One group of participants are presented with a choice between:</a:t>
            </a:r>
          </a:p>
          <a:p>
            <a:pPr eaLnBrk="1" hangingPunct="1">
              <a:lnSpc>
                <a:spcPct val="80000"/>
              </a:lnSpc>
              <a:buFontTx/>
              <a:buNone/>
            </a:pPr>
            <a:r>
              <a:rPr lang="en-US" sz="2000" dirty="0" smtClean="0">
                <a:solidFill>
                  <a:schemeClr val="tx1"/>
                </a:solidFill>
                <a:latin typeface="Arial" pitchFamily="34" charset="0"/>
                <a:ea typeface="ヒラギノ角ゴ Pro W3" pitchFamily="120" charset="-128"/>
              </a:rPr>
              <a:t>	</a:t>
            </a:r>
            <a:r>
              <a:rPr lang="en-US" sz="2000" b="1" dirty="0" smtClean="0">
                <a:solidFill>
                  <a:schemeClr val="tx1"/>
                </a:solidFill>
                <a:latin typeface="Arial" pitchFamily="34" charset="0"/>
                <a:ea typeface="ヒラギノ角ゴ Pro W3" pitchFamily="120" charset="-128"/>
              </a:rPr>
              <a:t>Program A:</a:t>
            </a:r>
            <a:r>
              <a:rPr lang="en-US" sz="2000" dirty="0" smtClean="0">
                <a:solidFill>
                  <a:schemeClr val="tx1"/>
                </a:solidFill>
                <a:latin typeface="Arial" pitchFamily="34" charset="0"/>
                <a:ea typeface="ヒラギノ角ゴ Pro W3" pitchFamily="120" charset="-128"/>
              </a:rPr>
              <a:t>   "200 people will be saved"</a:t>
            </a:r>
          </a:p>
          <a:p>
            <a:pPr eaLnBrk="1" hangingPunct="1">
              <a:lnSpc>
                <a:spcPct val="80000"/>
              </a:lnSpc>
              <a:buFontTx/>
              <a:buNone/>
            </a:pPr>
            <a:r>
              <a:rPr lang="en-US" sz="2000" dirty="0" smtClean="0">
                <a:solidFill>
                  <a:schemeClr val="tx1"/>
                </a:solidFill>
                <a:latin typeface="Arial" pitchFamily="34" charset="0"/>
                <a:ea typeface="ヒラギノ角ゴ Pro W3" pitchFamily="120" charset="-128"/>
              </a:rPr>
              <a:t>	</a:t>
            </a:r>
            <a:r>
              <a:rPr lang="en-US" sz="2000" b="1" dirty="0" smtClean="0">
                <a:solidFill>
                  <a:schemeClr val="tx1"/>
                </a:solidFill>
                <a:latin typeface="Arial" pitchFamily="34" charset="0"/>
                <a:ea typeface="ヒラギノ角ゴ Pro W3" pitchFamily="120" charset="-128"/>
              </a:rPr>
              <a:t>Program B:</a:t>
            </a:r>
            <a:r>
              <a:rPr lang="en-US" sz="2000" dirty="0" smtClean="0">
                <a:solidFill>
                  <a:schemeClr val="tx1"/>
                </a:solidFill>
                <a:latin typeface="Arial" pitchFamily="34" charset="0"/>
                <a:ea typeface="ヒラギノ角ゴ Pro W3" pitchFamily="120" charset="-128"/>
              </a:rPr>
              <a:t>   "there is a one-third probability that 600 people will be saved, and a two-thirds probability that no people will be saved"</a:t>
            </a:r>
          </a:p>
          <a:p>
            <a:pPr eaLnBrk="1" hangingPunct="1">
              <a:lnSpc>
                <a:spcPct val="80000"/>
              </a:lnSpc>
            </a:pPr>
            <a:endParaRPr lang="en-US" sz="2000" dirty="0" smtClean="0">
              <a:solidFill>
                <a:schemeClr val="tx1"/>
              </a:solidFill>
              <a:latin typeface="Arial" pitchFamily="34" charset="0"/>
              <a:ea typeface="ヒラギノ角ゴ Pro W3" pitchFamily="120" charset="-128"/>
            </a:endParaRPr>
          </a:p>
          <a:p>
            <a:pPr eaLnBrk="1" hangingPunct="1">
              <a:lnSpc>
                <a:spcPct val="80000"/>
              </a:lnSpc>
              <a:buFontTx/>
              <a:buNone/>
            </a:pPr>
            <a:r>
              <a:rPr lang="en-US" sz="2000" dirty="0" smtClean="0">
                <a:solidFill>
                  <a:schemeClr val="tx1"/>
                </a:solidFill>
                <a:latin typeface="Arial" pitchFamily="34" charset="0"/>
                <a:ea typeface="ヒラギノ角ゴ Pro W3" pitchFamily="120" charset="-128"/>
              </a:rPr>
              <a:t>	72 percent preferred program A</a:t>
            </a:r>
          </a:p>
          <a:p>
            <a:pPr eaLnBrk="1" hangingPunct="1">
              <a:lnSpc>
                <a:spcPct val="80000"/>
              </a:lnSpc>
              <a:buFontTx/>
              <a:buNone/>
            </a:pPr>
            <a:r>
              <a:rPr lang="en-US" sz="2000" dirty="0" smtClean="0">
                <a:solidFill>
                  <a:schemeClr val="tx1"/>
                </a:solidFill>
                <a:latin typeface="Arial" pitchFamily="34" charset="0"/>
                <a:ea typeface="ヒラギノ角ゴ Pro W3" pitchFamily="120" charset="-128"/>
              </a:rPr>
              <a:t>	28 percent preferred program B </a:t>
            </a:r>
          </a:p>
          <a:p>
            <a:pPr eaLnBrk="1" hangingPunct="1">
              <a:lnSpc>
                <a:spcPct val="80000"/>
              </a:lnSpc>
            </a:pPr>
            <a:endParaRPr lang="en-US" sz="2000" dirty="0" smtClean="0">
              <a:solidFill>
                <a:schemeClr val="tx1"/>
              </a:solidFill>
              <a:latin typeface="Arial" pitchFamily="34" charset="0"/>
              <a:ea typeface="ヒラギノ角ゴ Pro W3" pitchFamily="120" charset="-128"/>
            </a:endParaRPr>
          </a:p>
          <a:p>
            <a:pPr eaLnBrk="1" hangingPunct="1">
              <a:lnSpc>
                <a:spcPct val="80000"/>
              </a:lnSpc>
              <a:buFontTx/>
              <a:buNone/>
            </a:pPr>
            <a:r>
              <a:rPr lang="en-US" sz="2000" dirty="0" smtClean="0">
                <a:solidFill>
                  <a:schemeClr val="tx1"/>
                </a:solidFill>
                <a:latin typeface="Arial" pitchFamily="34" charset="0"/>
                <a:ea typeface="ヒラギノ角ゴ Pro W3" pitchFamily="120" charset="-128"/>
              </a:rPr>
              <a:t>Another group of participants are presented with the choice between:</a:t>
            </a:r>
          </a:p>
          <a:p>
            <a:pPr eaLnBrk="1" hangingPunct="1">
              <a:lnSpc>
                <a:spcPct val="80000"/>
              </a:lnSpc>
              <a:buFontTx/>
              <a:buNone/>
            </a:pPr>
            <a:r>
              <a:rPr lang="en-US" sz="2000" dirty="0" smtClean="0">
                <a:solidFill>
                  <a:schemeClr val="tx1"/>
                </a:solidFill>
                <a:latin typeface="Arial" pitchFamily="34" charset="0"/>
                <a:ea typeface="ヒラギノ角ゴ Pro W3" pitchFamily="120" charset="-128"/>
              </a:rPr>
              <a:t>	</a:t>
            </a:r>
            <a:r>
              <a:rPr lang="en-US" sz="2000" b="1" dirty="0" smtClean="0">
                <a:solidFill>
                  <a:schemeClr val="tx1"/>
                </a:solidFill>
                <a:latin typeface="Arial" pitchFamily="34" charset="0"/>
                <a:ea typeface="ヒラギノ角ゴ Pro W3" pitchFamily="120" charset="-128"/>
              </a:rPr>
              <a:t>Program C:</a:t>
            </a:r>
            <a:r>
              <a:rPr lang="en-US" sz="2000" dirty="0" smtClean="0">
                <a:solidFill>
                  <a:schemeClr val="tx1"/>
                </a:solidFill>
                <a:latin typeface="Arial" pitchFamily="34" charset="0"/>
                <a:ea typeface="ヒラギノ角ゴ Pro W3" pitchFamily="120" charset="-128"/>
              </a:rPr>
              <a:t> "400 people will die"</a:t>
            </a:r>
          </a:p>
          <a:p>
            <a:pPr eaLnBrk="1" hangingPunct="1">
              <a:lnSpc>
                <a:spcPct val="80000"/>
              </a:lnSpc>
              <a:buFontTx/>
              <a:buNone/>
            </a:pPr>
            <a:r>
              <a:rPr lang="en-US" sz="2000" dirty="0" smtClean="0">
                <a:solidFill>
                  <a:schemeClr val="tx1"/>
                </a:solidFill>
                <a:latin typeface="Arial" pitchFamily="34" charset="0"/>
                <a:ea typeface="ヒラギノ角ゴ Pro W3" pitchFamily="120" charset="-128"/>
              </a:rPr>
              <a:t>	</a:t>
            </a:r>
            <a:r>
              <a:rPr lang="en-US" sz="2000" b="1" dirty="0" smtClean="0">
                <a:solidFill>
                  <a:schemeClr val="tx1"/>
                </a:solidFill>
                <a:latin typeface="Arial" pitchFamily="34" charset="0"/>
                <a:ea typeface="ヒラギノ角ゴ Pro W3" pitchFamily="120" charset="-128"/>
              </a:rPr>
              <a:t>Program D:</a:t>
            </a:r>
            <a:r>
              <a:rPr lang="en-US" sz="2000" dirty="0" smtClean="0">
                <a:solidFill>
                  <a:schemeClr val="tx1"/>
                </a:solidFill>
                <a:latin typeface="Arial" pitchFamily="34" charset="0"/>
                <a:ea typeface="ヒラギノ角ゴ Pro W3" pitchFamily="120" charset="-128"/>
              </a:rPr>
              <a:t> "there is a one-third probability that nobody will die, and a two-third probability that 600 people will die"</a:t>
            </a:r>
          </a:p>
          <a:p>
            <a:pPr eaLnBrk="1" hangingPunct="1">
              <a:lnSpc>
                <a:spcPct val="80000"/>
              </a:lnSpc>
            </a:pPr>
            <a:endParaRPr lang="en-US" dirty="0" smtClean="0">
              <a:solidFill>
                <a:schemeClr val="tx1"/>
              </a:solidFill>
              <a:latin typeface="Arial" pitchFamily="34" charset="0"/>
              <a:ea typeface="ヒラギノ角ゴ Pro W3" pitchFamily="120" charset="-128"/>
            </a:endParaRPr>
          </a:p>
          <a:p>
            <a:pPr eaLnBrk="1" hangingPunct="1">
              <a:lnSpc>
                <a:spcPct val="80000"/>
              </a:lnSpc>
              <a:buFontTx/>
              <a:buNone/>
            </a:pPr>
            <a:r>
              <a:rPr lang="en-US" dirty="0" smtClean="0">
                <a:solidFill>
                  <a:schemeClr val="tx1"/>
                </a:solidFill>
                <a:latin typeface="Arial" pitchFamily="34" charset="0"/>
                <a:ea typeface="ヒラギノ角ゴ Pro W3" pitchFamily="120" charset="-128"/>
              </a:rPr>
              <a:t>	22 percent preferred program C  </a:t>
            </a:r>
          </a:p>
          <a:p>
            <a:pPr eaLnBrk="1" hangingPunct="1">
              <a:lnSpc>
                <a:spcPct val="80000"/>
              </a:lnSpc>
              <a:buFontTx/>
              <a:buNone/>
            </a:pPr>
            <a:r>
              <a:rPr lang="en-US" dirty="0" smtClean="0">
                <a:solidFill>
                  <a:schemeClr val="tx1"/>
                </a:solidFill>
                <a:latin typeface="Arial" pitchFamily="34" charset="0"/>
                <a:ea typeface="ヒラギノ角ゴ Pro W3" pitchFamily="120" charset="-128"/>
              </a:rPr>
              <a:t>	78 percent opting for program D</a:t>
            </a:r>
          </a:p>
        </p:txBody>
      </p:sp>
      <p:sp>
        <p:nvSpPr>
          <p:cNvPr id="114692" name="Rectangle 2"/>
          <p:cNvSpPr>
            <a:spLocks noChangeArrowheads="1"/>
          </p:cNvSpPr>
          <p:nvPr/>
        </p:nvSpPr>
        <p:spPr bwMode="auto">
          <a:xfrm>
            <a:off x="228600" y="901700"/>
            <a:ext cx="6434138" cy="685800"/>
          </a:xfrm>
          <a:prstGeom prst="rect">
            <a:avLst/>
          </a:prstGeom>
          <a:noFill/>
          <a:ln w="9525">
            <a:noFill/>
            <a:miter lim="800000"/>
            <a:headEnd/>
            <a:tailEnd/>
          </a:ln>
        </p:spPr>
        <p:txBody>
          <a:bodyPr anchor="ctr"/>
          <a:lstStyle/>
          <a:p>
            <a:pPr defTabSz="914400" eaLnBrk="1" hangingPunct="1"/>
            <a:endParaRPr lang="en-US" sz="3200"/>
          </a:p>
        </p:txBody>
      </p:sp>
      <p:sp>
        <p:nvSpPr>
          <p:cNvPr id="114693"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6" name="TextBox 5"/>
          <p:cNvSpPr txBox="1"/>
          <p:nvPr/>
        </p:nvSpPr>
        <p:spPr>
          <a:xfrm>
            <a:off x="5580112" y="2708920"/>
            <a:ext cx="3096344" cy="646331"/>
          </a:xfrm>
          <a:prstGeom prst="rect">
            <a:avLst/>
          </a:prstGeom>
          <a:solidFill>
            <a:srgbClr val="FFFF00"/>
          </a:solidFill>
          <a:ln w="12700">
            <a:solidFill>
              <a:schemeClr val="tx1"/>
            </a:solidFill>
          </a:ln>
        </p:spPr>
        <p:txBody>
          <a:bodyPr wrap="square" rtlCol="0">
            <a:spAutoFit/>
          </a:bodyPr>
          <a:lstStyle/>
          <a:p>
            <a:pPr algn="ctr"/>
            <a:r>
              <a:rPr lang="en-US" i="1" dirty="0" smtClean="0"/>
              <a:t>What would be your decision?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4691">
                                            <p:txEl>
                                              <p:pRg st="11" end="11"/>
                                            </p:txEl>
                                          </p:spTgt>
                                        </p:tgtEl>
                                        <p:attrNameLst>
                                          <p:attrName>style.visibility</p:attrName>
                                        </p:attrNameLst>
                                      </p:cBhvr>
                                      <p:to>
                                        <p:strVal val="visible"/>
                                      </p:to>
                                    </p:set>
                                    <p:animEffect transition="in" filter="blinds(horizontal)">
                                      <p:cBhvr>
                                        <p:cTn id="11" dur="500"/>
                                        <p:tgtEl>
                                          <p:spTgt spid="114691">
                                            <p:txEl>
                                              <p:pRg st="11" end="1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14691">
                                            <p:txEl>
                                              <p:pRg st="12" end="12"/>
                                            </p:txEl>
                                          </p:spTgt>
                                        </p:tgtEl>
                                        <p:attrNameLst>
                                          <p:attrName>style.visibility</p:attrName>
                                        </p:attrNameLst>
                                      </p:cBhvr>
                                      <p:to>
                                        <p:strVal val="visible"/>
                                      </p:to>
                                    </p:set>
                                    <p:animEffect transition="in" filter="blinds(horizontal)">
                                      <p:cBhvr>
                                        <p:cTn id="14" dur="500"/>
                                        <p:tgtEl>
                                          <p:spTgt spid="1146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Lucida Sans" pitchFamily="34" charset="0"/>
                <a:ea typeface="ヒラギノ角ゴ Pro W3" pitchFamily="120" charset="-128"/>
              </a:rPr>
              <a:t>Skill, Rule, and Knowledge-Based Behavior</a:t>
            </a:r>
            <a:r>
              <a:rPr lang="en-US" dirty="0" smtClean="0">
                <a:solidFill>
                  <a:schemeClr val="tx1"/>
                </a:solidFill>
                <a:latin typeface="Lucida Sans" pitchFamily="34" charset="0"/>
                <a:ea typeface="ヒラギノ角ゴ Pro W3" pitchFamily="120" charset="-128"/>
              </a:rPr>
              <a:t/>
            </a:r>
            <a:br>
              <a:rPr lang="en-US" dirty="0" smtClean="0">
                <a:solidFill>
                  <a:schemeClr val="tx1"/>
                </a:solidFill>
                <a:latin typeface="Lucida Sans" pitchFamily="34" charset="0"/>
                <a:ea typeface="ヒラギノ角ゴ Pro W3" pitchFamily="120" charset="-128"/>
              </a:rPr>
            </a:br>
            <a:endParaRPr lang="en-GB" dirty="0" smtClean="0">
              <a:solidFill>
                <a:schemeClr val="tx1"/>
              </a:solidFill>
              <a:latin typeface="Lucida Sans" pitchFamily="34" charset="0"/>
              <a:ea typeface="ヒラギノ角ゴ Pro W3" pitchFamily="120" charset="-128"/>
            </a:endParaRPr>
          </a:p>
        </p:txBody>
      </p:sp>
      <p:sp>
        <p:nvSpPr>
          <p:cNvPr id="117763" name="Rectangle 3"/>
          <p:cNvSpPr>
            <a:spLocks noGrp="1" noChangeArrowheads="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normAutofit/>
          </a:bodyPr>
          <a:lstStyle/>
          <a:p>
            <a:pPr eaLnBrk="1" hangingPunct="1">
              <a:lnSpc>
                <a:spcPct val="70000"/>
              </a:lnSpc>
              <a:spcAft>
                <a:spcPts val="1200"/>
              </a:spcAft>
            </a:pPr>
            <a:r>
              <a:rPr lang="en-US" dirty="0" smtClean="0">
                <a:solidFill>
                  <a:schemeClr val="tx1"/>
                </a:solidFill>
                <a:latin typeface="Arial" pitchFamily="34" charset="0"/>
                <a:ea typeface="ヒラギノ角ゴ Pro W3" pitchFamily="120" charset="-128"/>
              </a:rPr>
              <a:t>Skill-based behavior</a:t>
            </a:r>
          </a:p>
          <a:p>
            <a:pPr eaLnBrk="1" hangingPunct="1">
              <a:buFont typeface="Arial" panose="020B0604020202020204" pitchFamily="34" charset="0"/>
              <a:buNone/>
            </a:pPr>
            <a:r>
              <a:rPr lang="en-US" sz="1800" dirty="0" smtClean="0">
                <a:solidFill>
                  <a:schemeClr val="tx1"/>
                </a:solidFill>
                <a:latin typeface="Arial" pitchFamily="34" charset="0"/>
                <a:ea typeface="ヒラギノ角ゴ Pro W3" pitchFamily="120" charset="-128"/>
              </a:rPr>
              <a:t>	- If extremely experienced with task, information is processed at the 	skill-based level</a:t>
            </a:r>
          </a:p>
          <a:p>
            <a:pPr eaLnBrk="1" hangingPunct="1">
              <a:buFont typeface="Arial" panose="020B0604020202020204" pitchFamily="34" charset="0"/>
              <a:buNone/>
            </a:pPr>
            <a:endParaRPr lang="en-US" sz="1800" dirty="0" smtClean="0">
              <a:solidFill>
                <a:schemeClr val="tx1"/>
              </a:solidFill>
              <a:latin typeface="Arial" pitchFamily="34" charset="0"/>
              <a:ea typeface="ヒラギノ角ゴ Pro W3" pitchFamily="120" charset="-128"/>
            </a:endParaRPr>
          </a:p>
          <a:p>
            <a:pPr eaLnBrk="1" hangingPunct="1">
              <a:lnSpc>
                <a:spcPct val="70000"/>
              </a:lnSpc>
              <a:spcBef>
                <a:spcPts val="600"/>
              </a:spcBef>
              <a:spcAft>
                <a:spcPts val="1200"/>
              </a:spcAft>
            </a:pPr>
            <a:r>
              <a:rPr lang="en-US" dirty="0" smtClean="0">
                <a:solidFill>
                  <a:schemeClr val="tx1"/>
                </a:solidFill>
                <a:latin typeface="Arial" pitchFamily="34" charset="0"/>
                <a:ea typeface="ヒラギノ角ゴ Pro W3" pitchFamily="120" charset="-128"/>
              </a:rPr>
              <a:t>Rule-based behavior</a:t>
            </a:r>
          </a:p>
          <a:p>
            <a:pPr eaLnBrk="1" hangingPunct="1">
              <a:spcBef>
                <a:spcPts val="600"/>
              </a:spcBef>
              <a:buFontTx/>
              <a:buNone/>
            </a:pPr>
            <a:r>
              <a:rPr lang="en-US" sz="1800" dirty="0" smtClean="0">
                <a:solidFill>
                  <a:schemeClr val="tx1"/>
                </a:solidFill>
                <a:latin typeface="Arial" pitchFamily="34" charset="0"/>
                <a:ea typeface="ヒラギノ角ゴ Pro W3" pitchFamily="120" charset="-128"/>
              </a:rPr>
              <a:t>	- If familiar with task but do not have extensive experience, information is processed at the rule-based level</a:t>
            </a:r>
          </a:p>
          <a:p>
            <a:pPr eaLnBrk="1" hangingPunct="1">
              <a:spcBef>
                <a:spcPts val="600"/>
              </a:spcBef>
              <a:buFontTx/>
              <a:buNone/>
            </a:pPr>
            <a:r>
              <a:rPr lang="en-US" sz="1800" dirty="0" smtClean="0">
                <a:solidFill>
                  <a:schemeClr val="tx1"/>
                </a:solidFill>
                <a:latin typeface="Arial" pitchFamily="34" charset="0"/>
                <a:ea typeface="ヒラギノ角ゴ Pro W3" pitchFamily="120" charset="-128"/>
              </a:rPr>
              <a:t>	</a:t>
            </a:r>
            <a:endParaRPr lang="en-US" sz="1600" dirty="0" smtClean="0">
              <a:solidFill>
                <a:schemeClr val="tx1"/>
              </a:solidFill>
              <a:latin typeface="Arial" pitchFamily="34" charset="0"/>
              <a:ea typeface="ヒラギノ角ゴ Pro W3" pitchFamily="120" charset="-128"/>
            </a:endParaRPr>
          </a:p>
          <a:p>
            <a:pPr eaLnBrk="1" hangingPunct="1">
              <a:lnSpc>
                <a:spcPct val="70000"/>
              </a:lnSpc>
              <a:spcAft>
                <a:spcPts val="1200"/>
              </a:spcAft>
            </a:pPr>
            <a:r>
              <a:rPr lang="en-US" dirty="0" smtClean="0">
                <a:solidFill>
                  <a:schemeClr val="tx1"/>
                </a:solidFill>
                <a:latin typeface="Arial" pitchFamily="34" charset="0"/>
                <a:ea typeface="ヒラギノ角ゴ Pro W3" pitchFamily="120" charset="-128"/>
              </a:rPr>
              <a:t>Knowledge-based behavior</a:t>
            </a:r>
          </a:p>
          <a:p>
            <a:pPr eaLnBrk="1" hangingPunct="1">
              <a:spcBef>
                <a:spcPts val="600"/>
              </a:spcBef>
              <a:buFontTx/>
              <a:buNone/>
            </a:pPr>
            <a:r>
              <a:rPr lang="en-US" sz="1800" dirty="0" smtClean="0">
                <a:solidFill>
                  <a:schemeClr val="tx1"/>
                </a:solidFill>
                <a:latin typeface="Arial" pitchFamily="34" charset="0"/>
                <a:ea typeface="ヒラギノ角ゴ Pro W3" pitchFamily="120" charset="-128"/>
              </a:rPr>
              <a:t>	- When situation is novel, information is processed at the </a:t>
            </a:r>
          </a:p>
          <a:p>
            <a:pPr eaLnBrk="1" hangingPunct="1">
              <a:spcBef>
                <a:spcPts val="600"/>
              </a:spcBef>
              <a:buFontTx/>
              <a:buNone/>
            </a:pPr>
            <a:r>
              <a:rPr lang="en-US" sz="1800" dirty="0" smtClean="0">
                <a:solidFill>
                  <a:schemeClr val="tx1"/>
                </a:solidFill>
                <a:latin typeface="Arial" pitchFamily="34" charset="0"/>
                <a:ea typeface="ヒラギノ角ゴ Pro W3" pitchFamily="120" charset="-128"/>
              </a:rPr>
              <a:t>	  knowledge-based level</a:t>
            </a:r>
          </a:p>
          <a:p>
            <a:pPr lvl="1" eaLnBrk="1" hangingPunct="1">
              <a:lnSpc>
                <a:spcPct val="70000"/>
              </a:lnSpc>
              <a:buFontTx/>
              <a:buNone/>
            </a:pPr>
            <a:endParaRPr lang="en-US" sz="1600" dirty="0" smtClean="0">
              <a:latin typeface="Arial" pitchFamily="34" charset="0"/>
              <a:ea typeface="ヒラギノ角ゴ Pro W3" pitchFamily="120" charset="-128"/>
            </a:endParaRPr>
          </a:p>
        </p:txBody>
      </p:sp>
      <p:sp>
        <p:nvSpPr>
          <p:cNvPr id="117764" name="Rectangle 2"/>
          <p:cNvSpPr>
            <a:spLocks noChangeArrowheads="1"/>
          </p:cNvSpPr>
          <p:nvPr/>
        </p:nvSpPr>
        <p:spPr bwMode="auto">
          <a:xfrm>
            <a:off x="3491880" y="4077072"/>
            <a:ext cx="8689975" cy="685800"/>
          </a:xfrm>
          <a:prstGeom prst="rect">
            <a:avLst/>
          </a:prstGeom>
          <a:noFill/>
          <a:ln w="9525">
            <a:noFill/>
            <a:miter lim="800000"/>
            <a:headEnd/>
            <a:tailEnd/>
          </a:ln>
        </p:spPr>
        <p:txBody>
          <a:bodyPr anchor="ctr"/>
          <a:lstStyle/>
          <a:p>
            <a:pPr defTabSz="914400" eaLnBrk="1" hangingPunct="1"/>
            <a:endParaRPr lang="en-US" sz="3200"/>
          </a:p>
        </p:txBody>
      </p:sp>
      <p:sp>
        <p:nvSpPr>
          <p:cNvPr id="117765"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6" name="TextBox 5"/>
          <p:cNvSpPr txBox="1"/>
          <p:nvPr/>
        </p:nvSpPr>
        <p:spPr>
          <a:xfrm>
            <a:off x="467544" y="5878294"/>
            <a:ext cx="8451031" cy="369332"/>
          </a:xfrm>
          <a:prstGeom prst="rect">
            <a:avLst/>
          </a:prstGeom>
          <a:solidFill>
            <a:srgbClr val="FFFF00"/>
          </a:solidFill>
          <a:ln w="12700">
            <a:solidFill>
              <a:schemeClr val="tx1"/>
            </a:solidFill>
          </a:ln>
        </p:spPr>
        <p:txBody>
          <a:bodyPr wrap="square" rtlCol="0">
            <a:spAutoFit/>
          </a:bodyPr>
          <a:lstStyle/>
          <a:p>
            <a:pPr algn="ctr"/>
            <a:r>
              <a:rPr lang="en-US" i="1" dirty="0" smtClean="0"/>
              <a:t>Teaching someone to fly a kite, ride a bike or drive a car, 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28600" y="901700"/>
            <a:ext cx="8689975" cy="685800"/>
          </a:xfrm>
          <a:prstGeom prst="rect">
            <a:avLst/>
          </a:prstGeom>
          <a:noFill/>
          <a:ln w="9525">
            <a:noFill/>
            <a:miter lim="800000"/>
            <a:headEnd/>
            <a:tailEnd/>
          </a:ln>
        </p:spPr>
        <p:txBody>
          <a:bodyPr anchor="ctr"/>
          <a:lstStyle/>
          <a:p>
            <a:pPr defTabSz="914400" eaLnBrk="1" hangingPunct="1"/>
            <a:endParaRPr lang="en-US" sz="3200">
              <a:solidFill>
                <a:srgbClr val="000000"/>
              </a:solidFill>
            </a:endParaRPr>
          </a:p>
        </p:txBody>
      </p:sp>
      <p:sp>
        <p:nvSpPr>
          <p:cNvPr id="118787" name="Rectangle 3"/>
          <p:cNvSpPr>
            <a:spLocks noChangeArrowheads="1"/>
          </p:cNvSpPr>
          <p:nvPr/>
        </p:nvSpPr>
        <p:spPr bwMode="auto">
          <a:xfrm>
            <a:off x="739775" y="1587500"/>
            <a:ext cx="7543800" cy="3962400"/>
          </a:xfrm>
          <a:prstGeom prst="rect">
            <a:avLst/>
          </a:prstGeom>
          <a:noFill/>
          <a:ln w="9525">
            <a:noFill/>
            <a:miter lim="800000"/>
            <a:headEnd/>
            <a:tailEnd/>
          </a:ln>
        </p:spPr>
        <p:txBody>
          <a:bodyPr/>
          <a:lstStyle/>
          <a:p>
            <a:pPr marL="342900" indent="-342900" defTabSz="914400" eaLnBrk="1" hangingPunct="1">
              <a:spcBef>
                <a:spcPct val="20000"/>
              </a:spcBef>
            </a:pPr>
            <a:r>
              <a:rPr lang="en-US" sz="2400" b="1">
                <a:solidFill>
                  <a:srgbClr val="000000"/>
                </a:solidFill>
              </a:rPr>
              <a:t>Task Redesign</a:t>
            </a:r>
          </a:p>
          <a:p>
            <a:pPr marL="342900" indent="-342900" defTabSz="914400" eaLnBrk="1" hangingPunct="1">
              <a:spcBef>
                <a:spcPct val="20000"/>
              </a:spcBef>
              <a:buFontTx/>
              <a:buChar char="-"/>
            </a:pPr>
            <a:r>
              <a:rPr lang="en-US" sz="2400">
                <a:solidFill>
                  <a:srgbClr val="000000"/>
                </a:solidFill>
              </a:rPr>
              <a:t>Change aspects of the system such as the task, equipment, or work environment for better performance</a:t>
            </a:r>
          </a:p>
          <a:p>
            <a:pPr marL="342900" indent="-342900" defTabSz="914400" eaLnBrk="1" hangingPunct="1">
              <a:spcBef>
                <a:spcPct val="20000"/>
              </a:spcBef>
            </a:pPr>
            <a:endParaRPr lang="en-US" sz="2400">
              <a:solidFill>
                <a:srgbClr val="000000"/>
              </a:solidFill>
            </a:endParaRPr>
          </a:p>
          <a:p>
            <a:pPr marL="342900" indent="-342900" defTabSz="914400" eaLnBrk="1" hangingPunct="1">
              <a:spcBef>
                <a:spcPct val="20000"/>
              </a:spcBef>
            </a:pPr>
            <a:r>
              <a:rPr lang="en-US" sz="2400">
                <a:solidFill>
                  <a:srgbClr val="000000"/>
                </a:solidFill>
              </a:rPr>
              <a:t>	Doing so supports better decision making, thereby eliminating the need to change the person making the decisions, train the person, or provide support</a:t>
            </a:r>
          </a:p>
        </p:txBody>
      </p:sp>
      <p:sp>
        <p:nvSpPr>
          <p:cNvPr id="118788"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Lucida Sans" pitchFamily="34" charset="0"/>
                <a:ea typeface="ヒラギノ角ゴ Pro W3" pitchFamily="120" charset="-128"/>
              </a:rPr>
              <a:t>Improving Human Decision Making</a:t>
            </a:r>
            <a:r>
              <a:rPr lang="en-US" dirty="0" smtClean="0">
                <a:solidFill>
                  <a:srgbClr val="000000"/>
                </a:solidFill>
                <a:latin typeface="Lucida Sans" pitchFamily="34" charset="0"/>
                <a:ea typeface="ヒラギノ角ゴ Pro W3" pitchFamily="120" charset="-128"/>
              </a:rPr>
              <a:t/>
            </a:r>
            <a:br>
              <a:rPr lang="en-US" dirty="0" smtClean="0">
                <a:solidFill>
                  <a:srgbClr val="000000"/>
                </a:solidFill>
                <a:latin typeface="Lucida Sans" pitchFamily="34" charset="0"/>
                <a:ea typeface="ヒラギノ角ゴ Pro W3" pitchFamily="120" charset="-128"/>
              </a:rPr>
            </a:br>
            <a:endParaRPr lang="en-GB" dirty="0" smtClean="0">
              <a:latin typeface="Lucida Sans" pitchFamily="34" charset="0"/>
              <a:ea typeface="ヒラギノ角ゴ Pro W3" pitchFamily="120" charset="-128"/>
            </a:endParaRPr>
          </a:p>
        </p:txBody>
      </p:sp>
      <p:sp>
        <p:nvSpPr>
          <p:cNvPr id="118789"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6" name="TextBox 5"/>
          <p:cNvSpPr txBox="1"/>
          <p:nvPr/>
        </p:nvSpPr>
        <p:spPr>
          <a:xfrm>
            <a:off x="395536" y="5226734"/>
            <a:ext cx="8458200" cy="646331"/>
          </a:xfrm>
          <a:prstGeom prst="rect">
            <a:avLst/>
          </a:prstGeom>
          <a:solidFill>
            <a:srgbClr val="FFFF00"/>
          </a:solidFill>
          <a:ln w="12700">
            <a:solidFill>
              <a:schemeClr val="tx1"/>
            </a:solidFill>
          </a:ln>
        </p:spPr>
        <p:txBody>
          <a:bodyPr wrap="square" rtlCol="0">
            <a:spAutoFit/>
          </a:bodyPr>
          <a:lstStyle/>
          <a:p>
            <a:pPr algn="ctr"/>
            <a:r>
              <a:rPr lang="en-US" i="1" dirty="0" smtClean="0"/>
              <a:t>How could we redesign the lights at an intersection to improve traffic and pedestrian flow with regard to speed and avoidance of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228600" y="901700"/>
            <a:ext cx="8689975" cy="685800"/>
          </a:xfrm>
          <a:prstGeom prst="rect">
            <a:avLst/>
          </a:prstGeom>
          <a:noFill/>
          <a:ln w="9525">
            <a:noFill/>
            <a:miter lim="800000"/>
            <a:headEnd/>
            <a:tailEnd/>
          </a:ln>
        </p:spPr>
        <p:txBody>
          <a:bodyPr anchor="ctr"/>
          <a:lstStyle/>
          <a:p>
            <a:pPr defTabSz="914400" eaLnBrk="1" hangingPunct="1"/>
            <a:endParaRPr lang="en-US" sz="3200">
              <a:solidFill>
                <a:srgbClr val="000000"/>
              </a:solidFill>
            </a:endParaRPr>
          </a:p>
        </p:txBody>
      </p:sp>
      <p:sp>
        <p:nvSpPr>
          <p:cNvPr id="119811" name="Rectangle 3"/>
          <p:cNvSpPr>
            <a:spLocks noChangeArrowheads="1"/>
          </p:cNvSpPr>
          <p:nvPr/>
        </p:nvSpPr>
        <p:spPr bwMode="auto">
          <a:xfrm>
            <a:off x="801688" y="1511300"/>
            <a:ext cx="7543800" cy="3501876"/>
          </a:xfrm>
          <a:prstGeom prst="rect">
            <a:avLst/>
          </a:prstGeom>
          <a:noFill/>
          <a:ln w="9525">
            <a:noFill/>
            <a:miter lim="800000"/>
            <a:headEnd/>
            <a:tailEnd/>
          </a:ln>
        </p:spPr>
        <p:txBody>
          <a:bodyPr/>
          <a:lstStyle/>
          <a:p>
            <a:pPr marL="660400" indent="-660400" defTabSz="914400" eaLnBrk="1" hangingPunct="1">
              <a:spcBef>
                <a:spcPct val="20000"/>
              </a:spcBef>
            </a:pPr>
            <a:r>
              <a:rPr lang="en-US" sz="2400" b="1" dirty="0">
                <a:solidFill>
                  <a:srgbClr val="000000"/>
                </a:solidFill>
              </a:rPr>
              <a:t>Decision-Support Systems</a:t>
            </a:r>
          </a:p>
          <a:p>
            <a:pPr marL="660400" indent="-660400" defTabSz="914400" eaLnBrk="1" hangingPunct="1">
              <a:spcBef>
                <a:spcPct val="20000"/>
              </a:spcBef>
              <a:buFontTx/>
              <a:buChar char="-"/>
            </a:pPr>
            <a:r>
              <a:rPr lang="en-US" sz="2400" dirty="0">
                <a:solidFill>
                  <a:srgbClr val="000000"/>
                </a:solidFill>
              </a:rPr>
              <a:t>Extend the user’s cognitive decision-making abilities through help of various forms</a:t>
            </a:r>
          </a:p>
          <a:p>
            <a:pPr marL="660400" indent="-660400" defTabSz="914400" eaLnBrk="1" hangingPunct="1">
              <a:spcBef>
                <a:spcPct val="20000"/>
              </a:spcBef>
              <a:buFontTx/>
              <a:buAutoNum type="romanLcParenR"/>
            </a:pPr>
            <a:r>
              <a:rPr lang="en-US" sz="2400" dirty="0">
                <a:solidFill>
                  <a:srgbClr val="000000"/>
                </a:solidFill>
              </a:rPr>
              <a:t>Decision Matrices and Tress</a:t>
            </a:r>
          </a:p>
          <a:p>
            <a:pPr marL="660400" indent="-660400" defTabSz="914400" eaLnBrk="1" hangingPunct="1">
              <a:spcBef>
                <a:spcPct val="20000"/>
              </a:spcBef>
              <a:buFontTx/>
              <a:buAutoNum type="romanLcParenR"/>
            </a:pPr>
            <a:r>
              <a:rPr lang="en-US" sz="2400" dirty="0">
                <a:solidFill>
                  <a:srgbClr val="000000"/>
                </a:solidFill>
              </a:rPr>
              <a:t>Spreadsheets</a:t>
            </a:r>
          </a:p>
          <a:p>
            <a:pPr marL="660400" indent="-660400" defTabSz="914400" eaLnBrk="1" hangingPunct="1">
              <a:spcBef>
                <a:spcPct val="20000"/>
              </a:spcBef>
              <a:buFontTx/>
              <a:buAutoNum type="romanLcParenR"/>
            </a:pPr>
            <a:r>
              <a:rPr lang="en-US" sz="2400" dirty="0">
                <a:solidFill>
                  <a:srgbClr val="000000"/>
                </a:solidFill>
              </a:rPr>
              <a:t>Simulation</a:t>
            </a:r>
          </a:p>
          <a:p>
            <a:pPr marL="660400" indent="-660400" defTabSz="914400" eaLnBrk="1" hangingPunct="1">
              <a:spcBef>
                <a:spcPct val="20000"/>
              </a:spcBef>
              <a:buFontTx/>
              <a:buAutoNum type="romanLcParenR"/>
            </a:pPr>
            <a:r>
              <a:rPr lang="en-US" sz="2400" dirty="0">
                <a:solidFill>
                  <a:srgbClr val="000000"/>
                </a:solidFill>
              </a:rPr>
              <a:t>Expert Systems</a:t>
            </a:r>
          </a:p>
          <a:p>
            <a:pPr marL="660400" indent="-660400" defTabSz="914400" eaLnBrk="1" hangingPunct="1">
              <a:spcBef>
                <a:spcPct val="20000"/>
              </a:spcBef>
              <a:buFontTx/>
              <a:buAutoNum type="romanLcParenR"/>
            </a:pPr>
            <a:r>
              <a:rPr lang="en-US" sz="2400" dirty="0">
                <a:solidFill>
                  <a:srgbClr val="000000"/>
                </a:solidFill>
              </a:rPr>
              <a:t>Displays</a:t>
            </a:r>
          </a:p>
          <a:p>
            <a:pPr marL="660400" indent="-660400" defTabSz="914400" eaLnBrk="1" hangingPunct="1">
              <a:spcBef>
                <a:spcPct val="20000"/>
              </a:spcBef>
            </a:pPr>
            <a:endParaRPr lang="en-US" sz="2400" dirty="0">
              <a:solidFill>
                <a:srgbClr val="000000"/>
              </a:solidFill>
            </a:endParaRPr>
          </a:p>
          <a:p>
            <a:pPr marL="660400" indent="-660400" defTabSz="914400" eaLnBrk="1" hangingPunct="1">
              <a:spcBef>
                <a:spcPct val="20000"/>
              </a:spcBef>
            </a:pPr>
            <a:r>
              <a:rPr lang="en-US" sz="2400" dirty="0">
                <a:solidFill>
                  <a:srgbClr val="000000"/>
                </a:solidFill>
              </a:rPr>
              <a:t>Will not be used if complexity is too high</a:t>
            </a:r>
          </a:p>
        </p:txBody>
      </p:sp>
      <p:sp>
        <p:nvSpPr>
          <p:cNvPr id="119812"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Lucida Sans" pitchFamily="34" charset="0"/>
                <a:ea typeface="ヒラギノ角ゴ Pro W3" pitchFamily="120" charset="-128"/>
              </a:rPr>
              <a:t>Improving Human Decision Making</a:t>
            </a:r>
            <a:br>
              <a:rPr lang="en-US" smtClean="0">
                <a:latin typeface="Lucida Sans" pitchFamily="34" charset="0"/>
                <a:ea typeface="ヒラギノ角ゴ Pro W3" pitchFamily="120" charset="-128"/>
              </a:rPr>
            </a:br>
            <a:endParaRPr lang="en-GB" smtClean="0">
              <a:latin typeface="Lucida Sans" pitchFamily="34" charset="0"/>
              <a:ea typeface="ヒラギノ角ゴ Pro W3" pitchFamily="120" charset="-128"/>
            </a:endParaRPr>
          </a:p>
        </p:txBody>
      </p:sp>
      <p:sp>
        <p:nvSpPr>
          <p:cNvPr id="119813"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6" name="TextBox 5"/>
          <p:cNvSpPr txBox="1"/>
          <p:nvPr/>
        </p:nvSpPr>
        <p:spPr>
          <a:xfrm>
            <a:off x="4644008" y="4005064"/>
            <a:ext cx="4209728" cy="646331"/>
          </a:xfrm>
          <a:prstGeom prst="rect">
            <a:avLst/>
          </a:prstGeom>
          <a:solidFill>
            <a:srgbClr val="FFFF00"/>
          </a:solidFill>
          <a:ln w="12700">
            <a:solidFill>
              <a:schemeClr val="tx1"/>
            </a:solidFill>
          </a:ln>
        </p:spPr>
        <p:txBody>
          <a:bodyPr wrap="square" rtlCol="0">
            <a:spAutoFit/>
          </a:bodyPr>
          <a:lstStyle/>
          <a:p>
            <a:pPr algn="ctr"/>
            <a:r>
              <a:rPr lang="en-US" i="1" dirty="0" smtClean="0"/>
              <a:t>How should a teacher grade a set of exam papers or projects?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228600" y="901700"/>
            <a:ext cx="8689975" cy="685800"/>
          </a:xfrm>
          <a:prstGeom prst="rect">
            <a:avLst/>
          </a:prstGeom>
          <a:noFill/>
          <a:ln w="9525">
            <a:noFill/>
            <a:miter lim="800000"/>
            <a:headEnd/>
            <a:tailEnd/>
          </a:ln>
        </p:spPr>
        <p:txBody>
          <a:bodyPr anchor="ctr"/>
          <a:lstStyle/>
          <a:p>
            <a:pPr defTabSz="914400" eaLnBrk="1" hangingPunct="1"/>
            <a:endParaRPr lang="en-US" sz="3200">
              <a:solidFill>
                <a:srgbClr val="000000"/>
              </a:solidFill>
            </a:endParaRPr>
          </a:p>
        </p:txBody>
      </p:sp>
      <p:sp>
        <p:nvSpPr>
          <p:cNvPr id="120835" name="Rectangle 3"/>
          <p:cNvSpPr>
            <a:spLocks noChangeArrowheads="1"/>
          </p:cNvSpPr>
          <p:nvPr/>
        </p:nvSpPr>
        <p:spPr bwMode="auto">
          <a:xfrm>
            <a:off x="685800" y="1340768"/>
            <a:ext cx="8177212" cy="3962400"/>
          </a:xfrm>
          <a:prstGeom prst="rect">
            <a:avLst/>
          </a:prstGeom>
          <a:noFill/>
          <a:ln w="9525">
            <a:noFill/>
            <a:miter lim="800000"/>
            <a:headEnd/>
            <a:tailEnd/>
          </a:ln>
        </p:spPr>
        <p:txBody>
          <a:bodyPr/>
          <a:lstStyle/>
          <a:p>
            <a:pPr marL="342900" indent="-342900" defTabSz="914400" eaLnBrk="1" hangingPunct="1">
              <a:spcBef>
                <a:spcPct val="20000"/>
              </a:spcBef>
            </a:pPr>
            <a:r>
              <a:rPr lang="en-US" sz="2400" b="1" dirty="0">
                <a:solidFill>
                  <a:srgbClr val="000000"/>
                </a:solidFill>
              </a:rPr>
              <a:t>Training</a:t>
            </a:r>
          </a:p>
          <a:p>
            <a:pPr marL="342900" indent="-342900" defTabSz="914400" eaLnBrk="1" hangingPunct="1">
              <a:spcBef>
                <a:spcPct val="20000"/>
              </a:spcBef>
              <a:buClr>
                <a:srgbClr val="890018"/>
              </a:buClr>
              <a:buFont typeface="Arial" pitchFamily="34" charset="0"/>
              <a:buChar char="•"/>
            </a:pPr>
            <a:r>
              <a:rPr lang="en-US" sz="2400" dirty="0">
                <a:solidFill>
                  <a:srgbClr val="000000"/>
                </a:solidFill>
              </a:rPr>
              <a:t>Can address decision making at each of the 3 SRK levels</a:t>
            </a:r>
          </a:p>
          <a:p>
            <a:pPr marL="342900" indent="-342900" defTabSz="914400" eaLnBrk="1" hangingPunct="1">
              <a:spcBef>
                <a:spcPct val="20000"/>
              </a:spcBef>
              <a:buClr>
                <a:srgbClr val="890018"/>
              </a:buClr>
              <a:buFont typeface="Arial" pitchFamily="34" charset="0"/>
              <a:buChar char="•"/>
            </a:pPr>
            <a:r>
              <a:rPr lang="en-US" sz="2400" dirty="0">
                <a:solidFill>
                  <a:srgbClr val="000000"/>
                </a:solidFill>
              </a:rPr>
              <a:t>Train people to overcome heuristics/biases and use normative methods</a:t>
            </a:r>
          </a:p>
          <a:p>
            <a:pPr marL="342900" indent="-342900" defTabSz="914400" eaLnBrk="1" hangingPunct="1">
              <a:spcBef>
                <a:spcPct val="20000"/>
              </a:spcBef>
              <a:buClr>
                <a:srgbClr val="890018"/>
              </a:buClr>
              <a:buFont typeface="Arial" pitchFamily="34" charset="0"/>
              <a:buChar char="•"/>
            </a:pPr>
            <a:r>
              <a:rPr lang="en-US" sz="2400" dirty="0">
                <a:solidFill>
                  <a:srgbClr val="000000"/>
                </a:solidFill>
              </a:rPr>
              <a:t>Enhance perceptual and pattern-recognition skills</a:t>
            </a:r>
          </a:p>
          <a:p>
            <a:pPr marL="342900" indent="-342900" defTabSz="914400" eaLnBrk="1" hangingPunct="1">
              <a:spcBef>
                <a:spcPct val="20000"/>
              </a:spcBef>
              <a:buClr>
                <a:srgbClr val="890018"/>
              </a:buClr>
              <a:buFont typeface="Arial" pitchFamily="34" charset="0"/>
              <a:buChar char="•"/>
            </a:pPr>
            <a:r>
              <a:rPr lang="en-US" sz="2400" dirty="0">
                <a:solidFill>
                  <a:srgbClr val="000000"/>
                </a:solidFill>
              </a:rPr>
              <a:t>Repetitions to create strong associations for automaticity</a:t>
            </a:r>
          </a:p>
          <a:p>
            <a:pPr marL="342900" indent="-342900" defTabSz="914400" eaLnBrk="1" hangingPunct="1">
              <a:spcBef>
                <a:spcPct val="20000"/>
              </a:spcBef>
              <a:buClr>
                <a:srgbClr val="890018"/>
              </a:buClr>
              <a:buFont typeface="Arial" pitchFamily="34" charset="0"/>
              <a:buChar char="•"/>
            </a:pPr>
            <a:endParaRPr lang="en-US" sz="2400" dirty="0">
              <a:solidFill>
                <a:srgbClr val="000000"/>
              </a:solidFill>
            </a:endParaRPr>
          </a:p>
          <a:p>
            <a:pPr marL="342900" indent="-342900" defTabSz="914400" eaLnBrk="1" hangingPunct="1">
              <a:spcBef>
                <a:spcPct val="20000"/>
              </a:spcBef>
              <a:buClr>
                <a:srgbClr val="890018"/>
              </a:buClr>
              <a:buFont typeface="Arial" pitchFamily="34" charset="0"/>
              <a:buChar char="•"/>
            </a:pPr>
            <a:r>
              <a:rPr lang="en-US" sz="2400" dirty="0">
                <a:solidFill>
                  <a:srgbClr val="000000"/>
                </a:solidFill>
              </a:rPr>
              <a:t>	Important for decision maker to receive feedback for each cognitive step and outcome of decision as a whole</a:t>
            </a:r>
          </a:p>
        </p:txBody>
      </p:sp>
      <p:sp>
        <p:nvSpPr>
          <p:cNvPr id="120836"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Lucida Sans" pitchFamily="34" charset="0"/>
                <a:ea typeface="ヒラギノ角ゴ Pro W3" pitchFamily="120" charset="-128"/>
              </a:rPr>
              <a:t>Improving Human Decision Making</a:t>
            </a:r>
            <a:br>
              <a:rPr lang="en-GB" smtClean="0">
                <a:latin typeface="Lucida Sans" pitchFamily="34" charset="0"/>
                <a:ea typeface="ヒラギノ角ゴ Pro W3" pitchFamily="120" charset="-128"/>
              </a:rPr>
            </a:br>
            <a:endParaRPr lang="en-GB" smtClean="0">
              <a:latin typeface="Lucida Sans" pitchFamily="34" charset="0"/>
              <a:ea typeface="ヒラギノ角ゴ Pro W3" pitchFamily="120" charset="-128"/>
            </a:endParaRPr>
          </a:p>
        </p:txBody>
      </p:sp>
      <p:sp>
        <p:nvSpPr>
          <p:cNvPr id="120837" name="TextBox 3"/>
          <p:cNvSpPr txBox="1">
            <a:spLocks noChangeArrowheads="1"/>
          </p:cNvSpPr>
          <p:nvPr/>
        </p:nvSpPr>
        <p:spPr bwMode="auto">
          <a:xfrm>
            <a:off x="179388" y="6524625"/>
            <a:ext cx="4743450" cy="247650"/>
          </a:xfrm>
          <a:prstGeom prst="rect">
            <a:avLst/>
          </a:prstGeom>
          <a:noFill/>
          <a:ln w="9525">
            <a:noFill/>
            <a:miter lim="800000"/>
            <a:headEnd/>
            <a:tailEnd/>
          </a:ln>
        </p:spPr>
        <p:txBody>
          <a:bodyPr wrap="none">
            <a:spAutoFit/>
          </a:bodyPr>
          <a:lstStyle/>
          <a:p>
            <a:r>
              <a:rPr lang="en-SG" sz="1000"/>
              <a:t>Wickens, et al, An Introduction to HF Engineering, Pearson Education Intl. 2004. </a:t>
            </a:r>
            <a:endParaRPr lang="en-GB" sz="1000"/>
          </a:p>
        </p:txBody>
      </p:sp>
      <p:sp>
        <p:nvSpPr>
          <p:cNvPr id="6" name="TextBox 5"/>
          <p:cNvSpPr txBox="1"/>
          <p:nvPr/>
        </p:nvSpPr>
        <p:spPr>
          <a:xfrm>
            <a:off x="404812" y="5556141"/>
            <a:ext cx="8458200" cy="369332"/>
          </a:xfrm>
          <a:prstGeom prst="rect">
            <a:avLst/>
          </a:prstGeom>
          <a:solidFill>
            <a:srgbClr val="FFFF00"/>
          </a:solidFill>
          <a:ln w="12700">
            <a:solidFill>
              <a:schemeClr val="tx1"/>
            </a:solidFill>
          </a:ln>
        </p:spPr>
        <p:txBody>
          <a:bodyPr wrap="square" rtlCol="0">
            <a:spAutoFit/>
          </a:bodyPr>
          <a:lstStyle/>
          <a:p>
            <a:pPr algn="ctr"/>
            <a:r>
              <a:rPr lang="en-US" i="1" dirty="0" smtClean="0"/>
              <a:t>How should we train elementary school teachers? Safety officers?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 Lucida Sans 35pt&amp;quot;&quot;/&gt;&lt;property id=&quot;20307&quot; value=&quot;280&quot;/&gt;&lt;/object&gt;&lt;object type=&quot;3&quot; unique_id=&quot;10005&quot;&gt;&lt;property id=&quot;20148&quot; value=&quot;5&quot;/&gt;&lt;property id=&quot;20300&quot; value=&quot;Slide 2 - &amp;quot;Header Lucida Sans 24pt&amp;quot;&quot;/&gt;&lt;property id=&quot;20307&quot; value=&quot;278&quot;/&gt;&lt;/object&gt;&lt;object type=&quot;3&quot; unique_id=&quot;10006&quot;&gt;&lt;property id=&quot;20148&quot; value=&quot;5&quot;/&gt;&lt;property id=&quot;20300&quot; value=&quot;Slide 3 - &amp;quot;Thank You Lucida Sans 35pt&amp;quot;&quot;/&gt;&lt;property id=&quot;20307&quot; value=&quot;279&quot;/&gt;&lt;/object&gt;&lt;/object&gt;&lt;/object&gt;&lt;/database&gt;"/>
  <p:tag name="SECTOMILLISECCONVERTED" val="1"/>
  <p:tag name="ARTICULATE_PROJECT_OPE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6519</TotalTime>
  <Words>6444</Words>
  <Application>Microsoft Office PowerPoint</Application>
  <PresentationFormat>On-screen Show (4:3)</PresentationFormat>
  <Paragraphs>1064</Paragraphs>
  <Slides>97</Slides>
  <Notes>97</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1_Office Theme</vt:lpstr>
      <vt:lpstr>Train The Trainer OH Masterclass For Ergonomics:  Human Information Processing   Prof. Brian Peacock  &amp; A. Prof. Chui Yoon Ping  </vt:lpstr>
      <vt:lpstr>Computer as Information Processor</vt:lpstr>
      <vt:lpstr>Human as an Information Processor </vt:lpstr>
      <vt:lpstr>Human Information Processing</vt:lpstr>
      <vt:lpstr>Human Information Processing</vt:lpstr>
      <vt:lpstr>Slide 6</vt:lpstr>
      <vt:lpstr>Short Term Sensory Register </vt:lpstr>
      <vt:lpstr>Short Term Sensory Store</vt:lpstr>
      <vt:lpstr>Attention</vt:lpstr>
      <vt:lpstr>Attention</vt:lpstr>
      <vt:lpstr>Look at this picture</vt:lpstr>
      <vt:lpstr>Slide 12</vt:lpstr>
      <vt:lpstr>Slide 13</vt:lpstr>
      <vt:lpstr>Allocation policy</vt:lpstr>
      <vt:lpstr>Allocation policy</vt:lpstr>
      <vt:lpstr>Attention: Top Down and Bottom-up</vt:lpstr>
      <vt:lpstr>Attention</vt:lpstr>
      <vt:lpstr>Selective Attention</vt:lpstr>
      <vt:lpstr>Problems with selective attention </vt:lpstr>
      <vt:lpstr>Focused Attention</vt:lpstr>
      <vt:lpstr>Look at this picture</vt:lpstr>
      <vt:lpstr>Problems with focussed attention</vt:lpstr>
      <vt:lpstr>Case Example: Cognitive Tunneling </vt:lpstr>
      <vt:lpstr>Aviation Instruments</vt:lpstr>
      <vt:lpstr>Scanning pattern (expert vs. novice)</vt:lpstr>
      <vt:lpstr>Sustained Attention </vt:lpstr>
      <vt:lpstr>Divided Attention </vt:lpstr>
      <vt:lpstr>Kahneman Limited Capacity Model (1973) </vt:lpstr>
      <vt:lpstr>Time Sharing: Multiple Resource Theory</vt:lpstr>
      <vt:lpstr>Time-Sharing</vt:lpstr>
      <vt:lpstr>Multiple resources</vt:lpstr>
      <vt:lpstr>In practice it works like this</vt:lpstr>
      <vt:lpstr>Multiple resources</vt:lpstr>
      <vt:lpstr>Multiple resources</vt:lpstr>
      <vt:lpstr>Multiple resources</vt:lpstr>
      <vt:lpstr>Multiple resources</vt:lpstr>
      <vt:lpstr>Application</vt:lpstr>
      <vt:lpstr>Perception</vt:lpstr>
      <vt:lpstr>Perception</vt:lpstr>
      <vt:lpstr>Perception</vt:lpstr>
      <vt:lpstr>Perception - Top Down Processing  </vt:lpstr>
      <vt:lpstr>Pweor of the Hmuan Mnid</vt:lpstr>
      <vt:lpstr>Perception biased by Expectations </vt:lpstr>
      <vt:lpstr>Top-down processing is supported by Context</vt:lpstr>
      <vt:lpstr>Perception biased by Experience </vt:lpstr>
      <vt:lpstr>Perception biased by Expectations </vt:lpstr>
      <vt:lpstr>Case Example </vt:lpstr>
      <vt:lpstr>HF Guidelines</vt:lpstr>
      <vt:lpstr>Memory</vt:lpstr>
      <vt:lpstr>Stages of Memory</vt:lpstr>
      <vt:lpstr>Working Memory</vt:lpstr>
      <vt:lpstr>Working Memory</vt:lpstr>
      <vt:lpstr>Working Memory</vt:lpstr>
      <vt:lpstr>Working Memory</vt:lpstr>
      <vt:lpstr>Limitations of Working Memory</vt:lpstr>
      <vt:lpstr>Spatial Memory Demonstrations</vt:lpstr>
      <vt:lpstr>Limitations of Working Memory</vt:lpstr>
      <vt:lpstr>Perceptual chunks</vt:lpstr>
      <vt:lpstr>Chunking</vt:lpstr>
      <vt:lpstr>Time </vt:lpstr>
      <vt:lpstr>Primacy and Recency</vt:lpstr>
      <vt:lpstr>Confusability and Similarity</vt:lpstr>
      <vt:lpstr>Attention and Similarity </vt:lpstr>
      <vt:lpstr>Memory – Summary </vt:lpstr>
      <vt:lpstr>Human Factors Implications</vt:lpstr>
      <vt:lpstr>Exercise </vt:lpstr>
      <vt:lpstr>Design Implications</vt:lpstr>
      <vt:lpstr>Minimise Working Memory Load</vt:lpstr>
      <vt:lpstr>Long Term Memory</vt:lpstr>
      <vt:lpstr>Long Term Memory</vt:lpstr>
      <vt:lpstr>Forgetting</vt:lpstr>
      <vt:lpstr>Organisation of Information in LTM</vt:lpstr>
      <vt:lpstr>Organisation of Information in LTM</vt:lpstr>
      <vt:lpstr>Episodic Memory</vt:lpstr>
      <vt:lpstr>Prospective Memory</vt:lpstr>
      <vt:lpstr>Implications for design</vt:lpstr>
      <vt:lpstr>Decision Making</vt:lpstr>
      <vt:lpstr>The Problem of Operational Limited Capacity </vt:lpstr>
      <vt:lpstr>Decision Making</vt:lpstr>
      <vt:lpstr>Three Phases of Decision Making</vt:lpstr>
      <vt:lpstr>Models of Decision Making</vt:lpstr>
      <vt:lpstr>Descriptive Decision Models</vt:lpstr>
      <vt:lpstr>Descriptive Decision Models</vt:lpstr>
      <vt:lpstr>Heuristics and Biases:  Info Processing Limits in Decision Making</vt:lpstr>
      <vt:lpstr>Heuristics and Biases:  Info Processing Limits in Decision Making</vt:lpstr>
      <vt:lpstr>Heuristics and Biases:  Info Processing Limits in Decision Making</vt:lpstr>
      <vt:lpstr>Heuristics and Biases:  Info Processing Limits in Decision Making</vt:lpstr>
      <vt:lpstr>Heuristics and Biases Receiving and Using Cues</vt:lpstr>
      <vt:lpstr>Heuristics and Biases Hypothesis Generation, Evaluation and Selection </vt:lpstr>
      <vt:lpstr>Heuristics and Biases Hypothesis Generation, Evaluation and Selection </vt:lpstr>
      <vt:lpstr>Heuristics and Biases Action Selection </vt:lpstr>
      <vt:lpstr>Effects of Framing </vt:lpstr>
      <vt:lpstr>Effects of Framing </vt:lpstr>
      <vt:lpstr>Skill, Rule, and Knowledge-Based Behavior </vt:lpstr>
      <vt:lpstr>Improving Human Decision Making </vt:lpstr>
      <vt:lpstr>Improving Human Decision Making </vt:lpstr>
      <vt:lpstr>Improving Human Decision Making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Joscans</dc:creator>
  <cp:lastModifiedBy>Chui Yoon Ping (UniSIM)</cp:lastModifiedBy>
  <cp:revision>314</cp:revision>
  <dcterms:created xsi:type="dcterms:W3CDTF">2012-01-26T10:45:43Z</dcterms:created>
  <dcterms:modified xsi:type="dcterms:W3CDTF">2013-11-04T07:00:00Z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Module 1 Introduction to Human Factors</vt:lpwstr>
  </property>
  <property fmtid="{D5CDD505-2E9C-101B-9397-08002B2CF9AE}" pid="4" name="ArticulateGUID">
    <vt:lpwstr>F73FD44B-B8E5-4FA1-B7E3-74D28DECA77F</vt:lpwstr>
  </property>
  <property fmtid="{D5CDD505-2E9C-101B-9397-08002B2CF9AE}" pid="5" name="ArticulateProjectFull">
    <vt:lpwstr>C:\Documents and Settings\bpeacock\Desktop\WDA\WDA1\Module 1 Introduction to Human Factors 23OCT.ppta</vt:lpwstr>
  </property>
</Properties>
</file>