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2"/>
  </p:notesMasterIdLst>
  <p:handoutMasterIdLst>
    <p:handoutMasterId r:id="rId13"/>
  </p:handoutMasterIdLst>
  <p:sldIdLst>
    <p:sldId id="310" r:id="rId2"/>
    <p:sldId id="279" r:id="rId3"/>
    <p:sldId id="280" r:id="rId4"/>
    <p:sldId id="281" r:id="rId5"/>
    <p:sldId id="284" r:id="rId6"/>
    <p:sldId id="311" r:id="rId7"/>
    <p:sldId id="312" r:id="rId8"/>
    <p:sldId id="313" r:id="rId9"/>
    <p:sldId id="307" r:id="rId10"/>
    <p:sldId id="314" r:id="rId11"/>
  </p:sldIdLst>
  <p:sldSz cx="9144000" cy="6858000" type="screen4x3"/>
  <p:notesSz cx="7150100" cy="9448800"/>
  <p:custDataLst>
    <p:tags r:id="rId14"/>
  </p:custDataLst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24330"/>
    <a:srgbClr val="5A5A41"/>
    <a:srgbClr val="FBFDDA"/>
    <a:srgbClr val="F6F6B3"/>
    <a:srgbClr val="E0E0A3"/>
    <a:srgbClr val="B1B0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03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5" tIns="47452" rIns="94905" bIns="47452" numCol="1" anchor="t" anchorCtr="0" compatLnSpc="1">
            <a:prstTxWarp prst="textNoShape">
              <a:avLst/>
            </a:prstTxWarp>
          </a:bodyPr>
          <a:lstStyle>
            <a:lvl1pPr algn="l" defTabSz="947738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9713" y="0"/>
            <a:ext cx="3100387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5" tIns="47452" rIns="94905" bIns="47452" numCol="1" anchor="t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7313"/>
            <a:ext cx="3100388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5" tIns="47452" rIns="94905" bIns="47452" numCol="1" anchor="b" anchorCtr="0" compatLnSpc="1">
            <a:prstTxWarp prst="textNoShape">
              <a:avLst/>
            </a:prstTxWarp>
          </a:bodyPr>
          <a:lstStyle>
            <a:lvl1pPr algn="l" defTabSz="947738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9713" y="8977313"/>
            <a:ext cx="3100387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5" tIns="47452" rIns="94905" bIns="47452" numCol="1" anchor="b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300"/>
            </a:lvl1pPr>
          </a:lstStyle>
          <a:p>
            <a:pPr>
              <a:defRPr/>
            </a:pPr>
            <a:fld id="{839E6A54-12C5-5E4E-8B88-10FE7368F1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360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03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5" tIns="47452" rIns="94905" bIns="47452" numCol="1" anchor="t" anchorCtr="0" compatLnSpc="1">
            <a:prstTxWarp prst="textNoShape">
              <a:avLst/>
            </a:prstTxWarp>
          </a:bodyPr>
          <a:lstStyle>
            <a:lvl1pPr algn="l" defTabSz="947738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49713" y="0"/>
            <a:ext cx="3100387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5" tIns="47452" rIns="94905" bIns="47452" numCol="1" anchor="t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1263" y="708025"/>
            <a:ext cx="4725987" cy="35448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088" y="4487863"/>
            <a:ext cx="5241925" cy="425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5" tIns="47452" rIns="94905" bIns="474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7313"/>
            <a:ext cx="3100388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5" tIns="47452" rIns="94905" bIns="47452" numCol="1" anchor="b" anchorCtr="0" compatLnSpc="1">
            <a:prstTxWarp prst="textNoShape">
              <a:avLst/>
            </a:prstTxWarp>
          </a:bodyPr>
          <a:lstStyle>
            <a:lvl1pPr algn="l" defTabSz="947738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49713" y="8977313"/>
            <a:ext cx="3100387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5" tIns="47452" rIns="94905" bIns="47452" numCol="1" anchor="b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300"/>
            </a:lvl1pPr>
          </a:lstStyle>
          <a:p>
            <a:pPr>
              <a:defRPr/>
            </a:pPr>
            <a:fld id="{161EF5D7-C6A9-A045-A377-924B559E5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906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57620B-3A63-6A47-8E3E-E8490C3AFB75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CFA9E6-85BB-8D44-B214-38261BD86017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C50B5F-5A54-2D4C-BF2E-BE4E1C7D11B8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963" y="714375"/>
            <a:ext cx="4705350" cy="3529013"/>
          </a:xfrm>
          <a:ln w="12700" cap="flat">
            <a:solidFill>
              <a:schemeClr val="tx1"/>
            </a:solidFill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2500" y="4486275"/>
            <a:ext cx="5245100" cy="4254500"/>
          </a:xfrm>
          <a:noFill/>
          <a:ln/>
        </p:spPr>
        <p:txBody>
          <a:bodyPr lIns="94014" tIns="47008" rIns="94014" bIns="47008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AC090F-7EE2-9547-B986-85572EDE28C1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D4D089-0C27-B843-9D0B-1851584F0BD1}" type="slidenum">
              <a:rPr lang="en-US"/>
              <a:pPr/>
              <a:t>4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963" y="714375"/>
            <a:ext cx="4705350" cy="3529013"/>
          </a:xfrm>
          <a:ln w="12700" cap="flat">
            <a:solidFill>
              <a:schemeClr val="tx1"/>
            </a:solidFill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2500" y="4486275"/>
            <a:ext cx="5245100" cy="4254500"/>
          </a:xfrm>
          <a:noFill/>
          <a:ln/>
        </p:spPr>
        <p:txBody>
          <a:bodyPr lIns="94014" tIns="47008" rIns="94014" bIns="47008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90554-3EFE-8C4E-8C3C-3EF89663A656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5D6E62-FD06-F142-8D8E-6D028602B83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74DC21-3893-E84A-9826-4ED7B49A4B97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39AC5D-84AA-094F-A96A-072907268B5F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5202E4-F6AF-DF47-AD0E-CC43376899F9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86F41-1E2B-C94C-855F-A2C099EF9BA0}" type="datetime1">
              <a:rPr lang="en-US" smtClean="0"/>
              <a:t>7/3/2014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04BE0-2110-A947-B235-C1799A2E9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E8BFA-39E1-264C-B11C-A86DCE4C1093}" type="datetime1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F67E6-7ED3-564D-BBAF-0597C9E91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2925F-B709-684F-BD05-1F10A0A41CB9}" type="datetime1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39B0B-A9D2-EB43-9700-140D578AE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914400" y="1447800"/>
            <a:ext cx="77343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77852-3D8A-8C40-9D99-2B16571AC16D}" type="datetime1">
              <a:rPr lang="en-US" smtClean="0"/>
              <a:t>7/3/2014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91025-A672-8A44-AD5C-973CB705DF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FDA9A-F004-4646-859B-21A3A0F7AC8F}" type="datetime1">
              <a:rPr lang="en-US" smtClean="0"/>
              <a:t>7/3/2014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ABAE7-4359-EE4B-9F5E-8E008F502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030F4-A1E8-BF44-89C2-24875BA0CC0D}" type="datetime1">
              <a:rPr lang="en-US" smtClean="0"/>
              <a:t>7/3/2014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B493C-E9AF-134B-86B2-D15589050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40564-3D5A-4E46-A5C6-4E3CA980A3D1}" type="datetime1">
              <a:rPr lang="en-US" smtClean="0"/>
              <a:t>7/3/2014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8D7EB-3DE8-7C4D-BB71-322053DED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B632A-8664-074B-86C8-1D55953A1AC2}" type="datetime1">
              <a:rPr lang="en-US" smtClean="0"/>
              <a:t>7/3/2014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C6EAD-5BB5-124D-BAC2-22ED18DDA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BB948-BA81-E44A-9B5D-C687CCC86095}" type="datetime1">
              <a:rPr lang="en-US" smtClean="0"/>
              <a:t>7/3/2014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77921-73C2-3446-86AA-66F1FC58E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C9F95-1284-8747-9177-F528E39FC6DF}" type="datetime1">
              <a:rPr lang="en-US" smtClean="0"/>
              <a:t>7/3/2014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C5D7A-8730-2946-9E26-6031EDB04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CAB48-2434-924E-A8D9-59132A29C315}" type="datetime1">
              <a:rPr lang="en-US" smtClean="0"/>
              <a:t>7/3/2014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86765-8EF3-C640-9F34-2F139AFE3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3DED455-4E91-F049-BC31-FFC5A98FDEAA}" type="datetime1">
              <a:rPr lang="en-US" smtClean="0"/>
              <a:t>7/3/2014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 dirty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>
              <a:defRPr sz="1400">
                <a:solidFill>
                  <a:srgbClr val="FFFFFF"/>
                </a:solidFill>
                <a:latin typeface="Franklin Gothic Book" charset="0"/>
              </a:defRPr>
            </a:lvl1pPr>
          </a:lstStyle>
          <a:p>
            <a:pPr>
              <a:defRPr/>
            </a:pPr>
            <a:fld id="{B0798F5F-679F-B046-9E6F-CC981CDB8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B1B08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 flipV="1">
            <a:off x="914400" y="1417638"/>
            <a:ext cx="7734300" cy="301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82" r:id="rId10"/>
    <p:sldLayoutId id="214748379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6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2"/>
        <a:buChar char="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niosh/docs/94-110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cohs.ca/oshanswers/ergonomics/niosh/calculating_rwl.html" TargetMode="External"/><Relationship Id="rId5" Type="http://schemas.openxmlformats.org/officeDocument/2006/relationships/hyperlink" Target="http://www.ergoweb.com/news/detail.cfm?id=566" TargetMode="External"/><Relationship Id="rId4" Type="http://schemas.openxmlformats.org/officeDocument/2006/relationships/hyperlink" Target="http://www.emcins.com/losscontrol/quick_links/employee_safety_health/ergonomicsNIOSH.asp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t>NIOSH Lift Equation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3429000"/>
            <a:ext cx="777875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>
                <a:solidFill>
                  <a:schemeClr val="tx2"/>
                </a:solidFill>
                <a:latin typeface="+mn-lt"/>
              </a:rPr>
              <a:t>Brian Peacock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>
                <a:solidFill>
                  <a:schemeClr val="tx2"/>
                </a:solidFill>
                <a:latin typeface="+mn-lt"/>
              </a:rPr>
              <a:t>for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 smtClean="0">
                <a:solidFill>
                  <a:schemeClr val="tx2"/>
                </a:solidFill>
                <a:latin typeface="+mn-lt"/>
              </a:rPr>
              <a:t>Pitney Bowes </a:t>
            </a:r>
            <a:r>
              <a:rPr lang="en-US" sz="2600" dirty="0" err="1" smtClean="0">
                <a:solidFill>
                  <a:schemeClr val="tx2"/>
                </a:solidFill>
                <a:latin typeface="+mn-lt"/>
              </a:rPr>
              <a:t>Inc</a:t>
            </a:r>
            <a:endParaRPr lang="en-US" sz="2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Sources on the Internet</a:t>
            </a:r>
          </a:p>
        </p:txBody>
      </p:sp>
      <p:sp>
        <p:nvSpPr>
          <p:cNvPr id="33796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11313"/>
            <a:ext cx="7772400" cy="4572000"/>
          </a:xfrm>
        </p:spPr>
        <p:txBody>
          <a:bodyPr/>
          <a:lstStyle/>
          <a:p>
            <a:pPr eaLnBrk="1" hangingPunct="1"/>
            <a:r>
              <a:rPr lang="en-US" sz="2800">
                <a:hlinkClick r:id="rId3"/>
              </a:rPr>
              <a:t>http://www.cdc.gov/niosh/docs/94-110/</a:t>
            </a:r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>
                <a:hlinkClick r:id="rId4"/>
              </a:rPr>
              <a:t>http://www.emcins.com/losscontrol/quick_links/employee_safety_health/ergonomicsNIOSH.aspx</a:t>
            </a:r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>
                <a:hlinkClick r:id="rId5"/>
              </a:rPr>
              <a:t>http://www.ergoweb.com/news/detail.cfm?id=566</a:t>
            </a:r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>
                <a:hlinkClick r:id="rId6"/>
              </a:rPr>
              <a:t>http://www.ccohs.ca/oshanswers/ergonomics/niosh/calculating_rwl.html</a:t>
            </a:r>
            <a:endParaRPr lang="en-US" sz="2800"/>
          </a:p>
          <a:p>
            <a:pPr eaLnBrk="1" hangingPunct="1"/>
            <a:endParaRPr lang="en-US" sz="2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ChangeArrowheads="1"/>
          </p:cNvSpPr>
          <p:nvPr/>
        </p:nvSpPr>
        <p:spPr bwMode="auto">
          <a:xfrm>
            <a:off x="852488" y="1779588"/>
            <a:ext cx="6586537" cy="488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27013" indent="-227013" algn="l">
              <a:buFontTx/>
              <a:buChar char="•"/>
            </a:pPr>
            <a:r>
              <a:rPr lang="en-US">
                <a:solidFill>
                  <a:srgbClr val="000000"/>
                </a:solidFill>
                <a:latin typeface="Helvetica" charset="0"/>
              </a:rPr>
              <a:t>One handed lifts</a:t>
            </a:r>
          </a:p>
          <a:p>
            <a:pPr marL="227013" indent="-227013" algn="l">
              <a:buFontTx/>
              <a:buChar char="•"/>
            </a:pPr>
            <a:r>
              <a:rPr lang="en-US">
                <a:solidFill>
                  <a:srgbClr val="000000"/>
                </a:solidFill>
                <a:latin typeface="Helvetica" charset="0"/>
              </a:rPr>
              <a:t>More than 8 hours</a:t>
            </a:r>
          </a:p>
          <a:p>
            <a:pPr marL="227013" indent="-227013" algn="l">
              <a:buFontTx/>
              <a:buChar char="•"/>
            </a:pPr>
            <a:r>
              <a:rPr lang="en-US">
                <a:solidFill>
                  <a:srgbClr val="000000"/>
                </a:solidFill>
                <a:latin typeface="Helvetica" charset="0"/>
              </a:rPr>
              <a:t>Seated or kneeling</a:t>
            </a:r>
          </a:p>
          <a:p>
            <a:pPr marL="227013" indent="-227013" algn="l">
              <a:buFontTx/>
              <a:buChar char="•"/>
            </a:pPr>
            <a:r>
              <a:rPr lang="en-US">
                <a:solidFill>
                  <a:srgbClr val="000000"/>
                </a:solidFill>
                <a:latin typeface="Helvetica" charset="0"/>
              </a:rPr>
              <a:t>Restricted work space</a:t>
            </a:r>
          </a:p>
          <a:p>
            <a:pPr marL="227013" indent="-227013" algn="l">
              <a:buFontTx/>
              <a:buChar char="•"/>
            </a:pPr>
            <a:r>
              <a:rPr lang="en-US">
                <a:solidFill>
                  <a:srgbClr val="000000"/>
                </a:solidFill>
                <a:latin typeface="Helvetica" charset="0"/>
              </a:rPr>
              <a:t>Unstable Objects</a:t>
            </a:r>
          </a:p>
          <a:p>
            <a:pPr marL="227013" indent="-227013" algn="l">
              <a:buFontTx/>
              <a:buChar char="•"/>
            </a:pPr>
            <a:r>
              <a:rPr lang="en-US">
                <a:solidFill>
                  <a:srgbClr val="000000"/>
                </a:solidFill>
                <a:latin typeface="Helvetica" charset="0"/>
              </a:rPr>
              <a:t>Carrying, pushing or pulling while lifting</a:t>
            </a:r>
          </a:p>
          <a:p>
            <a:pPr marL="227013" indent="-227013" algn="l">
              <a:buFontTx/>
              <a:buChar char="•"/>
            </a:pPr>
            <a:r>
              <a:rPr lang="en-US">
                <a:solidFill>
                  <a:srgbClr val="000000"/>
                </a:solidFill>
                <a:latin typeface="Helvetica" charset="0"/>
              </a:rPr>
              <a:t>Wheelbarrows or shovels</a:t>
            </a:r>
          </a:p>
          <a:p>
            <a:pPr marL="227013" indent="-227013" algn="l">
              <a:buFontTx/>
              <a:buChar char="•"/>
            </a:pPr>
            <a:r>
              <a:rPr lang="en-US">
                <a:solidFill>
                  <a:srgbClr val="000000"/>
                </a:solidFill>
                <a:latin typeface="Helvetica" charset="0"/>
              </a:rPr>
              <a:t>High speed motion</a:t>
            </a:r>
          </a:p>
          <a:p>
            <a:pPr marL="227013" indent="-227013" algn="l">
              <a:buFontTx/>
              <a:buChar char="•"/>
            </a:pPr>
            <a:r>
              <a:rPr lang="en-US">
                <a:solidFill>
                  <a:srgbClr val="000000"/>
                </a:solidFill>
                <a:latin typeface="Helvetica" charset="0"/>
              </a:rPr>
              <a:t>Unreasonable foot/floor coupling</a:t>
            </a:r>
          </a:p>
          <a:p>
            <a:pPr marL="227013" indent="-227013" algn="l">
              <a:buFontTx/>
              <a:buChar char="•"/>
            </a:pPr>
            <a:r>
              <a:rPr lang="en-US">
                <a:solidFill>
                  <a:srgbClr val="000000"/>
                </a:solidFill>
                <a:latin typeface="Helvetica" charset="0"/>
              </a:rPr>
              <a:t>Unfavorable environment</a:t>
            </a:r>
          </a:p>
          <a:p>
            <a:pPr marL="227013" indent="-227013" algn="l">
              <a:buFontTx/>
              <a:buChar char="•"/>
            </a:pPr>
            <a:endParaRPr lang="en-US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17411" name="Title 12"/>
          <p:cNvSpPr>
            <a:spLocks noGrp="1"/>
          </p:cNvSpPr>
          <p:nvPr>
            <p:ph type="title"/>
          </p:nvPr>
        </p:nvSpPr>
        <p:spPr>
          <a:xfrm>
            <a:off x="852488" y="66675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Should not be used for: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0" y="246063"/>
            <a:ext cx="9140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4400">
                <a:solidFill>
                  <a:srgbClr val="696464"/>
                </a:solidFill>
                <a:latin typeface="Helvetica" charset="0"/>
              </a:rPr>
              <a:t>1991 Version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3175" y="1682750"/>
            <a:ext cx="9140825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27013" indent="-227013" eaLnBrk="0" hangingPunct="0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Helvetica" charset="0"/>
              </a:rPr>
              <a:t> RWL = LC x HM x VM x DM x AM x FM x CM</a:t>
            </a:r>
          </a:p>
        </p:txBody>
      </p:sp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1909763" y="4437063"/>
            <a:ext cx="5203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A Discounting Equation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522413" y="2622550"/>
            <a:ext cx="6465887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27013" indent="-227013" algn="l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3600">
                <a:solidFill>
                  <a:srgbClr val="000000"/>
                </a:solidFill>
                <a:latin typeface="Helvetica" charset="0"/>
              </a:rPr>
              <a:t> </a:t>
            </a:r>
          </a:p>
          <a:p>
            <a:pPr marL="227013" indent="-227013" algn="l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3600">
                <a:solidFill>
                  <a:srgbClr val="000000"/>
                </a:solidFill>
                <a:latin typeface="Helvetica" charset="0"/>
              </a:rPr>
              <a:t> Lift Index = LOAD / RWL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003300" y="1049338"/>
            <a:ext cx="7621588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-61913" y="246063"/>
            <a:ext cx="91408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4400">
                <a:solidFill>
                  <a:srgbClr val="000000"/>
                </a:solidFill>
                <a:latin typeface="Helvetica" charset="0"/>
              </a:rPr>
              <a:t>Definition of Terms</a:t>
            </a:r>
          </a:p>
        </p:txBody>
      </p:sp>
      <p:sp>
        <p:nvSpPr>
          <p:cNvPr id="21507" name="Rectangle 6"/>
          <p:cNvSpPr>
            <a:spLocks noChangeArrowheads="1"/>
          </p:cNvSpPr>
          <p:nvPr/>
        </p:nvSpPr>
        <p:spPr bwMode="auto">
          <a:xfrm>
            <a:off x="971550" y="1468438"/>
            <a:ext cx="6653213" cy="488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27013" indent="-227013" algn="l"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Helvetica" charset="0"/>
              </a:rPr>
              <a:t>RWL = Recommended weight limit</a:t>
            </a:r>
          </a:p>
          <a:p>
            <a:pPr marL="227013" indent="-227013" algn="l"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Helvetica" charset="0"/>
              </a:rPr>
              <a:t>LC = Load constant</a:t>
            </a:r>
          </a:p>
          <a:p>
            <a:pPr marL="227013" indent="-227013" algn="l"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Helvetica" charset="0"/>
              </a:rPr>
              <a:t>HM = Horizontal multiplier</a:t>
            </a:r>
          </a:p>
          <a:p>
            <a:pPr marL="227013" indent="-227013" algn="l"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Helvetica" charset="0"/>
              </a:rPr>
              <a:t>VM  = Vertical multiplier</a:t>
            </a:r>
          </a:p>
          <a:p>
            <a:pPr marL="227013" indent="-227013" algn="l"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Helvetica" charset="0"/>
              </a:rPr>
              <a:t>DM = Distance multiplier</a:t>
            </a:r>
          </a:p>
          <a:p>
            <a:pPr marL="227013" indent="-227013" algn="l"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Helvetica" charset="0"/>
              </a:rPr>
              <a:t>AM = Asymmetric multiplier</a:t>
            </a:r>
          </a:p>
          <a:p>
            <a:pPr marL="227013" indent="-227013" algn="l"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Helvetica" charset="0"/>
              </a:rPr>
              <a:t>FM = Frequency multiplier</a:t>
            </a:r>
          </a:p>
          <a:p>
            <a:pPr marL="227013" indent="-227013" algn="l"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Helvetica" charset="0"/>
              </a:rPr>
              <a:t>CM = Coupling multiplier</a:t>
            </a:r>
          </a:p>
          <a:p>
            <a:pPr marL="227013" indent="-227013" algn="l">
              <a:buFontTx/>
              <a:buChar char="•"/>
            </a:pPr>
            <a:endParaRPr lang="en-US" sz="28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5070475" y="1560513"/>
            <a:ext cx="3735388" cy="488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27013" indent="-227013" algn="l">
              <a:buFontTx/>
              <a:buChar char="•"/>
            </a:pPr>
            <a:endParaRPr lang="en-US" sz="2000">
              <a:solidFill>
                <a:srgbClr val="000000"/>
              </a:solidFill>
              <a:latin typeface="Helvetica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971550" y="1150938"/>
            <a:ext cx="736600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779463" y="1697038"/>
            <a:ext cx="7707312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27013" indent="-227013" algn="l"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Helvetica" charset="0"/>
              </a:rPr>
              <a:t>LC = 51 Pounds		</a:t>
            </a:r>
            <a:r>
              <a:rPr lang="en-US" sz="2000">
                <a:solidFill>
                  <a:srgbClr val="000000"/>
                </a:solidFill>
                <a:latin typeface="Helvetica" charset="0"/>
              </a:rPr>
              <a:t>Load Constant</a:t>
            </a:r>
            <a:r>
              <a:rPr lang="en-US" sz="2800">
                <a:solidFill>
                  <a:srgbClr val="000000"/>
                </a:solidFill>
                <a:latin typeface="Helvetica" charset="0"/>
              </a:rPr>
              <a:t/>
            </a:r>
            <a:br>
              <a:rPr lang="en-US" sz="2800">
                <a:solidFill>
                  <a:srgbClr val="000000"/>
                </a:solidFill>
                <a:latin typeface="Helvetica" charset="0"/>
              </a:rPr>
            </a:br>
            <a:endParaRPr lang="en-US" sz="1200">
              <a:solidFill>
                <a:srgbClr val="000000"/>
              </a:solidFill>
              <a:latin typeface="Helvetica" charset="0"/>
            </a:endParaRPr>
          </a:p>
          <a:p>
            <a:pPr marL="227013" indent="-227013" algn="l"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Helvetica" charset="0"/>
              </a:rPr>
              <a:t>HM = 10/H 			</a:t>
            </a:r>
            <a:r>
              <a:rPr lang="en-US" sz="1800">
                <a:solidFill>
                  <a:srgbClr val="000000"/>
                </a:solidFill>
                <a:latin typeface="Helvetica" charset="0"/>
              </a:rPr>
              <a:t>Horizontal Distance </a:t>
            </a:r>
            <a:r>
              <a:rPr lang="en-US" sz="2800">
                <a:solidFill>
                  <a:srgbClr val="000000"/>
                </a:solidFill>
                <a:latin typeface="Helvetica" charset="0"/>
              </a:rPr>
              <a:t/>
            </a:r>
            <a:br>
              <a:rPr lang="en-US" sz="2800">
                <a:solidFill>
                  <a:srgbClr val="000000"/>
                </a:solidFill>
                <a:latin typeface="Helvetica" charset="0"/>
              </a:rPr>
            </a:br>
            <a:endParaRPr lang="en-US" sz="1200">
              <a:solidFill>
                <a:srgbClr val="000000"/>
              </a:solidFill>
              <a:latin typeface="Helvetica" charset="0"/>
            </a:endParaRPr>
          </a:p>
          <a:p>
            <a:pPr marL="227013" indent="-227013" algn="l"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Helvetica" charset="0"/>
              </a:rPr>
              <a:t>VM = 1-.0075 x / V-30/ 	I </a:t>
            </a:r>
            <a:r>
              <a:rPr lang="en-US" sz="2000">
                <a:solidFill>
                  <a:srgbClr val="000000"/>
                </a:solidFill>
                <a:latin typeface="Helvetica" charset="0"/>
              </a:rPr>
              <a:t>Vertical</a:t>
            </a:r>
            <a:r>
              <a:rPr lang="en-US" sz="1800">
                <a:solidFill>
                  <a:srgbClr val="000000"/>
                </a:solidFill>
                <a:latin typeface="Helvetica" charset="0"/>
              </a:rPr>
              <a:t> Distance – 30”</a:t>
            </a:r>
            <a:r>
              <a:rPr lang="en-US" sz="2800">
                <a:solidFill>
                  <a:srgbClr val="000000"/>
                </a:solidFill>
                <a:latin typeface="Helvetica" charset="0"/>
              </a:rPr>
              <a:t>I</a:t>
            </a:r>
            <a:r>
              <a:rPr lang="en-US" sz="180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2800">
                <a:solidFill>
                  <a:srgbClr val="000000"/>
                </a:solidFill>
                <a:latin typeface="Helvetica" charset="0"/>
              </a:rPr>
              <a:t/>
            </a:r>
            <a:br>
              <a:rPr lang="en-US" sz="2800">
                <a:solidFill>
                  <a:srgbClr val="000000"/>
                </a:solidFill>
                <a:latin typeface="Helvetica" charset="0"/>
              </a:rPr>
            </a:br>
            <a:endParaRPr lang="en-US" sz="1200">
              <a:solidFill>
                <a:srgbClr val="000000"/>
              </a:solidFill>
              <a:latin typeface="Helvetica" charset="0"/>
            </a:endParaRPr>
          </a:p>
          <a:p>
            <a:pPr marL="227013" indent="-227013" algn="l"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Helvetica" charset="0"/>
              </a:rPr>
              <a:t>DM = .82 + (1.8/D) 		</a:t>
            </a:r>
            <a:r>
              <a:rPr lang="en-US" sz="1800">
                <a:solidFill>
                  <a:srgbClr val="000000"/>
                </a:solidFill>
                <a:latin typeface="Helvetica" charset="0"/>
              </a:rPr>
              <a:t>Vertical Distance moved</a:t>
            </a:r>
            <a:r>
              <a:rPr lang="en-US" sz="2800">
                <a:solidFill>
                  <a:srgbClr val="000000"/>
                </a:solidFill>
                <a:latin typeface="Helvetica" charset="0"/>
              </a:rPr>
              <a:t/>
            </a:r>
            <a:br>
              <a:rPr lang="en-US" sz="2800">
                <a:solidFill>
                  <a:srgbClr val="000000"/>
                </a:solidFill>
                <a:latin typeface="Helvetica" charset="0"/>
              </a:rPr>
            </a:br>
            <a:endParaRPr lang="en-US" sz="1200">
              <a:solidFill>
                <a:srgbClr val="000000"/>
              </a:solidFill>
              <a:latin typeface="Helvetica" charset="0"/>
            </a:endParaRPr>
          </a:p>
          <a:p>
            <a:pPr marL="227013" indent="-227013" algn="l"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Helvetica" charset="0"/>
              </a:rPr>
              <a:t>AM = 1 – (.0032 x A) 		</a:t>
            </a:r>
            <a:r>
              <a:rPr lang="en-US" sz="1800">
                <a:solidFill>
                  <a:srgbClr val="000000"/>
                </a:solidFill>
                <a:latin typeface="Helvetica" charset="0"/>
              </a:rPr>
              <a:t>Asymmetry</a:t>
            </a:r>
            <a:r>
              <a:rPr lang="en-US" sz="2800">
                <a:solidFill>
                  <a:srgbClr val="000000"/>
                </a:solidFill>
                <a:latin typeface="Helvetica" charset="0"/>
              </a:rPr>
              <a:t/>
            </a:r>
            <a:br>
              <a:rPr lang="en-US" sz="2800">
                <a:solidFill>
                  <a:srgbClr val="000000"/>
                </a:solidFill>
                <a:latin typeface="Helvetica" charset="0"/>
              </a:rPr>
            </a:br>
            <a:endParaRPr lang="en-US" sz="12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3555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  <a:latin typeface="Helvetica" charset="0"/>
              </a:rPr>
              <a:t>1991 Multipliers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/>
          </p:nvPr>
        </p:nvSpPr>
        <p:spPr>
          <a:xfrm>
            <a:off x="914400" y="6985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Frequency Multiplier</a:t>
            </a:r>
          </a:p>
        </p:txBody>
      </p:sp>
      <p:sp>
        <p:nvSpPr>
          <p:cNvPr id="25603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25605" name="Picture 2"/>
          <p:cNvPicPr>
            <a:picLocks noChangeAspect="1" noChangeArrowheads="1"/>
          </p:cNvPicPr>
          <p:nvPr/>
        </p:nvPicPr>
        <p:blipFill>
          <a:blip r:embed="rId3"/>
          <a:srcRect l="42615" t="35818" r="24818" b="13358"/>
          <a:stretch>
            <a:fillRect/>
          </a:stretch>
        </p:blipFill>
        <p:spPr bwMode="auto">
          <a:xfrm>
            <a:off x="1771650" y="1495425"/>
            <a:ext cx="5305425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914400" y="1212850"/>
            <a:ext cx="75057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Coupling Multiplier</a:t>
            </a:r>
          </a:p>
        </p:txBody>
      </p:sp>
      <p:sp>
        <p:nvSpPr>
          <p:cNvPr id="27651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27653" name="Picture 2"/>
          <p:cNvPicPr>
            <a:picLocks noChangeAspect="1" noChangeArrowheads="1"/>
          </p:cNvPicPr>
          <p:nvPr/>
        </p:nvPicPr>
        <p:blipFill>
          <a:blip r:embed="rId3"/>
          <a:srcRect l="41856" t="58363" r="22501" b="18823"/>
          <a:stretch>
            <a:fillRect/>
          </a:stretch>
        </p:blipFill>
        <p:spPr bwMode="auto">
          <a:xfrm>
            <a:off x="1263650" y="2457450"/>
            <a:ext cx="6834188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Asymmetry Multiplier</a:t>
            </a:r>
          </a:p>
        </p:txBody>
      </p:sp>
      <p:sp>
        <p:nvSpPr>
          <p:cNvPr id="29699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29701" name="Picture 2"/>
          <p:cNvPicPr>
            <a:picLocks noChangeAspect="1" noChangeArrowheads="1"/>
          </p:cNvPicPr>
          <p:nvPr/>
        </p:nvPicPr>
        <p:blipFill>
          <a:blip r:embed="rId3"/>
          <a:srcRect l="45795" t="29272" r="32159" b="7091"/>
          <a:stretch>
            <a:fillRect/>
          </a:stretch>
        </p:blipFill>
        <p:spPr bwMode="auto">
          <a:xfrm>
            <a:off x="2895600" y="1681163"/>
            <a:ext cx="2687638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3"/>
          <p:cNvPicPr>
            <a:picLocks noChangeAspect="1" noChangeArrowheads="1"/>
          </p:cNvPicPr>
          <p:nvPr/>
        </p:nvPicPr>
        <p:blipFill>
          <a:blip r:embed="rId3"/>
          <a:srcRect l="2017" t="2347"/>
          <a:stretch>
            <a:fillRect/>
          </a:stretch>
        </p:blipFill>
        <p:spPr bwMode="auto">
          <a:xfrm>
            <a:off x="1101725" y="1270000"/>
            <a:ext cx="6937375" cy="5086350"/>
          </a:xfrm>
          <a:prstGeom prst="rect">
            <a:avLst/>
          </a:prstGeom>
          <a:noFill/>
          <a:ln w="9525">
            <a:solidFill>
              <a:srgbClr val="5A5A41"/>
            </a:solidFill>
            <a:miter lim="800000"/>
            <a:headEnd/>
            <a:tailEnd/>
          </a:ln>
        </p:spPr>
      </p:pic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0" y="246063"/>
            <a:ext cx="9140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4400">
                <a:solidFill>
                  <a:srgbClr val="000000"/>
                </a:solidFill>
                <a:latin typeface="Helvetica" charset="0"/>
              </a:rPr>
              <a:t>NIOSH Worksheet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275166"/>
            <a:ext cx="39624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Brian Peacock Ergonomics (BPE) </a:t>
            </a:r>
            <a:r>
              <a:rPr lang="en-US" dirty="0" err="1" smtClean="0"/>
              <a:t>Pte</a:t>
            </a:r>
            <a:r>
              <a:rPr lang="en-US" dirty="0" smtClean="0"/>
              <a:t>. Ltd.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1436</TotalTime>
  <Words>242</Words>
  <Application>Microsoft Office PowerPoint</Application>
  <PresentationFormat>On-screen Show (4:3)</PresentationFormat>
  <Paragraphs>65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NIOSH Lift Equation</vt:lpstr>
      <vt:lpstr>Should not be used for:</vt:lpstr>
      <vt:lpstr>PowerPoint Presentation</vt:lpstr>
      <vt:lpstr>PowerPoint Presentation</vt:lpstr>
      <vt:lpstr>1991 Multipliers</vt:lpstr>
      <vt:lpstr>Frequency Multiplier</vt:lpstr>
      <vt:lpstr>Coupling Multiplier</vt:lpstr>
      <vt:lpstr>Asymmetry Multiplier</vt:lpstr>
      <vt:lpstr>PowerPoint Presentation</vt:lpstr>
      <vt:lpstr>Sources on the Internet</vt:lpstr>
    </vt:vector>
  </TitlesOfParts>
  <Company>Georgia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MATERIALS HANDLING</dc:title>
  <dc:creator>pschlumper</dc:creator>
  <cp:keywords/>
  <cp:lastModifiedBy>user</cp:lastModifiedBy>
  <cp:revision>102</cp:revision>
  <dcterms:created xsi:type="dcterms:W3CDTF">2010-08-01T07:25:08Z</dcterms:created>
  <dcterms:modified xsi:type="dcterms:W3CDTF">2014-07-03T14:01:42Z</dcterms:modified>
</cp:coreProperties>
</file>