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59" r:id="rId4"/>
    <p:sldId id="299" r:id="rId5"/>
    <p:sldId id="261" r:id="rId6"/>
    <p:sldId id="312" r:id="rId7"/>
    <p:sldId id="319" r:id="rId8"/>
    <p:sldId id="303" r:id="rId9"/>
    <p:sldId id="304" r:id="rId10"/>
    <p:sldId id="335" r:id="rId11"/>
    <p:sldId id="314" r:id="rId12"/>
    <p:sldId id="315" r:id="rId13"/>
    <p:sldId id="269" r:id="rId14"/>
    <p:sldId id="265" r:id="rId15"/>
    <p:sldId id="316" r:id="rId16"/>
    <p:sldId id="271" r:id="rId17"/>
    <p:sldId id="318" r:id="rId18"/>
    <p:sldId id="313" r:id="rId19"/>
    <p:sldId id="317" r:id="rId20"/>
    <p:sldId id="305" r:id="rId21"/>
    <p:sldId id="310" r:id="rId22"/>
    <p:sldId id="307" r:id="rId23"/>
    <p:sldId id="308" r:id="rId24"/>
    <p:sldId id="296" r:id="rId25"/>
    <p:sldId id="297" r:id="rId26"/>
    <p:sldId id="298" r:id="rId27"/>
    <p:sldId id="291" r:id="rId28"/>
    <p:sldId id="292" r:id="rId29"/>
    <p:sldId id="293" r:id="rId30"/>
    <p:sldId id="294" r:id="rId31"/>
    <p:sldId id="311" r:id="rId32"/>
    <p:sldId id="301" r:id="rId33"/>
    <p:sldId id="302" r:id="rId34"/>
    <p:sldId id="295" r:id="rId35"/>
    <p:sldId id="276" r:id="rId36"/>
    <p:sldId id="277" r:id="rId37"/>
    <p:sldId id="279" r:id="rId38"/>
    <p:sldId id="280" r:id="rId39"/>
    <p:sldId id="281" r:id="rId40"/>
    <p:sldId id="324" r:id="rId41"/>
    <p:sldId id="334" r:id="rId42"/>
    <p:sldId id="320" r:id="rId43"/>
    <p:sldId id="321" r:id="rId44"/>
    <p:sldId id="325" r:id="rId45"/>
    <p:sldId id="327" r:id="rId46"/>
    <p:sldId id="329" r:id="rId47"/>
    <p:sldId id="332" r:id="rId48"/>
    <p:sldId id="331" r:id="rId49"/>
    <p:sldId id="333" r:id="rId50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028" autoAdjust="0"/>
    <p:restoredTop sz="94550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05B36-BA5D-1145-A69A-29C949DE9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991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93E03-143A-435F-A3C9-5A7C139FA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711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1846-AA8B-41D7-900D-0629FD23AD7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1846-AA8B-41D7-900D-0629FD23AD7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A3DF-86A3-47F5-96D9-1F83851CC7C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5ECFE-D76F-48B0-9D67-3DD50AEDFF5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EAE93-B08F-4BD2-8FA3-F27405EEA9F5}" type="slidenum">
              <a:rPr lang="en-US"/>
              <a:pPr/>
              <a:t>47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976F0-C9BD-4CBB-9F2F-7F51683B8D9B}" type="slidenum">
              <a:rPr lang="en-US"/>
              <a:pPr/>
              <a:t>48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84E62-08A6-499B-9568-96911CDC90E9}" type="slidenum">
              <a:rPr lang="en-US">
                <a:latin typeface="Arial" pitchFamily="34" charset="0"/>
              </a:rPr>
              <a:pPr/>
              <a:t>49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43566F-37F8-4C79-BEAE-7EDEB0F5C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89E2D-F292-42DC-AE63-7E8FF7FAA9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F33BD-3113-4329-BFB5-B90ABCD8C9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99197-5D81-4C66-9633-DEC95B8413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14CDC14B-9226-4D86-9D78-BD32DFBA07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FD286-E2BB-4259-A759-31578258E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C5B02-9ECA-417A-8B81-7FAD558A41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7F6F9-1A8A-453D-BB3D-A3DF340556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4A5C3-BAF4-4540-8F57-0B6A3C6EF9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C4C28-D78D-44FF-9757-882C9B4FD5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1C1C6C6-22B1-4169-A7F1-713236D35B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B25B3F1-9B53-4B3A-B018-E06A0A054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0600" y="1370012"/>
            <a:ext cx="7543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3/Synchro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blog.wineenthusiast.com/wp-content/uploads/2008/12/balance.jpg&amp;imgrefurl=http://blog.wineenthusiast.com/2008/12/&amp;usg=__SepA4lrd9NBkF5NZuWZL9LcJ4dg=&amp;h=415&amp;w=350&amp;sz=100&amp;hl=en&amp;start=3&amp;um=1&amp;itbs=1&amp;tbnid=ukXtNtyvqdYjCM:&amp;tbnh=125&amp;tbnw=105&amp;prev=/images?q=balance&amp;um=1&amp;hl=en&amp;sa=N&amp;rlz=1T4GGIK_enCA277US277&amp;tbs=isch:1" TargetMode="External"/><Relationship Id="rId5" Type="http://schemas.openxmlformats.org/officeDocument/2006/relationships/hyperlink" Target="http://www.google.com/imgres?imgurl=http://serc.carleton.edu/images/NAGTWorkshops/earlycareer/balance.gif&amp;imgrefurl=http://serc.carleton.edu/details/images/5336.html&amp;usg=__joVbh2HWcnjYSvnvyecmhPFFJAg=&amp;h=449&amp;w=489&amp;sz=9&amp;hl=en&amp;start=1&amp;um=1&amp;itbs=1&amp;tbnid=MsXnrjnvag2HiM:&amp;tbnh=119&amp;tbnw=130&amp;prev=/images?q=balance&amp;um=1&amp;hl=en&amp;sa=N&amp;rlz=1T4GGIK_enCA277US277&amp;tbs=isch:1" TargetMode="Externa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s://www.ru.ac.za/images/Human%20Kinetics%20and%20Ergonomics/BACKSPINE.jpg&amp;imgrefurl=http://www.ru.ac.za/humankineticsandergonomics/hkedepartment/resources/equipment&amp;usg=__9seiOBrASAizhUHZDh_gJIYavJk=&amp;h=763&amp;w=800&amp;sz=76&amp;hl=en&amp;start=2&amp;um=1&amp;itbs=1&amp;tbnid=r1ImoFUdZ1i6tM:&amp;tbnh=136&amp;tbnw=143&amp;prev=/images?q=Lumbar+Motion+Monitor&amp;um=1&amp;hl=en&amp;sa=N&amp;rlz=1T4GGIK_enCA277US277&amp;tbs=isch:1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Occupational Biomechanics</a:t>
            </a:r>
            <a:br>
              <a:rPr lang="en-US" smtClean="0"/>
            </a:b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3429000"/>
            <a:ext cx="7779434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Brian Peacock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Pitney Bowes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7772400" cy="1143000"/>
          </a:xfrm>
        </p:spPr>
        <p:txBody>
          <a:bodyPr/>
          <a:lstStyle/>
          <a:p>
            <a:r>
              <a:rPr lang="en-US" dirty="0" smtClean="0"/>
              <a:t>Moments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Pj04037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276600" cy="4913649"/>
          </a:xfrm>
          <a:prstGeom prst="rect">
            <a:avLst/>
          </a:prstGeom>
          <a:noFill/>
        </p:spPr>
      </p:pic>
      <p:pic>
        <p:nvPicPr>
          <p:cNvPr id="5" name="Picture 4" descr="lilybucke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00"/>
            <a:ext cx="4614458" cy="2667000"/>
          </a:xfrm>
          <a:prstGeom prst="rect">
            <a:avLst/>
          </a:prstGeom>
        </p:spPr>
      </p:pic>
      <p:pic>
        <p:nvPicPr>
          <p:cNvPr id="2050" name="Picture 2" descr="http://t2.gstatic.com/images?q=tbn:rEn60-va4uVep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86200"/>
            <a:ext cx="4114800" cy="2483073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2286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	mass x velocity</a:t>
            </a:r>
            <a:endParaRPr lang="en-US" dirty="0"/>
          </a:p>
        </p:txBody>
      </p:sp>
      <p:pic>
        <p:nvPicPr>
          <p:cNvPr id="2050" name="Picture 2" descr="http://harvest.ie/images/momentum%20logo%20may%20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276850" cy="4600575"/>
          </a:xfrm>
          <a:prstGeom prst="rect">
            <a:avLst/>
          </a:prstGeom>
          <a:noFill/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Inertia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/>
          <a:lstStyle/>
          <a:p>
            <a:r>
              <a:rPr lang="en-US" dirty="0" smtClean="0"/>
              <a:t>Force = mass x acceleration</a:t>
            </a:r>
          </a:p>
          <a:p>
            <a:r>
              <a:rPr lang="en-US" dirty="0" smtClean="0"/>
              <a:t>Torque – moment of inertia x angular acceleration</a:t>
            </a:r>
          </a:p>
          <a:p>
            <a:endParaRPr lang="en-US" dirty="0"/>
          </a:p>
        </p:txBody>
      </p:sp>
      <p:pic>
        <p:nvPicPr>
          <p:cNvPr id="115714" name="Picture 2" descr="File:Synchr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933699"/>
            <a:ext cx="4114800" cy="3086101"/>
          </a:xfrm>
          <a:prstGeom prst="rect">
            <a:avLst/>
          </a:prstGeom>
          <a:noFill/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Newton’s Laws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 – A particle stays at rest or moves in a straight lie at a constant velocity if there is no unbalanced force acting on it.</a:t>
            </a:r>
          </a:p>
          <a:p>
            <a:pPr eaLnBrk="1" hangingPunct="1"/>
            <a:r>
              <a:rPr lang="en-US" dirty="0" smtClean="0"/>
              <a:t>II – The acceleration of a particle is proportional to the resultant force acting on it and is the direction of the force</a:t>
            </a:r>
          </a:p>
          <a:p>
            <a:pPr eaLnBrk="1" hangingPunct="1"/>
            <a:r>
              <a:rPr lang="en-US" dirty="0" smtClean="0"/>
              <a:t>III – Action and reaction are equal and opposite.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Mechanical Concepts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Friction – Walking on ice</a:t>
            </a:r>
          </a:p>
          <a:p>
            <a:pPr eaLnBrk="1" hangingPunct="1"/>
            <a:r>
              <a:rPr lang="en-US" sz="3200" dirty="0" smtClean="0"/>
              <a:t>Elasticity – A golf ball</a:t>
            </a:r>
          </a:p>
          <a:p>
            <a:pPr eaLnBrk="1" hangingPunct="1"/>
            <a:r>
              <a:rPr lang="en-US" sz="3200" dirty="0" smtClean="0"/>
              <a:t>Compression – Joints</a:t>
            </a:r>
          </a:p>
          <a:p>
            <a:pPr eaLnBrk="1" hangingPunct="1"/>
            <a:r>
              <a:rPr lang="en-US" sz="3200" dirty="0" smtClean="0"/>
              <a:t>Tension – Tendons and ligaments</a:t>
            </a:r>
          </a:p>
          <a:p>
            <a:pPr eaLnBrk="1" hangingPunct="1"/>
            <a:r>
              <a:rPr lang="en-US" sz="3200" dirty="0" smtClean="0"/>
              <a:t>Shear – </a:t>
            </a:r>
            <a:r>
              <a:rPr lang="en-US" sz="3200" dirty="0" err="1" smtClean="0"/>
              <a:t>Intervertebral</a:t>
            </a:r>
            <a:r>
              <a:rPr lang="en-US" sz="3200" dirty="0" smtClean="0"/>
              <a:t> discs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hyperphysics.phy-astr.gsu.edu/hbase/imgmec/rl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699" y="685800"/>
            <a:ext cx="6222999" cy="5334000"/>
          </a:xfrm>
          <a:prstGeom prst="rect">
            <a:avLst/>
          </a:prstGeom>
          <a:noFill/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Free body diagram (Force vector diagram)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Remove from surrounding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Resolve forces into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Represent vectors by line length and direction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Draw whole structure then separate diagrams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Static Equilibrium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Sum of horizontal, vertical and rotational (moments) forces equals zero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Body Diagram and Equilibrium</a:t>
            </a:r>
            <a:endParaRPr lang="en-US" dirty="0"/>
          </a:p>
        </p:txBody>
      </p:sp>
      <p:pic>
        <p:nvPicPr>
          <p:cNvPr id="123906" name="Picture 2" descr="http://www.ux1.eiu.edu/~cfadd/1150/Hmwk/Ch08/Images/CH0810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924300" cy="2876551"/>
          </a:xfrm>
          <a:prstGeom prst="rect">
            <a:avLst/>
          </a:prstGeom>
          <a:noFill/>
        </p:spPr>
      </p:pic>
      <p:pic>
        <p:nvPicPr>
          <p:cNvPr id="123908" name="Picture 4" descr="http://emweb.unl.edu/negahban/em223/note5/IMG000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95800"/>
            <a:ext cx="1562100" cy="1729468"/>
          </a:xfrm>
          <a:prstGeom prst="rect">
            <a:avLst/>
          </a:prstGeom>
          <a:noFill/>
        </p:spPr>
      </p:pic>
      <p:sp>
        <p:nvSpPr>
          <p:cNvPr id="123910" name="AutoShape 6" descr="data:image/jpg;base64,/9j/4AAQSkZJRgABAQAAAQABAAD/2wCEAAkGBhAQEBUSExIUExMSFBYaFxUWFhYUEhUXFRYXFRYcHhUZHScfHSUjGRcbIi8gLyg1LC0sFSozNzAqNSYrLSkBCQoKDgwOGg8PGTQlHSIsKiwsMjUyMik1NSopNS81LCw1NTU1LTU2Ly01LDQuKiwzMikqLCkpLCwxKSwsLDI1LP/AABEIAHcAggMBIgACEQEDEQH/xAAcAAEAAgIDAQAAAAAAAAAAAAAABAYDBwEFCAL/xABGEAABAwICBQcIBwUIAwAAAAABAAIDBBESIQUHMUFRBhMiYXGBkTI1QnJ0gqG0CENSYrGywhQjc5KiMzREU1SD8PEVFhf/xAAYAQEAAwEAAAAAAAAAAAAAAAAAAgMEAf/EACYRAQABAwEHBQEAAAAAAAAAAAABAgMRoQQUMUFSkfASE1Nx0VH/2gAMAwEAAhEDEQA/AN4oiICIiAiIgLBX1jYYnyv8mJjnuttwsaXH4BZ1H0hTNlikjcMTZGOaRsuHNLSL9d0FU1ZaxBpmGV5iEL4ZMJaHYwWuF2G9hnkQfVvvsLmtT/R10eY6Coe5ha59SW3IIuI42C1jwc547b8FthAREQEREBERAREQEREBdVpivla5rIi1psXyOc0vwxts3JoIzu6+3Yx2+y7Qmy63RoxyPkI8oNt1A3IFvUwEjiSg55qsH1sDurmZG/Hnj+C552sH1UDuvnZGfDmnfis9CcN4j9Xa3Ww+R4WLfcvvUpB1v7dUjyqa/wDDlY78+BP/ACzxtpZwP9l3wZISuyRBQ9Wel2MoCHNm/vNWcoJnjOokPlNYR8Va/wD2Kl3ytZ/EvH+cBdBqs83n2qr+ZkVwQQodNUz/ACZ4XdkjD+BUwOB2ZrHNSsfk5jXesAfxUQ8nqQ/4aG/Hm2A+NkHYIq9NRiKQSQhzWxPDXNDnYJMYIc3AThyu2x+0eorv45A4BwNwQCDuIOYQfSIiAiIgIiIItd0rR/5hz9QZv8cm++uaDNpd9t7j2i+Fv9LWrAZThlmG4FrOxt/zPv2gBTIIgxjWjY0AeAsgwVvQLZfsZO9Q2xeBAd2NPFS1wRdRqE4bxnbHYDiWHyD4Ai/FhQSkREFQ1Webz7VV/MyK3qoarPN59qq/mZFb0BYauYsaSBdxyaOLjkPjt6lmURv7yUn0Ysh1vI6R7mm3vOG5B8z02CAtGZaMV97ntOO/e4X71zSODXFnou6bPVJ6Q7ib9jwNymLrooiYW4fLhJDesxksI94Aj3r7kHYoviGUPaHDY4AjvX2gIiICj10hDbNNnPOFvUTtPcAXe6oPKLlJFQxtfIHkOdhGEC1913OIaPG53AqnVGtA4zI2m6MbSBiktmc3GwYdwA28VRc2i1anFdWF1uxcuRmmF7qIwBHGBYY2gdQjGMfkA71MWpDrglc8O5ljS0EYek7yiwcRni6PiskeuCdzg0RxXJAHQk33tnj4C/d1Kqdtsxz0lZGyXZ5aw2uolZ0C2X7OT/UO0+6bHsB4rWg1wTWDubhLTjz6bcmC52uPUO9S6PW0+TEHUrTY2P7wgHxYf+iO5vtnGZnSTdLvKNYbLRU3k1rAimkZTOjkbITZuYku0bCbdLZa7sNrg3srktNFym5HqpnMKK6KqJxVCoarPN59qq/mZFb1UNVnm8+1VfzMit6mgw1c+BtwLuNg0cXHId3HqBXNNAGNDRnbad5JzJPWSSe9YWjHLf0Ysh1vI6R7hl7zgpaAo1Nk+Rv3g4djmgfma5SVFdlMPvsIPawgt+DneCDiH93IWei+7m9TvTHicXe7gpawVkBc3LJzTdp4OGzuOYPUSvunnD2hw37jtB2EHrByPYgyIiIMFbRRzxuilY2SN4s5jgHNcDuIK0pyx1DTxl0ui5XYcz+zueWub1MkJsex1jltK3ki5MRPF2Jw8daUZpSjdgn/AGqE/fMjQewnI9oUB2nqokEzyEjZdxNv+W+C9pPjDhYgEHaCLg9y6qTkjo9xu6ipSeJgiJ8S1Q9qjpjsl7lf9l5Gi0xWyODWzTucdjWueXHsAzV45L6o9M1xBmdJSw73TOdjt92G+LxsOtej6PRsMItFFHGODGNYPBoCkrsW6I4RBNdU8ZV3kbyDo9FRYIGXe7+0mfnLIes7hwaMu/NWJEU0FQ1Webz7VV/MyKZy40/U0VPz0MIka2/OOs5/Njc4xts4jbcg5W2WuRD1Webz7VV/MyK3rlUZjGcOxOJy0PU63ajA0Q1cW+/QiBORN/3g3u2m+/vEd2s3STzlUNtfYJIr7XXzFhsA3b/C68tdRlDXF0sB/ZJzmcLbwvPEx5WJ4tI42K1JpnUjpinJwwCoaPSheHX9x1n/ANKyTs1fyT59Yaffp6I87rRFrBrnOLDUuYcDiDzoLbg2bwGfDqXx/wDQ9ICxdOCWXIJmjFzhtkDcekfDitdO5CaUBsdH1l/Z5T+ldlozVLpmoPRopGDjLaEDueQfAKG6V/JOv6lvNPRGn4vcOt6sa8B1TGGEm5LoHOAABFwG3zJt3K6avuW1TXzODGMlgveSYNfG1j7bATk4nI4QN5JtfOtck/o6sYRJXzCS31MN2sPrSmzj2ADtW4qCgigjbFExscbBZrGgNaB1AK6ixVTOfXPn3lXXeiqMemPOyQiItLOIiICIiAiIgIiIKhqs83n2qr+ZkVvVP1V+bz7VV/MyK4ICIiAiIgIiICIiAiIgIiICIsVTUsiY573NYxou5ziGtaBtJccggyrT2uHW8Kdr6Gifec3bNM05QjYWNP2+J9H1vJ6fWZrzMgdS6OcWtNw+pza53ER7wPv7eFtp0sSgvGrLWfNoiXC68lJI68ke9p2Y2X2OttGxwG7Ij07ofTMFZC2eCRskTxdrm/EEbQRsIOYXilWbkPrAq9EzY4XYo3Ec5C6/NyD9LuDhn2jJB69RVnkVrCotKx4oX4ZQOnC+wlZxy9IfeGXYclZkBERAREQEREBERAREQFT+V+rOn0o689TWNblaNkwEIIFriNzHC/WiIKo/6N+j91TVDt5o/oCwO+jZSbqyf+SNEQcD6NlJ/rJ/5GLKz6N1Dvqqg9gjH6SiIJ+j/o/aOhe2RtTWh7DdrmyxxkHiC2MEeK2TRUvNRtjxPfgAGJ7i95tvLjmT1oiDMiIgIiICIiD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541338"/>
            <a:ext cx="123825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2" name="AutoShape 8" descr="data:image/jpg;base64,/9j/4AAQSkZJRgABAQAAAQABAAD/2wCEAAkGBg4QERUUEBQUFRUUFBUUFRQXDxYXFRceFxUVFBYVFBQXHCYeFxojHhIUIC8gJScpLSwsGB4xNTAqNSYrLCsBCQoKDgwOGg8PGTUkHCQtNSwtKTU1MSsuKTA1KSksMCosKiwtLy0sKSkqMC01LzA1LSktLjQqLCwsLCksNSwqMf/AABEIAH0AaQMBIgACEQEDEQH/xAAcAAACAwEBAQEAAAAAAAAAAAAAAwQFBwYCAQj/xABEEAABAwECCgYFCAoDAAAAAAABAAIDEQQhBQYSMTJBUXGRoQciYYGxwRNScrLRFiVDc5KiwuEjM0JigoOT0uLxFBVU/8QAGgEAAgMBAQAAAAAAAAAAAAAAAAUCAwQBBv/EACwRAAIBAwIEBAYDAAAAAAAAAAABAgMEESExEmFxwTJBkaETIiNy0fBDseH/2gAMAwEAAhEDEQA/ANxQhCABCp7dhiaN8haxpjhDS+rz6Qhwyi5raUoL85vyXbF7bjPYj9K3n8FQ7inF4lLHXQs+HJrKRaoUOLDFmdoyxn+YPMqQbQwCpc2m3KFOKsjOMtU8kXFrdCnzUlY3ayR32XRD8akrmJcYIDbQ5sjTHDEWSPBq0GVwpfvjZf8AvDtXRxzscKtcCNoII4hQp1Yzckns+yJTg4pZQxCiWjC9mj05Y275G14VqoJxwsA+l4RyEcQ1ddamt5L1OKnN7IuUKjs+HpZC17WM9C+X0TSXkSOvIy2tpSlxNM9ATqV4uwqRmsxOSi46MEIQrCIIQhAFbHZmvlnDxlAhjCCbsksqW01DrFIdifYD9CO57x4OU2y/rHn1qEfwjJ+BUxVfChLxJMs45LZnM2jECxu0TIzdJX3wVWSdGhr1bRd2w1PEPC7lCplZUJbx7f0WRuasdpGSQ4IjNpfFFK98VQ2WVsJNHNqCGgEgtBa2/wBrPRdFH0bu/wDSaHZD/nRQsIWSP/vAaZzCSKmhOSby2tCbm8AtGWKhZ0pympLOHhb/AJNFW4nFR4XuuRy9m6PbI3TdK/e8NH3QDzU5uJ1gH0Q73vPi5XSEwja0Y7QXoZHWqPeTKu02GOJsLYxkhkrckAm7KJyt9alWih4QFcnscH/Z/MhSwVbGKi9CDeT6hCFMiC8TOo00z5hvNw5kL2lSXuaN7j3XDmeSAFBuSbswLR3FuT8OClJBZXLG6nC5NjfUA7RVAHpCEIAzy3u+exvgH3fzWhrObefno+3Z/dZ8Voqw2njqfcarjaHQ+oQhbjKRpL3V2Fo8z4jgmQZqeqafDkQljRadrgeJqOVEzM/2hzH5HkuHRqEIXTgJUV5ce2g7vzLl7kfQE7BVfImUAHHzKAPMek7u8EQaxsJ59YeKI9J3d4IzP3jwP+Q4IAahCEAZtbj89O+ss3uxfFaQszt7vnl/11m92Faal9n46v3Gu48MOgJc56p7buN3mmJUl7mje7hd+LkmBkCUZvaCJ7gD6pr3ZjyJX2bV7QXsiudAH1CXAeqK5xce67yTEAKlvIG01O4X+NOKalMvcTso3zPiOCagBUek7u8ETajsI59Xz5Ij0nd3gvcjKgjaKIA9IXmN9QDtFV9JQBmFuPzxL9dZ/CFagsVsGETaLVJMLjJK5zey/qcAG8FslktAkjY8ftta7iAfNKrCopVKq55N11FqMOg5LZe5x2Ub5/i5JiXZ9EHbfxv801MITavaCYlT6vaHimoAU25xG2h8j+HimpU1xB2GncbvGnBNQBxFox7dWkTBSprWpe6+poBo81HtOOdpOZpG948gFZ4YxCZJI6WzSmB7tJuQHxu1nqmhbU7DTXSqqH4lYQGcwvG1ry08HN81566pX/Fo8rk8ey/0Z0pW2Nd+ZVWvGy3fsyFu5391VXydIeFojVrw4DU+NjvdAdzXQ/Ie0u0mH+qxMZ0aPdpFje0vc8/Zbkjmq6ELxPz9+5bOdvjy9h+IPSMbdIYJYsiQNc8OYSYzfUgg3sN915rQruJ48prm1IqCKjOKilRXWFS4tYn2aw1LKukdpPIA7aNaLmjmbqk0CtMKYRZZ4ZJpK5MbS92SKmgFbgn9PjUPqbiufC5fIYtBIISYTDkSsdkEh7jUi6gYdt1KFbNgazujs8TH6TWNDq6jS8Xahm7llViwi62W51rjgvymO9GA4g5AABkybi6gF9NQz0Wq4Hwo20xCRoIqSCDqLTQiuY3jP/pLbBU1UnwvXsbLtycI5XU53H/HoYOa1jYzJJKHZNTksaBdVxF5N9wGw3hcMOknC0rqhzY27GRNHOTKK1LGHFmz25gbMDUaLxTKbtzghw7CCO8Ark5OjJzdFzHDbV0buHWb4K67Vx/HtyIW7orx7lNZsbbeTV0jndhIp92iubLjjaRnbXc/+6qV8hLQ3RYT/NYvbMS8IHR9E32pCfdaUldO9bzHPq0bHK3a8vYltx7kqRIwZJGatHgbQaUdwG9WXy3j9V/9M/FQ7B0eVc11smMuTeImMDI/4nXucOyoB11C63/hx+o37A+Cc29O74fqTSfTPddzDUlQz8q7DkIQmZkBCEIAFW4yxh1jtAOYwTA30+jdrCdhDC9ms4rPKyPZlPAJ3DOe5chjX0lYPbZ5GRudI+Rj42hsbgKuaW1LnAXCtVVOpCOjepZCEpPKRmuLuD2ZN4a72mZXImnJbXidA1ljia0UADtQAve43AAAdwWN4AmAbfqv7rlpOLOOtlZA1kmW0tLhX0bnAipcD1ASNLWNSSWVWMK8uN40/AyuoSlBcKO1QoFgw7ZZ7oZWOPqh3W72HrDgp6fpprKFTTWjBCELpwEIQgAQhCABcV0o41T2GCMQdV873M9JSuQGtqcmt2Ua3HsK7VRMKYJgtUZjtEbZGHO1w16iDnB7ReozTcWkSi0nln57s7pJXFznFzje5znEk7ybyraKyMpRwDt4qOC7q09EdmBJs00sX7rgJG7hWh4krmbVgw2d9C4SU2syQd9DXmvOXNrVh8z2HFKvTksIVYmiL9X1Sc+Td4KdFZJHXhjjXXkm/vUix4cczRihG5hH4laWbD07zQejbXWI6+8Sl9NOrLhW/wC9Cc54WcFa3Ak76fonHZUC7dXMV1OKeF5TI+zTEl8bA+85Tmgmga83584rfcexM+TU8zf01rmySNCINh7iW5wrbA+ArNZGFlnjDATVxvLnHa9xvcd5T+zs50pcTeOX62Lq1aM1gnoQhNjGCEIQB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571500"/>
            <a:ext cx="1000125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4" name="AutoShape 10" descr="data:image/jpg;base64,/9j/4AAQSkZJRgABAQAAAQABAAD/2wCEAAkGBg4QERUUEBQUFRUUFBUUFRQXDxYXFRceFxUVFBYVFBQXHCYeFxojHhIUIC8gJScpLSwsGB4xNTAqNSYrLCsBCQoKDgwOGg8PGTUkHCQtNSwtKTU1MSsuKTA1KSksMCosKiwtLy0sKSkqMC01LzA1LSktLjQqLCwsLCksNSwqMf/AABEIAH0AaQMBIgACEQEDEQH/xAAcAAACAwEBAQEAAAAAAAAAAAAAAwQFBwYCAQj/xABEEAABAwECCgYFCAoDAAAAAAABAAIDEQQhBQYSMTJBUXGRoQciYYGxwRNScrLRFiVDc5KiwuEjM0JigoOT0uLxFBVU/8QAGgEAAgMBAQAAAAAAAAAAAAAAAAUCAwQBBv/EACwRAAIBAwIEBAYDAAAAAAAAAAABAgMEESExEmFxwTJBkaETIiNy0fBDseH/2gAMAwEAAhEDEQA/ANxQhCABCp7dhiaN8haxpjhDS+rz6Qhwyi5raUoL85vyXbF7bjPYj9K3n8FQ7inF4lLHXQs+HJrKRaoUOLDFmdoyxn+YPMqQbQwCpc2m3KFOKsjOMtU8kXFrdCnzUlY3ayR32XRD8akrmJcYIDbQ5sjTHDEWSPBq0GVwpfvjZf8AvDtXRxzscKtcCNoII4hQp1Yzckns+yJTg4pZQxCiWjC9mj05Y275G14VqoJxwsA+l4RyEcQ1ddamt5L1OKnN7IuUKjs+HpZC17WM9C+X0TSXkSOvIy2tpSlxNM9ATqV4uwqRmsxOSi46MEIQrCIIQhAFbHZmvlnDxlAhjCCbsksqW01DrFIdifYD9CO57x4OU2y/rHn1qEfwjJ+BUxVfChLxJMs45LZnM2jECxu0TIzdJX3wVWSdGhr1bRd2w1PEPC7lCplZUJbx7f0WRuasdpGSQ4IjNpfFFK98VQ2WVsJNHNqCGgEgtBa2/wBrPRdFH0bu/wDSaHZD/nRQsIWSP/vAaZzCSKmhOSby2tCbm8AtGWKhZ0pympLOHhb/AJNFW4nFR4XuuRy9m6PbI3TdK/e8NH3QDzU5uJ1gH0Q73vPi5XSEwja0Y7QXoZHWqPeTKu02GOJsLYxkhkrckAm7KJyt9alWih4QFcnscH/Z/MhSwVbGKi9CDeT6hCFMiC8TOo00z5hvNw5kL2lSXuaN7j3XDmeSAFBuSbswLR3FuT8OClJBZXLG6nC5NjfUA7RVAHpCEIAzy3u+exvgH3fzWhrObefno+3Z/dZ8Voqw2njqfcarjaHQ+oQhbjKRpL3V2Fo8z4jgmQZqeqafDkQljRadrgeJqOVEzM/2hzH5HkuHRqEIXTgJUV5ce2g7vzLl7kfQE7BVfImUAHHzKAPMek7u8EQaxsJ59YeKI9J3d4IzP3jwP+Q4IAahCEAZtbj89O+ss3uxfFaQszt7vnl/11m92Faal9n46v3Gu48MOgJc56p7buN3mmJUl7mje7hd+LkmBkCUZvaCJ7gD6pr3ZjyJX2bV7QXsiudAH1CXAeqK5xce67yTEAKlvIG01O4X+NOKalMvcTso3zPiOCagBUek7u8ETajsI59Xz5Ij0nd3gvcjKgjaKIA9IXmN9QDtFV9JQBmFuPzxL9dZ/CFagsVsGETaLVJMLjJK5zey/qcAG8FslktAkjY8ftta7iAfNKrCopVKq55N11FqMOg5LZe5x2Ub5/i5JiXZ9EHbfxv801MITavaCYlT6vaHimoAU25xG2h8j+HimpU1xB2GncbvGnBNQBxFox7dWkTBSprWpe6+poBo81HtOOdpOZpG948gFZ4YxCZJI6WzSmB7tJuQHxu1nqmhbU7DTXSqqH4lYQGcwvG1ry08HN81566pX/Fo8rk8ey/0Z0pW2Nd+ZVWvGy3fsyFu5391VXydIeFojVrw4DU+NjvdAdzXQ/Ie0u0mH+qxMZ0aPdpFje0vc8/Zbkjmq6ELxPz9+5bOdvjy9h+IPSMbdIYJYsiQNc8OYSYzfUgg3sN915rQruJ48prm1IqCKjOKilRXWFS4tYn2aw1LKukdpPIA7aNaLmjmbqk0CtMKYRZZ4ZJpK5MbS92SKmgFbgn9PjUPqbiufC5fIYtBIISYTDkSsdkEh7jUi6gYdt1KFbNgazujs8TH6TWNDq6jS8Xahm7llViwi62W51rjgvymO9GA4g5AABkybi6gF9NQz0Wq4Hwo20xCRoIqSCDqLTQiuY3jP/pLbBU1UnwvXsbLtycI5XU53H/HoYOa1jYzJJKHZNTksaBdVxF5N9wGw3hcMOknC0rqhzY27GRNHOTKK1LGHFmz25gbMDUaLxTKbtzghw7CCO8Ark5OjJzdFzHDbV0buHWb4K67Vx/HtyIW7orx7lNZsbbeTV0jndhIp92iubLjjaRnbXc/+6qV8hLQ3RYT/NYvbMS8IHR9E32pCfdaUldO9bzHPq0bHK3a8vYltx7kqRIwZJGatHgbQaUdwG9WXy3j9V/9M/FQ7B0eVc11smMuTeImMDI/4nXucOyoB11C63/hx+o37A+Cc29O74fqTSfTPddzDUlQz8q7DkIQmZkBCEIAFW4yxh1jtAOYwTA30+jdrCdhDC9ms4rPKyPZlPAJ3DOe5chjX0lYPbZ5GRudI+Rj42hsbgKuaW1LnAXCtVVOpCOjepZCEpPKRmuLuD2ZN4a72mZXImnJbXidA1ljia0UADtQAve43AAAdwWN4AmAbfqv7rlpOLOOtlZA1kmW0tLhX0bnAipcD1ASNLWNSSWVWMK8uN40/AyuoSlBcKO1QoFgw7ZZ7oZWOPqh3W72HrDgp6fpprKFTTWjBCELpwEIQgAQhCABcV0o41T2GCMQdV873M9JSuQGtqcmt2Ua3HsK7VRMKYJgtUZjtEbZGHO1w16iDnB7ReozTcWkSi0nln57s7pJXFznFzje5znEk7ybyraKyMpRwDt4qOC7q09EdmBJs00sX7rgJG7hWh4krmbVgw2d9C4SU2syQd9DXmvOXNrVh8z2HFKvTksIVYmiL9X1Sc+Td4KdFZJHXhjjXXkm/vUix4cczRihG5hH4laWbD07zQejbXWI6+8Sl9NOrLhW/wC9Cc54WcFa3Ak76fonHZUC7dXMV1OKeF5TI+zTEl8bA+85Tmgmga83584rfcexM+TU8zf01rmySNCINh7iW5wrbA+ArNZGFlnjDATVxvLnHa9xvcd5T+zs50pcTeOX62Lq1aM1gnoQhNjGCEIQB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571500"/>
            <a:ext cx="1000125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kansas_052407_00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1600200"/>
            <a:ext cx="3048000" cy="4572000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Equilibrium</a:t>
            </a:r>
            <a:endParaRPr lang="en-US" dirty="0"/>
          </a:p>
        </p:txBody>
      </p:sp>
      <p:pic>
        <p:nvPicPr>
          <p:cNvPr id="2050" name="Picture 2" descr="http://ffden-2.phys.uaf.edu/211_fall2004.web.dir/Jeff_Levison/freebody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0"/>
            <a:ext cx="4143375" cy="3505200"/>
          </a:xfrm>
          <a:prstGeom prst="rect">
            <a:avLst/>
          </a:prstGeom>
          <a:noFill/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st Roll - 13.jpg"/>
          <p:cNvPicPr>
            <a:picLocks noChangeAspect="1"/>
          </p:cNvPicPr>
          <p:nvPr/>
        </p:nvPicPr>
        <p:blipFill>
          <a:blip r:embed="rId3" cstate="print"/>
          <a:srcRect r="9677"/>
          <a:stretch>
            <a:fillRect/>
          </a:stretch>
        </p:blipFill>
        <p:spPr>
          <a:xfrm>
            <a:off x="1066800" y="1447800"/>
            <a:ext cx="6400800" cy="4716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r>
              <a:rPr lang="en-US" dirty="0" smtClean="0"/>
              <a:t>Flying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562600" y="3581400"/>
            <a:ext cx="16764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Drag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1295400" y="3619500"/>
            <a:ext cx="1524000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Thrust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657600" y="4343400"/>
            <a:ext cx="1447800" cy="1066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Weight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3733800" y="2209800"/>
            <a:ext cx="1295400" cy="1143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Lift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1828800" y="5410200"/>
            <a:ext cx="4953000" cy="685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Constant speed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Trigonometry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smtClean="0"/>
              <a:t>                                                  </a:t>
            </a:r>
            <a:r>
              <a:rPr lang="en-US" sz="1800" smtClean="0"/>
              <a:t>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                                                                                                   b                    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                                                                                                     C              a            B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Triangles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Pythagoras’ theorem (right angle)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Sine, cosine, tangent</a:t>
            </a:r>
            <a:endParaRPr lang="en-US" sz="2400" dirty="0" smtClean="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867400" y="2133600"/>
            <a:ext cx="1447800" cy="2057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362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= 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800600"/>
            <a:ext cx="2971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Triangles are useful in structures, biomechanics and soccer</a:t>
            </a: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rian Peacock\Desktop\ERAUFiles\My Documents\Anatomy Pictures\2005-02 (Feb)\scan0024.jpg"/>
          <p:cNvPicPr>
            <a:picLocks noChangeAspect="1" noChangeArrowheads="1"/>
          </p:cNvPicPr>
          <p:nvPr/>
        </p:nvPicPr>
        <p:blipFill>
          <a:blip r:embed="rId3" cstate="print"/>
          <a:srcRect b="8586"/>
          <a:stretch>
            <a:fillRect/>
          </a:stretch>
        </p:blipFill>
        <p:spPr bwMode="auto">
          <a:xfrm>
            <a:off x="1600200" y="598321"/>
            <a:ext cx="6084154" cy="542148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rian Peacock\Desktop\ERAUFiles\My Documents\Anatomy Pictures\2005-02 (Feb)\scan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816610"/>
            <a:ext cx="7390972" cy="550799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rian Peacock\Desktop\ERAUFiles\My Documents\Anatomy Pictures\2005-02 (Feb)\scan0029.jpg"/>
          <p:cNvPicPr>
            <a:picLocks noChangeAspect="1" noChangeArrowheads="1"/>
          </p:cNvPicPr>
          <p:nvPr/>
        </p:nvPicPr>
        <p:blipFill>
          <a:blip r:embed="rId3" cstate="print"/>
          <a:srcRect b="3800"/>
          <a:stretch>
            <a:fillRect/>
          </a:stretch>
        </p:blipFill>
        <p:spPr bwMode="auto">
          <a:xfrm>
            <a:off x="2328016" y="762000"/>
            <a:ext cx="4377583" cy="5797042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Brian Peacock\Desktop\ERAUFiles\My Documents\Anatomy Pictures\2005-02 (Feb)\scan0032.jpg"/>
          <p:cNvPicPr>
            <a:picLocks noChangeAspect="1" noChangeArrowheads="1"/>
          </p:cNvPicPr>
          <p:nvPr/>
        </p:nvPicPr>
        <p:blipFill>
          <a:blip r:embed="rId3" cstate="print"/>
          <a:srcRect b="12823"/>
          <a:stretch>
            <a:fillRect/>
          </a:stretch>
        </p:blipFill>
        <p:spPr bwMode="auto">
          <a:xfrm>
            <a:off x="685800" y="533400"/>
            <a:ext cx="7895010" cy="579119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pic>
        <p:nvPicPr>
          <p:cNvPr id="1026" name="Picture 2" descr="C:\Documents and Settings\Brian Peacock\Local Settings\Temporary Internet Files\Content.IE5\9HKXZNOK\MC9003630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1828800" cy="1370686"/>
          </a:xfrm>
          <a:prstGeom prst="rect">
            <a:avLst/>
          </a:prstGeom>
          <a:noFill/>
        </p:spPr>
      </p:pic>
      <p:pic>
        <p:nvPicPr>
          <p:cNvPr id="1027" name="Picture 3" descr="C:\Documents and Settings\Brian Peacock\Local Settings\Temporary Internet Files\Content.IE5\UFTRNBP3\MC900285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14600"/>
            <a:ext cx="1613002" cy="1819656"/>
          </a:xfrm>
          <a:prstGeom prst="rect">
            <a:avLst/>
          </a:prstGeom>
          <a:noFill/>
        </p:spPr>
      </p:pic>
      <p:pic>
        <p:nvPicPr>
          <p:cNvPr id="1028" name="Picture 4" descr="C:\Documents and Settings\Brian Peacock\Local Settings\Temporary Internet Files\Content.IE5\UFTRNBP3\MC9003630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600200"/>
            <a:ext cx="1837030" cy="1192378"/>
          </a:xfrm>
          <a:prstGeom prst="rect">
            <a:avLst/>
          </a:prstGeom>
          <a:noFill/>
        </p:spPr>
      </p:pic>
      <p:pic>
        <p:nvPicPr>
          <p:cNvPr id="1029" name="Picture 5" descr="C:\Documents and Settings\Brian Peacock\Local Settings\Temporary Internet Files\Content.IE5\8PY21S4F\MC90001839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572000"/>
            <a:ext cx="1378915" cy="1826971"/>
          </a:xfrm>
          <a:prstGeom prst="rect">
            <a:avLst/>
          </a:prstGeom>
          <a:noFill/>
        </p:spPr>
      </p:pic>
      <p:pic>
        <p:nvPicPr>
          <p:cNvPr id="1030" name="Picture 6" descr="C:\Documents and Settings\Brian Peacock\Local Settings\Temporary Internet Files\Content.IE5\9HKXZNOK\MP90031677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191000"/>
            <a:ext cx="2407534" cy="1584960"/>
          </a:xfrm>
          <a:prstGeom prst="rect">
            <a:avLst/>
          </a:prstGeom>
          <a:noFill/>
        </p:spPr>
      </p:pic>
      <p:pic>
        <p:nvPicPr>
          <p:cNvPr id="1031" name="Picture 7" descr="C:\Documents and Settings\Brian Peacock\Local Settings\Temporary Internet Files\Content.IE5\8PY21S4F\MC90001459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1905000"/>
            <a:ext cx="1600200" cy="2681309"/>
          </a:xfrm>
          <a:prstGeom prst="rect">
            <a:avLst/>
          </a:prstGeom>
          <a:noFill/>
        </p:spPr>
      </p:pic>
      <p:pic>
        <p:nvPicPr>
          <p:cNvPr id="1034" name="Picture 10" descr="C:\Documents and Settings\Brian Peacock\Local Settings\Temporary Internet Files\Content.IE5\CZN6IHNS\MC90023715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3581400"/>
            <a:ext cx="1371600" cy="2758289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Movements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838200"/>
          <a:ext cx="8305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1574800"/>
                <a:gridCol w="39624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Movement</a:t>
                      </a:r>
                      <a:r>
                        <a:rPr lang="en-US" sz="1200" baseline="0" dirty="0" smtClean="0"/>
                        <a:t> 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Plane of Motion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Notes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Flexion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Saggital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Hip, Shoulder, Wrist,  Knee, Ankle, Spine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Saggital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Hip, Shoulder, Wrist, Knee, </a:t>
                      </a:r>
                      <a:r>
                        <a:rPr lang="en-US" sz="1200" dirty="0" err="1" smtClean="0"/>
                        <a:t>nkle</a:t>
                      </a:r>
                      <a:r>
                        <a:rPr lang="en-US" sz="1200" dirty="0" smtClean="0"/>
                        <a:t>, Spine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Abduction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Hip, Shoulder, Wrist, </a:t>
                      </a:r>
                      <a:r>
                        <a:rPr lang="en-US" sz="1200" dirty="0" err="1" smtClean="0"/>
                        <a:t>Carpo</a:t>
                      </a:r>
                      <a:r>
                        <a:rPr lang="en-US" sz="1200" dirty="0" smtClean="0"/>
                        <a:t>-metacarpal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Hip,</a:t>
                      </a:r>
                      <a:r>
                        <a:rPr lang="en-US" sz="1200" baseline="0" dirty="0" smtClean="0"/>
                        <a:t> Shoulder, Wrist, </a:t>
                      </a:r>
                      <a:r>
                        <a:rPr lang="en-US" sz="1200" baseline="0" dirty="0" err="1" smtClean="0"/>
                        <a:t>Carpo</a:t>
                      </a:r>
                      <a:r>
                        <a:rPr lang="en-US" sz="1200" baseline="0" dirty="0" smtClean="0"/>
                        <a:t>-metacarpal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Side Flexion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Spine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Horizontal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Medial Rotation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Horizontal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Hip, Shoulder, Knee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Lateral 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Horizontal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Hip, Shoulder, Knee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Circumduction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Hip, Shoulder, Wrist, Ankle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Horizontal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Forearm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Supination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Horizontal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Forearm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Ankle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Eversion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Ankle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Opposition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Thumb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Sliding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Fingers, Toes, </a:t>
                      </a:r>
                      <a:r>
                        <a:rPr lang="en-US" sz="1200" baseline="0" dirty="0" smtClean="0"/>
                        <a:t> Spinal Facets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Range of Motion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838200"/>
          <a:ext cx="8305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1574800"/>
                <a:gridCol w="39624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Movement</a:t>
                      </a:r>
                      <a:r>
                        <a:rPr lang="en-US" sz="1200" baseline="0" dirty="0" smtClean="0"/>
                        <a:t> 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Plane of Motion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Range of Motion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Flexion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Saggital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Saggital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Abduction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Side Flexion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Medial Rotation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Horizontal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Lateral 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Horizontal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Circumduction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Horizontal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Supination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Horizontal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Eversion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Opposition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Sliding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81600" y="2209800"/>
            <a:ext cx="3429000" cy="17543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Demonstrate these movements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Angle - Time Diagrams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1371600" y="4191000"/>
            <a:ext cx="655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371600" y="22098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324600" y="5105400"/>
            <a:ext cx="16097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7162800" y="53340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914400" y="1676400"/>
            <a:ext cx="1533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Flexion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838200" y="5486400"/>
            <a:ext cx="16097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Extension</a:t>
            </a:r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1371600" y="3276600"/>
            <a:ext cx="6524625" cy="1571625"/>
          </a:xfrm>
          <a:custGeom>
            <a:avLst/>
            <a:gdLst>
              <a:gd name="T0" fmla="*/ 87312 w 4110"/>
              <a:gd name="T1" fmla="*/ 36513 h 990"/>
              <a:gd name="T2" fmla="*/ 227012 w 4110"/>
              <a:gd name="T3" fmla="*/ 36513 h 990"/>
              <a:gd name="T4" fmla="*/ 366712 w 4110"/>
              <a:gd name="T5" fmla="*/ 152400 h 990"/>
              <a:gd name="T6" fmla="*/ 504825 w 4110"/>
              <a:gd name="T7" fmla="*/ 268288 h 990"/>
              <a:gd name="T8" fmla="*/ 644525 w 4110"/>
              <a:gd name="T9" fmla="*/ 407988 h 990"/>
              <a:gd name="T10" fmla="*/ 760412 w 4110"/>
              <a:gd name="T11" fmla="*/ 547688 h 990"/>
              <a:gd name="T12" fmla="*/ 900112 w 4110"/>
              <a:gd name="T13" fmla="*/ 687388 h 990"/>
              <a:gd name="T14" fmla="*/ 1039812 w 4110"/>
              <a:gd name="T15" fmla="*/ 873125 h 990"/>
              <a:gd name="T16" fmla="*/ 1155700 w 4110"/>
              <a:gd name="T17" fmla="*/ 1011238 h 990"/>
              <a:gd name="T18" fmla="*/ 1225550 w 4110"/>
              <a:gd name="T19" fmla="*/ 1150938 h 990"/>
              <a:gd name="T20" fmla="*/ 1319212 w 4110"/>
              <a:gd name="T21" fmla="*/ 1244600 h 990"/>
              <a:gd name="T22" fmla="*/ 1435100 w 4110"/>
              <a:gd name="T23" fmla="*/ 1360488 h 990"/>
              <a:gd name="T24" fmla="*/ 1597025 w 4110"/>
              <a:gd name="T25" fmla="*/ 1454150 h 990"/>
              <a:gd name="T26" fmla="*/ 1760537 w 4110"/>
              <a:gd name="T27" fmla="*/ 1522413 h 990"/>
              <a:gd name="T28" fmla="*/ 1968500 w 4110"/>
              <a:gd name="T29" fmla="*/ 1570038 h 990"/>
              <a:gd name="T30" fmla="*/ 2108200 w 4110"/>
              <a:gd name="T31" fmla="*/ 1570038 h 990"/>
              <a:gd name="T32" fmla="*/ 2293937 w 4110"/>
              <a:gd name="T33" fmla="*/ 1570038 h 990"/>
              <a:gd name="T34" fmla="*/ 2457450 w 4110"/>
              <a:gd name="T35" fmla="*/ 1570038 h 990"/>
              <a:gd name="T36" fmla="*/ 2643187 w 4110"/>
              <a:gd name="T37" fmla="*/ 1546225 h 990"/>
              <a:gd name="T38" fmla="*/ 2828924 w 4110"/>
              <a:gd name="T39" fmla="*/ 1522413 h 990"/>
              <a:gd name="T40" fmla="*/ 2968624 w 4110"/>
              <a:gd name="T41" fmla="*/ 1454150 h 990"/>
              <a:gd name="T42" fmla="*/ 3038474 w 4110"/>
              <a:gd name="T43" fmla="*/ 1314450 h 990"/>
              <a:gd name="T44" fmla="*/ 3176587 w 4110"/>
              <a:gd name="T45" fmla="*/ 1174750 h 990"/>
              <a:gd name="T46" fmla="*/ 3246437 w 4110"/>
              <a:gd name="T47" fmla="*/ 1011238 h 990"/>
              <a:gd name="T48" fmla="*/ 3340100 w 4110"/>
              <a:gd name="T49" fmla="*/ 873125 h 990"/>
              <a:gd name="T50" fmla="*/ 3455987 w 4110"/>
              <a:gd name="T51" fmla="*/ 803275 h 990"/>
              <a:gd name="T52" fmla="*/ 3549650 w 4110"/>
              <a:gd name="T53" fmla="*/ 663575 h 990"/>
              <a:gd name="T54" fmla="*/ 3711575 w 4110"/>
              <a:gd name="T55" fmla="*/ 569913 h 990"/>
              <a:gd name="T56" fmla="*/ 3851275 w 4110"/>
              <a:gd name="T57" fmla="*/ 454025 h 990"/>
              <a:gd name="T58" fmla="*/ 3990975 w 4110"/>
              <a:gd name="T59" fmla="*/ 454025 h 990"/>
              <a:gd name="T60" fmla="*/ 4152900 w 4110"/>
              <a:gd name="T61" fmla="*/ 454025 h 990"/>
              <a:gd name="T62" fmla="*/ 4292600 w 4110"/>
              <a:gd name="T63" fmla="*/ 477838 h 990"/>
              <a:gd name="T64" fmla="*/ 4432299 w 4110"/>
              <a:gd name="T65" fmla="*/ 569913 h 990"/>
              <a:gd name="T66" fmla="*/ 4548187 w 4110"/>
              <a:gd name="T67" fmla="*/ 687388 h 990"/>
              <a:gd name="T68" fmla="*/ 4687887 w 4110"/>
              <a:gd name="T69" fmla="*/ 755650 h 990"/>
              <a:gd name="T70" fmla="*/ 4873624 w 4110"/>
              <a:gd name="T71" fmla="*/ 873125 h 990"/>
              <a:gd name="T72" fmla="*/ 5035549 w 4110"/>
              <a:gd name="T73" fmla="*/ 895350 h 990"/>
              <a:gd name="T74" fmla="*/ 5175249 w 4110"/>
              <a:gd name="T75" fmla="*/ 895350 h 990"/>
              <a:gd name="T76" fmla="*/ 5314949 w 4110"/>
              <a:gd name="T77" fmla="*/ 895350 h 990"/>
              <a:gd name="T78" fmla="*/ 5476874 w 4110"/>
              <a:gd name="T79" fmla="*/ 895350 h 990"/>
              <a:gd name="T80" fmla="*/ 5616574 w 4110"/>
              <a:gd name="T81" fmla="*/ 825500 h 990"/>
              <a:gd name="T82" fmla="*/ 5756274 w 4110"/>
              <a:gd name="T83" fmla="*/ 779463 h 990"/>
              <a:gd name="T84" fmla="*/ 5895974 w 4110"/>
              <a:gd name="T85" fmla="*/ 755650 h 990"/>
              <a:gd name="T86" fmla="*/ 6103936 w 4110"/>
              <a:gd name="T87" fmla="*/ 639763 h 990"/>
              <a:gd name="T88" fmla="*/ 6243636 w 4110"/>
              <a:gd name="T89" fmla="*/ 569913 h 990"/>
              <a:gd name="T90" fmla="*/ 6383336 w 4110"/>
              <a:gd name="T91" fmla="*/ 523875 h 990"/>
              <a:gd name="T92" fmla="*/ 6523038 w 4110"/>
              <a:gd name="T93" fmla="*/ 454025 h 9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10"/>
              <a:gd name="T142" fmla="*/ 0 h 990"/>
              <a:gd name="T143" fmla="*/ 4110 w 4110"/>
              <a:gd name="T144" fmla="*/ 990 h 9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10" h="990">
                <a:moveTo>
                  <a:pt x="0" y="0"/>
                </a:moveTo>
                <a:lnTo>
                  <a:pt x="55" y="23"/>
                </a:lnTo>
                <a:lnTo>
                  <a:pt x="99" y="23"/>
                </a:lnTo>
                <a:lnTo>
                  <a:pt x="143" y="23"/>
                </a:lnTo>
                <a:lnTo>
                  <a:pt x="187" y="67"/>
                </a:lnTo>
                <a:lnTo>
                  <a:pt x="231" y="96"/>
                </a:lnTo>
                <a:lnTo>
                  <a:pt x="275" y="125"/>
                </a:lnTo>
                <a:lnTo>
                  <a:pt x="318" y="169"/>
                </a:lnTo>
                <a:lnTo>
                  <a:pt x="362" y="213"/>
                </a:lnTo>
                <a:lnTo>
                  <a:pt x="406" y="257"/>
                </a:lnTo>
                <a:lnTo>
                  <a:pt x="450" y="301"/>
                </a:lnTo>
                <a:lnTo>
                  <a:pt x="479" y="345"/>
                </a:lnTo>
                <a:lnTo>
                  <a:pt x="523" y="389"/>
                </a:lnTo>
                <a:lnTo>
                  <a:pt x="567" y="433"/>
                </a:lnTo>
                <a:lnTo>
                  <a:pt x="611" y="506"/>
                </a:lnTo>
                <a:lnTo>
                  <a:pt x="655" y="550"/>
                </a:lnTo>
                <a:lnTo>
                  <a:pt x="670" y="594"/>
                </a:lnTo>
                <a:lnTo>
                  <a:pt x="728" y="637"/>
                </a:lnTo>
                <a:lnTo>
                  <a:pt x="743" y="681"/>
                </a:lnTo>
                <a:lnTo>
                  <a:pt x="772" y="725"/>
                </a:lnTo>
                <a:lnTo>
                  <a:pt x="816" y="740"/>
                </a:lnTo>
                <a:lnTo>
                  <a:pt x="831" y="784"/>
                </a:lnTo>
                <a:lnTo>
                  <a:pt x="875" y="813"/>
                </a:lnTo>
                <a:lnTo>
                  <a:pt x="904" y="857"/>
                </a:lnTo>
                <a:lnTo>
                  <a:pt x="948" y="872"/>
                </a:lnTo>
                <a:lnTo>
                  <a:pt x="1006" y="916"/>
                </a:lnTo>
                <a:lnTo>
                  <a:pt x="1050" y="945"/>
                </a:lnTo>
                <a:lnTo>
                  <a:pt x="1109" y="959"/>
                </a:lnTo>
                <a:lnTo>
                  <a:pt x="1153" y="959"/>
                </a:lnTo>
                <a:lnTo>
                  <a:pt x="1240" y="989"/>
                </a:lnTo>
                <a:lnTo>
                  <a:pt x="1284" y="989"/>
                </a:lnTo>
                <a:lnTo>
                  <a:pt x="1328" y="989"/>
                </a:lnTo>
                <a:lnTo>
                  <a:pt x="1401" y="989"/>
                </a:lnTo>
                <a:lnTo>
                  <a:pt x="1445" y="989"/>
                </a:lnTo>
                <a:lnTo>
                  <a:pt x="1504" y="989"/>
                </a:lnTo>
                <a:lnTo>
                  <a:pt x="1548" y="989"/>
                </a:lnTo>
                <a:lnTo>
                  <a:pt x="1606" y="989"/>
                </a:lnTo>
                <a:lnTo>
                  <a:pt x="1665" y="974"/>
                </a:lnTo>
                <a:lnTo>
                  <a:pt x="1723" y="974"/>
                </a:lnTo>
                <a:lnTo>
                  <a:pt x="1782" y="959"/>
                </a:lnTo>
                <a:lnTo>
                  <a:pt x="1826" y="916"/>
                </a:lnTo>
                <a:lnTo>
                  <a:pt x="1870" y="916"/>
                </a:lnTo>
                <a:lnTo>
                  <a:pt x="1884" y="872"/>
                </a:lnTo>
                <a:lnTo>
                  <a:pt x="1914" y="828"/>
                </a:lnTo>
                <a:lnTo>
                  <a:pt x="1957" y="784"/>
                </a:lnTo>
                <a:lnTo>
                  <a:pt x="2001" y="740"/>
                </a:lnTo>
                <a:lnTo>
                  <a:pt x="2016" y="696"/>
                </a:lnTo>
                <a:lnTo>
                  <a:pt x="2045" y="637"/>
                </a:lnTo>
                <a:lnTo>
                  <a:pt x="2089" y="594"/>
                </a:lnTo>
                <a:lnTo>
                  <a:pt x="2104" y="550"/>
                </a:lnTo>
                <a:lnTo>
                  <a:pt x="2148" y="550"/>
                </a:lnTo>
                <a:lnTo>
                  <a:pt x="2177" y="506"/>
                </a:lnTo>
                <a:lnTo>
                  <a:pt x="2192" y="462"/>
                </a:lnTo>
                <a:lnTo>
                  <a:pt x="2236" y="418"/>
                </a:lnTo>
                <a:lnTo>
                  <a:pt x="2279" y="374"/>
                </a:lnTo>
                <a:lnTo>
                  <a:pt x="2338" y="359"/>
                </a:lnTo>
                <a:lnTo>
                  <a:pt x="2382" y="316"/>
                </a:lnTo>
                <a:lnTo>
                  <a:pt x="2426" y="286"/>
                </a:lnTo>
                <a:lnTo>
                  <a:pt x="2470" y="286"/>
                </a:lnTo>
                <a:lnTo>
                  <a:pt x="2514" y="286"/>
                </a:lnTo>
                <a:lnTo>
                  <a:pt x="2572" y="286"/>
                </a:lnTo>
                <a:lnTo>
                  <a:pt x="2616" y="286"/>
                </a:lnTo>
                <a:lnTo>
                  <a:pt x="2660" y="286"/>
                </a:lnTo>
                <a:lnTo>
                  <a:pt x="2704" y="301"/>
                </a:lnTo>
                <a:lnTo>
                  <a:pt x="2748" y="316"/>
                </a:lnTo>
                <a:lnTo>
                  <a:pt x="2792" y="359"/>
                </a:lnTo>
                <a:lnTo>
                  <a:pt x="2836" y="389"/>
                </a:lnTo>
                <a:lnTo>
                  <a:pt x="2865" y="433"/>
                </a:lnTo>
                <a:lnTo>
                  <a:pt x="2909" y="462"/>
                </a:lnTo>
                <a:lnTo>
                  <a:pt x="2953" y="476"/>
                </a:lnTo>
                <a:lnTo>
                  <a:pt x="3026" y="520"/>
                </a:lnTo>
                <a:lnTo>
                  <a:pt x="3070" y="550"/>
                </a:lnTo>
                <a:lnTo>
                  <a:pt x="3114" y="550"/>
                </a:lnTo>
                <a:lnTo>
                  <a:pt x="3172" y="564"/>
                </a:lnTo>
                <a:lnTo>
                  <a:pt x="3216" y="564"/>
                </a:lnTo>
                <a:lnTo>
                  <a:pt x="3260" y="564"/>
                </a:lnTo>
                <a:lnTo>
                  <a:pt x="3304" y="564"/>
                </a:lnTo>
                <a:lnTo>
                  <a:pt x="3348" y="564"/>
                </a:lnTo>
                <a:lnTo>
                  <a:pt x="3392" y="564"/>
                </a:lnTo>
                <a:lnTo>
                  <a:pt x="3450" y="564"/>
                </a:lnTo>
                <a:lnTo>
                  <a:pt x="3494" y="535"/>
                </a:lnTo>
                <a:lnTo>
                  <a:pt x="3538" y="520"/>
                </a:lnTo>
                <a:lnTo>
                  <a:pt x="3582" y="491"/>
                </a:lnTo>
                <a:lnTo>
                  <a:pt x="3626" y="491"/>
                </a:lnTo>
                <a:lnTo>
                  <a:pt x="3670" y="476"/>
                </a:lnTo>
                <a:lnTo>
                  <a:pt x="3714" y="476"/>
                </a:lnTo>
                <a:lnTo>
                  <a:pt x="3772" y="418"/>
                </a:lnTo>
                <a:lnTo>
                  <a:pt x="3845" y="403"/>
                </a:lnTo>
                <a:lnTo>
                  <a:pt x="3889" y="374"/>
                </a:lnTo>
                <a:lnTo>
                  <a:pt x="3933" y="359"/>
                </a:lnTo>
                <a:lnTo>
                  <a:pt x="3977" y="359"/>
                </a:lnTo>
                <a:lnTo>
                  <a:pt x="4021" y="330"/>
                </a:lnTo>
                <a:lnTo>
                  <a:pt x="4065" y="316"/>
                </a:lnTo>
                <a:lnTo>
                  <a:pt x="4109" y="28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52400" y="3581400"/>
            <a:ext cx="1152525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Joint</a:t>
            </a:r>
          </a:p>
          <a:p>
            <a:pPr>
              <a:spcBef>
                <a:spcPct val="50000"/>
              </a:spcBef>
            </a:pPr>
            <a:r>
              <a:rPr lang="en-US"/>
              <a:t>Angle</a:t>
            </a: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609600" y="2590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609600" y="47244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Velocity-Time Diagrams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066800" y="48768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066800" y="2057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162800" y="5105400"/>
            <a:ext cx="12287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81000" y="1447800"/>
            <a:ext cx="16097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Velocity (angular)</a:t>
            </a:r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1066800" y="3197225"/>
            <a:ext cx="5643563" cy="1681163"/>
          </a:xfrm>
          <a:custGeom>
            <a:avLst/>
            <a:gdLst>
              <a:gd name="T0" fmla="*/ 90488 w 3555"/>
              <a:gd name="T1" fmla="*/ 1671638 h 1059"/>
              <a:gd name="T2" fmla="*/ 206375 w 3555"/>
              <a:gd name="T3" fmla="*/ 1555750 h 1059"/>
              <a:gd name="T4" fmla="*/ 346075 w 3555"/>
              <a:gd name="T5" fmla="*/ 1485900 h 1059"/>
              <a:gd name="T6" fmla="*/ 485775 w 3555"/>
              <a:gd name="T7" fmla="*/ 1416050 h 1059"/>
              <a:gd name="T8" fmla="*/ 671513 w 3555"/>
              <a:gd name="T9" fmla="*/ 1346200 h 1059"/>
              <a:gd name="T10" fmla="*/ 833438 w 3555"/>
              <a:gd name="T11" fmla="*/ 1254125 h 1059"/>
              <a:gd name="T12" fmla="*/ 973138 w 3555"/>
              <a:gd name="T13" fmla="*/ 1184275 h 1059"/>
              <a:gd name="T14" fmla="*/ 1135063 w 3555"/>
              <a:gd name="T15" fmla="*/ 1068388 h 1059"/>
              <a:gd name="T16" fmla="*/ 1274763 w 3555"/>
              <a:gd name="T17" fmla="*/ 928688 h 1059"/>
              <a:gd name="T18" fmla="*/ 1414463 w 3555"/>
              <a:gd name="T19" fmla="*/ 788988 h 1059"/>
              <a:gd name="T20" fmla="*/ 1554163 w 3555"/>
              <a:gd name="T21" fmla="*/ 673100 h 1059"/>
              <a:gd name="T22" fmla="*/ 1670050 w 3555"/>
              <a:gd name="T23" fmla="*/ 533400 h 1059"/>
              <a:gd name="T24" fmla="*/ 1809750 w 3555"/>
              <a:gd name="T25" fmla="*/ 393700 h 1059"/>
              <a:gd name="T26" fmla="*/ 1949450 w 3555"/>
              <a:gd name="T27" fmla="*/ 255588 h 1059"/>
              <a:gd name="T28" fmla="*/ 2135188 w 3555"/>
              <a:gd name="T29" fmla="*/ 207963 h 1059"/>
              <a:gd name="T30" fmla="*/ 2273300 w 3555"/>
              <a:gd name="T31" fmla="*/ 92075 h 1059"/>
              <a:gd name="T32" fmla="*/ 2413000 w 3555"/>
              <a:gd name="T33" fmla="*/ 92075 h 1059"/>
              <a:gd name="T34" fmla="*/ 2552700 w 3555"/>
              <a:gd name="T35" fmla="*/ 69850 h 1059"/>
              <a:gd name="T36" fmla="*/ 2692400 w 3555"/>
              <a:gd name="T37" fmla="*/ 0 h 1059"/>
              <a:gd name="T38" fmla="*/ 2832100 w 3555"/>
              <a:gd name="T39" fmla="*/ 0 h 1059"/>
              <a:gd name="T40" fmla="*/ 3017838 w 3555"/>
              <a:gd name="T41" fmla="*/ 0 h 1059"/>
              <a:gd name="T42" fmla="*/ 3179763 w 3555"/>
              <a:gd name="T43" fmla="*/ 0 h 1059"/>
              <a:gd name="T44" fmla="*/ 3319463 w 3555"/>
              <a:gd name="T45" fmla="*/ 0 h 1059"/>
              <a:gd name="T46" fmla="*/ 3481388 w 3555"/>
              <a:gd name="T47" fmla="*/ 46038 h 1059"/>
              <a:gd name="T48" fmla="*/ 3621088 w 3555"/>
              <a:gd name="T49" fmla="*/ 69850 h 1059"/>
              <a:gd name="T50" fmla="*/ 3760788 w 3555"/>
              <a:gd name="T51" fmla="*/ 161925 h 1059"/>
              <a:gd name="T52" fmla="*/ 3900488 w 3555"/>
              <a:gd name="T53" fmla="*/ 231775 h 1059"/>
              <a:gd name="T54" fmla="*/ 4040188 w 3555"/>
              <a:gd name="T55" fmla="*/ 255588 h 1059"/>
              <a:gd name="T56" fmla="*/ 4178301 w 3555"/>
              <a:gd name="T57" fmla="*/ 371475 h 1059"/>
              <a:gd name="T58" fmla="*/ 4318001 w 3555"/>
              <a:gd name="T59" fmla="*/ 441325 h 1059"/>
              <a:gd name="T60" fmla="*/ 4457701 w 3555"/>
              <a:gd name="T61" fmla="*/ 581025 h 1059"/>
              <a:gd name="T62" fmla="*/ 4597401 w 3555"/>
              <a:gd name="T63" fmla="*/ 696913 h 1059"/>
              <a:gd name="T64" fmla="*/ 4737101 w 3555"/>
              <a:gd name="T65" fmla="*/ 882650 h 1059"/>
              <a:gd name="T66" fmla="*/ 4899026 w 3555"/>
              <a:gd name="T67" fmla="*/ 974725 h 1059"/>
              <a:gd name="T68" fmla="*/ 5038726 w 3555"/>
              <a:gd name="T69" fmla="*/ 1114425 h 1059"/>
              <a:gd name="T70" fmla="*/ 5178426 w 3555"/>
              <a:gd name="T71" fmla="*/ 1254125 h 1059"/>
              <a:gd name="T72" fmla="*/ 5270501 w 3555"/>
              <a:gd name="T73" fmla="*/ 1370013 h 1059"/>
              <a:gd name="T74" fmla="*/ 5386388 w 3555"/>
              <a:gd name="T75" fmla="*/ 1463675 h 1059"/>
              <a:gd name="T76" fmla="*/ 5526088 w 3555"/>
              <a:gd name="T77" fmla="*/ 1579563 h 1059"/>
              <a:gd name="T78" fmla="*/ 5641976 w 3555"/>
              <a:gd name="T79" fmla="*/ 1649413 h 10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555"/>
              <a:gd name="T121" fmla="*/ 0 h 1059"/>
              <a:gd name="T122" fmla="*/ 3555 w 3555"/>
              <a:gd name="T123" fmla="*/ 1059 h 105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555" h="1059">
                <a:moveTo>
                  <a:pt x="0" y="1058"/>
                </a:moveTo>
                <a:lnTo>
                  <a:pt x="57" y="1053"/>
                </a:lnTo>
                <a:lnTo>
                  <a:pt x="101" y="1024"/>
                </a:lnTo>
                <a:lnTo>
                  <a:pt x="130" y="980"/>
                </a:lnTo>
                <a:lnTo>
                  <a:pt x="174" y="966"/>
                </a:lnTo>
                <a:lnTo>
                  <a:pt x="218" y="936"/>
                </a:lnTo>
                <a:lnTo>
                  <a:pt x="262" y="922"/>
                </a:lnTo>
                <a:lnTo>
                  <a:pt x="306" y="892"/>
                </a:lnTo>
                <a:lnTo>
                  <a:pt x="379" y="878"/>
                </a:lnTo>
                <a:lnTo>
                  <a:pt x="423" y="848"/>
                </a:lnTo>
                <a:lnTo>
                  <a:pt x="467" y="805"/>
                </a:lnTo>
                <a:lnTo>
                  <a:pt x="525" y="790"/>
                </a:lnTo>
                <a:lnTo>
                  <a:pt x="569" y="761"/>
                </a:lnTo>
                <a:lnTo>
                  <a:pt x="613" y="746"/>
                </a:lnTo>
                <a:lnTo>
                  <a:pt x="657" y="702"/>
                </a:lnTo>
                <a:lnTo>
                  <a:pt x="715" y="673"/>
                </a:lnTo>
                <a:lnTo>
                  <a:pt x="730" y="629"/>
                </a:lnTo>
                <a:lnTo>
                  <a:pt x="803" y="585"/>
                </a:lnTo>
                <a:lnTo>
                  <a:pt x="847" y="541"/>
                </a:lnTo>
                <a:lnTo>
                  <a:pt x="891" y="497"/>
                </a:lnTo>
                <a:lnTo>
                  <a:pt x="935" y="424"/>
                </a:lnTo>
                <a:lnTo>
                  <a:pt x="979" y="424"/>
                </a:lnTo>
                <a:lnTo>
                  <a:pt x="1008" y="380"/>
                </a:lnTo>
                <a:lnTo>
                  <a:pt x="1052" y="336"/>
                </a:lnTo>
                <a:lnTo>
                  <a:pt x="1096" y="263"/>
                </a:lnTo>
                <a:lnTo>
                  <a:pt x="1140" y="248"/>
                </a:lnTo>
                <a:lnTo>
                  <a:pt x="1184" y="205"/>
                </a:lnTo>
                <a:lnTo>
                  <a:pt x="1228" y="161"/>
                </a:lnTo>
                <a:lnTo>
                  <a:pt x="1301" y="131"/>
                </a:lnTo>
                <a:lnTo>
                  <a:pt x="1345" y="131"/>
                </a:lnTo>
                <a:lnTo>
                  <a:pt x="1388" y="87"/>
                </a:lnTo>
                <a:lnTo>
                  <a:pt x="1432" y="58"/>
                </a:lnTo>
                <a:lnTo>
                  <a:pt x="1476" y="58"/>
                </a:lnTo>
                <a:lnTo>
                  <a:pt x="1520" y="58"/>
                </a:lnTo>
                <a:lnTo>
                  <a:pt x="1564" y="44"/>
                </a:lnTo>
                <a:lnTo>
                  <a:pt x="1608" y="44"/>
                </a:lnTo>
                <a:lnTo>
                  <a:pt x="1652" y="14"/>
                </a:lnTo>
                <a:lnTo>
                  <a:pt x="1696" y="0"/>
                </a:lnTo>
                <a:lnTo>
                  <a:pt x="1740" y="0"/>
                </a:lnTo>
                <a:lnTo>
                  <a:pt x="1784" y="0"/>
                </a:lnTo>
                <a:lnTo>
                  <a:pt x="1828" y="0"/>
                </a:lnTo>
                <a:lnTo>
                  <a:pt x="1901" y="0"/>
                </a:lnTo>
                <a:lnTo>
                  <a:pt x="1945" y="0"/>
                </a:lnTo>
                <a:lnTo>
                  <a:pt x="2003" y="0"/>
                </a:lnTo>
                <a:lnTo>
                  <a:pt x="2047" y="0"/>
                </a:lnTo>
                <a:lnTo>
                  <a:pt x="2091" y="0"/>
                </a:lnTo>
                <a:lnTo>
                  <a:pt x="2149" y="29"/>
                </a:lnTo>
                <a:lnTo>
                  <a:pt x="2193" y="29"/>
                </a:lnTo>
                <a:lnTo>
                  <a:pt x="2237" y="44"/>
                </a:lnTo>
                <a:lnTo>
                  <a:pt x="2281" y="44"/>
                </a:lnTo>
                <a:lnTo>
                  <a:pt x="2325" y="73"/>
                </a:lnTo>
                <a:lnTo>
                  <a:pt x="2369" y="102"/>
                </a:lnTo>
                <a:lnTo>
                  <a:pt x="2413" y="117"/>
                </a:lnTo>
                <a:lnTo>
                  <a:pt x="2457" y="146"/>
                </a:lnTo>
                <a:lnTo>
                  <a:pt x="2501" y="146"/>
                </a:lnTo>
                <a:lnTo>
                  <a:pt x="2545" y="161"/>
                </a:lnTo>
                <a:lnTo>
                  <a:pt x="2588" y="205"/>
                </a:lnTo>
                <a:lnTo>
                  <a:pt x="2632" y="234"/>
                </a:lnTo>
                <a:lnTo>
                  <a:pt x="2676" y="248"/>
                </a:lnTo>
                <a:lnTo>
                  <a:pt x="2720" y="278"/>
                </a:lnTo>
                <a:lnTo>
                  <a:pt x="2764" y="322"/>
                </a:lnTo>
                <a:lnTo>
                  <a:pt x="2808" y="366"/>
                </a:lnTo>
                <a:lnTo>
                  <a:pt x="2852" y="409"/>
                </a:lnTo>
                <a:lnTo>
                  <a:pt x="2896" y="439"/>
                </a:lnTo>
                <a:lnTo>
                  <a:pt x="2940" y="497"/>
                </a:lnTo>
                <a:lnTo>
                  <a:pt x="2984" y="556"/>
                </a:lnTo>
                <a:lnTo>
                  <a:pt x="3042" y="570"/>
                </a:lnTo>
                <a:lnTo>
                  <a:pt x="3086" y="614"/>
                </a:lnTo>
                <a:lnTo>
                  <a:pt x="3130" y="658"/>
                </a:lnTo>
                <a:lnTo>
                  <a:pt x="3174" y="702"/>
                </a:lnTo>
                <a:lnTo>
                  <a:pt x="3218" y="746"/>
                </a:lnTo>
                <a:lnTo>
                  <a:pt x="3262" y="790"/>
                </a:lnTo>
                <a:lnTo>
                  <a:pt x="3276" y="834"/>
                </a:lnTo>
                <a:lnTo>
                  <a:pt x="3320" y="863"/>
                </a:lnTo>
                <a:lnTo>
                  <a:pt x="3349" y="907"/>
                </a:lnTo>
                <a:lnTo>
                  <a:pt x="3393" y="922"/>
                </a:lnTo>
                <a:lnTo>
                  <a:pt x="3437" y="966"/>
                </a:lnTo>
                <a:lnTo>
                  <a:pt x="3481" y="995"/>
                </a:lnTo>
                <a:lnTo>
                  <a:pt x="3510" y="1039"/>
                </a:lnTo>
                <a:lnTo>
                  <a:pt x="3554" y="1039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219200" y="2895600"/>
            <a:ext cx="19907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Acceleration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019800" y="2895600"/>
            <a:ext cx="1838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Deceleration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Angle - Angle - Time Diagrams 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4419600" y="2209800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143000" y="3886200"/>
            <a:ext cx="655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10000" y="1676400"/>
            <a:ext cx="1457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Flexion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733800" y="6096000"/>
            <a:ext cx="1762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Extension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6200" y="3581400"/>
            <a:ext cx="1762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Flexion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543800" y="3505200"/>
            <a:ext cx="1533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Extension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470525" y="1965325"/>
            <a:ext cx="1004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Joint 1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7772400" y="4572000"/>
            <a:ext cx="1076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Joint 2</a:t>
            </a:r>
          </a:p>
        </p:txBody>
      </p:sp>
      <p:sp>
        <p:nvSpPr>
          <p:cNvPr id="32779" name="Arc 11"/>
          <p:cNvSpPr>
            <a:spLocks/>
          </p:cNvSpPr>
          <p:nvPr/>
        </p:nvSpPr>
        <p:spPr bwMode="auto">
          <a:xfrm>
            <a:off x="4724400" y="2209800"/>
            <a:ext cx="685800" cy="304800"/>
          </a:xfrm>
          <a:custGeom>
            <a:avLst/>
            <a:gdLst>
              <a:gd name="T0" fmla="*/ 21774150 w 21600"/>
              <a:gd name="T1" fmla="*/ 0 h 21600"/>
              <a:gd name="T2" fmla="*/ 0 w 21600"/>
              <a:gd name="T3" fmla="*/ 430106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Arc 12"/>
          <p:cNvSpPr>
            <a:spLocks/>
          </p:cNvSpPr>
          <p:nvPr/>
        </p:nvSpPr>
        <p:spPr bwMode="auto">
          <a:xfrm rot="5400000">
            <a:off x="7315200" y="4191000"/>
            <a:ext cx="685800" cy="304800"/>
          </a:xfrm>
          <a:custGeom>
            <a:avLst/>
            <a:gdLst>
              <a:gd name="T0" fmla="*/ 21774150 w 21600"/>
              <a:gd name="T1" fmla="*/ 0 h 21600"/>
              <a:gd name="T2" fmla="*/ 0 w 21600"/>
              <a:gd name="T3" fmla="*/ 430106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Freeform 13"/>
          <p:cNvSpPr>
            <a:spLocks/>
          </p:cNvSpPr>
          <p:nvPr/>
        </p:nvSpPr>
        <p:spPr bwMode="auto">
          <a:xfrm>
            <a:off x="2573338" y="2592388"/>
            <a:ext cx="2720975" cy="2511425"/>
          </a:xfrm>
          <a:custGeom>
            <a:avLst/>
            <a:gdLst>
              <a:gd name="T0" fmla="*/ 2719388 w 1714"/>
              <a:gd name="T1" fmla="*/ 581025 h 1582"/>
              <a:gd name="T2" fmla="*/ 2533650 w 1714"/>
              <a:gd name="T3" fmla="*/ 511175 h 1582"/>
              <a:gd name="T4" fmla="*/ 2300288 w 1714"/>
              <a:gd name="T5" fmla="*/ 441325 h 1582"/>
              <a:gd name="T6" fmla="*/ 2138363 w 1714"/>
              <a:gd name="T7" fmla="*/ 371475 h 1582"/>
              <a:gd name="T8" fmla="*/ 1952625 w 1714"/>
              <a:gd name="T9" fmla="*/ 301625 h 1582"/>
              <a:gd name="T10" fmla="*/ 1766888 w 1714"/>
              <a:gd name="T11" fmla="*/ 209550 h 1582"/>
              <a:gd name="T12" fmla="*/ 1627188 w 1714"/>
              <a:gd name="T13" fmla="*/ 139700 h 1582"/>
              <a:gd name="T14" fmla="*/ 1441450 w 1714"/>
              <a:gd name="T15" fmla="*/ 23812 h 1582"/>
              <a:gd name="T16" fmla="*/ 1301750 w 1714"/>
              <a:gd name="T17" fmla="*/ 0 h 1582"/>
              <a:gd name="T18" fmla="*/ 1116013 w 1714"/>
              <a:gd name="T19" fmla="*/ 0 h 1582"/>
              <a:gd name="T20" fmla="*/ 976313 w 1714"/>
              <a:gd name="T21" fmla="*/ 0 h 1582"/>
              <a:gd name="T22" fmla="*/ 790575 w 1714"/>
              <a:gd name="T23" fmla="*/ 46037 h 1582"/>
              <a:gd name="T24" fmla="*/ 604838 w 1714"/>
              <a:gd name="T25" fmla="*/ 139700 h 1582"/>
              <a:gd name="T26" fmla="*/ 419100 w 1714"/>
              <a:gd name="T27" fmla="*/ 301625 h 1582"/>
              <a:gd name="T28" fmla="*/ 349250 w 1714"/>
              <a:gd name="T29" fmla="*/ 487363 h 1582"/>
              <a:gd name="T30" fmla="*/ 187325 w 1714"/>
              <a:gd name="T31" fmla="*/ 720725 h 1582"/>
              <a:gd name="T32" fmla="*/ 93662 w 1714"/>
              <a:gd name="T33" fmla="*/ 882650 h 1582"/>
              <a:gd name="T34" fmla="*/ 47625 w 1714"/>
              <a:gd name="T35" fmla="*/ 1022350 h 1582"/>
              <a:gd name="T36" fmla="*/ 47625 w 1714"/>
              <a:gd name="T37" fmla="*/ 1162050 h 1582"/>
              <a:gd name="T38" fmla="*/ 0 w 1714"/>
              <a:gd name="T39" fmla="*/ 1323975 h 1582"/>
              <a:gd name="T40" fmla="*/ 0 w 1714"/>
              <a:gd name="T41" fmla="*/ 1487487 h 1582"/>
              <a:gd name="T42" fmla="*/ 0 w 1714"/>
              <a:gd name="T43" fmla="*/ 1649413 h 1582"/>
              <a:gd name="T44" fmla="*/ 23812 w 1714"/>
              <a:gd name="T45" fmla="*/ 1789113 h 1582"/>
              <a:gd name="T46" fmla="*/ 93662 w 1714"/>
              <a:gd name="T47" fmla="*/ 2020888 h 1582"/>
              <a:gd name="T48" fmla="*/ 209550 w 1714"/>
              <a:gd name="T49" fmla="*/ 2114550 h 1582"/>
              <a:gd name="T50" fmla="*/ 303213 w 1714"/>
              <a:gd name="T51" fmla="*/ 2276475 h 1582"/>
              <a:gd name="T52" fmla="*/ 465138 w 1714"/>
              <a:gd name="T53" fmla="*/ 2346325 h 1582"/>
              <a:gd name="T54" fmla="*/ 696912 w 1714"/>
              <a:gd name="T55" fmla="*/ 2416175 h 1582"/>
              <a:gd name="T56" fmla="*/ 836613 w 1714"/>
              <a:gd name="T57" fmla="*/ 2439988 h 1582"/>
              <a:gd name="T58" fmla="*/ 1022350 w 1714"/>
              <a:gd name="T59" fmla="*/ 2486025 h 1582"/>
              <a:gd name="T60" fmla="*/ 1255713 w 1714"/>
              <a:gd name="T61" fmla="*/ 2509838 h 1582"/>
              <a:gd name="T62" fmla="*/ 1557337 w 1714"/>
              <a:gd name="T63" fmla="*/ 2509838 h 1582"/>
              <a:gd name="T64" fmla="*/ 1743075 w 1714"/>
              <a:gd name="T65" fmla="*/ 2509838 h 1582"/>
              <a:gd name="T66" fmla="*/ 2092325 w 1714"/>
              <a:gd name="T67" fmla="*/ 2509838 h 1582"/>
              <a:gd name="T68" fmla="*/ 2347913 w 1714"/>
              <a:gd name="T69" fmla="*/ 2509838 h 1582"/>
              <a:gd name="T70" fmla="*/ 2486025 w 1714"/>
              <a:gd name="T71" fmla="*/ 2370138 h 1582"/>
              <a:gd name="T72" fmla="*/ 2533650 w 1714"/>
              <a:gd name="T73" fmla="*/ 2184400 h 1582"/>
              <a:gd name="T74" fmla="*/ 2555875 w 1714"/>
              <a:gd name="T75" fmla="*/ 2020888 h 1582"/>
              <a:gd name="T76" fmla="*/ 2601913 w 1714"/>
              <a:gd name="T77" fmla="*/ 1858963 h 1582"/>
              <a:gd name="T78" fmla="*/ 2601913 w 1714"/>
              <a:gd name="T79" fmla="*/ 1673225 h 1582"/>
              <a:gd name="T80" fmla="*/ 2579688 w 1714"/>
              <a:gd name="T81" fmla="*/ 1533525 h 1582"/>
              <a:gd name="T82" fmla="*/ 2555875 w 1714"/>
              <a:gd name="T83" fmla="*/ 1393825 h 1582"/>
              <a:gd name="T84" fmla="*/ 2555875 w 1714"/>
              <a:gd name="T85" fmla="*/ 1231900 h 1582"/>
              <a:gd name="T86" fmla="*/ 2555875 w 1714"/>
              <a:gd name="T87" fmla="*/ 1092200 h 1582"/>
              <a:gd name="T88" fmla="*/ 2601913 w 1714"/>
              <a:gd name="T89" fmla="*/ 952500 h 1582"/>
              <a:gd name="T90" fmla="*/ 2695575 w 1714"/>
              <a:gd name="T91" fmla="*/ 812800 h 15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14"/>
              <a:gd name="T139" fmla="*/ 0 h 1582"/>
              <a:gd name="T140" fmla="*/ 1714 w 1714"/>
              <a:gd name="T141" fmla="*/ 1582 h 15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14" h="1582">
                <a:moveTo>
                  <a:pt x="1691" y="431"/>
                </a:moveTo>
                <a:lnTo>
                  <a:pt x="1713" y="366"/>
                </a:lnTo>
                <a:lnTo>
                  <a:pt x="1669" y="366"/>
                </a:lnTo>
                <a:lnTo>
                  <a:pt x="1596" y="322"/>
                </a:lnTo>
                <a:lnTo>
                  <a:pt x="1522" y="307"/>
                </a:lnTo>
                <a:lnTo>
                  <a:pt x="1449" y="278"/>
                </a:lnTo>
                <a:lnTo>
                  <a:pt x="1405" y="264"/>
                </a:lnTo>
                <a:lnTo>
                  <a:pt x="1347" y="234"/>
                </a:lnTo>
                <a:lnTo>
                  <a:pt x="1274" y="220"/>
                </a:lnTo>
                <a:lnTo>
                  <a:pt x="1230" y="190"/>
                </a:lnTo>
                <a:lnTo>
                  <a:pt x="1186" y="176"/>
                </a:lnTo>
                <a:lnTo>
                  <a:pt x="1113" y="132"/>
                </a:lnTo>
                <a:lnTo>
                  <a:pt x="1069" y="103"/>
                </a:lnTo>
                <a:lnTo>
                  <a:pt x="1025" y="88"/>
                </a:lnTo>
                <a:lnTo>
                  <a:pt x="981" y="59"/>
                </a:lnTo>
                <a:lnTo>
                  <a:pt x="908" y="15"/>
                </a:lnTo>
                <a:lnTo>
                  <a:pt x="864" y="0"/>
                </a:lnTo>
                <a:lnTo>
                  <a:pt x="820" y="0"/>
                </a:lnTo>
                <a:lnTo>
                  <a:pt x="747" y="0"/>
                </a:lnTo>
                <a:lnTo>
                  <a:pt x="703" y="0"/>
                </a:lnTo>
                <a:lnTo>
                  <a:pt x="659" y="0"/>
                </a:lnTo>
                <a:lnTo>
                  <a:pt x="615" y="0"/>
                </a:lnTo>
                <a:lnTo>
                  <a:pt x="542" y="0"/>
                </a:lnTo>
                <a:lnTo>
                  <a:pt x="498" y="29"/>
                </a:lnTo>
                <a:lnTo>
                  <a:pt x="425" y="73"/>
                </a:lnTo>
                <a:lnTo>
                  <a:pt x="381" y="88"/>
                </a:lnTo>
                <a:lnTo>
                  <a:pt x="337" y="147"/>
                </a:lnTo>
                <a:lnTo>
                  <a:pt x="264" y="190"/>
                </a:lnTo>
                <a:lnTo>
                  <a:pt x="235" y="234"/>
                </a:lnTo>
                <a:lnTo>
                  <a:pt x="220" y="307"/>
                </a:lnTo>
                <a:lnTo>
                  <a:pt x="176" y="381"/>
                </a:lnTo>
                <a:lnTo>
                  <a:pt x="118" y="454"/>
                </a:lnTo>
                <a:lnTo>
                  <a:pt x="74" y="498"/>
                </a:lnTo>
                <a:lnTo>
                  <a:pt x="59" y="556"/>
                </a:lnTo>
                <a:lnTo>
                  <a:pt x="30" y="600"/>
                </a:lnTo>
                <a:lnTo>
                  <a:pt x="30" y="644"/>
                </a:lnTo>
                <a:lnTo>
                  <a:pt x="30" y="688"/>
                </a:lnTo>
                <a:lnTo>
                  <a:pt x="30" y="732"/>
                </a:lnTo>
                <a:lnTo>
                  <a:pt x="30" y="776"/>
                </a:lnTo>
                <a:lnTo>
                  <a:pt x="0" y="834"/>
                </a:lnTo>
                <a:lnTo>
                  <a:pt x="0" y="893"/>
                </a:lnTo>
                <a:lnTo>
                  <a:pt x="0" y="937"/>
                </a:lnTo>
                <a:lnTo>
                  <a:pt x="0" y="995"/>
                </a:lnTo>
                <a:lnTo>
                  <a:pt x="0" y="1039"/>
                </a:lnTo>
                <a:lnTo>
                  <a:pt x="0" y="1083"/>
                </a:lnTo>
                <a:lnTo>
                  <a:pt x="15" y="1127"/>
                </a:lnTo>
                <a:lnTo>
                  <a:pt x="44" y="1229"/>
                </a:lnTo>
                <a:lnTo>
                  <a:pt x="59" y="1273"/>
                </a:lnTo>
                <a:lnTo>
                  <a:pt x="88" y="1317"/>
                </a:lnTo>
                <a:lnTo>
                  <a:pt x="132" y="1332"/>
                </a:lnTo>
                <a:lnTo>
                  <a:pt x="147" y="1390"/>
                </a:lnTo>
                <a:lnTo>
                  <a:pt x="191" y="1434"/>
                </a:lnTo>
                <a:lnTo>
                  <a:pt x="235" y="1449"/>
                </a:lnTo>
                <a:lnTo>
                  <a:pt x="293" y="1478"/>
                </a:lnTo>
                <a:lnTo>
                  <a:pt x="366" y="1493"/>
                </a:lnTo>
                <a:lnTo>
                  <a:pt x="439" y="1522"/>
                </a:lnTo>
                <a:lnTo>
                  <a:pt x="483" y="1522"/>
                </a:lnTo>
                <a:lnTo>
                  <a:pt x="527" y="1537"/>
                </a:lnTo>
                <a:lnTo>
                  <a:pt x="571" y="1566"/>
                </a:lnTo>
                <a:lnTo>
                  <a:pt x="644" y="1566"/>
                </a:lnTo>
                <a:lnTo>
                  <a:pt x="718" y="1581"/>
                </a:lnTo>
                <a:lnTo>
                  <a:pt x="791" y="1581"/>
                </a:lnTo>
                <a:lnTo>
                  <a:pt x="908" y="1581"/>
                </a:lnTo>
                <a:lnTo>
                  <a:pt x="981" y="1581"/>
                </a:lnTo>
                <a:lnTo>
                  <a:pt x="1025" y="1581"/>
                </a:lnTo>
                <a:lnTo>
                  <a:pt x="1098" y="1581"/>
                </a:lnTo>
                <a:lnTo>
                  <a:pt x="1200" y="1581"/>
                </a:lnTo>
                <a:lnTo>
                  <a:pt x="1318" y="1581"/>
                </a:lnTo>
                <a:lnTo>
                  <a:pt x="1405" y="1581"/>
                </a:lnTo>
                <a:lnTo>
                  <a:pt x="1479" y="1581"/>
                </a:lnTo>
                <a:lnTo>
                  <a:pt x="1522" y="1537"/>
                </a:lnTo>
                <a:lnTo>
                  <a:pt x="1566" y="1493"/>
                </a:lnTo>
                <a:lnTo>
                  <a:pt x="1566" y="1449"/>
                </a:lnTo>
                <a:lnTo>
                  <a:pt x="1596" y="1376"/>
                </a:lnTo>
                <a:lnTo>
                  <a:pt x="1610" y="1332"/>
                </a:lnTo>
                <a:lnTo>
                  <a:pt x="1610" y="1273"/>
                </a:lnTo>
                <a:lnTo>
                  <a:pt x="1639" y="1229"/>
                </a:lnTo>
                <a:lnTo>
                  <a:pt x="1639" y="1171"/>
                </a:lnTo>
                <a:lnTo>
                  <a:pt x="1639" y="1127"/>
                </a:lnTo>
                <a:lnTo>
                  <a:pt x="1639" y="1054"/>
                </a:lnTo>
                <a:lnTo>
                  <a:pt x="1625" y="1010"/>
                </a:lnTo>
                <a:lnTo>
                  <a:pt x="1625" y="966"/>
                </a:lnTo>
                <a:lnTo>
                  <a:pt x="1625" y="922"/>
                </a:lnTo>
                <a:lnTo>
                  <a:pt x="1610" y="878"/>
                </a:lnTo>
                <a:lnTo>
                  <a:pt x="1610" y="834"/>
                </a:lnTo>
                <a:lnTo>
                  <a:pt x="1610" y="776"/>
                </a:lnTo>
                <a:lnTo>
                  <a:pt x="1610" y="732"/>
                </a:lnTo>
                <a:lnTo>
                  <a:pt x="1610" y="688"/>
                </a:lnTo>
                <a:lnTo>
                  <a:pt x="1610" y="644"/>
                </a:lnTo>
                <a:lnTo>
                  <a:pt x="1639" y="600"/>
                </a:lnTo>
                <a:lnTo>
                  <a:pt x="1683" y="556"/>
                </a:lnTo>
                <a:lnTo>
                  <a:pt x="1698" y="512"/>
                </a:lnTo>
                <a:lnTo>
                  <a:pt x="1698" y="46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3246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Mechanical Units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69342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Scalars – Magnitude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-  e.g. mass, time, energy, speed</a:t>
            </a:r>
          </a:p>
          <a:p>
            <a:pPr eaLnBrk="1" hangingPunct="1"/>
            <a:r>
              <a:rPr lang="en-US" sz="2400" dirty="0" smtClean="0"/>
              <a:t>Vectors – Magnitude and Direction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-  e.g. force, velocity</a:t>
            </a:r>
          </a:p>
          <a:p>
            <a:pPr eaLnBrk="1" hangingPunct="1"/>
            <a:r>
              <a:rPr lang="en-US" sz="2400" dirty="0" smtClean="0"/>
              <a:t>Movement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-  Displacement (s) - distance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-  Velocity (v)– distance  / time 	</a:t>
            </a:r>
            <a:r>
              <a:rPr lang="en-US" sz="2400" dirty="0" err="1" smtClean="0"/>
              <a:t>ds</a:t>
            </a:r>
            <a:r>
              <a:rPr lang="en-US" sz="2400" dirty="0" smtClean="0"/>
              <a:t> /</a:t>
            </a:r>
            <a:r>
              <a:rPr lang="en-US" sz="2400" dirty="0" err="1" smtClean="0"/>
              <a:t>dt</a:t>
            </a: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    -  Acceleration (a) velocity  / time	</a:t>
            </a:r>
            <a:r>
              <a:rPr lang="en-US" sz="2400" dirty="0" err="1" smtClean="0"/>
              <a:t>dv</a:t>
            </a:r>
            <a:r>
              <a:rPr lang="en-US" sz="2400" dirty="0" smtClean="0"/>
              <a:t> /</a:t>
            </a:r>
            <a:r>
              <a:rPr lang="en-US" sz="2400" dirty="0" err="1" smtClean="0"/>
              <a:t>dt</a:t>
            </a: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    -  Jerk	</a:t>
            </a:r>
            <a:r>
              <a:rPr lang="en-US" sz="2400" dirty="0" err="1" smtClean="0"/>
              <a:t>da</a:t>
            </a:r>
            <a:r>
              <a:rPr lang="en-US" sz="2400" dirty="0" smtClean="0"/>
              <a:t> /</a:t>
            </a:r>
            <a:r>
              <a:rPr lang="en-US" sz="2400" dirty="0" err="1" smtClean="0"/>
              <a:t>dt</a:t>
            </a:r>
            <a:r>
              <a:rPr lang="en-US" sz="2400" dirty="0" smtClean="0"/>
              <a:t>		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v/dt</a:t>
            </a:r>
            <a:r>
              <a:rPr lang="en-US" sz="2400" baseline="30000" dirty="0" smtClean="0"/>
              <a:t>2	</a:t>
            </a:r>
            <a:r>
              <a:rPr lang="en-US" sz="2400" dirty="0" smtClean="0"/>
              <a:t>	d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s / dt</a:t>
            </a:r>
            <a:r>
              <a:rPr lang="en-US" sz="2400" baseline="30000" dirty="0" smtClean="0"/>
              <a:t>3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0" y="640140"/>
            <a:ext cx="2514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7030A0"/>
                </a:solidFill>
              </a:rPr>
              <a:t>What happens when the bus starts to leave the bus stop?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Angle - Angle - Time Diagrams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447800" y="1676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447800" y="25146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447800" y="48768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315200" y="1752600"/>
            <a:ext cx="1381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Joint 1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239000" y="3962400"/>
            <a:ext cx="1533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Joint 2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447800" y="36576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1600200" y="2058988"/>
            <a:ext cx="5761038" cy="1092200"/>
          </a:xfrm>
          <a:custGeom>
            <a:avLst/>
            <a:gdLst>
              <a:gd name="T0" fmla="*/ 90488 w 3629"/>
              <a:gd name="T1" fmla="*/ 998538 h 688"/>
              <a:gd name="T2" fmla="*/ 207963 w 3629"/>
              <a:gd name="T3" fmla="*/ 812800 h 688"/>
              <a:gd name="T4" fmla="*/ 346075 w 3629"/>
              <a:gd name="T5" fmla="*/ 673100 h 688"/>
              <a:gd name="T6" fmla="*/ 463550 w 3629"/>
              <a:gd name="T7" fmla="*/ 533400 h 688"/>
              <a:gd name="T8" fmla="*/ 625475 w 3629"/>
              <a:gd name="T9" fmla="*/ 441325 h 688"/>
              <a:gd name="T10" fmla="*/ 811213 w 3629"/>
              <a:gd name="T11" fmla="*/ 301625 h 688"/>
              <a:gd name="T12" fmla="*/ 996950 w 3629"/>
              <a:gd name="T13" fmla="*/ 231775 h 688"/>
              <a:gd name="T14" fmla="*/ 1112838 w 3629"/>
              <a:gd name="T15" fmla="*/ 138112 h 688"/>
              <a:gd name="T16" fmla="*/ 1252538 w 3629"/>
              <a:gd name="T17" fmla="*/ 68263 h 688"/>
              <a:gd name="T18" fmla="*/ 1392238 w 3629"/>
              <a:gd name="T19" fmla="*/ 46037 h 688"/>
              <a:gd name="T20" fmla="*/ 1531938 w 3629"/>
              <a:gd name="T21" fmla="*/ 0 h 688"/>
              <a:gd name="T22" fmla="*/ 1763713 w 3629"/>
              <a:gd name="T23" fmla="*/ 0 h 688"/>
              <a:gd name="T24" fmla="*/ 1973263 w 3629"/>
              <a:gd name="T25" fmla="*/ 0 h 688"/>
              <a:gd name="T26" fmla="*/ 2112963 w 3629"/>
              <a:gd name="T27" fmla="*/ 22225 h 688"/>
              <a:gd name="T28" fmla="*/ 2344738 w 3629"/>
              <a:gd name="T29" fmla="*/ 92075 h 688"/>
              <a:gd name="T30" fmla="*/ 2554288 w 3629"/>
              <a:gd name="T31" fmla="*/ 231775 h 688"/>
              <a:gd name="T32" fmla="*/ 2670175 w 3629"/>
              <a:gd name="T33" fmla="*/ 347662 h 688"/>
              <a:gd name="T34" fmla="*/ 2786063 w 3629"/>
              <a:gd name="T35" fmla="*/ 441325 h 688"/>
              <a:gd name="T36" fmla="*/ 2878138 w 3629"/>
              <a:gd name="T37" fmla="*/ 603250 h 688"/>
              <a:gd name="T38" fmla="*/ 3041650 w 3629"/>
              <a:gd name="T39" fmla="*/ 696912 h 688"/>
              <a:gd name="T40" fmla="*/ 3181350 w 3629"/>
              <a:gd name="T41" fmla="*/ 812800 h 688"/>
              <a:gd name="T42" fmla="*/ 3321051 w 3629"/>
              <a:gd name="T43" fmla="*/ 904875 h 688"/>
              <a:gd name="T44" fmla="*/ 3482976 w 3629"/>
              <a:gd name="T45" fmla="*/ 1020763 h 688"/>
              <a:gd name="T46" fmla="*/ 3644901 w 3629"/>
              <a:gd name="T47" fmla="*/ 1068388 h 688"/>
              <a:gd name="T48" fmla="*/ 3784601 w 3629"/>
              <a:gd name="T49" fmla="*/ 1090613 h 688"/>
              <a:gd name="T50" fmla="*/ 3924301 w 3629"/>
              <a:gd name="T51" fmla="*/ 1090613 h 688"/>
              <a:gd name="T52" fmla="*/ 4110038 w 3629"/>
              <a:gd name="T53" fmla="*/ 1090613 h 688"/>
              <a:gd name="T54" fmla="*/ 4273551 w 3629"/>
              <a:gd name="T55" fmla="*/ 1090613 h 688"/>
              <a:gd name="T56" fmla="*/ 4481513 w 3629"/>
              <a:gd name="T57" fmla="*/ 1044575 h 688"/>
              <a:gd name="T58" fmla="*/ 4783138 w 3629"/>
              <a:gd name="T59" fmla="*/ 928688 h 688"/>
              <a:gd name="T60" fmla="*/ 5294313 w 3629"/>
              <a:gd name="T61" fmla="*/ 788987 h 688"/>
              <a:gd name="T62" fmla="*/ 5527676 w 3629"/>
              <a:gd name="T63" fmla="*/ 673100 h 688"/>
              <a:gd name="T64" fmla="*/ 5689601 w 3629"/>
              <a:gd name="T65" fmla="*/ 579437 h 6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629"/>
              <a:gd name="T100" fmla="*/ 0 h 688"/>
              <a:gd name="T101" fmla="*/ 3629 w 3629"/>
              <a:gd name="T102" fmla="*/ 688 h 6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629" h="688">
                <a:moveTo>
                  <a:pt x="0" y="671"/>
                </a:moveTo>
                <a:lnTo>
                  <a:pt x="57" y="629"/>
                </a:lnTo>
                <a:lnTo>
                  <a:pt x="101" y="585"/>
                </a:lnTo>
                <a:lnTo>
                  <a:pt x="131" y="512"/>
                </a:lnTo>
                <a:lnTo>
                  <a:pt x="174" y="468"/>
                </a:lnTo>
                <a:lnTo>
                  <a:pt x="218" y="424"/>
                </a:lnTo>
                <a:lnTo>
                  <a:pt x="262" y="380"/>
                </a:lnTo>
                <a:lnTo>
                  <a:pt x="292" y="336"/>
                </a:lnTo>
                <a:lnTo>
                  <a:pt x="350" y="292"/>
                </a:lnTo>
                <a:lnTo>
                  <a:pt x="394" y="278"/>
                </a:lnTo>
                <a:lnTo>
                  <a:pt x="467" y="234"/>
                </a:lnTo>
                <a:lnTo>
                  <a:pt x="511" y="190"/>
                </a:lnTo>
                <a:lnTo>
                  <a:pt x="584" y="146"/>
                </a:lnTo>
                <a:lnTo>
                  <a:pt x="628" y="146"/>
                </a:lnTo>
                <a:lnTo>
                  <a:pt x="643" y="87"/>
                </a:lnTo>
                <a:lnTo>
                  <a:pt x="701" y="87"/>
                </a:lnTo>
                <a:lnTo>
                  <a:pt x="745" y="43"/>
                </a:lnTo>
                <a:lnTo>
                  <a:pt x="789" y="43"/>
                </a:lnTo>
                <a:lnTo>
                  <a:pt x="833" y="29"/>
                </a:lnTo>
                <a:lnTo>
                  <a:pt x="877" y="29"/>
                </a:lnTo>
                <a:lnTo>
                  <a:pt x="921" y="0"/>
                </a:lnTo>
                <a:lnTo>
                  <a:pt x="965" y="0"/>
                </a:lnTo>
                <a:lnTo>
                  <a:pt x="1038" y="0"/>
                </a:lnTo>
                <a:lnTo>
                  <a:pt x="1111" y="0"/>
                </a:lnTo>
                <a:lnTo>
                  <a:pt x="1199" y="0"/>
                </a:lnTo>
                <a:lnTo>
                  <a:pt x="1243" y="0"/>
                </a:lnTo>
                <a:lnTo>
                  <a:pt x="1287" y="14"/>
                </a:lnTo>
                <a:lnTo>
                  <a:pt x="1331" y="14"/>
                </a:lnTo>
                <a:lnTo>
                  <a:pt x="1418" y="29"/>
                </a:lnTo>
                <a:lnTo>
                  <a:pt x="1477" y="58"/>
                </a:lnTo>
                <a:lnTo>
                  <a:pt x="1535" y="102"/>
                </a:lnTo>
                <a:lnTo>
                  <a:pt x="1609" y="146"/>
                </a:lnTo>
                <a:lnTo>
                  <a:pt x="1638" y="190"/>
                </a:lnTo>
                <a:lnTo>
                  <a:pt x="1682" y="219"/>
                </a:lnTo>
                <a:lnTo>
                  <a:pt x="1696" y="263"/>
                </a:lnTo>
                <a:lnTo>
                  <a:pt x="1755" y="278"/>
                </a:lnTo>
                <a:lnTo>
                  <a:pt x="1770" y="336"/>
                </a:lnTo>
                <a:lnTo>
                  <a:pt x="1813" y="380"/>
                </a:lnTo>
                <a:lnTo>
                  <a:pt x="1872" y="395"/>
                </a:lnTo>
                <a:lnTo>
                  <a:pt x="1916" y="439"/>
                </a:lnTo>
                <a:lnTo>
                  <a:pt x="1960" y="483"/>
                </a:lnTo>
                <a:lnTo>
                  <a:pt x="2004" y="512"/>
                </a:lnTo>
                <a:lnTo>
                  <a:pt x="2048" y="526"/>
                </a:lnTo>
                <a:lnTo>
                  <a:pt x="2092" y="570"/>
                </a:lnTo>
                <a:lnTo>
                  <a:pt x="2150" y="629"/>
                </a:lnTo>
                <a:lnTo>
                  <a:pt x="2194" y="643"/>
                </a:lnTo>
                <a:lnTo>
                  <a:pt x="2252" y="673"/>
                </a:lnTo>
                <a:lnTo>
                  <a:pt x="2296" y="673"/>
                </a:lnTo>
                <a:lnTo>
                  <a:pt x="2340" y="687"/>
                </a:lnTo>
                <a:lnTo>
                  <a:pt x="2384" y="687"/>
                </a:lnTo>
                <a:lnTo>
                  <a:pt x="2428" y="687"/>
                </a:lnTo>
                <a:lnTo>
                  <a:pt x="2472" y="687"/>
                </a:lnTo>
                <a:lnTo>
                  <a:pt x="2545" y="687"/>
                </a:lnTo>
                <a:lnTo>
                  <a:pt x="2589" y="687"/>
                </a:lnTo>
                <a:lnTo>
                  <a:pt x="2633" y="687"/>
                </a:lnTo>
                <a:lnTo>
                  <a:pt x="2692" y="687"/>
                </a:lnTo>
                <a:lnTo>
                  <a:pt x="2779" y="687"/>
                </a:lnTo>
                <a:lnTo>
                  <a:pt x="2823" y="658"/>
                </a:lnTo>
                <a:lnTo>
                  <a:pt x="2896" y="643"/>
                </a:lnTo>
                <a:lnTo>
                  <a:pt x="3013" y="585"/>
                </a:lnTo>
                <a:lnTo>
                  <a:pt x="3189" y="541"/>
                </a:lnTo>
                <a:lnTo>
                  <a:pt x="3335" y="497"/>
                </a:lnTo>
                <a:lnTo>
                  <a:pt x="3409" y="453"/>
                </a:lnTo>
                <a:lnTo>
                  <a:pt x="3482" y="424"/>
                </a:lnTo>
                <a:lnTo>
                  <a:pt x="3526" y="409"/>
                </a:lnTo>
                <a:lnTo>
                  <a:pt x="3584" y="365"/>
                </a:lnTo>
                <a:lnTo>
                  <a:pt x="3628" y="30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1752600" y="4613275"/>
            <a:ext cx="5772150" cy="512763"/>
          </a:xfrm>
          <a:custGeom>
            <a:avLst/>
            <a:gdLst>
              <a:gd name="T0" fmla="*/ 77788 w 3636"/>
              <a:gd name="T1" fmla="*/ 325438 h 323"/>
              <a:gd name="T2" fmla="*/ 193675 w 3636"/>
              <a:gd name="T3" fmla="*/ 255588 h 323"/>
              <a:gd name="T4" fmla="*/ 333375 w 3636"/>
              <a:gd name="T5" fmla="*/ 139700 h 323"/>
              <a:gd name="T6" fmla="*/ 473075 w 3636"/>
              <a:gd name="T7" fmla="*/ 117475 h 323"/>
              <a:gd name="T8" fmla="*/ 612775 w 3636"/>
              <a:gd name="T9" fmla="*/ 69850 h 323"/>
              <a:gd name="T10" fmla="*/ 752475 w 3636"/>
              <a:gd name="T11" fmla="*/ 47625 h 323"/>
              <a:gd name="T12" fmla="*/ 938213 w 3636"/>
              <a:gd name="T13" fmla="*/ 0 h 323"/>
              <a:gd name="T14" fmla="*/ 1123950 w 3636"/>
              <a:gd name="T15" fmla="*/ 23813 h 323"/>
              <a:gd name="T16" fmla="*/ 1263650 w 3636"/>
              <a:gd name="T17" fmla="*/ 47625 h 323"/>
              <a:gd name="T18" fmla="*/ 1495425 w 3636"/>
              <a:gd name="T19" fmla="*/ 117475 h 323"/>
              <a:gd name="T20" fmla="*/ 1635125 w 3636"/>
              <a:gd name="T21" fmla="*/ 185738 h 323"/>
              <a:gd name="T22" fmla="*/ 1820863 w 3636"/>
              <a:gd name="T23" fmla="*/ 255588 h 323"/>
              <a:gd name="T24" fmla="*/ 1960563 w 3636"/>
              <a:gd name="T25" fmla="*/ 325438 h 323"/>
              <a:gd name="T26" fmla="*/ 2146300 w 3636"/>
              <a:gd name="T27" fmla="*/ 441325 h 323"/>
              <a:gd name="T28" fmla="*/ 2308225 w 3636"/>
              <a:gd name="T29" fmla="*/ 511175 h 323"/>
              <a:gd name="T30" fmla="*/ 2447925 w 3636"/>
              <a:gd name="T31" fmla="*/ 488950 h 323"/>
              <a:gd name="T32" fmla="*/ 2587625 w 3636"/>
              <a:gd name="T33" fmla="*/ 465138 h 323"/>
              <a:gd name="T34" fmla="*/ 2749550 w 3636"/>
              <a:gd name="T35" fmla="*/ 419100 h 323"/>
              <a:gd name="T36" fmla="*/ 2889250 w 3636"/>
              <a:gd name="T37" fmla="*/ 395288 h 323"/>
              <a:gd name="T38" fmla="*/ 3121025 w 3636"/>
              <a:gd name="T39" fmla="*/ 395288 h 323"/>
              <a:gd name="T40" fmla="*/ 3260726 w 3636"/>
              <a:gd name="T41" fmla="*/ 395288 h 323"/>
              <a:gd name="T42" fmla="*/ 3400426 w 3636"/>
              <a:gd name="T43" fmla="*/ 349250 h 323"/>
              <a:gd name="T44" fmla="*/ 3678238 w 3636"/>
              <a:gd name="T45" fmla="*/ 279400 h 323"/>
              <a:gd name="T46" fmla="*/ 3865563 w 3636"/>
              <a:gd name="T47" fmla="*/ 279400 h 323"/>
              <a:gd name="T48" fmla="*/ 4051300 w 3636"/>
              <a:gd name="T49" fmla="*/ 255588 h 323"/>
              <a:gd name="T50" fmla="*/ 4237038 w 3636"/>
              <a:gd name="T51" fmla="*/ 209550 h 323"/>
              <a:gd name="T52" fmla="*/ 4445000 w 3636"/>
              <a:gd name="T53" fmla="*/ 185738 h 323"/>
              <a:gd name="T54" fmla="*/ 4584700 w 3636"/>
              <a:gd name="T55" fmla="*/ 139700 h 323"/>
              <a:gd name="T56" fmla="*/ 4724400 w 3636"/>
              <a:gd name="T57" fmla="*/ 139700 h 323"/>
              <a:gd name="T58" fmla="*/ 4886325 w 3636"/>
              <a:gd name="T59" fmla="*/ 139700 h 323"/>
              <a:gd name="T60" fmla="*/ 5026025 w 3636"/>
              <a:gd name="T61" fmla="*/ 139700 h 323"/>
              <a:gd name="T62" fmla="*/ 5165725 w 3636"/>
              <a:gd name="T63" fmla="*/ 139700 h 323"/>
              <a:gd name="T64" fmla="*/ 5305425 w 3636"/>
              <a:gd name="T65" fmla="*/ 139700 h 323"/>
              <a:gd name="T66" fmla="*/ 5445125 w 3636"/>
              <a:gd name="T67" fmla="*/ 117475 h 323"/>
              <a:gd name="T68" fmla="*/ 5607050 w 3636"/>
              <a:gd name="T69" fmla="*/ 117475 h 323"/>
              <a:gd name="T70" fmla="*/ 5770563 w 3636"/>
              <a:gd name="T71" fmla="*/ 47625 h 3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636"/>
              <a:gd name="T109" fmla="*/ 0 h 323"/>
              <a:gd name="T110" fmla="*/ 3636 w 3636"/>
              <a:gd name="T111" fmla="*/ 323 h 3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636" h="323">
                <a:moveTo>
                  <a:pt x="0" y="262"/>
                </a:moveTo>
                <a:lnTo>
                  <a:pt x="49" y="205"/>
                </a:lnTo>
                <a:lnTo>
                  <a:pt x="78" y="161"/>
                </a:lnTo>
                <a:lnTo>
                  <a:pt x="122" y="161"/>
                </a:lnTo>
                <a:lnTo>
                  <a:pt x="166" y="117"/>
                </a:lnTo>
                <a:lnTo>
                  <a:pt x="210" y="88"/>
                </a:lnTo>
                <a:lnTo>
                  <a:pt x="254" y="74"/>
                </a:lnTo>
                <a:lnTo>
                  <a:pt x="298" y="74"/>
                </a:lnTo>
                <a:lnTo>
                  <a:pt x="342" y="44"/>
                </a:lnTo>
                <a:lnTo>
                  <a:pt x="386" y="44"/>
                </a:lnTo>
                <a:lnTo>
                  <a:pt x="430" y="44"/>
                </a:lnTo>
                <a:lnTo>
                  <a:pt x="474" y="30"/>
                </a:lnTo>
                <a:lnTo>
                  <a:pt x="547" y="0"/>
                </a:lnTo>
                <a:lnTo>
                  <a:pt x="591" y="0"/>
                </a:lnTo>
                <a:lnTo>
                  <a:pt x="664" y="0"/>
                </a:lnTo>
                <a:lnTo>
                  <a:pt x="708" y="15"/>
                </a:lnTo>
                <a:lnTo>
                  <a:pt x="752" y="15"/>
                </a:lnTo>
                <a:lnTo>
                  <a:pt x="796" y="30"/>
                </a:lnTo>
                <a:lnTo>
                  <a:pt x="869" y="59"/>
                </a:lnTo>
                <a:lnTo>
                  <a:pt x="942" y="74"/>
                </a:lnTo>
                <a:lnTo>
                  <a:pt x="986" y="103"/>
                </a:lnTo>
                <a:lnTo>
                  <a:pt x="1030" y="117"/>
                </a:lnTo>
                <a:lnTo>
                  <a:pt x="1074" y="147"/>
                </a:lnTo>
                <a:lnTo>
                  <a:pt x="1147" y="161"/>
                </a:lnTo>
                <a:lnTo>
                  <a:pt x="1191" y="191"/>
                </a:lnTo>
                <a:lnTo>
                  <a:pt x="1235" y="205"/>
                </a:lnTo>
                <a:lnTo>
                  <a:pt x="1308" y="249"/>
                </a:lnTo>
                <a:lnTo>
                  <a:pt x="1352" y="278"/>
                </a:lnTo>
                <a:lnTo>
                  <a:pt x="1396" y="293"/>
                </a:lnTo>
                <a:lnTo>
                  <a:pt x="1454" y="322"/>
                </a:lnTo>
                <a:lnTo>
                  <a:pt x="1498" y="322"/>
                </a:lnTo>
                <a:lnTo>
                  <a:pt x="1542" y="308"/>
                </a:lnTo>
                <a:lnTo>
                  <a:pt x="1586" y="308"/>
                </a:lnTo>
                <a:lnTo>
                  <a:pt x="1630" y="293"/>
                </a:lnTo>
                <a:lnTo>
                  <a:pt x="1688" y="264"/>
                </a:lnTo>
                <a:lnTo>
                  <a:pt x="1732" y="264"/>
                </a:lnTo>
                <a:lnTo>
                  <a:pt x="1776" y="249"/>
                </a:lnTo>
                <a:lnTo>
                  <a:pt x="1820" y="249"/>
                </a:lnTo>
                <a:lnTo>
                  <a:pt x="1893" y="249"/>
                </a:lnTo>
                <a:lnTo>
                  <a:pt x="1966" y="249"/>
                </a:lnTo>
                <a:lnTo>
                  <a:pt x="2010" y="249"/>
                </a:lnTo>
                <a:lnTo>
                  <a:pt x="2054" y="249"/>
                </a:lnTo>
                <a:lnTo>
                  <a:pt x="2098" y="220"/>
                </a:lnTo>
                <a:lnTo>
                  <a:pt x="2142" y="220"/>
                </a:lnTo>
                <a:lnTo>
                  <a:pt x="2244" y="205"/>
                </a:lnTo>
                <a:lnTo>
                  <a:pt x="2317" y="176"/>
                </a:lnTo>
                <a:lnTo>
                  <a:pt x="2391" y="176"/>
                </a:lnTo>
                <a:lnTo>
                  <a:pt x="2435" y="176"/>
                </a:lnTo>
                <a:lnTo>
                  <a:pt x="2508" y="161"/>
                </a:lnTo>
                <a:lnTo>
                  <a:pt x="2552" y="161"/>
                </a:lnTo>
                <a:lnTo>
                  <a:pt x="2596" y="132"/>
                </a:lnTo>
                <a:lnTo>
                  <a:pt x="2669" y="132"/>
                </a:lnTo>
                <a:lnTo>
                  <a:pt x="2713" y="117"/>
                </a:lnTo>
                <a:lnTo>
                  <a:pt x="2800" y="117"/>
                </a:lnTo>
                <a:lnTo>
                  <a:pt x="2844" y="88"/>
                </a:lnTo>
                <a:lnTo>
                  <a:pt x="2888" y="88"/>
                </a:lnTo>
                <a:lnTo>
                  <a:pt x="2932" y="88"/>
                </a:lnTo>
                <a:lnTo>
                  <a:pt x="2976" y="88"/>
                </a:lnTo>
                <a:lnTo>
                  <a:pt x="3020" y="88"/>
                </a:lnTo>
                <a:lnTo>
                  <a:pt x="3078" y="88"/>
                </a:lnTo>
                <a:lnTo>
                  <a:pt x="3122" y="88"/>
                </a:lnTo>
                <a:lnTo>
                  <a:pt x="3166" y="88"/>
                </a:lnTo>
                <a:lnTo>
                  <a:pt x="3210" y="88"/>
                </a:lnTo>
                <a:lnTo>
                  <a:pt x="3254" y="88"/>
                </a:lnTo>
                <a:lnTo>
                  <a:pt x="3298" y="88"/>
                </a:lnTo>
                <a:lnTo>
                  <a:pt x="3342" y="88"/>
                </a:lnTo>
                <a:lnTo>
                  <a:pt x="3386" y="88"/>
                </a:lnTo>
                <a:lnTo>
                  <a:pt x="3430" y="74"/>
                </a:lnTo>
                <a:lnTo>
                  <a:pt x="3474" y="74"/>
                </a:lnTo>
                <a:lnTo>
                  <a:pt x="3532" y="74"/>
                </a:lnTo>
                <a:lnTo>
                  <a:pt x="3576" y="44"/>
                </a:lnTo>
                <a:lnTo>
                  <a:pt x="3635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776288" y="1508125"/>
            <a:ext cx="354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85800" y="3200400"/>
            <a:ext cx="542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85800" y="5715000"/>
            <a:ext cx="542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623888" y="3794125"/>
            <a:ext cx="354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Kinetics</a:t>
            </a:r>
            <a:endParaRPr lang="en-US" dirty="0"/>
          </a:p>
        </p:txBody>
      </p:sp>
      <p:pic>
        <p:nvPicPr>
          <p:cNvPr id="1026" name="Picture 2" descr="C:\Documents and Settings\Brian Peacock\Local Settings\Temporary Internet Files\Content.IE5\KGDOZGHP\MC9000183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1828800" cy="2423039"/>
          </a:xfrm>
          <a:prstGeom prst="rect">
            <a:avLst/>
          </a:prstGeom>
          <a:noFill/>
        </p:spPr>
      </p:pic>
      <p:pic>
        <p:nvPicPr>
          <p:cNvPr id="1027" name="Picture 3" descr="C:\Documents and Settings\Brian Peacock\Local Settings\Temporary Internet Files\Content.IE5\8PY21S4F\MC9004374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0"/>
            <a:ext cx="2514600" cy="2672310"/>
          </a:xfrm>
          <a:prstGeom prst="rect">
            <a:avLst/>
          </a:prstGeom>
          <a:noFill/>
        </p:spPr>
      </p:pic>
      <p:pic>
        <p:nvPicPr>
          <p:cNvPr id="1028" name="Picture 4" descr="C:\Documents and Settings\Brian Peacock\Local Settings\Temporary Internet Files\Content.IE5\AJGRZ2A5\MC90028207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3429000" cy="2012751"/>
          </a:xfrm>
          <a:prstGeom prst="rect">
            <a:avLst/>
          </a:prstGeom>
          <a:noFill/>
        </p:spPr>
      </p:pic>
      <p:pic>
        <p:nvPicPr>
          <p:cNvPr id="1030" name="Picture 6" descr="C:\Documents and Settings\Brian Peacock\Local Settings\Temporary Internet Files\Content.IE5\8PY21S4F\MC90029859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733800"/>
            <a:ext cx="2765522" cy="2662123"/>
          </a:xfrm>
          <a:prstGeom prst="rect">
            <a:avLst/>
          </a:prstGeom>
          <a:noFill/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3000" r="36250" b="16000"/>
          <a:stretch>
            <a:fillRect/>
          </a:stretch>
        </p:blipFill>
        <p:spPr bwMode="auto">
          <a:xfrm>
            <a:off x="3048000" y="228600"/>
            <a:ext cx="443277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4317" t="43500" r="36250" b="16000"/>
          <a:stretch>
            <a:fillRect/>
          </a:stretch>
        </p:blipFill>
        <p:spPr bwMode="auto">
          <a:xfrm>
            <a:off x="838200" y="2019300"/>
            <a:ext cx="22229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4317" t="43500" r="36250" b="16000"/>
          <a:stretch>
            <a:fillRect/>
          </a:stretch>
        </p:blipFill>
        <p:spPr bwMode="auto">
          <a:xfrm>
            <a:off x="3352800" y="2019300"/>
            <a:ext cx="22229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17" t="43500" r="36250" b="16000"/>
          <a:stretch>
            <a:fillRect/>
          </a:stretch>
        </p:blipFill>
        <p:spPr bwMode="auto">
          <a:xfrm>
            <a:off x="6400800" y="1981200"/>
            <a:ext cx="22229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10800000">
            <a:off x="1524000" y="50673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962400" y="50673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4038600" y="10287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5943600" y="34290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8305800" y="27432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600200" y="10287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533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5715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Tension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5715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Shear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800" dirty="0">
                <a:solidFill>
                  <a:schemeClr val="tx2"/>
                </a:solidFill>
              </a:rPr>
              <a:t>Angle - Force - Time Diagrams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1676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447800" y="25146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447800" y="56388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315200" y="17526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239000" y="3962400"/>
            <a:ext cx="1533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Joint 2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447800" y="36576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Freeform 9"/>
          <p:cNvSpPr>
            <a:spLocks/>
          </p:cNvSpPr>
          <p:nvPr/>
        </p:nvSpPr>
        <p:spPr bwMode="auto">
          <a:xfrm>
            <a:off x="1600200" y="2058988"/>
            <a:ext cx="5761038" cy="1092200"/>
          </a:xfrm>
          <a:custGeom>
            <a:avLst/>
            <a:gdLst>
              <a:gd name="T0" fmla="*/ 90488 w 3629"/>
              <a:gd name="T1" fmla="*/ 998538 h 688"/>
              <a:gd name="T2" fmla="*/ 207963 w 3629"/>
              <a:gd name="T3" fmla="*/ 812800 h 688"/>
              <a:gd name="T4" fmla="*/ 346075 w 3629"/>
              <a:gd name="T5" fmla="*/ 673100 h 688"/>
              <a:gd name="T6" fmla="*/ 463550 w 3629"/>
              <a:gd name="T7" fmla="*/ 533400 h 688"/>
              <a:gd name="T8" fmla="*/ 625475 w 3629"/>
              <a:gd name="T9" fmla="*/ 441325 h 688"/>
              <a:gd name="T10" fmla="*/ 811213 w 3629"/>
              <a:gd name="T11" fmla="*/ 301625 h 688"/>
              <a:gd name="T12" fmla="*/ 996950 w 3629"/>
              <a:gd name="T13" fmla="*/ 231775 h 688"/>
              <a:gd name="T14" fmla="*/ 1112838 w 3629"/>
              <a:gd name="T15" fmla="*/ 138112 h 688"/>
              <a:gd name="T16" fmla="*/ 1252538 w 3629"/>
              <a:gd name="T17" fmla="*/ 68263 h 688"/>
              <a:gd name="T18" fmla="*/ 1392238 w 3629"/>
              <a:gd name="T19" fmla="*/ 46037 h 688"/>
              <a:gd name="T20" fmla="*/ 1531938 w 3629"/>
              <a:gd name="T21" fmla="*/ 0 h 688"/>
              <a:gd name="T22" fmla="*/ 1763713 w 3629"/>
              <a:gd name="T23" fmla="*/ 0 h 688"/>
              <a:gd name="T24" fmla="*/ 1973263 w 3629"/>
              <a:gd name="T25" fmla="*/ 0 h 688"/>
              <a:gd name="T26" fmla="*/ 2112963 w 3629"/>
              <a:gd name="T27" fmla="*/ 22225 h 688"/>
              <a:gd name="T28" fmla="*/ 2344738 w 3629"/>
              <a:gd name="T29" fmla="*/ 92075 h 688"/>
              <a:gd name="T30" fmla="*/ 2554288 w 3629"/>
              <a:gd name="T31" fmla="*/ 231775 h 688"/>
              <a:gd name="T32" fmla="*/ 2670175 w 3629"/>
              <a:gd name="T33" fmla="*/ 347662 h 688"/>
              <a:gd name="T34" fmla="*/ 2786063 w 3629"/>
              <a:gd name="T35" fmla="*/ 441325 h 688"/>
              <a:gd name="T36" fmla="*/ 2878138 w 3629"/>
              <a:gd name="T37" fmla="*/ 603250 h 688"/>
              <a:gd name="T38" fmla="*/ 3041650 w 3629"/>
              <a:gd name="T39" fmla="*/ 696912 h 688"/>
              <a:gd name="T40" fmla="*/ 3181350 w 3629"/>
              <a:gd name="T41" fmla="*/ 812800 h 688"/>
              <a:gd name="T42" fmla="*/ 3321051 w 3629"/>
              <a:gd name="T43" fmla="*/ 904875 h 688"/>
              <a:gd name="T44" fmla="*/ 3482976 w 3629"/>
              <a:gd name="T45" fmla="*/ 1020763 h 688"/>
              <a:gd name="T46" fmla="*/ 3644901 w 3629"/>
              <a:gd name="T47" fmla="*/ 1068388 h 688"/>
              <a:gd name="T48" fmla="*/ 3784601 w 3629"/>
              <a:gd name="T49" fmla="*/ 1090613 h 688"/>
              <a:gd name="T50" fmla="*/ 3924301 w 3629"/>
              <a:gd name="T51" fmla="*/ 1090613 h 688"/>
              <a:gd name="T52" fmla="*/ 4110038 w 3629"/>
              <a:gd name="T53" fmla="*/ 1090613 h 688"/>
              <a:gd name="T54" fmla="*/ 4273551 w 3629"/>
              <a:gd name="T55" fmla="*/ 1090613 h 688"/>
              <a:gd name="T56" fmla="*/ 4481513 w 3629"/>
              <a:gd name="T57" fmla="*/ 1044575 h 688"/>
              <a:gd name="T58" fmla="*/ 4783138 w 3629"/>
              <a:gd name="T59" fmla="*/ 928688 h 688"/>
              <a:gd name="T60" fmla="*/ 5294313 w 3629"/>
              <a:gd name="T61" fmla="*/ 788987 h 688"/>
              <a:gd name="T62" fmla="*/ 5527676 w 3629"/>
              <a:gd name="T63" fmla="*/ 673100 h 688"/>
              <a:gd name="T64" fmla="*/ 5689601 w 3629"/>
              <a:gd name="T65" fmla="*/ 579437 h 6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629"/>
              <a:gd name="T100" fmla="*/ 0 h 688"/>
              <a:gd name="T101" fmla="*/ 3629 w 3629"/>
              <a:gd name="T102" fmla="*/ 688 h 6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629" h="688">
                <a:moveTo>
                  <a:pt x="0" y="671"/>
                </a:moveTo>
                <a:lnTo>
                  <a:pt x="57" y="629"/>
                </a:lnTo>
                <a:lnTo>
                  <a:pt x="101" y="585"/>
                </a:lnTo>
                <a:lnTo>
                  <a:pt x="131" y="512"/>
                </a:lnTo>
                <a:lnTo>
                  <a:pt x="174" y="468"/>
                </a:lnTo>
                <a:lnTo>
                  <a:pt x="218" y="424"/>
                </a:lnTo>
                <a:lnTo>
                  <a:pt x="262" y="380"/>
                </a:lnTo>
                <a:lnTo>
                  <a:pt x="292" y="336"/>
                </a:lnTo>
                <a:lnTo>
                  <a:pt x="350" y="292"/>
                </a:lnTo>
                <a:lnTo>
                  <a:pt x="394" y="278"/>
                </a:lnTo>
                <a:lnTo>
                  <a:pt x="467" y="234"/>
                </a:lnTo>
                <a:lnTo>
                  <a:pt x="511" y="190"/>
                </a:lnTo>
                <a:lnTo>
                  <a:pt x="584" y="146"/>
                </a:lnTo>
                <a:lnTo>
                  <a:pt x="628" y="146"/>
                </a:lnTo>
                <a:lnTo>
                  <a:pt x="643" y="87"/>
                </a:lnTo>
                <a:lnTo>
                  <a:pt x="701" y="87"/>
                </a:lnTo>
                <a:lnTo>
                  <a:pt x="745" y="43"/>
                </a:lnTo>
                <a:lnTo>
                  <a:pt x="789" y="43"/>
                </a:lnTo>
                <a:lnTo>
                  <a:pt x="833" y="29"/>
                </a:lnTo>
                <a:lnTo>
                  <a:pt x="877" y="29"/>
                </a:lnTo>
                <a:lnTo>
                  <a:pt x="921" y="0"/>
                </a:lnTo>
                <a:lnTo>
                  <a:pt x="965" y="0"/>
                </a:lnTo>
                <a:lnTo>
                  <a:pt x="1038" y="0"/>
                </a:lnTo>
                <a:lnTo>
                  <a:pt x="1111" y="0"/>
                </a:lnTo>
                <a:lnTo>
                  <a:pt x="1199" y="0"/>
                </a:lnTo>
                <a:lnTo>
                  <a:pt x="1243" y="0"/>
                </a:lnTo>
                <a:lnTo>
                  <a:pt x="1287" y="14"/>
                </a:lnTo>
                <a:lnTo>
                  <a:pt x="1331" y="14"/>
                </a:lnTo>
                <a:lnTo>
                  <a:pt x="1418" y="29"/>
                </a:lnTo>
                <a:lnTo>
                  <a:pt x="1477" y="58"/>
                </a:lnTo>
                <a:lnTo>
                  <a:pt x="1535" y="102"/>
                </a:lnTo>
                <a:lnTo>
                  <a:pt x="1609" y="146"/>
                </a:lnTo>
                <a:lnTo>
                  <a:pt x="1638" y="190"/>
                </a:lnTo>
                <a:lnTo>
                  <a:pt x="1682" y="219"/>
                </a:lnTo>
                <a:lnTo>
                  <a:pt x="1696" y="263"/>
                </a:lnTo>
                <a:lnTo>
                  <a:pt x="1755" y="278"/>
                </a:lnTo>
                <a:lnTo>
                  <a:pt x="1770" y="336"/>
                </a:lnTo>
                <a:lnTo>
                  <a:pt x="1813" y="380"/>
                </a:lnTo>
                <a:lnTo>
                  <a:pt x="1872" y="395"/>
                </a:lnTo>
                <a:lnTo>
                  <a:pt x="1916" y="439"/>
                </a:lnTo>
                <a:lnTo>
                  <a:pt x="1960" y="483"/>
                </a:lnTo>
                <a:lnTo>
                  <a:pt x="2004" y="512"/>
                </a:lnTo>
                <a:lnTo>
                  <a:pt x="2048" y="526"/>
                </a:lnTo>
                <a:lnTo>
                  <a:pt x="2092" y="570"/>
                </a:lnTo>
                <a:lnTo>
                  <a:pt x="2150" y="629"/>
                </a:lnTo>
                <a:lnTo>
                  <a:pt x="2194" y="643"/>
                </a:lnTo>
                <a:lnTo>
                  <a:pt x="2252" y="673"/>
                </a:lnTo>
                <a:lnTo>
                  <a:pt x="2296" y="673"/>
                </a:lnTo>
                <a:lnTo>
                  <a:pt x="2340" y="687"/>
                </a:lnTo>
                <a:lnTo>
                  <a:pt x="2384" y="687"/>
                </a:lnTo>
                <a:lnTo>
                  <a:pt x="2428" y="687"/>
                </a:lnTo>
                <a:lnTo>
                  <a:pt x="2472" y="687"/>
                </a:lnTo>
                <a:lnTo>
                  <a:pt x="2545" y="687"/>
                </a:lnTo>
                <a:lnTo>
                  <a:pt x="2589" y="687"/>
                </a:lnTo>
                <a:lnTo>
                  <a:pt x="2633" y="687"/>
                </a:lnTo>
                <a:lnTo>
                  <a:pt x="2692" y="687"/>
                </a:lnTo>
                <a:lnTo>
                  <a:pt x="2779" y="687"/>
                </a:lnTo>
                <a:lnTo>
                  <a:pt x="2823" y="658"/>
                </a:lnTo>
                <a:lnTo>
                  <a:pt x="2896" y="643"/>
                </a:lnTo>
                <a:lnTo>
                  <a:pt x="3013" y="585"/>
                </a:lnTo>
                <a:lnTo>
                  <a:pt x="3189" y="541"/>
                </a:lnTo>
                <a:lnTo>
                  <a:pt x="3335" y="497"/>
                </a:lnTo>
                <a:lnTo>
                  <a:pt x="3409" y="453"/>
                </a:lnTo>
                <a:lnTo>
                  <a:pt x="3482" y="424"/>
                </a:lnTo>
                <a:lnTo>
                  <a:pt x="3526" y="409"/>
                </a:lnTo>
                <a:lnTo>
                  <a:pt x="3584" y="365"/>
                </a:lnTo>
                <a:lnTo>
                  <a:pt x="3628" y="30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776288" y="1508125"/>
            <a:ext cx="354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85800" y="3200400"/>
            <a:ext cx="542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2438400"/>
            <a:ext cx="1000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Angle</a:t>
            </a:r>
          </a:p>
        </p:txBody>
      </p:sp>
      <p:sp>
        <p:nvSpPr>
          <p:cNvPr id="34829" name="Freeform 13"/>
          <p:cNvSpPr>
            <a:spLocks/>
          </p:cNvSpPr>
          <p:nvPr/>
        </p:nvSpPr>
        <p:spPr bwMode="auto">
          <a:xfrm>
            <a:off x="1524000" y="4265613"/>
            <a:ext cx="5164138" cy="1349375"/>
          </a:xfrm>
          <a:custGeom>
            <a:avLst/>
            <a:gdLst>
              <a:gd name="T0" fmla="*/ 74613 w 3253"/>
              <a:gd name="T1" fmla="*/ 1208088 h 850"/>
              <a:gd name="T2" fmla="*/ 214313 w 3253"/>
              <a:gd name="T3" fmla="*/ 1184275 h 850"/>
              <a:gd name="T4" fmla="*/ 400050 w 3253"/>
              <a:gd name="T5" fmla="*/ 1044575 h 850"/>
              <a:gd name="T6" fmla="*/ 585788 w 3253"/>
              <a:gd name="T7" fmla="*/ 998538 h 850"/>
              <a:gd name="T8" fmla="*/ 701675 w 3253"/>
              <a:gd name="T9" fmla="*/ 906463 h 850"/>
              <a:gd name="T10" fmla="*/ 841375 w 3253"/>
              <a:gd name="T11" fmla="*/ 858838 h 850"/>
              <a:gd name="T12" fmla="*/ 1027113 w 3253"/>
              <a:gd name="T13" fmla="*/ 719137 h 850"/>
              <a:gd name="T14" fmla="*/ 1166813 w 3253"/>
              <a:gd name="T15" fmla="*/ 603250 h 850"/>
              <a:gd name="T16" fmla="*/ 1304925 w 3253"/>
              <a:gd name="T17" fmla="*/ 511175 h 850"/>
              <a:gd name="T18" fmla="*/ 1468438 w 3253"/>
              <a:gd name="T19" fmla="*/ 441325 h 850"/>
              <a:gd name="T20" fmla="*/ 1608138 w 3253"/>
              <a:gd name="T21" fmla="*/ 301625 h 850"/>
              <a:gd name="T22" fmla="*/ 1770063 w 3253"/>
              <a:gd name="T23" fmla="*/ 185737 h 850"/>
              <a:gd name="T24" fmla="*/ 1909763 w 3253"/>
              <a:gd name="T25" fmla="*/ 69850 h 850"/>
              <a:gd name="T26" fmla="*/ 2095500 w 3253"/>
              <a:gd name="T27" fmla="*/ 0 h 850"/>
              <a:gd name="T28" fmla="*/ 2235200 w 3253"/>
              <a:gd name="T29" fmla="*/ 0 h 850"/>
              <a:gd name="T30" fmla="*/ 2374900 w 3253"/>
              <a:gd name="T31" fmla="*/ 0 h 850"/>
              <a:gd name="T32" fmla="*/ 2536825 w 3253"/>
              <a:gd name="T33" fmla="*/ 0 h 850"/>
              <a:gd name="T34" fmla="*/ 2676525 w 3253"/>
              <a:gd name="T35" fmla="*/ 0 h 850"/>
              <a:gd name="T36" fmla="*/ 2816225 w 3253"/>
              <a:gd name="T37" fmla="*/ 46037 h 850"/>
              <a:gd name="T38" fmla="*/ 3001963 w 3253"/>
              <a:gd name="T39" fmla="*/ 161925 h 850"/>
              <a:gd name="T40" fmla="*/ 3141663 w 3253"/>
              <a:gd name="T41" fmla="*/ 277813 h 850"/>
              <a:gd name="T42" fmla="*/ 3327401 w 3253"/>
              <a:gd name="T43" fmla="*/ 347662 h 850"/>
              <a:gd name="T44" fmla="*/ 3513138 w 3253"/>
              <a:gd name="T45" fmla="*/ 465138 h 850"/>
              <a:gd name="T46" fmla="*/ 3698876 w 3253"/>
              <a:gd name="T47" fmla="*/ 603250 h 850"/>
              <a:gd name="T48" fmla="*/ 3838576 w 3253"/>
              <a:gd name="T49" fmla="*/ 719137 h 850"/>
              <a:gd name="T50" fmla="*/ 4000501 w 3253"/>
              <a:gd name="T51" fmla="*/ 788987 h 850"/>
              <a:gd name="T52" fmla="*/ 4140201 w 3253"/>
              <a:gd name="T53" fmla="*/ 882650 h 850"/>
              <a:gd name="T54" fmla="*/ 4279901 w 3253"/>
              <a:gd name="T55" fmla="*/ 928688 h 850"/>
              <a:gd name="T56" fmla="*/ 4465638 w 3253"/>
              <a:gd name="T57" fmla="*/ 1022350 h 850"/>
              <a:gd name="T58" fmla="*/ 4603751 w 3253"/>
              <a:gd name="T59" fmla="*/ 1138238 h 850"/>
              <a:gd name="T60" fmla="*/ 4743451 w 3253"/>
              <a:gd name="T61" fmla="*/ 1162050 h 850"/>
              <a:gd name="T62" fmla="*/ 4883151 w 3253"/>
              <a:gd name="T63" fmla="*/ 1230313 h 850"/>
              <a:gd name="T64" fmla="*/ 5022851 w 3253"/>
              <a:gd name="T65" fmla="*/ 1300163 h 850"/>
              <a:gd name="T66" fmla="*/ 5162551 w 3253"/>
              <a:gd name="T67" fmla="*/ 1347788 h 8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253"/>
              <a:gd name="T103" fmla="*/ 0 h 850"/>
              <a:gd name="T104" fmla="*/ 3253 w 3253"/>
              <a:gd name="T105" fmla="*/ 850 h 8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253" h="850">
                <a:moveTo>
                  <a:pt x="0" y="769"/>
                </a:moveTo>
                <a:lnTo>
                  <a:pt x="47" y="761"/>
                </a:lnTo>
                <a:lnTo>
                  <a:pt x="91" y="746"/>
                </a:lnTo>
                <a:lnTo>
                  <a:pt x="135" y="746"/>
                </a:lnTo>
                <a:lnTo>
                  <a:pt x="179" y="702"/>
                </a:lnTo>
                <a:lnTo>
                  <a:pt x="252" y="658"/>
                </a:lnTo>
                <a:lnTo>
                  <a:pt x="296" y="658"/>
                </a:lnTo>
                <a:lnTo>
                  <a:pt x="369" y="629"/>
                </a:lnTo>
                <a:lnTo>
                  <a:pt x="398" y="585"/>
                </a:lnTo>
                <a:lnTo>
                  <a:pt x="442" y="571"/>
                </a:lnTo>
                <a:lnTo>
                  <a:pt x="486" y="541"/>
                </a:lnTo>
                <a:lnTo>
                  <a:pt x="530" y="541"/>
                </a:lnTo>
                <a:lnTo>
                  <a:pt x="574" y="497"/>
                </a:lnTo>
                <a:lnTo>
                  <a:pt x="647" y="453"/>
                </a:lnTo>
                <a:lnTo>
                  <a:pt x="691" y="424"/>
                </a:lnTo>
                <a:lnTo>
                  <a:pt x="735" y="380"/>
                </a:lnTo>
                <a:lnTo>
                  <a:pt x="779" y="366"/>
                </a:lnTo>
                <a:lnTo>
                  <a:pt x="822" y="322"/>
                </a:lnTo>
                <a:lnTo>
                  <a:pt x="866" y="293"/>
                </a:lnTo>
                <a:lnTo>
                  <a:pt x="925" y="278"/>
                </a:lnTo>
                <a:lnTo>
                  <a:pt x="940" y="234"/>
                </a:lnTo>
                <a:lnTo>
                  <a:pt x="1013" y="190"/>
                </a:lnTo>
                <a:lnTo>
                  <a:pt x="1057" y="132"/>
                </a:lnTo>
                <a:lnTo>
                  <a:pt x="1115" y="117"/>
                </a:lnTo>
                <a:lnTo>
                  <a:pt x="1159" y="73"/>
                </a:lnTo>
                <a:lnTo>
                  <a:pt x="1203" y="44"/>
                </a:lnTo>
                <a:lnTo>
                  <a:pt x="1276" y="29"/>
                </a:lnTo>
                <a:lnTo>
                  <a:pt x="1320" y="0"/>
                </a:lnTo>
                <a:lnTo>
                  <a:pt x="1364" y="0"/>
                </a:lnTo>
                <a:lnTo>
                  <a:pt x="1408" y="0"/>
                </a:lnTo>
                <a:lnTo>
                  <a:pt x="1452" y="0"/>
                </a:lnTo>
                <a:lnTo>
                  <a:pt x="1496" y="0"/>
                </a:lnTo>
                <a:lnTo>
                  <a:pt x="1540" y="0"/>
                </a:lnTo>
                <a:lnTo>
                  <a:pt x="1598" y="0"/>
                </a:lnTo>
                <a:lnTo>
                  <a:pt x="1642" y="0"/>
                </a:lnTo>
                <a:lnTo>
                  <a:pt x="1686" y="0"/>
                </a:lnTo>
                <a:lnTo>
                  <a:pt x="1730" y="14"/>
                </a:lnTo>
                <a:lnTo>
                  <a:pt x="1774" y="29"/>
                </a:lnTo>
                <a:lnTo>
                  <a:pt x="1818" y="58"/>
                </a:lnTo>
                <a:lnTo>
                  <a:pt x="1891" y="102"/>
                </a:lnTo>
                <a:lnTo>
                  <a:pt x="1935" y="132"/>
                </a:lnTo>
                <a:lnTo>
                  <a:pt x="1979" y="175"/>
                </a:lnTo>
                <a:lnTo>
                  <a:pt x="2052" y="190"/>
                </a:lnTo>
                <a:lnTo>
                  <a:pt x="2096" y="219"/>
                </a:lnTo>
                <a:lnTo>
                  <a:pt x="2140" y="263"/>
                </a:lnTo>
                <a:lnTo>
                  <a:pt x="2213" y="293"/>
                </a:lnTo>
                <a:lnTo>
                  <a:pt x="2257" y="336"/>
                </a:lnTo>
                <a:lnTo>
                  <a:pt x="2330" y="380"/>
                </a:lnTo>
                <a:lnTo>
                  <a:pt x="2374" y="395"/>
                </a:lnTo>
                <a:lnTo>
                  <a:pt x="2418" y="453"/>
                </a:lnTo>
                <a:lnTo>
                  <a:pt x="2476" y="468"/>
                </a:lnTo>
                <a:lnTo>
                  <a:pt x="2520" y="497"/>
                </a:lnTo>
                <a:lnTo>
                  <a:pt x="2564" y="512"/>
                </a:lnTo>
                <a:lnTo>
                  <a:pt x="2608" y="556"/>
                </a:lnTo>
                <a:lnTo>
                  <a:pt x="2652" y="556"/>
                </a:lnTo>
                <a:lnTo>
                  <a:pt x="2696" y="585"/>
                </a:lnTo>
                <a:lnTo>
                  <a:pt x="2740" y="629"/>
                </a:lnTo>
                <a:lnTo>
                  <a:pt x="2813" y="644"/>
                </a:lnTo>
                <a:lnTo>
                  <a:pt x="2857" y="673"/>
                </a:lnTo>
                <a:lnTo>
                  <a:pt x="2900" y="717"/>
                </a:lnTo>
                <a:lnTo>
                  <a:pt x="2944" y="732"/>
                </a:lnTo>
                <a:lnTo>
                  <a:pt x="2988" y="732"/>
                </a:lnTo>
                <a:lnTo>
                  <a:pt x="3032" y="761"/>
                </a:lnTo>
                <a:lnTo>
                  <a:pt x="3076" y="775"/>
                </a:lnTo>
                <a:lnTo>
                  <a:pt x="3120" y="805"/>
                </a:lnTo>
                <a:lnTo>
                  <a:pt x="3164" y="819"/>
                </a:lnTo>
                <a:lnTo>
                  <a:pt x="3208" y="819"/>
                </a:lnTo>
                <a:lnTo>
                  <a:pt x="3252" y="849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76200" y="4495800"/>
            <a:ext cx="1152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Force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2514600" y="6172200"/>
            <a:ext cx="4200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3657600" y="63246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1143000" y="44196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1600" y="64008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9050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Force (at a joint) = </a:t>
            </a:r>
            <a:r>
              <a:rPr lang="en-US" dirty="0" err="1" smtClean="0"/>
              <a:t>f(gravity</a:t>
            </a:r>
            <a:r>
              <a:rPr lang="en-US" dirty="0" smtClean="0"/>
              <a:t>, inertia)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	</a:t>
            </a:r>
            <a:r>
              <a:rPr lang="en-US" sz="2800" dirty="0" smtClean="0"/>
              <a:t>Inertia = mass </a:t>
            </a:r>
            <a:r>
              <a:rPr lang="en-US" sz="2800" dirty="0" err="1" smtClean="0"/>
              <a:t>x</a:t>
            </a:r>
            <a:r>
              <a:rPr lang="en-US" sz="2800" dirty="0" smtClean="0"/>
              <a:t> distance squared</a:t>
            </a:r>
          </a:p>
          <a:p>
            <a:pPr eaLnBrk="1" hangingPunct="1"/>
            <a:r>
              <a:rPr lang="en-US" dirty="0" smtClean="0"/>
              <a:t>Swing a heavy and light hammer</a:t>
            </a:r>
          </a:p>
          <a:p>
            <a:pPr eaLnBrk="1" hangingPunct="1"/>
            <a:r>
              <a:rPr lang="en-US" dirty="0" smtClean="0"/>
              <a:t>In cricket, big hitters use “the long handle”, why?</a:t>
            </a:r>
          </a:p>
          <a:p>
            <a:pPr eaLnBrk="1" hangingPunct="1"/>
            <a:r>
              <a:rPr lang="en-US" dirty="0" smtClean="0"/>
              <a:t>Figure skating</a:t>
            </a:r>
          </a:p>
          <a:p>
            <a:pPr eaLnBrk="1" hangingPunct="1"/>
            <a:r>
              <a:rPr lang="en-US" dirty="0" smtClean="0"/>
              <a:t>Stopping an articulating arm with a heavy load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Checklists and Operational Models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Checklists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-	</a:t>
            </a:r>
            <a:r>
              <a:rPr lang="en-US" sz="2800" smtClean="0"/>
              <a:t>Range of motion limits / ranges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-	Weight and force limits / ranges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-	Moment and torque limits / ranges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-	Single and complex engineering measures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Discounting model NIOSH Lift Equation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-	</a:t>
            </a:r>
            <a:r>
              <a:rPr lang="en-US" sz="2800" smtClean="0"/>
              <a:t>RWL = LC*HM*VM*DM*AM*CM*FM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-	Various durations 1 – 8 hours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-	Lift index – what should be the upper limit?</a:t>
            </a:r>
            <a:endParaRPr lang="en-US" smtClean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Checklist Exercises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3000" y="1447800"/>
            <a:ext cx="7543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Create a consensus checklist for:</a:t>
            </a:r>
          </a:p>
          <a:p>
            <a:pPr marL="273050" indent="-273050" eaLnBrk="1" hangingPunct="1">
              <a:buFontTx/>
              <a:buNone/>
              <a:tabLst>
                <a:tab pos="539750" algn="l"/>
              </a:tabLst>
            </a:pPr>
            <a:r>
              <a:rPr lang="en-US" dirty="0" smtClean="0"/>
              <a:t>	-	</a:t>
            </a:r>
            <a:r>
              <a:rPr lang="en-US" sz="2800" dirty="0" smtClean="0"/>
              <a:t>manual materials handling</a:t>
            </a:r>
          </a:p>
          <a:p>
            <a:pPr marL="273050" indent="-273050" eaLnBrk="1" hangingPunct="1">
              <a:buFontTx/>
              <a:buNone/>
              <a:tabLst>
                <a:tab pos="539750" algn="l"/>
              </a:tabLst>
            </a:pPr>
            <a:r>
              <a:rPr lang="en-US" sz="2800" dirty="0" smtClean="0"/>
              <a:t>	-	assembling push fasteners (clips, hoses, electrical 	connectors)</a:t>
            </a:r>
          </a:p>
          <a:p>
            <a:pPr marL="273050" indent="-273050" eaLnBrk="1" hangingPunct="1">
              <a:buFontTx/>
              <a:buNone/>
              <a:tabLst>
                <a:tab pos="539750" algn="l"/>
              </a:tabLst>
            </a:pPr>
            <a:r>
              <a:rPr lang="en-US" sz="2800" dirty="0" smtClean="0"/>
              <a:t>	-	different types of screw / nut / bolt runners</a:t>
            </a:r>
          </a:p>
          <a:p>
            <a:pPr marL="273050" indent="-273050" eaLnBrk="1" hangingPunct="1">
              <a:buFontTx/>
              <a:buNone/>
              <a:tabLst>
                <a:tab pos="539750" algn="l"/>
              </a:tabLst>
            </a:pPr>
            <a:endParaRPr lang="en-US" sz="900" dirty="0" smtClean="0"/>
          </a:p>
          <a:p>
            <a:pPr eaLnBrk="1" hangingPunct="1"/>
            <a:r>
              <a:rPr lang="en-US" dirty="0" smtClean="0"/>
              <a:t>Create a discounting equation for repetitive upper limb activity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Motion Analysis - Goniometry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752600"/>
            <a:ext cx="7772400" cy="457200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3200" dirty="0" err="1" smtClean="0"/>
              <a:t>Electrogoniometers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 smtClean="0"/>
              <a:t>	   </a:t>
            </a:r>
            <a:r>
              <a:rPr lang="en-US" sz="3200" dirty="0" smtClean="0">
                <a:cs typeface="Arial" charset="0"/>
              </a:rPr>
              <a:t>•  </a:t>
            </a:r>
            <a:r>
              <a:rPr lang="en-US" sz="2800" dirty="0" smtClean="0">
                <a:cs typeface="Arial" charset="0"/>
              </a:rPr>
              <a:t>Orthogonal potentiometers mounted close to joint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dirty="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cs typeface="Arial" charset="0"/>
              </a:rPr>
              <a:t>Optical </a:t>
            </a:r>
            <a:r>
              <a:rPr lang="en-US" sz="3200" dirty="0" err="1" smtClean="0">
                <a:cs typeface="Arial" charset="0"/>
              </a:rPr>
              <a:t>goniometers</a:t>
            </a:r>
            <a:endParaRPr lang="en-US" sz="32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cs typeface="Arial" charset="0"/>
              </a:rPr>
              <a:t>	    •  </a:t>
            </a:r>
            <a:r>
              <a:rPr lang="en-US" sz="2800" dirty="0" smtClean="0">
                <a:cs typeface="Arial" charset="0"/>
              </a:rPr>
              <a:t>Reflective joint center markers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charset="0"/>
              </a:rPr>
              <a:t>	    •  Video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cs typeface="Arial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cs typeface="Arial" charset="0"/>
              </a:rPr>
              <a:t>  </a:t>
            </a:r>
            <a:endParaRPr lang="en-US" sz="4400" dirty="0" smtClean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Video Analysis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66800" y="1600200"/>
            <a:ext cx="8610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 dirty="0" smtClean="0"/>
              <a:t>Analyst, Date, Place, Job Description etc.</a:t>
            </a:r>
          </a:p>
          <a:p>
            <a:pPr eaLnBrk="1" hangingPunct="1"/>
            <a:r>
              <a:rPr lang="en-US" sz="2900" dirty="0" smtClean="0"/>
              <a:t>Subjects, Views, Durations and Replications</a:t>
            </a:r>
          </a:p>
          <a:p>
            <a:pPr eaLnBrk="1" hangingPunct="1"/>
            <a:r>
              <a:rPr lang="en-US" sz="2900" dirty="0" smtClean="0"/>
              <a:t>Lighting</a:t>
            </a:r>
          </a:p>
          <a:p>
            <a:pPr eaLnBrk="1" hangingPunct="1"/>
            <a:r>
              <a:rPr lang="en-US" sz="2900" dirty="0" smtClean="0"/>
              <a:t>Distances, Weights, Forces, Frequencies</a:t>
            </a:r>
          </a:p>
          <a:p>
            <a:pPr eaLnBrk="1" hangingPunct="1"/>
            <a:r>
              <a:rPr lang="en-US" sz="2900" dirty="0" smtClean="0"/>
              <a:t>Analysis – Motions, Forces, Indices</a:t>
            </a:r>
          </a:p>
          <a:p>
            <a:pPr eaLnBrk="1" hangingPunct="1"/>
            <a:r>
              <a:rPr lang="en-US" sz="2900" dirty="0" smtClean="0"/>
              <a:t>Reporting – Annotated Video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Movement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600200"/>
            <a:ext cx="5105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Velocity      </a:t>
            </a:r>
          </a:p>
          <a:p>
            <a:endParaRPr lang="en-US" sz="1800" dirty="0" smtClean="0"/>
          </a:p>
          <a:p>
            <a:r>
              <a:rPr lang="en-US" sz="1800" dirty="0" smtClean="0">
                <a:sym typeface="Symbol"/>
              </a:rPr>
              <a:t> = (</a:t>
            </a:r>
            <a:r>
              <a:rPr lang="en-US" sz="1800" baseline="-25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 - </a:t>
            </a:r>
            <a:r>
              <a:rPr lang="en-US" sz="1800" baseline="-25000" dirty="0" smtClean="0">
                <a:sym typeface="Symbol"/>
              </a:rPr>
              <a:t>1</a:t>
            </a:r>
            <a:r>
              <a:rPr lang="en-US" sz="1800" dirty="0" smtClean="0">
                <a:sym typeface="Symbol"/>
              </a:rPr>
              <a:t>) / (t</a:t>
            </a:r>
            <a:r>
              <a:rPr lang="en-US" sz="1800" baseline="-25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 – t</a:t>
            </a:r>
            <a:r>
              <a:rPr lang="en-US" sz="1800" baseline="-25000" dirty="0" smtClean="0">
                <a:sym typeface="Symbol"/>
              </a:rPr>
              <a:t>1</a:t>
            </a:r>
            <a:r>
              <a:rPr lang="en-US" sz="1800" dirty="0" smtClean="0">
                <a:sym typeface="Symbol"/>
              </a:rPr>
              <a:t>)  =   / t</a:t>
            </a:r>
          </a:p>
          <a:p>
            <a:endParaRPr lang="en-US" sz="1800" dirty="0" smtClean="0">
              <a:sym typeface="Symbol"/>
            </a:endParaRPr>
          </a:p>
          <a:p>
            <a:r>
              <a:rPr lang="en-US" sz="1800" dirty="0" smtClean="0">
                <a:sym typeface="Symbol"/>
              </a:rPr>
              <a:t>Degrees, radians or revolutions per second</a:t>
            </a:r>
          </a:p>
          <a:p>
            <a:endParaRPr lang="en-US" sz="1800" dirty="0" smtClean="0">
              <a:sym typeface="Symbol"/>
            </a:endParaRPr>
          </a:p>
          <a:p>
            <a:r>
              <a:rPr lang="en-US" sz="1800" dirty="0" smtClean="0">
                <a:sym typeface="Symbol"/>
              </a:rPr>
              <a:t>1 Radian = 180 /  degrees </a:t>
            </a:r>
          </a:p>
          <a:p>
            <a:r>
              <a:rPr lang="en-US" sz="1800" dirty="0" smtClean="0">
                <a:sym typeface="Symbol"/>
              </a:rPr>
              <a:t> </a:t>
            </a:r>
          </a:p>
          <a:p>
            <a:endParaRPr lang="en-US" sz="20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Acceleration 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1800" dirty="0" smtClean="0">
                <a:sym typeface="Symbol"/>
              </a:rPr>
              <a:t> =    / t</a:t>
            </a:r>
          </a:p>
          <a:p>
            <a:endParaRPr lang="en-US" sz="1800" dirty="0" smtClean="0">
              <a:sym typeface="Symbol"/>
            </a:endParaRPr>
          </a:p>
          <a:p>
            <a:r>
              <a:rPr lang="en-US" sz="1800" dirty="0" smtClean="0">
                <a:sym typeface="Symbol"/>
              </a:rPr>
              <a:t>Radians per second squared</a:t>
            </a:r>
            <a:endParaRPr lang="en-US" sz="1800" dirty="0"/>
          </a:p>
        </p:txBody>
      </p:sp>
      <p:cxnSp>
        <p:nvCxnSpPr>
          <p:cNvPr id="9" name="Straight Connector 8"/>
          <p:cNvCxnSpPr>
            <a:endCxn id="6" idx="0"/>
          </p:cNvCxnSpPr>
          <p:nvPr/>
        </p:nvCxnSpPr>
        <p:spPr>
          <a:xfrm rot="5400000" flipH="1" flipV="1">
            <a:off x="5734050" y="3562353"/>
            <a:ext cx="838203" cy="5714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953000" y="3429000"/>
            <a:ext cx="2971800" cy="2667000"/>
            <a:chOff x="3124200" y="3505200"/>
            <a:chExt cx="1828800" cy="1676400"/>
          </a:xfrm>
          <a:solidFill>
            <a:srgbClr val="FFFF00"/>
          </a:solidFill>
        </p:grpSpPr>
        <p:sp>
          <p:nvSpPr>
            <p:cNvPr id="6" name="Oval 5"/>
            <p:cNvSpPr/>
            <p:nvPr/>
          </p:nvSpPr>
          <p:spPr>
            <a:xfrm>
              <a:off x="3124200" y="3505200"/>
              <a:ext cx="1828800" cy="1676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endCxn id="6" idx="7"/>
            </p:cNvCxnSpPr>
            <p:nvPr/>
          </p:nvCxnSpPr>
          <p:spPr>
            <a:xfrm flipV="1">
              <a:off x="4038600" y="3750703"/>
              <a:ext cx="646578" cy="592697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6" idx="6"/>
            </p:cNvCxnSpPr>
            <p:nvPr/>
          </p:nvCxnSpPr>
          <p:spPr>
            <a:xfrm>
              <a:off x="4038600" y="4343400"/>
              <a:ext cx="914400" cy="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6" idx="0"/>
            </p:cNvCxnSpPr>
            <p:nvPr/>
          </p:nvCxnSpPr>
          <p:spPr>
            <a:xfrm rot="5400000" flipH="1" flipV="1">
              <a:off x="3619500" y="3924300"/>
              <a:ext cx="838200" cy="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urved Down Arrow 23"/>
          <p:cNvSpPr/>
          <p:nvPr/>
        </p:nvSpPr>
        <p:spPr>
          <a:xfrm rot="1453964" flipH="1">
            <a:off x="6616521" y="2905254"/>
            <a:ext cx="1202923" cy="1954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>
            <a:off x="6019800" y="3886200"/>
            <a:ext cx="1219200" cy="1295400"/>
          </a:xfrm>
          <a:prstGeom prst="arc">
            <a:avLst>
              <a:gd name="adj1" fmla="val 16200000"/>
              <a:gd name="adj2" fmla="val 7958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/>
          <p:cNvSpPr/>
          <p:nvPr/>
        </p:nvSpPr>
        <p:spPr>
          <a:xfrm>
            <a:off x="6705600" y="4419600"/>
            <a:ext cx="381000" cy="685800"/>
          </a:xfrm>
          <a:prstGeom prst="arc">
            <a:avLst>
              <a:gd name="adj1" fmla="val 16200015"/>
              <a:gd name="adj2" fmla="val 7958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400800" y="3886200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/>
              </a:rPr>
              <a:t></a:t>
            </a:r>
            <a:r>
              <a:rPr lang="en-US" b="1" baseline="-25000" dirty="0" smtClean="0">
                <a:sym typeface="Symbol"/>
              </a:rPr>
              <a:t>2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629400" y="4495800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/>
              </a:rPr>
              <a:t></a:t>
            </a:r>
            <a:r>
              <a:rPr lang="en-US" b="1" baseline="-25000" dirty="0" smtClean="0">
                <a:sym typeface="Symbol"/>
              </a:rPr>
              <a:t>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248400" y="3048000"/>
            <a:ext cx="38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/>
              </a:rPr>
              <a:t>t</a:t>
            </a:r>
            <a:r>
              <a:rPr lang="en-US" b="1" baseline="-25000" dirty="0" smtClean="0">
                <a:sym typeface="Symbol"/>
              </a:rPr>
              <a:t>2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543800" y="3429000"/>
            <a:ext cx="328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/>
              </a:rPr>
              <a:t>t</a:t>
            </a:r>
            <a:r>
              <a:rPr lang="en-US" b="1" baseline="-25000" dirty="0" smtClean="0">
                <a:sym typeface="Symbol"/>
              </a:rPr>
              <a:t>1</a:t>
            </a:r>
            <a:endParaRPr lang="en-US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Peak – </a:t>
            </a:r>
            <a:r>
              <a:rPr lang="en-US" b="1" dirty="0" err="1" smtClean="0"/>
              <a:t>Vicon</a:t>
            </a:r>
            <a:r>
              <a:rPr lang="en-US" b="1" dirty="0" smtClean="0"/>
              <a:t> Motion Analysis</a:t>
            </a:r>
            <a:endParaRPr lang="en-US" b="1" dirty="0"/>
          </a:p>
        </p:txBody>
      </p:sp>
      <p:pic>
        <p:nvPicPr>
          <p:cNvPr id="5122" name="Picture 2" descr="http://www.vicon.com/products/screen_polygon02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467600" cy="547235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University of Michigan 3DSSPP</a:t>
            </a:r>
            <a:endParaRPr lang="en-US" dirty="0"/>
          </a:p>
        </p:txBody>
      </p:sp>
      <p:pic>
        <p:nvPicPr>
          <p:cNvPr id="126978" name="Picture 2" descr="http://www.javeriana.edu.co/arquidis/dd/recursos_archivos/image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6662103" cy="5124694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Motion Monitor</a:t>
            </a:r>
            <a:endParaRPr lang="en-US" dirty="0"/>
          </a:p>
        </p:txBody>
      </p:sp>
      <p:sp>
        <p:nvSpPr>
          <p:cNvPr id="130050" name="AutoShape 2" descr="data:image/jpg;base64,/9j/4AAQSkZJRgABAQAAAQABAAD/2wCEAAkGBhMSEBQUEhMUFRMVGB8aGBgYFh0bHxUcHBwXGh4fHRoYHCchGBwjHBccHy8hJCcpLCwsFx8xNTAqNSYrLCkBCQoKDgwOGg8PGikkHyQsLCwsLCwtLywsLCwsKSwpLCksNCw0LCwsLCwsLCwsLCwsLCwsLCwsLCwsLCwsLCwpLP/AABEIAIgAjwMBIgACEQEDEQH/xAAcAAABBQEBAQAAAAAAAAAAAAAFAgMEBgcAAQj/xABAEAABAgQDBAgDBwIEBwAAAAABAhEAAwQhBRIxBkFRYRMiMnGBkaGxQsHRByNSYpLh8BRygqLS8RUWJDRDc7L/xAAZAQACAwEAAAAAAAAAAAAAAAADBAABAgX/xAAjEQACAwEBAAICAgMAAAAAAAAAAQIDESExEkETIlFxMkJh/9oADAMBAAIRAxEAPwCTiwl519h85ew/FeENJ/J6CH6xRC1khTZlXtxPOELLhsp/njHPOhwTll8U/q/ePJaEEB17t6z9YndOwDhXlDkuqBHZUfAfWKIn/AymalmEwv8A+w/WI6arMMqphuLuqJ9MkhIHRnyH1jxc5Kgeof0iJ0mIHKqCD2z5iChpQT21eY+kMggDsnThHFNwchsQdBGdNEehphlHXOujjg/CJSaRINln0+keYfNR0Y6lz+QXtDoXLMwEo0F7DlGWnvC9I81ZBbM/lDZScyQ9iANOBIPuD4xPqFy1Dqo0N+qIg1dUiRKCpiWCTwBKnBsL8h5RaT3DP/SQcPIU+ceX7xDnKOYhxYtp+8T8OnSp0sTEIZKnbMkagkH2iUcPQoHqpfiwi/h3wYjS2t0AyaUqVlcBhw/fnC50goT2gfA/WFYgUy1BJR2rAsGfgTuO+G0gJSSUe2nnE0C04vGMKzalrd8NLmktp6wtY6z5QB4e0KXTOxCLNy5c4srQlWSFlSwyWJO88TyhBSoNZLjmfpBGtpFjOc+jkdUX3xFp6YrAJUb8AO/hGmYjjEqK1gdgOPzGFyJBAAdNg2hh44cw7a/8v+mF0NG6XK1b37O4kcOUZa30tYKkZiLZdee4w0KFf4k+R+sTk0qR8av1COoqbPYEqU57KjuJGgMTP4L0Gpp1KADgPbTw4xKm0UxiEsotYBJc+sFpWyMxSrnokb1ZypRf8KXYd58jBfDqYy05KZCje86eTfiybKV3AJTwMFjU36Clal4UYYbNQlKJiSlQ3ZS/vDKpSszP6fvGrSabKHWcygLqIA57tBGY7b1wkVBmJRLXIWxBa5VcKYk9YOHdIIvEnQ14yo3r7GkII+L0/eAWPY110yygTGuXFgTwsXtv5w9R7V0xU60FHLKCPS/pBcUtJUOuUUlY1Y6ht6d3lEhRL1m3fHVhDwna2UiWhCpak69kBQFydB37ucGpeNSFtlmpB4F0n/M0QMPwFEtedSLh7N7xAx+mCpakMATca8XbkNYz+Rbg7Gc0uhzF5IVTzXH/AI1K7soKgfBorWEV4mJUlatLO4uCO6O2cmrCJtPmLKR2jfK5Ab+07+48Ys9FSilkdZVIdS5TdT3Av3WeNxq+fIgL7PJNACdLlpbKonjd/lDRUo6FeXkD9IKbQJzTw2UBUpCmAbXMCwHdEAT8oYEfzxgUljxg4y1agmlSCpWde86zD9YUqVKA6qh4En5whcwFRYPfh9Y9kWDEHlcfWI3hEiGJZzGxZ7ax6pFtD5QSll3YctYfo8IXMWwID62dgN9orW/onEgVheISiSj40kuMovxZ9Y0PZytkmUkJsput1d99SA27jwiobR7InOmdJUgBITll2Clu+YrUDcnxtwAh1U2rXLWcqZLA5ZaDYkAsOFz574eqqx6J2W6sNEDEPrviHiOMypKSqYoIHE2vwD9pR4BzGSUn2k1KJXREOzpSpVim514kO2o0FjBnZHF6dSgZxP8AVEllzTr/AGFThNmfR23wVLQZZF4jU1L9EjoZR+OanrnmmVoLNdflHqNnJL5lJ6RZ1XMOZR8VfKC6AT3d7x6ZfODKKRAFUbPyVWVKln/CB7QHqvs/kPnkqVJWLgpNvI/WLmqQ8JTJ4f7xbimQo9bUTJZQJiOslLKI7KyLBQPczjceTEgsTrColSuDDl+8aJjOEiahSdCfQjQ68vlvjLp9PMXUKkKyhaSoNmAHeSdzX8Y5t1LjLfpnQpuXwx+oG1GHTUVU2WlS/u1MSl7tcaecXPbMhcsSZcubnCkKcSyU6PqOSoKzpCiEvXolG75ZgU/87ohro5ZUCvEpy2OgzEeSRDi+MeISc2yHiJ/7c5XJp0v/AIVK/wBURZNOTYsIIYmEK6FMsTFiXLUnNkI1KSNe4xDDNlysRYvuMc61fsxut/qkPIkLctl38eLx6gKcgkBuUJkOVEKWbHiB7CH+hlg9q5/P+8YePpaTzCVR0hJYEueAFzFqwuiEuW/WPxFQAJdJbLwYfUvYQMwXZ1iFrDEjqFz1SCCCe8ejmDdUsOwCdXcHzcc4cor3rF7Z7xEGecynLE8coD97QhVhpEtoYXKu/wDBD64Lspm0WzYVM6RAbN20ga/mHPjApezipRdKsrgEDtJUDyNo0oUiSLh4qeNS1sqYlLoDkpAunm+/n483y4r0y9S4MYJtcqUQiddH4ku6RxFybfhvF+k9ZIUlYWFXBsxHhGIT6qxL6u3dBbZDbs0kxMqap5Cz39E/xcgdSPHvxGRo10htzmHEd0MInBgQXSRqPe26HRMPfBSxS02jOdr6UScRkzikGXMACnAIcdU68ikxoSpjxm32sT1IVT3BSQtg936t/lArV+pqHpcJmEApSZSJSdcxKAXG5oepKUpbMUk8khPtyiHQYvJNPLV/UIIyh+sH0GoJsYZ/5op82XpRfeTaA7FE+Mik1C8QWteSlWU5iypijcOW7RSGgpUoAmzcyUuZiiCVAPpxMGK/aeQkFp8rTjd/AERVpuLyFKJVUGYecsuL7ilItAbMaxBq009ZZ6PCJU0PTzJc06kMyv0qu3A74FSTNl1QB6GWgOpXSFjlSCbJVlLnSzi4gRT1ikyeikT1TZzAdCtAzylAOpUmYHBACWDKBFmvaNG2NmTKqVN/qZYKErCUJmMspZIKnWQ6rnfcMxgn44p6D/I/BM7bGTJSDNTNllaUqUQjOkZnZyl2sApuBT3RJo8Yp54eXOlqfgsP+k3HlBRez1OQfu0gHVg25t3KKRtPsfSyEpXLSpKlLysSSNCT2vDSDxlngJvOlzEjy4whdOALXMVmgoRLln71aQRrn39zRXq/auYk/d1ExhxAP/0DBG89KUkzRsrC/lEJdPmzZFNxS314xltVtzVDSb4mWl/aLP8AZxjCqnplTlqWsFLE2sX0AbePaKU9eFkLafYnMFLk9Rf4dEr4/wBquYsfWM3qaRQmETB1gbg2Y/TTTdG37YYqinpVrKXLMhzqs2A5/R4pmBbMpNMVzWmmcjM2W4dzqbvpccIqUdfCtwJ/ZvtJmQaZanMsOg/l0bw4cDyi9oVvGnD6Rj2zVSp5aZacqgsFS31ADseAZ7RrNBOC0BSFBQfTViLEcjujNM9WP0LOOPnhPBCh/PQxRftWwlKqUTiTnlkJHco3HmxeLuhT8jwgBt/SdJh08AOUgK/SoKPoDG5rYszF4zKMPkhSSySpQZ2OUjufqm4O6JU2iAyLmJUBnylOcOQUkpJy9xFuUJ2aKWcqPaYgcFe/WA84l4yD1RdjOQz9y/rHM/2G/oTMlSh2ZaR3394koDBka8hCVyCNWHrEynw90ZitgdW9tbD3iorS5NE2n+zpMysly1pUm2eYpK3zpIJs4ssLABOlzGm4FhKKWQmShRIS5dRuoqJUSTvN4AfZ/U/1HTVBKy6ylJWANyVKAA0ALDwi3kw8+sSXh4tYAc6RQtrevVS0A2lpFuar+2XziBjOOE1/RTBOEozMstQWQmZ8JfKRotyODDSJFTscFzFTE1CypWucuXYDta7gL3gkY9MN6M4nU5bNdtYok4X0PlFsq9mapBKgkzrMGWLeCmeAFbRVIsuXOT3ylAeYBi59KisK7XyiRo3sYs/2YTujqFpWpIzos5bMoEFu9nLQNk4JOmslEuYo7/u1280gDxIifU7EVUmWJiVdcEEIDZ7X3Eh3u1++MJP02ObYVkyfOUZgUhEhYCUEdokFRWdzMkgd8WPZwFNNKlrstKdO+7d4eKjhu0BqKmXKqEIylKkFgQVuAQ97MRZmYk8YvFRJFinq8t0Ej16Dk8KbgUwSplRLIuFexI3xaNlavollKQwWc2V3c728A/gYrOJy0yq/MtQQmclyTuOm7c49YfqMbkIvJmFcxHXcJYMAXDk/KEclXZo9qlA1ZC0rSCBrDVVShaFIN0qBBHIhj7wLwnERMQlSD1VB+97wSTOMdEWMpxfZk0E4fePKmDqKVYggpsrc41ffDOK1kv7tRWFJE4OU30SS3V74tv2oYV01HnB60g524pLBXkGPhGXySBTJcOOmLjj1BwhKytKWhYzb4FK7Hgo/dAi3aID+GrecCaqsWoDMtSmDAE2/aPFrFmTl8S58zaGJxtA16Ef+J9H7M0UqnpZUqXMSsAE5rDOSSSWfiYl4tWmVJWsByAW72OXvdTDxjIKjB5hQoLUqYlLlINgklyWc2uTccBDuyK09CAtXxE3U7B3D87Wg8OvBefFpY5iwEoBvlLAm7s17733xPVUKTdgQdC/7QFqqkLUQnspDCCGD1uZGVV2sflDYqTUYgdMpB5GFJxBegd+besMVMlrjwhKZwNlC+474hNZLVWrSk9VXgXHrcRAVUFVy784cVUzZdwHHnDFbXqUggZUluEQ0lpkmLLKKlS0Fuuop5dYtGn4PiAnyUqbtByOB3j3jKapWZKDvgrheOzpEvLLID3uHbuhX5/B9GPxuSDX2i0wCZKnchRHNix8nHrFbkEMph8CvaLXNwxdTJClqKlKHVYab/EwDThM0Ep6MuxB4aEa6QtK1TejSpcEWnYXEiZSkaKllxzSp7eb+Yi8SJyVBwYz3ZXDpkmeFLUkBSSkpF9WI5aiLYmd0a2+BXpDlEvlEUuThL+wnWSRMQpCrpWkpPMEEH3jDalJRmkmxRML+WX5RtyZtuUZNt7Q9HXFQ0mgL8eyfUP4xLo6tJXPoDUloan6Q8pbw0tDwpH0Yl4T8XrZkxaypSyCSwJsL8Im7NTsqylxcP5f7+kC5ssk7zC6OfkmJPA+h5wSMu6ZlHY4aDSne8eSaoy5j+nGB1PUEdxh6oU4Bh455cKKsC0t5GI9RLyln10MBsGmnQG+4cT8jBpM0TE8FCIQRKrCkMrrJhnGq5CZSlBAdKSQNLgExHKikkRCxZZMteUOSDbjZopml1md6ywTBTZ7Dkzl5V5soS9t7EWc98QTKZGU6hk+JufSLNgwSmYAl2CW17o5tr48OjVzA/KQUoCEPlToNYjzN7nxifSV+QuGLhosGHS5K2mdGnOLdYCFYZIZlJorNDQzJrdGgqHFreZtBiak3SsMoai3pEXFhUO0ycVJ1yp6gHIpQzjvJiFLr0olgCWVcAkC3mRDlE4wk0K3wlZFMIyJzWOoiv7c4SJ/QurKXUkFnFxmD/oMTP+MJsShaTodGA3OQrwiJjldmTLyiwWFEk7gb+hg9t0Pi0n0BTRP5a0U2swCdLBJTmSPiR1h7OPEQPTKzFkgk8BeNMkUm8GzcYFYri6qTKuUhDrUQoZRdha+sIV268Y5OGLUVSdTkkQlchKO2CT+F282uPeOjoMjL48DeGVKlIzAb2gj04Um9jwj2Oh+C4jnz7JjqJ4SxQbgwelnOkTEWV846OggIcATNBHZUNf5wiFU0GuYnKeEdHRCyizcIVKqCmYdeun8wOh8Lg90GcHSOkFtxjo6OdcsbOhS9SDRsYNUkz/pl8n+UdHQlCPWNzIInlRvc8YUaVJ1dt7a+usex0BjLDQyiiSxLMOdzAappCUhy4DhvQx0dGk22GisIUirXJUkAuksCO/hwMNbaF5cojeX05R0dB4JfOIC37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17538"/>
            <a:ext cx="136207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2" name="AutoShape 4" descr="data:image/jpg;base64,/9j/4AAQSkZJRgABAQAAAQABAAD/2wCEAAkGBhMSEBQUEhMUFRMVGB8aGBgYFh0bHxUcHBwXGh4fHRoYHCchGBwjHBccHy8hJCcpLCwsFx8xNTAqNSYrLCkBCQoKDgwOGg8PGikkHyQsLCwsLCwtLywsLCwsKSwpLCksNCw0LCwsLCwsLCwsLCwsLCwsLCwsLCwsLCwsLCwpLP/AABEIAIgAjwMBIgACEQEDEQH/xAAcAAABBQEBAQAAAAAAAAAAAAAFAgMEBgcAAQj/xABAEAABAgQDBAgDBwIEBwAAAAABAhEAAwQhBRIxBkFRYRMiMnGBkaGxQsHRByNSYpLh8BRygqLS8RUWJDRDc7L/xAAZAQACAwEAAAAAAAAAAAAAAAADBAABAgX/xAAjEQACAwEBAAICAgMAAAAAAAAAAQIDESExEkETIlFxMkJh/9oADAMBAAIRAxEAPwCTiwl519h85ew/FeENJ/J6CH6xRC1khTZlXtxPOELLhsp/njHPOhwTll8U/q/ePJaEEB17t6z9YndOwDhXlDkuqBHZUfAfWKIn/AymalmEwv8A+w/WI6arMMqphuLuqJ9MkhIHRnyH1jxc5Kgeof0iJ0mIHKqCD2z5iChpQT21eY+kMggDsnThHFNwchsQdBGdNEehphlHXOujjg/CJSaRINln0+keYfNR0Y6lz+QXtDoXLMwEo0F7DlGWnvC9I81ZBbM/lDZScyQ9iANOBIPuD4xPqFy1Dqo0N+qIg1dUiRKCpiWCTwBKnBsL8h5RaT3DP/SQcPIU+ceX7xDnKOYhxYtp+8T8OnSp0sTEIZKnbMkagkH2iUcPQoHqpfiwi/h3wYjS2t0AyaUqVlcBhw/fnC50goT2gfA/WFYgUy1BJR2rAsGfgTuO+G0gJSSUe2nnE0C04vGMKzalrd8NLmktp6wtY6z5QB4e0KXTOxCLNy5c4srQlWSFlSwyWJO88TyhBSoNZLjmfpBGtpFjOc+jkdUX3xFp6YrAJUb8AO/hGmYjjEqK1gdgOPzGFyJBAAdNg2hh44cw7a/8v+mF0NG6XK1b37O4kcOUZa30tYKkZiLZdee4w0KFf4k+R+sTk0qR8av1COoqbPYEqU57KjuJGgMTP4L0Gpp1KADgPbTw4xKm0UxiEsotYBJc+sFpWyMxSrnokb1ZypRf8KXYd58jBfDqYy05KZCje86eTfiybKV3AJTwMFjU36Clal4UYYbNQlKJiSlQ3ZS/vDKpSszP6fvGrSabKHWcygLqIA57tBGY7b1wkVBmJRLXIWxBa5VcKYk9YOHdIIvEnQ14yo3r7GkII+L0/eAWPY110yygTGuXFgTwsXtv5w9R7V0xU60FHLKCPS/pBcUtJUOuUUlY1Y6ht6d3lEhRL1m3fHVhDwna2UiWhCpak69kBQFydB37ucGpeNSFtlmpB4F0n/M0QMPwFEtedSLh7N7xAx+mCpakMATca8XbkNYz+Rbg7Gc0uhzF5IVTzXH/AI1K7soKgfBorWEV4mJUlatLO4uCO6O2cmrCJtPmLKR2jfK5Ab+07+48Ys9FSilkdZVIdS5TdT3Av3WeNxq+fIgL7PJNACdLlpbKonjd/lDRUo6FeXkD9IKbQJzTw2UBUpCmAbXMCwHdEAT8oYEfzxgUljxg4y1agmlSCpWde86zD9YUqVKA6qh4En5whcwFRYPfh9Y9kWDEHlcfWI3hEiGJZzGxZ7ax6pFtD5QSll3YctYfo8IXMWwID62dgN9orW/onEgVheISiSj40kuMovxZ9Y0PZytkmUkJsput1d99SA27jwiobR7InOmdJUgBITll2Clu+YrUDcnxtwAh1U2rXLWcqZLA5ZaDYkAsOFz574eqqx6J2W6sNEDEPrviHiOMypKSqYoIHE2vwD9pR4BzGSUn2k1KJXREOzpSpVim514kO2o0FjBnZHF6dSgZxP8AVEllzTr/AGFThNmfR23wVLQZZF4jU1L9EjoZR+OanrnmmVoLNdflHqNnJL5lJ6RZ1XMOZR8VfKC6AT3d7x6ZfODKKRAFUbPyVWVKln/CB7QHqvs/kPnkqVJWLgpNvI/WLmqQ8JTJ4f7xbimQo9bUTJZQJiOslLKI7KyLBQPczjceTEgsTrColSuDDl+8aJjOEiahSdCfQjQ68vlvjLp9PMXUKkKyhaSoNmAHeSdzX8Y5t1LjLfpnQpuXwx+oG1GHTUVU2WlS/u1MSl7tcaecXPbMhcsSZcubnCkKcSyU6PqOSoKzpCiEvXolG75ZgU/87ohro5ZUCvEpy2OgzEeSRDi+MeISc2yHiJ/7c5XJp0v/AIVK/wBURZNOTYsIIYmEK6FMsTFiXLUnNkI1KSNe4xDDNlysRYvuMc61fsxut/qkPIkLctl38eLx6gKcgkBuUJkOVEKWbHiB7CH+hlg9q5/P+8YePpaTzCVR0hJYEueAFzFqwuiEuW/WPxFQAJdJbLwYfUvYQMwXZ1iFrDEjqFz1SCCCe8ejmDdUsOwCdXcHzcc4cor3rF7Z7xEGecynLE8coD97QhVhpEtoYXKu/wDBD64Lspm0WzYVM6RAbN20ga/mHPjApezipRdKsrgEDtJUDyNo0oUiSLh4qeNS1sqYlLoDkpAunm+/n483y4r0y9S4MYJtcqUQiddH4ku6RxFybfhvF+k9ZIUlYWFXBsxHhGIT6qxL6u3dBbZDbs0kxMqap5Cz39E/xcgdSPHvxGRo10htzmHEd0MInBgQXSRqPe26HRMPfBSxS02jOdr6UScRkzikGXMACnAIcdU68ikxoSpjxm32sT1IVT3BSQtg936t/lArV+pqHpcJmEApSZSJSdcxKAXG5oepKUpbMUk8khPtyiHQYvJNPLV/UIIyh+sH0GoJsYZ/5op82XpRfeTaA7FE+Mik1C8QWteSlWU5iypijcOW7RSGgpUoAmzcyUuZiiCVAPpxMGK/aeQkFp8rTjd/AERVpuLyFKJVUGYecsuL7ilItAbMaxBq009ZZ6PCJU0PTzJc06kMyv0qu3A74FSTNl1QB6GWgOpXSFjlSCbJVlLnSzi4gRT1ikyeikT1TZzAdCtAzylAOpUmYHBACWDKBFmvaNG2NmTKqVN/qZYKErCUJmMspZIKnWQ6rnfcMxgn44p6D/I/BM7bGTJSDNTNllaUqUQjOkZnZyl2sApuBT3RJo8Yp54eXOlqfgsP+k3HlBRez1OQfu0gHVg25t3KKRtPsfSyEpXLSpKlLysSSNCT2vDSDxlngJvOlzEjy4whdOALXMVmgoRLln71aQRrn39zRXq/auYk/d1ExhxAP/0DBG89KUkzRsrC/lEJdPmzZFNxS314xltVtzVDSb4mWl/aLP8AZxjCqnplTlqWsFLE2sX0AbePaKU9eFkLafYnMFLk9Rf4dEr4/wBquYsfWM3qaRQmETB1gbg2Y/TTTdG37YYqinpVrKXLMhzqs2A5/R4pmBbMpNMVzWmmcjM2W4dzqbvpccIqUdfCtwJ/ZvtJmQaZanMsOg/l0bw4cDyi9oVvGnD6Rj2zVSp5aZacqgsFS31ADseAZ7RrNBOC0BSFBQfTViLEcjujNM9WP0LOOPnhPBCh/PQxRftWwlKqUTiTnlkJHco3HmxeLuhT8jwgBt/SdJh08AOUgK/SoKPoDG5rYszF4zKMPkhSSySpQZ2OUjufqm4O6JU2iAyLmJUBnylOcOQUkpJy9xFuUJ2aKWcqPaYgcFe/WA84l4yD1RdjOQz9y/rHM/2G/oTMlSh2ZaR3394koDBka8hCVyCNWHrEynw90ZitgdW9tbD3iorS5NE2n+zpMysly1pUm2eYpK3zpIJs4ssLABOlzGm4FhKKWQmShRIS5dRuoqJUSTvN4AfZ/U/1HTVBKy6ylJWANyVKAA0ALDwi3kw8+sSXh4tYAc6RQtrevVS0A2lpFuar+2XziBjOOE1/RTBOEozMstQWQmZ8JfKRotyODDSJFTscFzFTE1CypWucuXYDta7gL3gkY9MN6M4nU5bNdtYok4X0PlFsq9mapBKgkzrMGWLeCmeAFbRVIsuXOT3ylAeYBi59KisK7XyiRo3sYs/2YTujqFpWpIzos5bMoEFu9nLQNk4JOmslEuYo7/u1280gDxIifU7EVUmWJiVdcEEIDZ7X3Eh3u1++MJP02ObYVkyfOUZgUhEhYCUEdokFRWdzMkgd8WPZwFNNKlrstKdO+7d4eKjhu0BqKmXKqEIylKkFgQVuAQ97MRZmYk8YvFRJFinq8t0Ej16Dk8KbgUwSplRLIuFexI3xaNlavollKQwWc2V3c728A/gYrOJy0yq/MtQQmclyTuOm7c49YfqMbkIvJmFcxHXcJYMAXDk/KEclXZo9qlA1ZC0rSCBrDVVShaFIN0qBBHIhj7wLwnERMQlSD1VB+97wSTOMdEWMpxfZk0E4fePKmDqKVYggpsrc41ffDOK1kv7tRWFJE4OU30SS3V74tv2oYV01HnB60g524pLBXkGPhGXySBTJcOOmLjj1BwhKytKWhYzb4FK7Hgo/dAi3aID+GrecCaqsWoDMtSmDAE2/aPFrFmTl8S58zaGJxtA16Ef+J9H7M0UqnpZUqXMSsAE5rDOSSSWfiYl4tWmVJWsByAW72OXvdTDxjIKjB5hQoLUqYlLlINgklyWc2uTccBDuyK09CAtXxE3U7B3D87Wg8OvBefFpY5iwEoBvlLAm7s17733xPVUKTdgQdC/7QFqqkLUQnspDCCGD1uZGVV2sflDYqTUYgdMpB5GFJxBegd+besMVMlrjwhKZwNlC+474hNZLVWrSk9VXgXHrcRAVUFVy784cVUzZdwHHnDFbXqUggZUluEQ0lpkmLLKKlS0Fuuop5dYtGn4PiAnyUqbtByOB3j3jKapWZKDvgrheOzpEvLLID3uHbuhX5/B9GPxuSDX2i0wCZKnchRHNix8nHrFbkEMph8CvaLXNwxdTJClqKlKHVYab/EwDThM0Ep6MuxB4aEa6QtK1TejSpcEWnYXEiZSkaKllxzSp7eb+Yi8SJyVBwYz3ZXDpkmeFLUkBSSkpF9WI5aiLYmd0a2+BXpDlEvlEUuThL+wnWSRMQpCrpWkpPMEEH3jDalJRmkmxRML+WX5RtyZtuUZNt7Q9HXFQ0mgL8eyfUP4xLo6tJXPoDUloan6Q8pbw0tDwpH0Yl4T8XrZkxaypSyCSwJsL8Im7NTsqylxcP5f7+kC5ssk7zC6OfkmJPA+h5wSMu6ZlHY4aDSne8eSaoy5j+nGB1PUEdxh6oU4Bh455cKKsC0t5GI9RLyln10MBsGmnQG+4cT8jBpM0TE8FCIQRKrCkMrrJhnGq5CZSlBAdKSQNLgExHKikkRCxZZMteUOSDbjZopml1md6ywTBTZ7Dkzl5V5soS9t7EWc98QTKZGU6hk+JufSLNgwSmYAl2CW17o5tr48OjVzA/KQUoCEPlToNYjzN7nxifSV+QuGLhosGHS5K2mdGnOLdYCFYZIZlJorNDQzJrdGgqHFreZtBiak3SsMoai3pEXFhUO0ycVJ1yp6gHIpQzjvJiFLr0olgCWVcAkC3mRDlE4wk0K3wlZFMIyJzWOoiv7c4SJ/QurKXUkFnFxmD/oMTP+MJsShaTodGA3OQrwiJjldmTLyiwWFEk7gb+hg9t0Pi0n0BTRP5a0U2swCdLBJTmSPiR1h7OPEQPTKzFkgk8BeNMkUm8GzcYFYri6qTKuUhDrUQoZRdha+sIV268Y5OGLUVSdTkkQlchKO2CT+F282uPeOjoMjL48DeGVKlIzAb2gj04Um9jwj2Oh+C4jnz7JjqJ4SxQbgwelnOkTEWV846OggIcATNBHZUNf5wiFU0GuYnKeEdHRCyizcIVKqCmYdeun8wOh8Lg90GcHSOkFtxjo6OdcsbOhS9SDRsYNUkz/pl8n+UdHQlCPWNzIInlRvc8YUaVJ1dt7a+usex0BjLDQyiiSxLMOdzAappCUhy4DhvQx0dGk22GisIUirXJUkAuksCO/hwMNbaF5cojeX05R0dB4JfOIC37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17538"/>
            <a:ext cx="136207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056" name="Picture 8" descr="https://www.ru.ac.za/images/Human%20Kinetics%20and%20Ergonomics/BACKSP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1581150"/>
            <a:ext cx="5133975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792162"/>
          </a:xfrm>
        </p:spPr>
        <p:txBody>
          <a:bodyPr/>
          <a:lstStyle/>
          <a:p>
            <a:r>
              <a:rPr lang="en-US" dirty="0" err="1" smtClean="0"/>
              <a:t>Kistler</a:t>
            </a:r>
            <a:r>
              <a:rPr lang="en-US" dirty="0" smtClean="0"/>
              <a:t> Force Platforms</a:t>
            </a:r>
            <a:endParaRPr lang="en-US" dirty="0"/>
          </a:p>
        </p:txBody>
      </p:sp>
      <p:pic>
        <p:nvPicPr>
          <p:cNvPr id="3076" name="Picture 4" descr="http://www.kistler.com/mediaaccess/Img_Biomechanics_1_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044890" cy="547052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Brian Peacock Ergonomics (BPE) </a:t>
            </a:r>
            <a:r>
              <a:rPr lang="en-US" dirty="0" err="1" smtClean="0"/>
              <a:t>Pte</a:t>
            </a:r>
            <a:r>
              <a:rPr lang="en-US" dirty="0" smtClean="0"/>
              <a:t>. Ltd.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NEXGEN Ergonomics</a:t>
            </a:r>
            <a:endParaRPr lang="en-US" dirty="0"/>
          </a:p>
        </p:txBody>
      </p:sp>
      <p:pic>
        <p:nvPicPr>
          <p:cNvPr id="109570" name="Picture 2" descr="http://www.nexgenergo.com/ergonomics/images/eiscree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6019800" cy="501230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/>
              <a:t>Checklists and Operational Models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Checklists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-	</a:t>
            </a:r>
            <a:r>
              <a:rPr lang="en-US" sz="2800" dirty="0"/>
              <a:t>Range of motion limits / ranges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-	Weight and force limits / ranges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-	Moment and torque limits / ranges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-	Single and complex engineering measures</a:t>
            </a:r>
          </a:p>
          <a:p>
            <a:pPr>
              <a:lnSpc>
                <a:spcPct val="90000"/>
              </a:lnSpc>
            </a:pPr>
            <a:r>
              <a:rPr lang="en-US" dirty="0"/>
              <a:t>Discounting model NIOSH Lift Equation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-	</a:t>
            </a:r>
            <a:r>
              <a:rPr lang="en-US" sz="2800" dirty="0"/>
              <a:t>RWL = LC*HM*VM*DM*AM*CM*FM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-	Various durations 1 – 8 hours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-	Lift index – what should be the upper limit?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3962400" cy="1143000"/>
          </a:xfrm>
        </p:spPr>
        <p:txBody>
          <a:bodyPr/>
          <a:lstStyle/>
          <a:p>
            <a:r>
              <a:rPr lang="en-US" dirty="0"/>
              <a:t>Mapping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209800" y="1981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209800" y="48006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14400" y="2057400"/>
            <a:ext cx="9144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Black</a:t>
            </a:r>
          </a:p>
          <a:p>
            <a:pPr>
              <a:spcBef>
                <a:spcPct val="50000"/>
              </a:spcBef>
            </a:pPr>
            <a:r>
              <a:rPr lang="en-US" sz="1600"/>
              <a:t>Purple</a:t>
            </a:r>
          </a:p>
          <a:p>
            <a:pPr>
              <a:spcBef>
                <a:spcPct val="50000"/>
              </a:spcBef>
            </a:pPr>
            <a:r>
              <a:rPr lang="en-US" sz="1600"/>
              <a:t>Red</a:t>
            </a:r>
          </a:p>
          <a:p>
            <a:pPr>
              <a:spcBef>
                <a:spcPct val="50000"/>
              </a:spcBef>
            </a:pPr>
            <a:r>
              <a:rPr lang="en-US" sz="1600"/>
              <a:t>Orange</a:t>
            </a:r>
          </a:p>
          <a:p>
            <a:pPr>
              <a:spcBef>
                <a:spcPct val="50000"/>
              </a:spcBef>
            </a:pPr>
            <a:r>
              <a:rPr lang="en-US" sz="1600"/>
              <a:t>Yellow</a:t>
            </a:r>
          </a:p>
          <a:p>
            <a:pPr>
              <a:spcBef>
                <a:spcPct val="50000"/>
              </a:spcBef>
            </a:pPr>
            <a:r>
              <a:rPr lang="en-US" sz="1600"/>
              <a:t>Green</a:t>
            </a:r>
          </a:p>
          <a:p>
            <a:pPr>
              <a:spcBef>
                <a:spcPct val="50000"/>
              </a:spcBef>
            </a:pPr>
            <a:r>
              <a:rPr lang="en-US" sz="1600"/>
              <a:t>White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209800" y="5257800"/>
            <a:ext cx="5638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733800" y="5562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Engineering Dimension</a:t>
            </a: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2254250" y="2057400"/>
            <a:ext cx="5060950" cy="2386013"/>
          </a:xfrm>
          <a:custGeom>
            <a:avLst/>
            <a:gdLst/>
            <a:ahLst/>
            <a:cxnLst>
              <a:cxn ang="0">
                <a:pos x="0" y="1783"/>
              </a:cxn>
              <a:cxn ang="0">
                <a:pos x="365" y="1750"/>
              </a:cxn>
              <a:cxn ang="0">
                <a:pos x="486" y="1718"/>
              </a:cxn>
              <a:cxn ang="0">
                <a:pos x="568" y="1686"/>
              </a:cxn>
              <a:cxn ang="0">
                <a:pos x="665" y="1645"/>
              </a:cxn>
              <a:cxn ang="0">
                <a:pos x="795" y="1588"/>
              </a:cxn>
              <a:cxn ang="0">
                <a:pos x="916" y="1531"/>
              </a:cxn>
              <a:cxn ang="0">
                <a:pos x="1087" y="1426"/>
              </a:cxn>
              <a:cxn ang="0">
                <a:pos x="1241" y="1304"/>
              </a:cxn>
              <a:cxn ang="0">
                <a:pos x="1290" y="1264"/>
              </a:cxn>
              <a:cxn ang="0">
                <a:pos x="1403" y="1150"/>
              </a:cxn>
              <a:cxn ang="0">
                <a:pos x="1533" y="988"/>
              </a:cxn>
              <a:cxn ang="0">
                <a:pos x="1647" y="858"/>
              </a:cxn>
              <a:cxn ang="0">
                <a:pos x="1768" y="712"/>
              </a:cxn>
              <a:cxn ang="0">
                <a:pos x="2109" y="404"/>
              </a:cxn>
              <a:cxn ang="0">
                <a:pos x="2304" y="274"/>
              </a:cxn>
              <a:cxn ang="0">
                <a:pos x="2612" y="104"/>
              </a:cxn>
              <a:cxn ang="0">
                <a:pos x="3115" y="14"/>
              </a:cxn>
              <a:cxn ang="0">
                <a:pos x="3253" y="6"/>
              </a:cxn>
            </a:cxnLst>
            <a:rect l="0" t="0" r="r" b="b"/>
            <a:pathLst>
              <a:path w="3253" h="1783">
                <a:moveTo>
                  <a:pt x="0" y="1783"/>
                </a:moveTo>
                <a:cubicBezTo>
                  <a:pt x="124" y="1774"/>
                  <a:pt x="243" y="1767"/>
                  <a:pt x="365" y="1750"/>
                </a:cubicBezTo>
                <a:cubicBezTo>
                  <a:pt x="405" y="1737"/>
                  <a:pt x="446" y="1731"/>
                  <a:pt x="486" y="1718"/>
                </a:cubicBezTo>
                <a:cubicBezTo>
                  <a:pt x="514" y="1709"/>
                  <a:pt x="540" y="1695"/>
                  <a:pt x="568" y="1686"/>
                </a:cubicBezTo>
                <a:cubicBezTo>
                  <a:pt x="598" y="1664"/>
                  <a:pt x="634" y="1663"/>
                  <a:pt x="665" y="1645"/>
                </a:cubicBezTo>
                <a:cubicBezTo>
                  <a:pt x="706" y="1621"/>
                  <a:pt x="749" y="1599"/>
                  <a:pt x="795" y="1588"/>
                </a:cubicBezTo>
                <a:cubicBezTo>
                  <a:pt x="836" y="1567"/>
                  <a:pt x="871" y="1542"/>
                  <a:pt x="916" y="1531"/>
                </a:cubicBezTo>
                <a:cubicBezTo>
                  <a:pt x="972" y="1495"/>
                  <a:pt x="1032" y="1463"/>
                  <a:pt x="1087" y="1426"/>
                </a:cubicBezTo>
                <a:cubicBezTo>
                  <a:pt x="1141" y="1390"/>
                  <a:pt x="1187" y="1340"/>
                  <a:pt x="1241" y="1304"/>
                </a:cubicBezTo>
                <a:cubicBezTo>
                  <a:pt x="1279" y="1247"/>
                  <a:pt x="1229" y="1313"/>
                  <a:pt x="1290" y="1264"/>
                </a:cubicBezTo>
                <a:cubicBezTo>
                  <a:pt x="1290" y="1264"/>
                  <a:pt x="1401" y="1154"/>
                  <a:pt x="1403" y="1150"/>
                </a:cubicBezTo>
                <a:cubicBezTo>
                  <a:pt x="1435" y="1087"/>
                  <a:pt x="1492" y="1044"/>
                  <a:pt x="1533" y="988"/>
                </a:cubicBezTo>
                <a:cubicBezTo>
                  <a:pt x="1566" y="942"/>
                  <a:pt x="1606" y="898"/>
                  <a:pt x="1647" y="858"/>
                </a:cubicBezTo>
                <a:cubicBezTo>
                  <a:pt x="1668" y="795"/>
                  <a:pt x="1731" y="764"/>
                  <a:pt x="1768" y="712"/>
                </a:cubicBezTo>
                <a:cubicBezTo>
                  <a:pt x="1857" y="586"/>
                  <a:pt x="1984" y="491"/>
                  <a:pt x="2109" y="404"/>
                </a:cubicBezTo>
                <a:cubicBezTo>
                  <a:pt x="2174" y="359"/>
                  <a:pt x="2228" y="298"/>
                  <a:pt x="2304" y="274"/>
                </a:cubicBezTo>
                <a:cubicBezTo>
                  <a:pt x="2387" y="217"/>
                  <a:pt x="2516" y="128"/>
                  <a:pt x="2612" y="104"/>
                </a:cubicBezTo>
                <a:cubicBezTo>
                  <a:pt x="2772" y="19"/>
                  <a:pt x="2935" y="20"/>
                  <a:pt x="3115" y="14"/>
                </a:cubicBezTo>
                <a:cubicBezTo>
                  <a:pt x="3188" y="0"/>
                  <a:pt x="3142" y="6"/>
                  <a:pt x="3253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676400" y="685800"/>
            <a:ext cx="160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Probability of accident, process failure or user rejection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1828800" y="2133600"/>
            <a:ext cx="0" cy="2667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143000"/>
            <a:ext cx="2057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90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700" dirty="0">
                <a:solidFill>
                  <a:schemeClr val="tx2"/>
                </a:solidFill>
              </a:rPr>
              <a:t>Different User Populations and Conditions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057400" y="2514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057400" y="53340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62000" y="2590800"/>
            <a:ext cx="9144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Black</a:t>
            </a:r>
          </a:p>
          <a:p>
            <a:pPr>
              <a:spcBef>
                <a:spcPct val="50000"/>
              </a:spcBef>
            </a:pPr>
            <a:r>
              <a:rPr lang="en-US" sz="1600"/>
              <a:t>Purple</a:t>
            </a:r>
          </a:p>
          <a:p>
            <a:pPr>
              <a:spcBef>
                <a:spcPct val="50000"/>
              </a:spcBef>
            </a:pPr>
            <a:r>
              <a:rPr lang="en-US" sz="1600"/>
              <a:t>Red</a:t>
            </a:r>
          </a:p>
          <a:p>
            <a:pPr>
              <a:spcBef>
                <a:spcPct val="50000"/>
              </a:spcBef>
            </a:pPr>
            <a:r>
              <a:rPr lang="en-US" sz="1600"/>
              <a:t>Orange</a:t>
            </a:r>
          </a:p>
          <a:p>
            <a:pPr>
              <a:spcBef>
                <a:spcPct val="50000"/>
              </a:spcBef>
            </a:pPr>
            <a:r>
              <a:rPr lang="en-US" sz="1600"/>
              <a:t>Yellow</a:t>
            </a:r>
          </a:p>
          <a:p>
            <a:pPr>
              <a:spcBef>
                <a:spcPct val="50000"/>
              </a:spcBef>
            </a:pPr>
            <a:r>
              <a:rPr lang="en-US" sz="1600"/>
              <a:t>Green</a:t>
            </a:r>
          </a:p>
          <a:p>
            <a:pPr>
              <a:spcBef>
                <a:spcPct val="50000"/>
              </a:spcBef>
            </a:pPr>
            <a:r>
              <a:rPr lang="en-US" sz="1600"/>
              <a:t>White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057400" y="5791200"/>
            <a:ext cx="5638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581400" y="6096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Engineering Dimension</a:t>
            </a:r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2101850" y="2590800"/>
            <a:ext cx="4832350" cy="2386013"/>
          </a:xfrm>
          <a:custGeom>
            <a:avLst/>
            <a:gdLst/>
            <a:ahLst/>
            <a:cxnLst>
              <a:cxn ang="0">
                <a:pos x="0" y="1783"/>
              </a:cxn>
              <a:cxn ang="0">
                <a:pos x="365" y="1750"/>
              </a:cxn>
              <a:cxn ang="0">
                <a:pos x="486" y="1718"/>
              </a:cxn>
              <a:cxn ang="0">
                <a:pos x="568" y="1686"/>
              </a:cxn>
              <a:cxn ang="0">
                <a:pos x="665" y="1645"/>
              </a:cxn>
              <a:cxn ang="0">
                <a:pos x="795" y="1588"/>
              </a:cxn>
              <a:cxn ang="0">
                <a:pos x="916" y="1531"/>
              </a:cxn>
              <a:cxn ang="0">
                <a:pos x="1087" y="1426"/>
              </a:cxn>
              <a:cxn ang="0">
                <a:pos x="1241" y="1304"/>
              </a:cxn>
              <a:cxn ang="0">
                <a:pos x="1290" y="1264"/>
              </a:cxn>
              <a:cxn ang="0">
                <a:pos x="1403" y="1150"/>
              </a:cxn>
              <a:cxn ang="0">
                <a:pos x="1533" y="988"/>
              </a:cxn>
              <a:cxn ang="0">
                <a:pos x="1647" y="858"/>
              </a:cxn>
              <a:cxn ang="0">
                <a:pos x="1768" y="712"/>
              </a:cxn>
              <a:cxn ang="0">
                <a:pos x="2109" y="404"/>
              </a:cxn>
              <a:cxn ang="0">
                <a:pos x="2304" y="274"/>
              </a:cxn>
              <a:cxn ang="0">
                <a:pos x="2612" y="104"/>
              </a:cxn>
              <a:cxn ang="0">
                <a:pos x="3115" y="14"/>
              </a:cxn>
              <a:cxn ang="0">
                <a:pos x="3253" y="6"/>
              </a:cxn>
            </a:cxnLst>
            <a:rect l="0" t="0" r="r" b="b"/>
            <a:pathLst>
              <a:path w="3253" h="1783">
                <a:moveTo>
                  <a:pt x="0" y="1783"/>
                </a:moveTo>
                <a:cubicBezTo>
                  <a:pt x="124" y="1774"/>
                  <a:pt x="243" y="1767"/>
                  <a:pt x="365" y="1750"/>
                </a:cubicBezTo>
                <a:cubicBezTo>
                  <a:pt x="405" y="1737"/>
                  <a:pt x="446" y="1731"/>
                  <a:pt x="486" y="1718"/>
                </a:cubicBezTo>
                <a:cubicBezTo>
                  <a:pt x="514" y="1709"/>
                  <a:pt x="540" y="1695"/>
                  <a:pt x="568" y="1686"/>
                </a:cubicBezTo>
                <a:cubicBezTo>
                  <a:pt x="598" y="1664"/>
                  <a:pt x="634" y="1663"/>
                  <a:pt x="665" y="1645"/>
                </a:cubicBezTo>
                <a:cubicBezTo>
                  <a:pt x="706" y="1621"/>
                  <a:pt x="749" y="1599"/>
                  <a:pt x="795" y="1588"/>
                </a:cubicBezTo>
                <a:cubicBezTo>
                  <a:pt x="836" y="1567"/>
                  <a:pt x="871" y="1542"/>
                  <a:pt x="916" y="1531"/>
                </a:cubicBezTo>
                <a:cubicBezTo>
                  <a:pt x="972" y="1495"/>
                  <a:pt x="1032" y="1463"/>
                  <a:pt x="1087" y="1426"/>
                </a:cubicBezTo>
                <a:cubicBezTo>
                  <a:pt x="1141" y="1390"/>
                  <a:pt x="1187" y="1340"/>
                  <a:pt x="1241" y="1304"/>
                </a:cubicBezTo>
                <a:cubicBezTo>
                  <a:pt x="1279" y="1247"/>
                  <a:pt x="1229" y="1313"/>
                  <a:pt x="1290" y="1264"/>
                </a:cubicBezTo>
                <a:cubicBezTo>
                  <a:pt x="1290" y="1264"/>
                  <a:pt x="1401" y="1154"/>
                  <a:pt x="1403" y="1150"/>
                </a:cubicBezTo>
                <a:cubicBezTo>
                  <a:pt x="1435" y="1087"/>
                  <a:pt x="1492" y="1044"/>
                  <a:pt x="1533" y="988"/>
                </a:cubicBezTo>
                <a:cubicBezTo>
                  <a:pt x="1566" y="942"/>
                  <a:pt x="1606" y="898"/>
                  <a:pt x="1647" y="858"/>
                </a:cubicBezTo>
                <a:cubicBezTo>
                  <a:pt x="1668" y="795"/>
                  <a:pt x="1731" y="764"/>
                  <a:pt x="1768" y="712"/>
                </a:cubicBezTo>
                <a:cubicBezTo>
                  <a:pt x="1857" y="586"/>
                  <a:pt x="1984" y="491"/>
                  <a:pt x="2109" y="404"/>
                </a:cubicBezTo>
                <a:cubicBezTo>
                  <a:pt x="2174" y="359"/>
                  <a:pt x="2228" y="298"/>
                  <a:pt x="2304" y="274"/>
                </a:cubicBezTo>
                <a:cubicBezTo>
                  <a:pt x="2387" y="217"/>
                  <a:pt x="2516" y="128"/>
                  <a:pt x="2612" y="104"/>
                </a:cubicBezTo>
                <a:cubicBezTo>
                  <a:pt x="2772" y="19"/>
                  <a:pt x="2935" y="20"/>
                  <a:pt x="3115" y="14"/>
                </a:cubicBezTo>
                <a:cubicBezTo>
                  <a:pt x="3188" y="0"/>
                  <a:pt x="3142" y="6"/>
                  <a:pt x="3253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524000" y="1219200"/>
            <a:ext cx="160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Probability of accident, process failure or user rejection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1676400" y="2667000"/>
            <a:ext cx="0" cy="2667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2254250" y="3733800"/>
            <a:ext cx="5060950" cy="1395413"/>
          </a:xfrm>
          <a:custGeom>
            <a:avLst/>
            <a:gdLst/>
            <a:ahLst/>
            <a:cxnLst>
              <a:cxn ang="0">
                <a:pos x="0" y="1783"/>
              </a:cxn>
              <a:cxn ang="0">
                <a:pos x="365" y="1750"/>
              </a:cxn>
              <a:cxn ang="0">
                <a:pos x="486" y="1718"/>
              </a:cxn>
              <a:cxn ang="0">
                <a:pos x="568" y="1686"/>
              </a:cxn>
              <a:cxn ang="0">
                <a:pos x="665" y="1645"/>
              </a:cxn>
              <a:cxn ang="0">
                <a:pos x="795" y="1588"/>
              </a:cxn>
              <a:cxn ang="0">
                <a:pos x="916" y="1531"/>
              </a:cxn>
              <a:cxn ang="0">
                <a:pos x="1087" y="1426"/>
              </a:cxn>
              <a:cxn ang="0">
                <a:pos x="1241" y="1304"/>
              </a:cxn>
              <a:cxn ang="0">
                <a:pos x="1290" y="1264"/>
              </a:cxn>
              <a:cxn ang="0">
                <a:pos x="1403" y="1150"/>
              </a:cxn>
              <a:cxn ang="0">
                <a:pos x="1533" y="988"/>
              </a:cxn>
              <a:cxn ang="0">
                <a:pos x="1647" y="858"/>
              </a:cxn>
              <a:cxn ang="0">
                <a:pos x="1768" y="712"/>
              </a:cxn>
              <a:cxn ang="0">
                <a:pos x="2109" y="404"/>
              </a:cxn>
              <a:cxn ang="0">
                <a:pos x="2304" y="274"/>
              </a:cxn>
              <a:cxn ang="0">
                <a:pos x="2612" y="104"/>
              </a:cxn>
              <a:cxn ang="0">
                <a:pos x="3115" y="14"/>
              </a:cxn>
              <a:cxn ang="0">
                <a:pos x="3253" y="6"/>
              </a:cxn>
            </a:cxnLst>
            <a:rect l="0" t="0" r="r" b="b"/>
            <a:pathLst>
              <a:path w="3253" h="1783">
                <a:moveTo>
                  <a:pt x="0" y="1783"/>
                </a:moveTo>
                <a:cubicBezTo>
                  <a:pt x="124" y="1774"/>
                  <a:pt x="243" y="1767"/>
                  <a:pt x="365" y="1750"/>
                </a:cubicBezTo>
                <a:cubicBezTo>
                  <a:pt x="405" y="1737"/>
                  <a:pt x="446" y="1731"/>
                  <a:pt x="486" y="1718"/>
                </a:cubicBezTo>
                <a:cubicBezTo>
                  <a:pt x="514" y="1709"/>
                  <a:pt x="540" y="1695"/>
                  <a:pt x="568" y="1686"/>
                </a:cubicBezTo>
                <a:cubicBezTo>
                  <a:pt x="598" y="1664"/>
                  <a:pt x="634" y="1663"/>
                  <a:pt x="665" y="1645"/>
                </a:cubicBezTo>
                <a:cubicBezTo>
                  <a:pt x="706" y="1621"/>
                  <a:pt x="749" y="1599"/>
                  <a:pt x="795" y="1588"/>
                </a:cubicBezTo>
                <a:cubicBezTo>
                  <a:pt x="836" y="1567"/>
                  <a:pt x="871" y="1542"/>
                  <a:pt x="916" y="1531"/>
                </a:cubicBezTo>
                <a:cubicBezTo>
                  <a:pt x="972" y="1495"/>
                  <a:pt x="1032" y="1463"/>
                  <a:pt x="1087" y="1426"/>
                </a:cubicBezTo>
                <a:cubicBezTo>
                  <a:pt x="1141" y="1390"/>
                  <a:pt x="1187" y="1340"/>
                  <a:pt x="1241" y="1304"/>
                </a:cubicBezTo>
                <a:cubicBezTo>
                  <a:pt x="1279" y="1247"/>
                  <a:pt x="1229" y="1313"/>
                  <a:pt x="1290" y="1264"/>
                </a:cubicBezTo>
                <a:cubicBezTo>
                  <a:pt x="1290" y="1264"/>
                  <a:pt x="1401" y="1154"/>
                  <a:pt x="1403" y="1150"/>
                </a:cubicBezTo>
                <a:cubicBezTo>
                  <a:pt x="1435" y="1087"/>
                  <a:pt x="1492" y="1044"/>
                  <a:pt x="1533" y="988"/>
                </a:cubicBezTo>
                <a:cubicBezTo>
                  <a:pt x="1566" y="942"/>
                  <a:pt x="1606" y="898"/>
                  <a:pt x="1647" y="858"/>
                </a:cubicBezTo>
                <a:cubicBezTo>
                  <a:pt x="1668" y="795"/>
                  <a:pt x="1731" y="764"/>
                  <a:pt x="1768" y="712"/>
                </a:cubicBezTo>
                <a:cubicBezTo>
                  <a:pt x="1857" y="586"/>
                  <a:pt x="1984" y="491"/>
                  <a:pt x="2109" y="404"/>
                </a:cubicBezTo>
                <a:cubicBezTo>
                  <a:pt x="2174" y="359"/>
                  <a:pt x="2228" y="298"/>
                  <a:pt x="2304" y="274"/>
                </a:cubicBezTo>
                <a:cubicBezTo>
                  <a:pt x="2387" y="217"/>
                  <a:pt x="2516" y="128"/>
                  <a:pt x="2612" y="104"/>
                </a:cubicBezTo>
                <a:cubicBezTo>
                  <a:pt x="2772" y="19"/>
                  <a:pt x="2935" y="20"/>
                  <a:pt x="3115" y="14"/>
                </a:cubicBezTo>
                <a:cubicBezTo>
                  <a:pt x="3188" y="0"/>
                  <a:pt x="3142" y="6"/>
                  <a:pt x="3253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2057400" y="2590800"/>
            <a:ext cx="2971800" cy="2233613"/>
          </a:xfrm>
          <a:custGeom>
            <a:avLst/>
            <a:gdLst/>
            <a:ahLst/>
            <a:cxnLst>
              <a:cxn ang="0">
                <a:pos x="0" y="1783"/>
              </a:cxn>
              <a:cxn ang="0">
                <a:pos x="365" y="1750"/>
              </a:cxn>
              <a:cxn ang="0">
                <a:pos x="486" y="1718"/>
              </a:cxn>
              <a:cxn ang="0">
                <a:pos x="568" y="1686"/>
              </a:cxn>
              <a:cxn ang="0">
                <a:pos x="665" y="1645"/>
              </a:cxn>
              <a:cxn ang="0">
                <a:pos x="795" y="1588"/>
              </a:cxn>
              <a:cxn ang="0">
                <a:pos x="916" y="1531"/>
              </a:cxn>
              <a:cxn ang="0">
                <a:pos x="1087" y="1426"/>
              </a:cxn>
              <a:cxn ang="0">
                <a:pos x="1241" y="1304"/>
              </a:cxn>
              <a:cxn ang="0">
                <a:pos x="1290" y="1264"/>
              </a:cxn>
              <a:cxn ang="0">
                <a:pos x="1403" y="1150"/>
              </a:cxn>
              <a:cxn ang="0">
                <a:pos x="1533" y="988"/>
              </a:cxn>
              <a:cxn ang="0">
                <a:pos x="1647" y="858"/>
              </a:cxn>
              <a:cxn ang="0">
                <a:pos x="1768" y="712"/>
              </a:cxn>
              <a:cxn ang="0">
                <a:pos x="2109" y="404"/>
              </a:cxn>
              <a:cxn ang="0">
                <a:pos x="2304" y="274"/>
              </a:cxn>
              <a:cxn ang="0">
                <a:pos x="2612" y="104"/>
              </a:cxn>
              <a:cxn ang="0">
                <a:pos x="3115" y="14"/>
              </a:cxn>
              <a:cxn ang="0">
                <a:pos x="3253" y="6"/>
              </a:cxn>
            </a:cxnLst>
            <a:rect l="0" t="0" r="r" b="b"/>
            <a:pathLst>
              <a:path w="3253" h="1783">
                <a:moveTo>
                  <a:pt x="0" y="1783"/>
                </a:moveTo>
                <a:cubicBezTo>
                  <a:pt x="124" y="1774"/>
                  <a:pt x="243" y="1767"/>
                  <a:pt x="365" y="1750"/>
                </a:cubicBezTo>
                <a:cubicBezTo>
                  <a:pt x="405" y="1737"/>
                  <a:pt x="446" y="1731"/>
                  <a:pt x="486" y="1718"/>
                </a:cubicBezTo>
                <a:cubicBezTo>
                  <a:pt x="514" y="1709"/>
                  <a:pt x="540" y="1695"/>
                  <a:pt x="568" y="1686"/>
                </a:cubicBezTo>
                <a:cubicBezTo>
                  <a:pt x="598" y="1664"/>
                  <a:pt x="634" y="1663"/>
                  <a:pt x="665" y="1645"/>
                </a:cubicBezTo>
                <a:cubicBezTo>
                  <a:pt x="706" y="1621"/>
                  <a:pt x="749" y="1599"/>
                  <a:pt x="795" y="1588"/>
                </a:cubicBezTo>
                <a:cubicBezTo>
                  <a:pt x="836" y="1567"/>
                  <a:pt x="871" y="1542"/>
                  <a:pt x="916" y="1531"/>
                </a:cubicBezTo>
                <a:cubicBezTo>
                  <a:pt x="972" y="1495"/>
                  <a:pt x="1032" y="1463"/>
                  <a:pt x="1087" y="1426"/>
                </a:cubicBezTo>
                <a:cubicBezTo>
                  <a:pt x="1141" y="1390"/>
                  <a:pt x="1187" y="1340"/>
                  <a:pt x="1241" y="1304"/>
                </a:cubicBezTo>
                <a:cubicBezTo>
                  <a:pt x="1279" y="1247"/>
                  <a:pt x="1229" y="1313"/>
                  <a:pt x="1290" y="1264"/>
                </a:cubicBezTo>
                <a:cubicBezTo>
                  <a:pt x="1290" y="1264"/>
                  <a:pt x="1401" y="1154"/>
                  <a:pt x="1403" y="1150"/>
                </a:cubicBezTo>
                <a:cubicBezTo>
                  <a:pt x="1435" y="1087"/>
                  <a:pt x="1492" y="1044"/>
                  <a:pt x="1533" y="988"/>
                </a:cubicBezTo>
                <a:cubicBezTo>
                  <a:pt x="1566" y="942"/>
                  <a:pt x="1606" y="898"/>
                  <a:pt x="1647" y="858"/>
                </a:cubicBezTo>
                <a:cubicBezTo>
                  <a:pt x="1668" y="795"/>
                  <a:pt x="1731" y="764"/>
                  <a:pt x="1768" y="712"/>
                </a:cubicBezTo>
                <a:cubicBezTo>
                  <a:pt x="1857" y="586"/>
                  <a:pt x="1984" y="491"/>
                  <a:pt x="2109" y="404"/>
                </a:cubicBezTo>
                <a:cubicBezTo>
                  <a:pt x="2174" y="359"/>
                  <a:pt x="2228" y="298"/>
                  <a:pt x="2304" y="274"/>
                </a:cubicBezTo>
                <a:cubicBezTo>
                  <a:pt x="2387" y="217"/>
                  <a:pt x="2516" y="128"/>
                  <a:pt x="2612" y="104"/>
                </a:cubicBezTo>
                <a:cubicBezTo>
                  <a:pt x="2772" y="19"/>
                  <a:pt x="2935" y="20"/>
                  <a:pt x="3115" y="14"/>
                </a:cubicBezTo>
                <a:cubicBezTo>
                  <a:pt x="3188" y="0"/>
                  <a:pt x="3142" y="6"/>
                  <a:pt x="3253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9906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2514600" y="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rgbClr val="CC0000"/>
                </a:solidFill>
                <a:latin typeface="Times New Roman" pitchFamily="18" charset="0"/>
              </a:rPr>
              <a:t>Policy Decisions</a:t>
            </a:r>
          </a:p>
        </p:txBody>
      </p:sp>
      <p:sp>
        <p:nvSpPr>
          <p:cNvPr id="13317" name="Line 3"/>
          <p:cNvSpPr>
            <a:spLocks noChangeShapeType="1"/>
          </p:cNvSpPr>
          <p:nvPr/>
        </p:nvSpPr>
        <p:spPr bwMode="auto">
          <a:xfrm>
            <a:off x="1905000" y="2057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4"/>
          <p:cNvSpPr>
            <a:spLocks noChangeShapeType="1"/>
          </p:cNvSpPr>
          <p:nvPr/>
        </p:nvSpPr>
        <p:spPr bwMode="auto">
          <a:xfrm>
            <a:off x="1905000" y="54864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1905000" y="5638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Engineering Variable or Composite Index</a:t>
            </a: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2819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Common Currency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Outcome Scale</a:t>
            </a:r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1219200" y="2362200"/>
            <a:ext cx="5334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6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Times New Roman" pitchFamily="18" charset="0"/>
              </a:rPr>
              <a:t>5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Times New Roman" pitchFamily="18" charset="0"/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339933"/>
                </a:solidFill>
                <a:latin typeface="Times New Roman" pitchFamily="18" charset="0"/>
              </a:rPr>
              <a:t>2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3399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2057400" y="2438400"/>
            <a:ext cx="5029200" cy="2527300"/>
          </a:xfrm>
          <a:custGeom>
            <a:avLst/>
            <a:gdLst>
              <a:gd name="T0" fmla="*/ 0 w 3168"/>
              <a:gd name="T1" fmla="*/ 1824 h 1832"/>
              <a:gd name="T2" fmla="*/ 1008 w 3168"/>
              <a:gd name="T3" fmla="*/ 1584 h 1832"/>
              <a:gd name="T4" fmla="*/ 2112 w 3168"/>
              <a:gd name="T5" fmla="*/ 336 h 1832"/>
              <a:gd name="T6" fmla="*/ 3168 w 3168"/>
              <a:gd name="T7" fmla="*/ 0 h 1832"/>
              <a:gd name="T8" fmla="*/ 0 60000 65536"/>
              <a:gd name="T9" fmla="*/ 0 60000 65536"/>
              <a:gd name="T10" fmla="*/ 0 60000 65536"/>
              <a:gd name="T11" fmla="*/ 0 60000 65536"/>
              <a:gd name="T12" fmla="*/ 0 w 3168"/>
              <a:gd name="T13" fmla="*/ 0 h 1832"/>
              <a:gd name="T14" fmla="*/ 3168 w 3168"/>
              <a:gd name="T15" fmla="*/ 1832 h 18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8" h="1832">
                <a:moveTo>
                  <a:pt x="0" y="1824"/>
                </a:moveTo>
                <a:cubicBezTo>
                  <a:pt x="328" y="1828"/>
                  <a:pt x="656" y="1832"/>
                  <a:pt x="1008" y="1584"/>
                </a:cubicBezTo>
                <a:cubicBezTo>
                  <a:pt x="1360" y="1336"/>
                  <a:pt x="1752" y="600"/>
                  <a:pt x="2112" y="336"/>
                </a:cubicBezTo>
                <a:cubicBezTo>
                  <a:pt x="2472" y="72"/>
                  <a:pt x="2820" y="36"/>
                  <a:pt x="316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>
            <a:off x="5257800" y="3048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0"/>
          <p:cNvSpPr>
            <a:spLocks noChangeShapeType="1"/>
          </p:cNvSpPr>
          <p:nvPr/>
        </p:nvSpPr>
        <p:spPr bwMode="auto">
          <a:xfrm>
            <a:off x="3962400" y="4419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>
            <a:off x="1905000" y="3048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2"/>
          <p:cNvSpPr>
            <a:spLocks noChangeShapeType="1"/>
          </p:cNvSpPr>
          <p:nvPr/>
        </p:nvSpPr>
        <p:spPr bwMode="auto">
          <a:xfrm>
            <a:off x="1905000" y="4419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Text Box 13"/>
          <p:cNvSpPr txBox="1">
            <a:spLocks noChangeArrowheads="1"/>
          </p:cNvSpPr>
          <p:nvPr/>
        </p:nvSpPr>
        <p:spPr bwMode="auto">
          <a:xfrm>
            <a:off x="5410200" y="1600200"/>
            <a:ext cx="1676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Unacceptable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Range</a:t>
            </a:r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2133600" y="5105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Ideal Range</a:t>
            </a: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3962400" y="4191000"/>
            <a:ext cx="1295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Region of Interactions and Continuous Improvement</a:t>
            </a:r>
          </a:p>
        </p:txBody>
      </p:sp>
      <p:sp>
        <p:nvSpPr>
          <p:cNvPr id="13330" name="Oval 16"/>
          <p:cNvSpPr>
            <a:spLocks noChangeArrowheads="1"/>
          </p:cNvSpPr>
          <p:nvPr/>
        </p:nvSpPr>
        <p:spPr bwMode="auto">
          <a:xfrm>
            <a:off x="3048000" y="1676400"/>
            <a:ext cx="2330450" cy="11557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Policy Statements</a:t>
            </a:r>
          </a:p>
        </p:txBody>
      </p:sp>
      <p:cxnSp>
        <p:nvCxnSpPr>
          <p:cNvPr id="13331" name="AutoShape 17"/>
          <p:cNvCxnSpPr>
            <a:cxnSpLocks noChangeShapeType="1"/>
            <a:stCxn id="13330" idx="6"/>
            <a:endCxn id="13323" idx="1"/>
          </p:cNvCxnSpPr>
          <p:nvPr/>
        </p:nvCxnSpPr>
        <p:spPr bwMode="auto">
          <a:xfrm flipH="1">
            <a:off x="5257800" y="2254250"/>
            <a:ext cx="134938" cy="3232150"/>
          </a:xfrm>
          <a:prstGeom prst="curvedConnector4">
            <a:avLst>
              <a:gd name="adj1" fmla="val -647060"/>
              <a:gd name="adj2" fmla="val 77944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3332" name="AutoShape 18"/>
          <p:cNvCxnSpPr>
            <a:cxnSpLocks noChangeShapeType="1"/>
            <a:stCxn id="13330" idx="2"/>
            <a:endCxn id="13324" idx="1"/>
          </p:cNvCxnSpPr>
          <p:nvPr/>
        </p:nvCxnSpPr>
        <p:spPr bwMode="auto">
          <a:xfrm rot="10800000" flipH="1" flipV="1">
            <a:off x="3033713" y="2254250"/>
            <a:ext cx="928687" cy="3232150"/>
          </a:xfrm>
          <a:prstGeom prst="curvedConnector4">
            <a:avLst>
              <a:gd name="adj1" fmla="val -23079"/>
              <a:gd name="adj2" fmla="val 571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67000" y="1143000"/>
            <a:ext cx="3657600" cy="323850"/>
            <a:chOff x="1200" y="3456"/>
            <a:chExt cx="3696" cy="396"/>
          </a:xfrm>
        </p:grpSpPr>
        <p:sp>
          <p:nvSpPr>
            <p:cNvPr id="13334" name="Rectangle 20"/>
            <p:cNvSpPr>
              <a:spLocks noChangeArrowheads="1"/>
            </p:cNvSpPr>
            <p:nvPr/>
          </p:nvSpPr>
          <p:spPr bwMode="auto">
            <a:xfrm>
              <a:off x="1200" y="3456"/>
              <a:ext cx="528" cy="3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335" name="Rectangle 21"/>
            <p:cNvSpPr>
              <a:spLocks noChangeArrowheads="1"/>
            </p:cNvSpPr>
            <p:nvPr/>
          </p:nvSpPr>
          <p:spPr bwMode="auto">
            <a:xfrm>
              <a:off x="1728" y="3456"/>
              <a:ext cx="528" cy="3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336" name="Rectangle 22"/>
            <p:cNvSpPr>
              <a:spLocks noChangeArrowheads="1"/>
            </p:cNvSpPr>
            <p:nvPr/>
          </p:nvSpPr>
          <p:spPr bwMode="auto">
            <a:xfrm>
              <a:off x="2256" y="3456"/>
              <a:ext cx="528" cy="3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3337" name="Rectangle 23"/>
            <p:cNvSpPr>
              <a:spLocks noChangeArrowheads="1"/>
            </p:cNvSpPr>
            <p:nvPr/>
          </p:nvSpPr>
          <p:spPr bwMode="auto">
            <a:xfrm>
              <a:off x="2784" y="3456"/>
              <a:ext cx="528" cy="3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3338" name="Rectangle 24"/>
            <p:cNvSpPr>
              <a:spLocks noChangeArrowheads="1"/>
            </p:cNvSpPr>
            <p:nvPr/>
          </p:nvSpPr>
          <p:spPr bwMode="auto">
            <a:xfrm>
              <a:off x="3840" y="3456"/>
              <a:ext cx="528" cy="3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3339" name="Rectangle 25"/>
            <p:cNvSpPr>
              <a:spLocks noChangeArrowheads="1"/>
            </p:cNvSpPr>
            <p:nvPr/>
          </p:nvSpPr>
          <p:spPr bwMode="auto">
            <a:xfrm>
              <a:off x="3312" y="3456"/>
              <a:ext cx="528" cy="3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3340" name="Rectangle 26"/>
            <p:cNvSpPr>
              <a:spLocks noChangeArrowheads="1"/>
            </p:cNvSpPr>
            <p:nvPr/>
          </p:nvSpPr>
          <p:spPr bwMode="auto">
            <a:xfrm>
              <a:off x="4368" y="3456"/>
              <a:ext cx="528" cy="3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7</a:t>
              </a:r>
            </a:p>
          </p:txBody>
        </p:sp>
      </p:grp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Force = mass   X    acceleration</a:t>
            </a:r>
          </a:p>
          <a:p>
            <a:pPr eaLnBrk="1" hangingPunct="1"/>
            <a:r>
              <a:rPr lang="en-US" sz="2800" dirty="0" smtClean="0"/>
              <a:t>mass = Force / acceleration</a:t>
            </a:r>
          </a:p>
          <a:p>
            <a:pPr eaLnBrk="1" hangingPunct="1"/>
            <a:r>
              <a:rPr lang="en-US" sz="2800" dirty="0" smtClean="0"/>
              <a:t>Acceleration due to gravity - g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- 9.8066 meters per second squared</a:t>
            </a:r>
          </a:p>
          <a:p>
            <a:pPr eaLnBrk="1" hangingPunct="1"/>
            <a:r>
              <a:rPr lang="en-US" sz="2800" dirty="0" smtClean="0"/>
              <a:t>Weight = mass X g (Force) </a:t>
            </a:r>
          </a:p>
          <a:p>
            <a:pPr eaLnBrk="1" hangingPunct="1"/>
            <a:r>
              <a:rPr lang="en-US" sz="2800" dirty="0" smtClean="0"/>
              <a:t>Pressure = Force / area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62200" y="2743200"/>
            <a:ext cx="32004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Resultant Force Vectors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09800" y="4419600"/>
            <a:ext cx="3352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691742">
            <a:off x="2087634" y="3475429"/>
            <a:ext cx="376698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1295400" y="3505200"/>
            <a:ext cx="2133600" cy="609600"/>
          </a:xfrm>
          <a:prstGeom prst="rightArrow">
            <a:avLst>
              <a:gd name="adj1" fmla="val 50000"/>
              <a:gd name="adj2" fmla="val 56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57400" y="2209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</a:t>
            </a:r>
            <a:r>
              <a:rPr lang="en-US" sz="2800" b="1" baseline="-25000" dirty="0" smtClean="0"/>
              <a:t>y</a:t>
            </a:r>
            <a:endParaRPr lang="en-US" sz="2800" b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0" y="2362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</a:t>
            </a:r>
            <a:r>
              <a:rPr lang="en-US" sz="2800" b="1" baseline="-25000" dirty="0" smtClean="0"/>
              <a:t>R</a:t>
            </a:r>
            <a:endParaRPr lang="en-US" sz="2800" b="1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5943600" y="4495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</a:t>
            </a:r>
            <a:r>
              <a:rPr lang="en-US" sz="2800" b="1" baseline="-25000" dirty="0" smtClean="0"/>
              <a:t>x</a:t>
            </a:r>
            <a:endParaRPr lang="en-US" sz="2800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0" y="4038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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2743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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38200" y="5410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Magnitude F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 =</a:t>
            </a:r>
            <a:r>
              <a:rPr lang="en-US" sz="2400" b="1" dirty="0" smtClean="0">
                <a:sym typeface="Symbol"/>
              </a:rPr>
              <a:t>(</a:t>
            </a:r>
            <a:r>
              <a:rPr lang="en-US" sz="2400" b="1" dirty="0" smtClean="0"/>
              <a:t> F</a:t>
            </a:r>
            <a:r>
              <a:rPr lang="en-US" sz="2400" b="1" baseline="-25000" dirty="0" smtClean="0"/>
              <a:t>x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+ F</a:t>
            </a:r>
            <a:r>
              <a:rPr lang="en-US" sz="2400" b="1" baseline="-25000" dirty="0" smtClean="0"/>
              <a:t>y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), Direction = F</a:t>
            </a:r>
            <a:r>
              <a:rPr lang="en-US" sz="2400" b="1" baseline="-25000" dirty="0" smtClean="0"/>
              <a:t>x</a:t>
            </a:r>
            <a:r>
              <a:rPr lang="en-US" sz="2400" b="1" dirty="0" smtClean="0"/>
              <a:t> cos(</a:t>
            </a:r>
            <a:r>
              <a:rPr lang="en-US" sz="2400" b="1" dirty="0" smtClean="0">
                <a:sym typeface="Symbol"/>
              </a:rPr>
              <a:t>)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:\Documents and Settings\Brian Peacock\My Documents\My Pictures\Igloolik 2008\DSCN0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552450"/>
            <a:ext cx="7900987" cy="59245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8288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 = Force x Distance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905000" y="3124200"/>
            <a:ext cx="3886200" cy="1219200"/>
            <a:chOff x="1905000" y="3124200"/>
            <a:chExt cx="3886200" cy="1219200"/>
          </a:xfrm>
        </p:grpSpPr>
        <p:sp>
          <p:nvSpPr>
            <p:cNvPr id="7" name="Oval 6"/>
            <p:cNvSpPr/>
            <p:nvPr/>
          </p:nvSpPr>
          <p:spPr>
            <a:xfrm>
              <a:off x="1905000" y="32766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6"/>
              <a:endCxn id="10" idx="1"/>
            </p:cNvCxnSpPr>
            <p:nvPr/>
          </p:nvCxnSpPr>
          <p:spPr>
            <a:xfrm>
              <a:off x="2133600" y="3352800"/>
              <a:ext cx="2743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876800" y="3124200"/>
              <a:ext cx="914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5029200" y="3581400"/>
              <a:ext cx="53340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48200" y="4572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Load (Force, Weight, Mass x g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57400" y="2743200"/>
            <a:ext cx="3200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0" y="2438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3400" y="21336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DD</a:t>
            </a:r>
            <a:endParaRPr lang="en-US" dirty="0"/>
          </a:p>
        </p:txBody>
      </p:sp>
      <p:cxnSp>
        <p:nvCxnSpPr>
          <p:cNvPr id="7" name="Straight Connector 6"/>
          <p:cNvCxnSpPr>
            <a:stCxn id="6" idx="6"/>
            <a:endCxn id="8" idx="1"/>
          </p:cNvCxnSpPr>
          <p:nvPr/>
        </p:nvCxnSpPr>
        <p:spPr>
          <a:xfrm>
            <a:off x="762000" y="2209800"/>
            <a:ext cx="2743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05200" y="1981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657600" y="24384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1905000" y="1447800"/>
            <a:ext cx="533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5181600"/>
            <a:ext cx="2743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3657600"/>
            <a:ext cx="2743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4343400" y="51816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7391400" y="53340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3429000" y="39624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4876800" y="2895600"/>
            <a:ext cx="533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15000" y="5105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DD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286000" y="3581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DD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162800" y="48768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76600" y="3505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1353</Words>
  <Application>Microsoft Office PowerPoint</Application>
  <PresentationFormat>On-screen Show (4:3)</PresentationFormat>
  <Paragraphs>415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Equity</vt:lpstr>
      <vt:lpstr>Occupational Biomechanics </vt:lpstr>
      <vt:lpstr>Trigonometry</vt:lpstr>
      <vt:lpstr>Mechanical Units</vt:lpstr>
      <vt:lpstr>Angular Movement</vt:lpstr>
      <vt:lpstr>Force</vt:lpstr>
      <vt:lpstr>Resultant Force Vectors</vt:lpstr>
      <vt:lpstr>PowerPoint Presentation</vt:lpstr>
      <vt:lpstr>Moments</vt:lpstr>
      <vt:lpstr>Levers</vt:lpstr>
      <vt:lpstr>Moments</vt:lpstr>
      <vt:lpstr>Momentum mass x velocity</vt:lpstr>
      <vt:lpstr>Moment of Inertia</vt:lpstr>
      <vt:lpstr>Newton’s Laws</vt:lpstr>
      <vt:lpstr>More Mechanical Concepts</vt:lpstr>
      <vt:lpstr>PowerPoint Presentation</vt:lpstr>
      <vt:lpstr>Statics</vt:lpstr>
      <vt:lpstr>Free Body Diagram and Equilibrium</vt:lpstr>
      <vt:lpstr>Static Equilibrium</vt:lpstr>
      <vt:lpstr>Flying</vt:lpstr>
      <vt:lpstr>PowerPoint Presentation</vt:lpstr>
      <vt:lpstr>PowerPoint Presentation</vt:lpstr>
      <vt:lpstr>PowerPoint Presentation</vt:lpstr>
      <vt:lpstr>PowerPoint Presentation</vt:lpstr>
      <vt:lpstr>Kinematics</vt:lpstr>
      <vt:lpstr>Standard Movements</vt:lpstr>
      <vt:lpstr>Range of Motion</vt:lpstr>
      <vt:lpstr>Angle - Time Diagrams</vt:lpstr>
      <vt:lpstr>Velocity-Time Diagrams</vt:lpstr>
      <vt:lpstr>Angle - Angle - Time Diagrams </vt:lpstr>
      <vt:lpstr>Angle - Angle - Time Diagrams</vt:lpstr>
      <vt:lpstr>Kinetics</vt:lpstr>
      <vt:lpstr>PowerPoint Presentation</vt:lpstr>
      <vt:lpstr>PowerPoint Presentation</vt:lpstr>
      <vt:lpstr>PowerPoint Presentation</vt:lpstr>
      <vt:lpstr>Dynamics</vt:lpstr>
      <vt:lpstr>Checklists and Operational Models</vt:lpstr>
      <vt:lpstr>Checklist Exercises</vt:lpstr>
      <vt:lpstr>Motion Analysis - Goniometry</vt:lpstr>
      <vt:lpstr>Video Analysis</vt:lpstr>
      <vt:lpstr>Peak – Vicon Motion Analysis</vt:lpstr>
      <vt:lpstr>PowerPoint Presentation</vt:lpstr>
      <vt:lpstr>University of Michigan 3DSSPP</vt:lpstr>
      <vt:lpstr>Lumbar Motion Monitor</vt:lpstr>
      <vt:lpstr>Kistler Force Platforms</vt:lpstr>
      <vt:lpstr>NEXGEN Ergonomics</vt:lpstr>
      <vt:lpstr>Checklists and Operational Models</vt:lpstr>
      <vt:lpstr>Mapping</vt:lpstr>
      <vt:lpstr>PowerPoint Presentation</vt:lpstr>
      <vt:lpstr>PowerPoint Presentation</vt:lpstr>
    </vt:vector>
  </TitlesOfParts>
  <Company>Mongoose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Biomechanics Foundations and Techniques </dc:title>
  <dc:creator>eric.hodges</dc:creator>
  <cp:lastModifiedBy>user</cp:lastModifiedBy>
  <cp:revision>48</cp:revision>
  <dcterms:created xsi:type="dcterms:W3CDTF">2010-08-01T07:20:07Z</dcterms:created>
  <dcterms:modified xsi:type="dcterms:W3CDTF">2014-07-03T14:01:09Z</dcterms:modified>
</cp:coreProperties>
</file>