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7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0" r:id="rId4"/>
    <p:sldId id="291" r:id="rId5"/>
    <p:sldId id="293" r:id="rId6"/>
    <p:sldId id="294" r:id="rId7"/>
    <p:sldId id="295" r:id="rId8"/>
    <p:sldId id="279" r:id="rId9"/>
    <p:sldId id="280" r:id="rId10"/>
    <p:sldId id="296" r:id="rId11"/>
    <p:sldId id="281" r:id="rId12"/>
    <p:sldId id="282" r:id="rId13"/>
  </p:sldIdLst>
  <p:sldSz cx="9144000" cy="6858000" type="screen4x3"/>
  <p:notesSz cx="6765925" cy="9867900"/>
  <p:custDataLst>
    <p:tags r:id="rId1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080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598" y="-10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:p14="http://schemas.microsoft.com/office/powerpoint/2010/main" xmlns="" val="92417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39775"/>
            <a:ext cx="5918200" cy="444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3692" y="175104"/>
            <a:ext cx="4867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:p14="http://schemas.microsoft.com/office/powerpoint/2010/main" xmlns="" val="3841138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47713"/>
            <a:ext cx="5918200" cy="44386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08582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47713"/>
            <a:ext cx="5918200" cy="44386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4315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47713"/>
            <a:ext cx="5918200" cy="443865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5353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47713"/>
            <a:ext cx="5918200" cy="44386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729250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47713"/>
            <a:ext cx="5918200" cy="44386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6942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47713"/>
            <a:ext cx="5918200" cy="44386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0524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09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413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931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44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30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81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85800" y="1125538"/>
            <a:ext cx="7543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895649-BE90-4452-A446-E3AEA586A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 userDrawn="1">
            <p:ph type="ftr" sz="quarter" idx="11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solidFill>
                  <a:srgbClr val="696464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© Brian Peacock Ergonomics (BPE) Pte. Ltd.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86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95649-BE90-4452-A446-E3AEA586AC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solidFill>
                  <a:srgbClr val="696464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1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90018"/>
              </a:buClr>
              <a:defRPr>
                <a:latin typeface="Lucida Sans" pitchFamily="34" charset="0"/>
                <a:cs typeface="Lucida Sans" pitchFamily="34" charset="0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1800">
                <a:latin typeface="Lucida Sans" pitchFamily="34" charset="0"/>
                <a:cs typeface="Lucida Sans" pitchFamily="34" charset="0"/>
              </a:defRPr>
            </a:lvl2pPr>
            <a:lvl3pPr>
              <a:buClr>
                <a:srgbClr val="890018"/>
              </a:buClr>
              <a:defRPr sz="2000">
                <a:latin typeface="Lucida Sans" pitchFamily="34" charset="0"/>
                <a:cs typeface="Lucida Sans" pitchFamily="34" charset="0"/>
              </a:defRPr>
            </a:lvl3pPr>
            <a:lvl4pPr>
              <a:buClr>
                <a:srgbClr val="890018"/>
              </a:buClr>
              <a:defRPr sz="1800">
                <a:latin typeface="Lucida Sans" pitchFamily="34" charset="0"/>
                <a:cs typeface="Lucida Sans" pitchFamily="34" charset="0"/>
              </a:defRPr>
            </a:lvl4pPr>
            <a:lvl5pPr>
              <a:buClr>
                <a:srgbClr val="890018"/>
              </a:buClr>
              <a:defRPr sz="1800"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138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67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28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22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7" r:id="rId3"/>
    <p:sldLayoutId id="2147483669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8C8AC-B159-42C4-8565-9413E4146624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E678-9F0D-486F-A728-C31A9C592C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Untitled-1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4513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hc.sg/wps/themes/html/upload/infostop/file/HCP_Guidelines_201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udio_frequenc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hypertextbook.com/facts/2003/ChrisDAmbrose.s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ortsites.net/lambert-stl/workshop1/nc_b29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engpielaudio.com/TableOfSoundPressureLevels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lm.nih.gov/medlineplus/ency/article/003341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7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7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31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Noise and Hearing</a:t>
            </a: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Prof. Brian Peacock  &amp; A. Prof. Chui Yoon Ping </a:t>
            </a: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endParaRPr lang="en-US" sz="2800" b="1" dirty="0" smtClean="0">
              <a:latin typeface="Lucida Sans" pitchFamily="34" charset="0"/>
              <a:ea typeface="ヒラギノ角ゴ Pro W3" pitchFamily="120" charset="-128"/>
              <a:cs typeface="Lucida San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Effects of Sound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5112568" cy="510770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dirty="0" smtClean="0"/>
              <a:t>Communication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200" dirty="0" smtClean="0"/>
              <a:t>Language, Other Codes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200" dirty="0" smtClean="0"/>
              <a:t>Warnings, Annunciators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200" dirty="0" smtClean="0"/>
              <a:t>Entertainment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/>
              <a:t>Masking where the signal and the background have similar features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/>
              <a:t>Distraction – anything novel, of high intensity or potentially interesting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/>
              <a:t>Annoyance – anything distracting, unpleasant or uninteresting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/>
              <a:t>Temporary Threshold Shift – temporary deafness after exposure to loud noises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/>
              <a:t>Permanent Threshold Shift – deafness in certain ranges after prolonged exposure to high intensity noise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2661012"/>
            <a:ext cx="2808312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discuss some auditory communication failure modes and examples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0918659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Sound Environment Design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410944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altLang="en-US" sz="3400" dirty="0" smtClean="0"/>
              <a:t>System Substitution</a:t>
            </a:r>
          </a:p>
          <a:p>
            <a:pPr eaLnBrk="1" hangingPunct="1"/>
            <a:r>
              <a:rPr lang="en-US" altLang="en-US" sz="3400" dirty="0" smtClean="0"/>
              <a:t>Sound Cancellation</a:t>
            </a:r>
          </a:p>
          <a:p>
            <a:pPr eaLnBrk="1" hangingPunct="1"/>
            <a:r>
              <a:rPr lang="en-US" altLang="en-US" sz="3400" dirty="0" smtClean="0"/>
              <a:t>Source Isolation - Transmission Pathway Interference - Barriers</a:t>
            </a:r>
          </a:p>
          <a:p>
            <a:pPr eaLnBrk="1" hangingPunct="1"/>
            <a:r>
              <a:rPr lang="en-US" altLang="en-US" sz="3400" dirty="0" smtClean="0"/>
              <a:t>Reflection and Absorption</a:t>
            </a:r>
          </a:p>
          <a:p>
            <a:pPr eaLnBrk="1" hangingPunct="1"/>
            <a:r>
              <a:rPr lang="en-US" altLang="en-US" sz="3400" dirty="0" smtClean="0"/>
              <a:t>Personal Protective Equipment</a:t>
            </a:r>
          </a:p>
          <a:p>
            <a:pPr eaLnBrk="1" hangingPunct="1"/>
            <a:r>
              <a:rPr lang="en-US" altLang="en-US" sz="3400" dirty="0" smtClean="0"/>
              <a:t>Exposure Reduction</a:t>
            </a:r>
          </a:p>
          <a:p>
            <a:pPr eaLnBrk="1" hangingPunct="1"/>
            <a:r>
              <a:rPr lang="en-US" altLang="en-US" sz="3400" dirty="0" smtClean="0"/>
              <a:t>The WDA has a comprehensive guide to Hearing Conservation Programs:</a:t>
            </a:r>
          </a:p>
          <a:p>
            <a:pPr lvl="1"/>
            <a:r>
              <a:rPr lang="en-US" sz="1700" dirty="0" smtClean="0">
                <a:hlinkClick r:id="rId3"/>
              </a:rPr>
              <a:t>https://www.wshc.sg/wps/themes/html/upload/infostop/file/HCP_Guidelines_2012.pdf</a:t>
            </a:r>
            <a:r>
              <a:rPr lang="en-US" sz="1700" dirty="0" smtClean="0"/>
              <a:t> </a:t>
            </a:r>
          </a:p>
          <a:p>
            <a:endParaRPr lang="en-US" altLang="en-US" sz="33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66520" y="3212976"/>
            <a:ext cx="2520280" cy="20313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discuss some examples of each of these design opportunities to reduce the unwanted effects of the noise environment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3444523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978" y="0"/>
            <a:ext cx="8229600" cy="144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Environmental Factors Effects</a:t>
            </a:r>
            <a:endParaRPr lang="en-US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04978" y="1454727"/>
            <a:ext cx="7924800" cy="3962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eaLnBrk="1" hangingPunct="1">
              <a:buNone/>
            </a:pPr>
            <a:r>
              <a:rPr lang="en-US" altLang="en-US" sz="2400" dirty="0" smtClean="0"/>
              <a:t>Extreme Environmental Stress</a:t>
            </a:r>
          </a:p>
          <a:p>
            <a:pPr lvl="1" eaLnBrk="1" hangingPunct="1"/>
            <a:r>
              <a:rPr lang="en-US" altLang="en-US" sz="2000" dirty="0" smtClean="0"/>
              <a:t>Direct Destructive Effects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000" dirty="0" smtClean="0"/>
              <a:t>Eyes, Ears, Skin, Circulation etc.</a:t>
            </a:r>
          </a:p>
          <a:p>
            <a:pPr lvl="1" eaLnBrk="1" hangingPunct="1">
              <a:spcAft>
                <a:spcPts val="600"/>
              </a:spcAft>
            </a:pPr>
            <a:endParaRPr lang="en-US" altLang="en-US" sz="2000" dirty="0" smtClean="0"/>
          </a:p>
          <a:p>
            <a:pPr eaLnBrk="1" hangingPunct="1">
              <a:buNone/>
            </a:pPr>
            <a:r>
              <a:rPr lang="en-US" altLang="en-US" sz="2400" dirty="0" smtClean="0"/>
              <a:t>Moderate Environmental Stress</a:t>
            </a:r>
          </a:p>
          <a:p>
            <a:pPr lvl="1" eaLnBrk="1" hangingPunct="1"/>
            <a:r>
              <a:rPr lang="en-US" altLang="en-US" sz="2000" dirty="0" smtClean="0"/>
              <a:t>Increased Effort to Perform Primary Task - Fatigue</a:t>
            </a:r>
          </a:p>
          <a:p>
            <a:pPr lvl="1" eaLnBrk="1" hangingPunct="1"/>
            <a:r>
              <a:rPr lang="en-US" altLang="en-US" sz="2000" dirty="0" smtClean="0"/>
              <a:t>Increased Likelihood of Performance Failures - Errors, Accidents</a:t>
            </a:r>
          </a:p>
          <a:p>
            <a:pPr lvl="1" eaLnBrk="1" hangingPunct="1"/>
            <a:r>
              <a:rPr lang="en-US" altLang="en-US" sz="2000" dirty="0" smtClean="0"/>
              <a:t>Long Exposures have Destructive Effects</a:t>
            </a:r>
          </a:p>
          <a:p>
            <a:pPr lvl="1" eaLnBrk="1" hangingPunct="1"/>
            <a:endParaRPr lang="en-US" altLang="en-US" sz="2000" dirty="0" smtClean="0"/>
          </a:p>
          <a:p>
            <a:pPr eaLnBrk="1" hangingPunct="1">
              <a:buNone/>
            </a:pPr>
            <a:r>
              <a:rPr lang="en-US" altLang="en-US" sz="2400" dirty="0" smtClean="0"/>
              <a:t>Mild Stress, Combinations and Variation</a:t>
            </a:r>
          </a:p>
          <a:p>
            <a:pPr lvl="1" eaLnBrk="1" hangingPunct="1"/>
            <a:r>
              <a:rPr lang="en-US" altLang="en-US" sz="2000" dirty="0" smtClean="0"/>
              <a:t>Increased Stimulation</a:t>
            </a:r>
          </a:p>
          <a:p>
            <a:pPr lvl="1" eaLnBrk="1" hangingPunct="1"/>
            <a:r>
              <a:rPr lang="en-US" altLang="en-US" sz="2000" dirty="0" smtClean="0"/>
              <a:t>Sometimes Enhanced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978" y="5807005"/>
            <a:ext cx="518457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as Noise, Light, Heat, and Vibration and their effects on human physical, sensory and cognitive performance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2078213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General Environmental Effects Exercise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7800"/>
            <a:ext cx="8219256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altLang="en-US" sz="2800" dirty="0" smtClean="0"/>
              <a:t>	Describe jobs with Extreme, Moderate and Mild Environmental Stress</a:t>
            </a:r>
          </a:p>
          <a:p>
            <a:pPr lvl="1" eaLnBrk="1" hangingPunct="1"/>
            <a:r>
              <a:rPr lang="en-US" altLang="en-US" dirty="0" smtClean="0"/>
              <a:t>Describe Primary Task Factors and Performance Measures</a:t>
            </a:r>
          </a:p>
          <a:p>
            <a:pPr lvl="1" eaLnBrk="1" hangingPunct="1"/>
            <a:r>
              <a:rPr lang="en-US" altLang="en-US" dirty="0" smtClean="0"/>
              <a:t>Describe Environmental Stress Modalities and Measures</a:t>
            </a:r>
          </a:p>
          <a:p>
            <a:pPr lvl="1" eaLnBrk="1" hangingPunct="1"/>
            <a:r>
              <a:rPr lang="en-US" altLang="en-US" dirty="0" smtClean="0"/>
              <a:t>Describe Human Responses to these Stresses</a:t>
            </a:r>
          </a:p>
          <a:p>
            <a:pPr lvl="1" eaLnBrk="1" hangingPunct="1"/>
            <a:r>
              <a:rPr lang="en-US" altLang="en-US" dirty="0" smtClean="0"/>
              <a:t>Describe System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696634"/>
            <a:ext cx="518457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Choose jobs with Heat, Light, Noise and Vibration as stressors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3943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Physics of Sound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47800"/>
            <a:ext cx="5770984" cy="457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altLang="en-US" sz="1800" dirty="0" smtClean="0"/>
              <a:t>I</a:t>
            </a:r>
            <a:r>
              <a:rPr lang="en-US" altLang="en-US" sz="1900" dirty="0" smtClean="0"/>
              <a:t>ntensity </a:t>
            </a:r>
            <a:endParaRPr lang="en-US" altLang="en-US" sz="1800" dirty="0" smtClean="0"/>
          </a:p>
          <a:p>
            <a:pPr lvl="1" eaLnBrk="1" hangingPunct="1"/>
            <a:r>
              <a:rPr lang="en-US" altLang="en-US" sz="1800" dirty="0" smtClean="0"/>
              <a:t>Sound Pressure Level - Decibels</a:t>
            </a:r>
          </a:p>
          <a:p>
            <a:pPr lvl="1" eaLnBrk="1" hangingPunct="1"/>
            <a:r>
              <a:rPr lang="en-US" altLang="en-US" sz="1800" dirty="0" smtClean="0"/>
              <a:t>20 (Hearing Threshold) - 140 (Pain Threshold)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>
              <a:buNone/>
            </a:pPr>
            <a:r>
              <a:rPr lang="en-US" altLang="en-US" sz="1800" dirty="0" smtClean="0"/>
              <a:t>Frequency range </a:t>
            </a:r>
          </a:p>
          <a:p>
            <a:pPr lvl="1"/>
            <a:r>
              <a:rPr lang="en-US" altLang="en-US" sz="1800" dirty="0" smtClean="0"/>
              <a:t>20 Hz to 20,000 Hz</a:t>
            </a:r>
          </a:p>
          <a:p>
            <a:endParaRPr lang="en-US" altLang="en-US" sz="1800" dirty="0" smtClean="0">
              <a:hlinkClick r:id="rId3"/>
            </a:endParaRPr>
          </a:p>
          <a:p>
            <a:r>
              <a:rPr lang="en-US" altLang="en-US" sz="1900" dirty="0" smtClean="0">
                <a:hlinkClick r:id="rId3"/>
              </a:rPr>
              <a:t>http://en.wikipedia.org/wiki/Audio_frequency</a:t>
            </a:r>
            <a:endParaRPr lang="en-US" altLang="en-US" sz="1900" dirty="0" smtClean="0"/>
          </a:p>
          <a:p>
            <a:r>
              <a:rPr lang="en-US" altLang="en-US" sz="1900" dirty="0" smtClean="0">
                <a:hlinkClick r:id="rId4"/>
              </a:rPr>
              <a:t>http://hypertextbook.com/facts/2003/ChrisDAmbrose.shtml</a:t>
            </a:r>
            <a:endParaRPr lang="en-US" altLang="en-US" sz="1900" dirty="0" smtClean="0"/>
          </a:p>
          <a:p>
            <a:pPr marL="0" indent="0" eaLnBrk="1" hangingPunct="1">
              <a:buNone/>
            </a:pPr>
            <a:endParaRPr lang="en-US" altLang="en-US" sz="1800" dirty="0" smtClean="0"/>
          </a:p>
          <a:p>
            <a:pPr eaLnBrk="1" hangingPunct="1">
              <a:buNone/>
            </a:pPr>
            <a:r>
              <a:rPr lang="en-US" altLang="en-US" sz="1800" dirty="0" smtClean="0"/>
              <a:t>Qualitative Factors</a:t>
            </a:r>
          </a:p>
          <a:p>
            <a:pPr lvl="1" eaLnBrk="1" hangingPunct="1"/>
            <a:r>
              <a:rPr lang="en-US" altLang="en-US" sz="1800" dirty="0" smtClean="0"/>
              <a:t>Change in intensity or pitch</a:t>
            </a:r>
          </a:p>
          <a:p>
            <a:pPr lvl="1" eaLnBrk="1" hangingPunct="1"/>
            <a:r>
              <a:rPr lang="en-US" altLang="en-US" sz="1800" dirty="0" smtClean="0"/>
              <a:t>Meaningfulness speech / language, music and auditory signals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4512" y="1628800"/>
            <a:ext cx="2592288" cy="20313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Explore intensity and frequency.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Find an application for your smart phone or tablet to measure sound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674563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Sound Levels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Jet engine – 150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Rock band – 140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Busy street – 90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Busy office – 60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Quiet home – 30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www.airportsites.net/lambert-stl/workshop1/nc_b29.aspx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www.sengpielaudio.com/TableOfSoundPressureLevels.htm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75556" y="5622632"/>
            <a:ext cx="410445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 and measure some sounds with your tablet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26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2000px-Anatomy_of_the_Human_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547260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The Outer, Middle and Inner Ear</a:t>
            </a:r>
            <a:endParaRPr lang="en-US" sz="2800" dirty="0">
              <a:solidFill>
                <a:srgbClr val="890018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624373"/>
            <a:ext cx="5040560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Track the pathway of a sound through the outer, middle and inner ear and on to the brain for perception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2241738"/>
            <a:ext cx="230425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does the vestibular nerve do?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221088"/>
            <a:ext cx="2592288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Where does the Eustachian tube go to?</a:t>
            </a:r>
            <a:endParaRPr lang="en-US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43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Hearing Measurement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47800"/>
            <a:ext cx="7931224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Audiometry – testing sound intensity perception at different frequencies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Psychophysical methods using Ascending and Descending Intensities at range of frequencies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Presbycusis - normal hearing loss with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696634"/>
            <a:ext cx="4834880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Download an app to your </a:t>
            </a:r>
            <a:r>
              <a:rPr lang="en-US" i="1" dirty="0" err="1" smtClean="0"/>
              <a:t>iPad</a:t>
            </a:r>
            <a:r>
              <a:rPr lang="en-US" i="1" dirty="0" smtClean="0"/>
              <a:t> and test your own hearing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76370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g.medscape.com/pi/emed/ckb/pediatrics_surgery/993855-993857-13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1921"/>
            <a:ext cx="5292080" cy="39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59098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www.nlm.nih.gov/medlineplus/ency/article/003341.htm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Audiometry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2545251"/>
            <a:ext cx="2987824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Interpret this audiogram, Look for other examples of occupational hearing loss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9813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loss and 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117762" name="Picture 2" descr="http://www.sfu.ca/sonic-studio/handbook/Graphics/Presbycusis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7638"/>
            <a:ext cx="4648200" cy="4817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94512" y="3140968"/>
            <a:ext cx="2592288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some work and social effects of presbycusis</a:t>
            </a:r>
            <a:endParaRPr lang="en-US" i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461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Train The Trainer OH Masterclass For Ergonomics:  Noise and Hearing Prof. Brian Peacock  &amp; A. Prof. Chui Yoon Ping   </vt:lpstr>
      <vt:lpstr>Environmental Factors Effects</vt:lpstr>
      <vt:lpstr>General Environmental Effects Exercise</vt:lpstr>
      <vt:lpstr>The Physics of Sound</vt:lpstr>
      <vt:lpstr>Typical Sound Levels</vt:lpstr>
      <vt:lpstr>The Outer, Middle and Inner Ear</vt:lpstr>
      <vt:lpstr>Hearing Measurement</vt:lpstr>
      <vt:lpstr>Audiometry</vt:lpstr>
      <vt:lpstr>Hearing loss and age</vt:lpstr>
      <vt:lpstr>The Effects of Sound</vt:lpstr>
      <vt:lpstr>Sound Environment Design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81</cp:revision>
  <dcterms:created xsi:type="dcterms:W3CDTF">2012-01-26T10:45:43Z</dcterms:created>
  <dcterms:modified xsi:type="dcterms:W3CDTF">2013-11-04T02:28:50Z</dcterms:modified>
</cp:coreProperties>
</file>