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9" r:id="rId3"/>
    <p:sldId id="324" r:id="rId4"/>
    <p:sldId id="309" r:id="rId5"/>
    <p:sldId id="310" r:id="rId6"/>
    <p:sldId id="311" r:id="rId7"/>
    <p:sldId id="312" r:id="rId8"/>
    <p:sldId id="313" r:id="rId9"/>
    <p:sldId id="325" r:id="rId10"/>
    <p:sldId id="314" r:id="rId11"/>
    <p:sldId id="315" r:id="rId12"/>
    <p:sldId id="316" r:id="rId13"/>
    <p:sldId id="320" r:id="rId14"/>
    <p:sldId id="267" r:id="rId15"/>
    <p:sldId id="261" r:id="rId16"/>
    <p:sldId id="263" r:id="rId17"/>
    <p:sldId id="264" r:id="rId18"/>
    <p:sldId id="262" r:id="rId19"/>
    <p:sldId id="269" r:id="rId20"/>
    <p:sldId id="270" r:id="rId21"/>
    <p:sldId id="271" r:id="rId22"/>
    <p:sldId id="272" r:id="rId23"/>
    <p:sldId id="281" r:id="rId24"/>
    <p:sldId id="273" r:id="rId25"/>
    <p:sldId id="275" r:id="rId26"/>
    <p:sldId id="276" r:id="rId27"/>
    <p:sldId id="280" r:id="rId28"/>
    <p:sldId id="282" r:id="rId29"/>
    <p:sldId id="277" r:id="rId30"/>
    <p:sldId id="278" r:id="rId31"/>
    <p:sldId id="279" r:id="rId32"/>
    <p:sldId id="283" r:id="rId33"/>
    <p:sldId id="284" r:id="rId34"/>
    <p:sldId id="317" r:id="rId35"/>
    <p:sldId id="308" r:id="rId36"/>
    <p:sldId id="287" r:id="rId37"/>
    <p:sldId id="288" r:id="rId38"/>
    <p:sldId id="290" r:id="rId39"/>
    <p:sldId id="307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6" r:id="rId51"/>
    <p:sldId id="323" r:id="rId52"/>
    <p:sldId id="318" r:id="rId53"/>
    <p:sldId id="322" r:id="rId54"/>
    <p:sldId id="321" r:id="rId55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0000"/>
    <a:srgbClr val="00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0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6A8D-2A01-BA47-8184-7B17C82E3DB6}" type="datetimeFigureOut">
              <a:rPr lang="en-US" smtClean="0"/>
              <a:t>7/3/2014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0D489-4E70-8E42-94D8-F93783250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CDAE4A-2B67-4F81-80C4-BCC4955EF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61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19D0D-39FF-4A87-9A6C-AD49876ACD22}" type="slidenum">
              <a:rPr lang="en-US"/>
              <a:pPr/>
              <a:t>38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E27C2-1CF8-4BF0-B269-956B8321132A}" type="slidenum">
              <a:rPr lang="en-US"/>
              <a:pPr/>
              <a:t>40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8E062-D6B5-4E33-8314-66AF1D11DC18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7519C-741A-4283-9B1B-03F9DBDA2A6C}" type="slidenum">
              <a:rPr lang="en-US"/>
              <a:pPr/>
              <a:t>42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5BA98-9C5C-4BC9-8449-942C5266BFA9}" type="slidenum">
              <a:rPr lang="en-US"/>
              <a:pPr/>
              <a:t>43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252FC-537D-47DE-B0EB-9D2F6854EBFF}" type="slidenum">
              <a:rPr lang="en-US"/>
              <a:pPr/>
              <a:t>44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A06B8-DF65-49CC-A077-7CDAC7184A9D}" type="slidenum">
              <a:rPr lang="en-US"/>
              <a:pPr/>
              <a:t>45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A73B0-DA13-412A-AD7D-BBB44E642A7B}" type="slidenum">
              <a:rPr lang="en-US"/>
              <a:pPr/>
              <a:t>46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9EFDE-7069-4716-9668-5F55BA2DCDE1}" type="slidenum">
              <a:rPr lang="en-US"/>
              <a:pPr/>
              <a:t>47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CBBF5-53A1-4240-9A0F-6956C2FC3955}" type="slidenum">
              <a:rPr lang="en-US"/>
              <a:pPr/>
              <a:t>48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C9F5C-BA9F-42CD-BE84-6C2FB2529D5C}" type="slidenum">
              <a:rPr lang="en-US"/>
              <a:pPr/>
              <a:t>49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388"/>
            <a:ext cx="4540250" cy="3406775"/>
          </a:xfrm>
          <a:ln w="12700" cap="flat">
            <a:solidFill>
              <a:schemeClr val="tx1"/>
            </a:solidFill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E7AA52-A216-46E0-87F2-02F4CE7607B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DAE4A-2B67-4F81-80C4-BCC4955EF63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45314-732D-4AD9-BB23-EB7695D7BB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93E03-143A-435F-A3C9-5A7C139FA30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5E0B25-B01E-48C5-A0F2-F13CE2857B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0ABA1-6988-46CD-A3BC-ED0C32D2D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2A271-4B92-480D-8ACB-DB44DEC53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9BAA-2EA3-4DAF-A31E-6BF5BE878B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DE84FC2-AB59-440B-A528-46A34FB46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BAB8-57E7-4C3C-852A-93F14C6F8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F81FC-9831-422E-8406-0042EC3F3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869A-2A8F-4BF8-B1A3-58E91E403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E5D7-4ED7-4FD3-93CC-DA3D7EB0D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9346-97DA-4EFF-81CB-AE5900DE03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13252E9-4AB6-4FDA-929F-A3B1E2A0C1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Brian Peacock Ergonomics (BPE) Pte. Ltd.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98C6C2-7B39-4889-B73E-BFAF93271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7772400" cy="1143000"/>
          </a:xfrm>
        </p:spPr>
        <p:txBody>
          <a:bodyPr/>
          <a:lstStyle/>
          <a:p>
            <a:r>
              <a:rPr lang="en-US" dirty="0"/>
              <a:t>The Spatial Aspects of Work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3429000"/>
            <a:ext cx="7779434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Brian Peacock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Pitney Bowes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pic>
        <p:nvPicPr>
          <p:cNvPr id="2050" name="Picture 2" descr="http://image.absoluteastronomy.com/images/encyclopediaimages/p/pr/pr_and_n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961782" cy="3829051"/>
          </a:xfrm>
          <a:prstGeom prst="rect">
            <a:avLst/>
          </a:prstGeom>
          <a:noFill/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447800"/>
            <a:ext cx="3200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447800"/>
          <a:ext cx="7086598" cy="48871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/>
                <a:gridCol w="982996"/>
                <a:gridCol w="737867"/>
                <a:gridCol w="737867"/>
                <a:gridCol w="737867"/>
                <a:gridCol w="737867"/>
                <a:gridCol w="737867"/>
                <a:gridCol w="737867"/>
              </a:tblGrid>
              <a:tr h="258233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5th Percentile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50th Percentile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95th Percentile 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Male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Female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Male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Female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Male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Female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/>
                        <a:t>Proportion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163.6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151.1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175.3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161.8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/>
                        <a:t>187</a:t>
                      </a:r>
                      <a:endParaRPr lang="en-US" sz="16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/>
                        <a:t>172.2</a:t>
                      </a:r>
                      <a:endParaRPr lang="en-US" sz="16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Stature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64.4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59.5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69.0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63.7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73.6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67.8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Ankle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0.039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Foot Length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0.152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11.2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Foot Breadth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0.055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Knee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0.285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18.2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21.0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Crotch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0.485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31.2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28.9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33.5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30.9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35.7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32.9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Hip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0.53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34.1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31.5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36.6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33.8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39.0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35.9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Navel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0.63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40.6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37.5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43.5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40.1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46.4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42.7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/>
                        <a:t>Shoulder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0.818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52.7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48.7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56.5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52.1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60.2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55.5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Eye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0.936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60.3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55.7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64.6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59.6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68.9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63.5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Upper Arm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0.186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12.0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11.1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12.8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11.8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13.7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12.6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Forarm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0.146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8.7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10.1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10.7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9.9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Hand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0.108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8.0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Arm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0.44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28.3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26.2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30.4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28.0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32.4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29.8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8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/>
                        <a:t>Trunk Shoulder to Hip)</a:t>
                      </a:r>
                      <a:endParaRPr lang="en-US" sz="1400" b="1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/>
                        <a:t>0.288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18.5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17.1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19.9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18.3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21.2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19.5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2300" dirty="0" smtClean="0"/>
              <a:t>Anthropometric Data based on </a:t>
            </a:r>
            <a:r>
              <a:rPr lang="en-US" sz="2300" dirty="0" err="1" smtClean="0"/>
              <a:t>Drillis</a:t>
            </a:r>
            <a:r>
              <a:rPr lang="en-US" sz="2300" dirty="0" smtClean="0"/>
              <a:t> and </a:t>
            </a:r>
            <a:r>
              <a:rPr lang="en-US" sz="2300" dirty="0" err="1" smtClean="0"/>
              <a:t>Contini</a:t>
            </a:r>
            <a:r>
              <a:rPr lang="en-US" sz="2300" dirty="0" smtClean="0"/>
              <a:t> Ratios From USA stature data (Sanders and McCormick)</a:t>
            </a:r>
            <a:endParaRPr lang="en-US" sz="23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2954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/>
          <a:lstStyle/>
          <a:p>
            <a:r>
              <a:rPr lang="en-US" dirty="0" smtClean="0"/>
              <a:t>Typical Anthropometric Data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3591" y="1752600"/>
          <a:ext cx="3508409" cy="40640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3701"/>
                <a:gridCol w="491177"/>
                <a:gridCol w="491177"/>
                <a:gridCol w="491177"/>
                <a:gridCol w="491177"/>
              </a:tblGrid>
              <a:tr h="26744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 </a:t>
                      </a:r>
                    </a:p>
                  </a:txBody>
                  <a:tcPr marL="34464" marR="34464" marT="34464" marB="34464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Percentile</a:t>
                      </a:r>
                    </a:p>
                  </a:txBody>
                  <a:tcPr marL="34464" marR="34464" marT="34464" marB="344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4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 </a:t>
                      </a:r>
                    </a:p>
                  </a:txBody>
                  <a:tcPr marL="34464" marR="34464" marT="34464" marB="3446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Male</a:t>
                      </a:r>
                    </a:p>
                  </a:txBody>
                  <a:tcPr marL="34464" marR="34464" marT="34464" marB="344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Female</a:t>
                      </a:r>
                    </a:p>
                  </a:txBody>
                  <a:tcPr marL="34464" marR="34464" marT="34464" marB="3446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41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Measurement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95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5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95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5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 dirty="0"/>
                        <a:t>1. Forward Reach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26.9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24.0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25.1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22.2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 dirty="0"/>
                        <a:t>2. Elbow Height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44.6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39.5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41.5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36.1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/>
                        <a:t>3. Knuckle Height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31.0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27.2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28.6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24.8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/>
                        <a:t>4. Shoulder Height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60.1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53.2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55.8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48.8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/>
                        <a:t>5. Eye Height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68.4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60.9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63.7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56.0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/>
                        <a:t>6. Stature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73.2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64.4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67.7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59.5</a:t>
                      </a:r>
                    </a:p>
                  </a:txBody>
                  <a:tcPr marL="34464" marR="34464" marT="34464" marB="34464"/>
                </a:tc>
              </a:tr>
              <a:tr h="465954">
                <a:tc>
                  <a:txBody>
                    <a:bodyPr/>
                    <a:lstStyle/>
                    <a:p>
                      <a:r>
                        <a:rPr lang="en-US" sz="1300"/>
                        <a:t>7. Overhead Reach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84.8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75.2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78.8</a:t>
                      </a:r>
                    </a:p>
                  </a:txBody>
                  <a:tcPr marL="34464" marR="34464" marT="34464" marB="34464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69.2</a:t>
                      </a:r>
                    </a:p>
                  </a:txBody>
                  <a:tcPr marL="34464" marR="34464" marT="34464" marB="34464"/>
                </a:tc>
              </a:tr>
            </a:tbl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</a:t>
            </a:r>
          </a:p>
        </p:txBody>
      </p:sp>
      <p:pic>
        <p:nvPicPr>
          <p:cNvPr id="28677" name="Picture 5" descr="http://home.earthlink.net/~stevejg/Image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2828925" cy="4200526"/>
          </a:xfrm>
          <a:prstGeom prst="rect">
            <a:avLst/>
          </a:prstGeom>
          <a:noFill/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14478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Workplace Design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600200"/>
            <a:ext cx="6705600" cy="2743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You can change </a:t>
            </a:r>
            <a:r>
              <a:rPr lang="en-US" b="1" dirty="0"/>
              <a:t>posture </a:t>
            </a:r>
            <a:r>
              <a:rPr lang="en-US" b="1" dirty="0" smtClean="0"/>
              <a:t>by </a:t>
            </a:r>
            <a:r>
              <a:rPr lang="en-US" b="1" dirty="0"/>
              <a:t>changing the work environment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534400" cy="914400"/>
          </a:xfrm>
        </p:spPr>
        <p:txBody>
          <a:bodyPr/>
          <a:lstStyle/>
          <a:p>
            <a:pPr algn="ctr"/>
            <a:r>
              <a:rPr lang="en-US" dirty="0"/>
              <a:t>In the 1970s I developed the “box”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828800"/>
            <a:ext cx="3810000" cy="4114800"/>
          </a:xfrm>
        </p:spPr>
        <p:txBody>
          <a:bodyPr/>
          <a:lstStyle/>
          <a:p>
            <a:r>
              <a:rPr lang="en-US" dirty="0"/>
              <a:t>Shoulder height of the 5th percentile female</a:t>
            </a:r>
          </a:p>
          <a:p>
            <a:r>
              <a:rPr lang="en-US" dirty="0"/>
              <a:t>Knuckle height of the 95th percentile male</a:t>
            </a:r>
          </a:p>
          <a:p>
            <a:r>
              <a:rPr lang="en-US" dirty="0"/>
              <a:t>Forward functional reach of the 5th percentile female</a:t>
            </a:r>
          </a:p>
          <a:p>
            <a:r>
              <a:rPr lang="en-US" dirty="0"/>
              <a:t>Elbow width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635625" y="3082925"/>
            <a:ext cx="1863725" cy="2379663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5389563" y="3709988"/>
            <a:ext cx="0" cy="26908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175375" y="2895600"/>
            <a:ext cx="1422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8006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6126163" y="5462588"/>
            <a:ext cx="0" cy="9382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5486400" y="2971800"/>
            <a:ext cx="463550" cy="533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4114800" y="1462088"/>
          <a:ext cx="1295400" cy="53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4" imgW="1295640" imgH="3934080" progId="">
                  <p:embed/>
                </p:oleObj>
              </mc:Choice>
              <mc:Fallback>
                <p:oleObj name="Clip" r:id="rId4" imgW="1295640" imgH="39340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462088"/>
                        <a:ext cx="1295400" cy="539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12954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algn="ctr"/>
            <a:r>
              <a:rPr lang="en-US" sz="4000" dirty="0"/>
              <a:t>The box can be very simple to remember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676400" y="1981200"/>
            <a:ext cx="4495800" cy="4267200"/>
            <a:chOff x="2640" y="1296"/>
            <a:chExt cx="2832" cy="2688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3456" y="1440"/>
              <a:ext cx="1824" cy="1824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3216" y="1920"/>
              <a:ext cx="0" cy="2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3984" y="129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2640" y="3984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V="1">
              <a:off x="3936" y="326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V="1">
              <a:off x="3312" y="1392"/>
              <a:ext cx="52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962400" y="54864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30/75</a:t>
            </a:r>
            <a:r>
              <a:rPr lang="en-US" sz="1600" dirty="0" smtClean="0"/>
              <a:t>(20/50 for sitting)</a:t>
            </a:r>
            <a:endParaRPr lang="en-US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62000" y="41148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50/125</a:t>
            </a:r>
            <a:endParaRPr lang="en-US" sz="1600" dirty="0" smtClean="0"/>
          </a:p>
          <a:p>
            <a:pPr>
              <a:spcBef>
                <a:spcPct val="50000"/>
              </a:spcBef>
            </a:pPr>
            <a:r>
              <a:rPr lang="en-US" sz="1600" dirty="0" smtClean="0"/>
              <a:t>(40/100 for sitting)</a:t>
            </a:r>
            <a:endParaRPr lang="en-US" dirty="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676400" y="19812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25/65</a:t>
            </a:r>
            <a:endParaRPr lang="en-US" dirty="0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14800" y="1524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25/65</a:t>
            </a:r>
            <a:endParaRPr lang="en-US" dirty="0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781800" y="2819400"/>
            <a:ext cx="2057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It is very useful for many practical purposes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" y="1143000"/>
            <a:ext cx="830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7772400" cy="1143000"/>
          </a:xfrm>
        </p:spPr>
        <p:txBody>
          <a:bodyPr/>
          <a:lstStyle/>
          <a:p>
            <a:r>
              <a:rPr lang="en-US" dirty="0"/>
              <a:t>More on “the box”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88392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It deals with both </a:t>
            </a:r>
            <a:r>
              <a:rPr lang="en-US" sz="2400" dirty="0" smtClean="0"/>
              <a:t>back, leg and arm </a:t>
            </a:r>
            <a:r>
              <a:rPr lang="en-US" sz="2400" dirty="0"/>
              <a:t>posture</a:t>
            </a:r>
          </a:p>
          <a:p>
            <a:r>
              <a:rPr lang="en-US" sz="2400" b="1" dirty="0"/>
              <a:t>It is in the design domain - it does not measure posture</a:t>
            </a:r>
            <a:endParaRPr lang="en-US" sz="2400" dirty="0"/>
          </a:p>
          <a:p>
            <a:r>
              <a:rPr lang="en-US" sz="2400" dirty="0"/>
              <a:t>It’s zones are </a:t>
            </a:r>
          </a:p>
          <a:p>
            <a:pPr lvl="1"/>
            <a:r>
              <a:rPr lang="en-US" dirty="0"/>
              <a:t>Hand(s) inside the box</a:t>
            </a:r>
          </a:p>
          <a:p>
            <a:pPr lvl="1"/>
            <a:r>
              <a:rPr lang="en-US" dirty="0"/>
              <a:t>At the edge of the box</a:t>
            </a:r>
          </a:p>
          <a:p>
            <a:pPr lvl="1"/>
            <a:r>
              <a:rPr lang="en-US" dirty="0"/>
              <a:t>Outside the box</a:t>
            </a:r>
          </a:p>
          <a:p>
            <a:pPr lvl="1"/>
            <a:r>
              <a:rPr lang="en-US" dirty="0"/>
              <a:t>Outside the box in two dimensions</a:t>
            </a:r>
          </a:p>
          <a:p>
            <a:r>
              <a:rPr lang="en-US" sz="2400" dirty="0"/>
              <a:t>You can add </a:t>
            </a:r>
            <a:r>
              <a:rPr lang="en-US" sz="2400" u="sng" dirty="0"/>
              <a:t>time</a:t>
            </a:r>
            <a:r>
              <a:rPr lang="en-US" sz="2400" dirty="0"/>
              <a:t> to the discussion</a:t>
            </a:r>
          </a:p>
          <a:p>
            <a:pPr lvl="1"/>
            <a:r>
              <a:rPr lang="en-US" dirty="0"/>
              <a:t>5 </a:t>
            </a:r>
            <a:r>
              <a:rPr lang="en-US" dirty="0" err="1"/>
              <a:t>secs</a:t>
            </a:r>
            <a:r>
              <a:rPr lang="en-US" dirty="0"/>
              <a:t>, 10 </a:t>
            </a:r>
            <a:r>
              <a:rPr lang="en-US" dirty="0" err="1"/>
              <a:t>secs</a:t>
            </a:r>
            <a:r>
              <a:rPr lang="en-US" dirty="0"/>
              <a:t>, 50% of job cycle etc</a:t>
            </a:r>
          </a:p>
          <a:p>
            <a:r>
              <a:rPr lang="en-US" sz="2400" dirty="0"/>
              <a:t>The corners may be an issue - </a:t>
            </a:r>
            <a:r>
              <a:rPr lang="en-US" sz="2400" b="1" dirty="0"/>
              <a:t>so round them!</a:t>
            </a:r>
          </a:p>
          <a:p>
            <a:r>
              <a:rPr lang="en-US" sz="2400" dirty="0"/>
              <a:t>The box moves to the sitting base posture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3300" dirty="0"/>
              <a:t>How high should a computer screen be?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828800" y="1524000"/>
          <a:ext cx="5638800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Clip" r:id="rId4" imgW="4000320" imgH="3147480" progId="">
                  <p:embed/>
                </p:oleObj>
              </mc:Choice>
              <mc:Fallback>
                <p:oleObj name="Clip" r:id="rId4" imgW="4000320" imgH="3147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5638800" cy="443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419600" y="1981200"/>
            <a:ext cx="3810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925616">
            <a:off x="4392146" y="2412499"/>
            <a:ext cx="1524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495800" y="35814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10652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How high should a work bench be?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85800" y="2057400"/>
          <a:ext cx="3025775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Clip" r:id="rId4" imgW="3025440" imgH="3252600" progId="">
                  <p:embed/>
                </p:oleObj>
              </mc:Choice>
              <mc:Fallback>
                <p:oleObj name="Clip" r:id="rId4" imgW="3025440" imgH="3252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57400"/>
                        <a:ext cx="3025775" cy="325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495800" y="29718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105400" y="37338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5943600" y="4495800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Close visual work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648200" y="32004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Elbow height - the rule of thumb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867400" y="3962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Heavy work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133600" y="5334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6400800" y="4495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5334000" y="37338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4343400" y="29718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1414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Soyuz capsule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3657600" cy="4648200"/>
          </a:xfrm>
        </p:spPr>
        <p:txBody>
          <a:bodyPr/>
          <a:lstStyle/>
          <a:p>
            <a:r>
              <a:rPr lang="en-US" sz="2800" dirty="0"/>
              <a:t>For launch and landing astronauts are strapped into their body molded reclining seats.</a:t>
            </a:r>
          </a:p>
          <a:p>
            <a:r>
              <a:rPr lang="en-US" sz="2800" dirty="0"/>
              <a:t>The controls are out of reach</a:t>
            </a:r>
          </a:p>
          <a:p>
            <a:r>
              <a:rPr lang="en-US" sz="2800" dirty="0"/>
              <a:t>They are given a little stick with which to press the buttons</a:t>
            </a:r>
          </a:p>
        </p:txBody>
      </p:sp>
      <p:pic>
        <p:nvPicPr>
          <p:cNvPr id="5124" name="Picture 4" descr="C:\WINDOWS\Profiles\000\Desktop\10076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191000" cy="3371850"/>
          </a:xfrm>
          <a:prstGeom prst="rect">
            <a:avLst/>
          </a:prstGeom>
          <a:noFill/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14478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9144000" cy="1143000"/>
          </a:xfrm>
        </p:spPr>
        <p:txBody>
          <a:bodyPr/>
          <a:lstStyle/>
          <a:p>
            <a:r>
              <a:rPr lang="en-US" dirty="0"/>
              <a:t>Whose Elbow are we Talking About?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1752600" y="2362200"/>
            <a:ext cx="5353050" cy="2284413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429" y="1364"/>
              </a:cxn>
              <a:cxn ang="0">
                <a:pos x="618" y="1250"/>
              </a:cxn>
              <a:cxn ang="0">
                <a:pos x="707" y="1161"/>
              </a:cxn>
              <a:cxn ang="0">
                <a:pos x="846" y="997"/>
              </a:cxn>
              <a:cxn ang="0">
                <a:pos x="909" y="909"/>
              </a:cxn>
              <a:cxn ang="0">
                <a:pos x="972" y="757"/>
              </a:cxn>
              <a:cxn ang="0">
                <a:pos x="1048" y="656"/>
              </a:cxn>
              <a:cxn ang="0">
                <a:pos x="1073" y="606"/>
              </a:cxn>
              <a:cxn ang="0">
                <a:pos x="1111" y="568"/>
              </a:cxn>
              <a:cxn ang="0">
                <a:pos x="1199" y="442"/>
              </a:cxn>
              <a:cxn ang="0">
                <a:pos x="1263" y="379"/>
              </a:cxn>
              <a:cxn ang="0">
                <a:pos x="1616" y="50"/>
              </a:cxn>
              <a:cxn ang="0">
                <a:pos x="1856" y="0"/>
              </a:cxn>
              <a:cxn ang="0">
                <a:pos x="2147" y="38"/>
              </a:cxn>
              <a:cxn ang="0">
                <a:pos x="2172" y="75"/>
              </a:cxn>
              <a:cxn ang="0">
                <a:pos x="2210" y="101"/>
              </a:cxn>
              <a:cxn ang="0">
                <a:pos x="2286" y="202"/>
              </a:cxn>
              <a:cxn ang="0">
                <a:pos x="2336" y="240"/>
              </a:cxn>
              <a:cxn ang="0">
                <a:pos x="2463" y="416"/>
              </a:cxn>
              <a:cxn ang="0">
                <a:pos x="2576" y="644"/>
              </a:cxn>
              <a:cxn ang="0">
                <a:pos x="2589" y="694"/>
              </a:cxn>
              <a:cxn ang="0">
                <a:pos x="2614" y="720"/>
              </a:cxn>
              <a:cxn ang="0">
                <a:pos x="2627" y="770"/>
              </a:cxn>
              <a:cxn ang="0">
                <a:pos x="2690" y="922"/>
              </a:cxn>
              <a:cxn ang="0">
                <a:pos x="2715" y="1010"/>
              </a:cxn>
              <a:cxn ang="0">
                <a:pos x="2766" y="1086"/>
              </a:cxn>
              <a:cxn ang="0">
                <a:pos x="2804" y="1149"/>
              </a:cxn>
              <a:cxn ang="0">
                <a:pos x="2816" y="1187"/>
              </a:cxn>
              <a:cxn ang="0">
                <a:pos x="2892" y="1250"/>
              </a:cxn>
              <a:cxn ang="0">
                <a:pos x="3031" y="1351"/>
              </a:cxn>
              <a:cxn ang="0">
                <a:pos x="3258" y="1439"/>
              </a:cxn>
              <a:cxn ang="0">
                <a:pos x="3372" y="1439"/>
              </a:cxn>
            </a:cxnLst>
            <a:rect l="0" t="0" r="r" b="b"/>
            <a:pathLst>
              <a:path w="3372" h="1439">
                <a:moveTo>
                  <a:pt x="0" y="1376"/>
                </a:moveTo>
                <a:cubicBezTo>
                  <a:pt x="139" y="1412"/>
                  <a:pt x="288" y="1379"/>
                  <a:pt x="429" y="1364"/>
                </a:cubicBezTo>
                <a:cubicBezTo>
                  <a:pt x="499" y="1335"/>
                  <a:pt x="560" y="1298"/>
                  <a:pt x="618" y="1250"/>
                </a:cubicBezTo>
                <a:cubicBezTo>
                  <a:pt x="653" y="1221"/>
                  <a:pt x="668" y="1188"/>
                  <a:pt x="707" y="1161"/>
                </a:cubicBezTo>
                <a:cubicBezTo>
                  <a:pt x="747" y="1101"/>
                  <a:pt x="804" y="1055"/>
                  <a:pt x="846" y="997"/>
                </a:cubicBezTo>
                <a:cubicBezTo>
                  <a:pt x="929" y="881"/>
                  <a:pt x="810" y="1008"/>
                  <a:pt x="909" y="909"/>
                </a:cubicBezTo>
                <a:cubicBezTo>
                  <a:pt x="933" y="860"/>
                  <a:pt x="945" y="805"/>
                  <a:pt x="972" y="757"/>
                </a:cubicBezTo>
                <a:cubicBezTo>
                  <a:pt x="993" y="720"/>
                  <a:pt x="1023" y="690"/>
                  <a:pt x="1048" y="656"/>
                </a:cubicBezTo>
                <a:cubicBezTo>
                  <a:pt x="1059" y="641"/>
                  <a:pt x="1062" y="621"/>
                  <a:pt x="1073" y="606"/>
                </a:cubicBezTo>
                <a:cubicBezTo>
                  <a:pt x="1083" y="591"/>
                  <a:pt x="1100" y="582"/>
                  <a:pt x="1111" y="568"/>
                </a:cubicBezTo>
                <a:cubicBezTo>
                  <a:pt x="1117" y="560"/>
                  <a:pt x="1182" y="459"/>
                  <a:pt x="1199" y="442"/>
                </a:cubicBezTo>
                <a:cubicBezTo>
                  <a:pt x="1220" y="421"/>
                  <a:pt x="1247" y="404"/>
                  <a:pt x="1263" y="379"/>
                </a:cubicBezTo>
                <a:cubicBezTo>
                  <a:pt x="1337" y="266"/>
                  <a:pt x="1486" y="101"/>
                  <a:pt x="1616" y="50"/>
                </a:cubicBezTo>
                <a:cubicBezTo>
                  <a:pt x="1708" y="13"/>
                  <a:pt x="1754" y="10"/>
                  <a:pt x="1856" y="0"/>
                </a:cubicBezTo>
                <a:cubicBezTo>
                  <a:pt x="1951" y="8"/>
                  <a:pt x="2055" y="7"/>
                  <a:pt x="2147" y="38"/>
                </a:cubicBezTo>
                <a:cubicBezTo>
                  <a:pt x="2155" y="50"/>
                  <a:pt x="2161" y="64"/>
                  <a:pt x="2172" y="75"/>
                </a:cubicBezTo>
                <a:cubicBezTo>
                  <a:pt x="2183" y="86"/>
                  <a:pt x="2200" y="89"/>
                  <a:pt x="2210" y="101"/>
                </a:cubicBezTo>
                <a:cubicBezTo>
                  <a:pt x="2272" y="173"/>
                  <a:pt x="2236" y="160"/>
                  <a:pt x="2286" y="202"/>
                </a:cubicBezTo>
                <a:cubicBezTo>
                  <a:pt x="2302" y="215"/>
                  <a:pt x="2322" y="224"/>
                  <a:pt x="2336" y="240"/>
                </a:cubicBezTo>
                <a:cubicBezTo>
                  <a:pt x="2385" y="295"/>
                  <a:pt x="2411" y="366"/>
                  <a:pt x="2463" y="416"/>
                </a:cubicBezTo>
                <a:cubicBezTo>
                  <a:pt x="2482" y="497"/>
                  <a:pt x="2530" y="574"/>
                  <a:pt x="2576" y="644"/>
                </a:cubicBezTo>
                <a:cubicBezTo>
                  <a:pt x="2580" y="661"/>
                  <a:pt x="2581" y="679"/>
                  <a:pt x="2589" y="694"/>
                </a:cubicBezTo>
                <a:cubicBezTo>
                  <a:pt x="2594" y="705"/>
                  <a:pt x="2609" y="709"/>
                  <a:pt x="2614" y="720"/>
                </a:cubicBezTo>
                <a:cubicBezTo>
                  <a:pt x="2622" y="735"/>
                  <a:pt x="2622" y="754"/>
                  <a:pt x="2627" y="770"/>
                </a:cubicBezTo>
                <a:cubicBezTo>
                  <a:pt x="2645" y="829"/>
                  <a:pt x="2657" y="873"/>
                  <a:pt x="2690" y="922"/>
                </a:cubicBezTo>
                <a:cubicBezTo>
                  <a:pt x="2699" y="951"/>
                  <a:pt x="2701" y="983"/>
                  <a:pt x="2715" y="1010"/>
                </a:cubicBezTo>
                <a:cubicBezTo>
                  <a:pt x="2729" y="1037"/>
                  <a:pt x="2766" y="1086"/>
                  <a:pt x="2766" y="1086"/>
                </a:cubicBezTo>
                <a:cubicBezTo>
                  <a:pt x="2800" y="1193"/>
                  <a:pt x="2752" y="1063"/>
                  <a:pt x="2804" y="1149"/>
                </a:cubicBezTo>
                <a:cubicBezTo>
                  <a:pt x="2811" y="1160"/>
                  <a:pt x="2809" y="1176"/>
                  <a:pt x="2816" y="1187"/>
                </a:cubicBezTo>
                <a:cubicBezTo>
                  <a:pt x="2835" y="1216"/>
                  <a:pt x="2864" y="1232"/>
                  <a:pt x="2892" y="1250"/>
                </a:cubicBezTo>
                <a:cubicBezTo>
                  <a:pt x="2929" y="1306"/>
                  <a:pt x="2976" y="1323"/>
                  <a:pt x="3031" y="1351"/>
                </a:cubicBezTo>
                <a:cubicBezTo>
                  <a:pt x="3079" y="1375"/>
                  <a:pt x="3203" y="1439"/>
                  <a:pt x="3258" y="1439"/>
                </a:cubicBezTo>
                <a:cubicBezTo>
                  <a:pt x="3296" y="1439"/>
                  <a:pt x="3334" y="1439"/>
                  <a:pt x="3372" y="14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1447800" y="5105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8194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3352800" y="3505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724400" y="2362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5943600" y="3581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6705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4384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5%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124200" y="525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10%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4343400" y="5257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50%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5626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95%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400800" y="525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99%</a:t>
            </a:r>
          </a:p>
        </p:txBody>
      </p:sp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6934200" y="1143000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Clip" r:id="rId4" imgW="1857600" imgH="3995640" progId="">
                  <p:embed/>
                </p:oleObj>
              </mc:Choice>
              <mc:Fallback>
                <p:oleObj name="Clip" r:id="rId4" imgW="1857600" imgH="399564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857375" cy="399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304800" y="3429000"/>
          <a:ext cx="1857375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lip" r:id="rId6" imgW="1857600" imgH="3995640" progId="">
                  <p:embed/>
                </p:oleObj>
              </mc:Choice>
              <mc:Fallback>
                <p:oleObj name="Clip" r:id="rId6" imgW="1857600" imgH="399564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1857375" cy="170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" y="1143000"/>
            <a:ext cx="830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More Rules of Thumb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752600" y="2362200"/>
            <a:ext cx="5353050" cy="2284413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429" y="1364"/>
              </a:cxn>
              <a:cxn ang="0">
                <a:pos x="618" y="1250"/>
              </a:cxn>
              <a:cxn ang="0">
                <a:pos x="707" y="1161"/>
              </a:cxn>
              <a:cxn ang="0">
                <a:pos x="846" y="997"/>
              </a:cxn>
              <a:cxn ang="0">
                <a:pos x="909" y="909"/>
              </a:cxn>
              <a:cxn ang="0">
                <a:pos x="972" y="757"/>
              </a:cxn>
              <a:cxn ang="0">
                <a:pos x="1048" y="656"/>
              </a:cxn>
              <a:cxn ang="0">
                <a:pos x="1073" y="606"/>
              </a:cxn>
              <a:cxn ang="0">
                <a:pos x="1111" y="568"/>
              </a:cxn>
              <a:cxn ang="0">
                <a:pos x="1199" y="442"/>
              </a:cxn>
              <a:cxn ang="0">
                <a:pos x="1263" y="379"/>
              </a:cxn>
              <a:cxn ang="0">
                <a:pos x="1616" y="50"/>
              </a:cxn>
              <a:cxn ang="0">
                <a:pos x="1856" y="0"/>
              </a:cxn>
              <a:cxn ang="0">
                <a:pos x="2147" y="38"/>
              </a:cxn>
              <a:cxn ang="0">
                <a:pos x="2172" y="75"/>
              </a:cxn>
              <a:cxn ang="0">
                <a:pos x="2210" y="101"/>
              </a:cxn>
              <a:cxn ang="0">
                <a:pos x="2286" y="202"/>
              </a:cxn>
              <a:cxn ang="0">
                <a:pos x="2336" y="240"/>
              </a:cxn>
              <a:cxn ang="0">
                <a:pos x="2463" y="416"/>
              </a:cxn>
              <a:cxn ang="0">
                <a:pos x="2576" y="644"/>
              </a:cxn>
              <a:cxn ang="0">
                <a:pos x="2589" y="694"/>
              </a:cxn>
              <a:cxn ang="0">
                <a:pos x="2614" y="720"/>
              </a:cxn>
              <a:cxn ang="0">
                <a:pos x="2627" y="770"/>
              </a:cxn>
              <a:cxn ang="0">
                <a:pos x="2690" y="922"/>
              </a:cxn>
              <a:cxn ang="0">
                <a:pos x="2715" y="1010"/>
              </a:cxn>
              <a:cxn ang="0">
                <a:pos x="2766" y="1086"/>
              </a:cxn>
              <a:cxn ang="0">
                <a:pos x="2804" y="1149"/>
              </a:cxn>
              <a:cxn ang="0">
                <a:pos x="2816" y="1187"/>
              </a:cxn>
              <a:cxn ang="0">
                <a:pos x="2892" y="1250"/>
              </a:cxn>
              <a:cxn ang="0">
                <a:pos x="3031" y="1351"/>
              </a:cxn>
              <a:cxn ang="0">
                <a:pos x="3258" y="1439"/>
              </a:cxn>
              <a:cxn ang="0">
                <a:pos x="3372" y="1439"/>
              </a:cxn>
            </a:cxnLst>
            <a:rect l="0" t="0" r="r" b="b"/>
            <a:pathLst>
              <a:path w="3372" h="1439">
                <a:moveTo>
                  <a:pt x="0" y="1376"/>
                </a:moveTo>
                <a:cubicBezTo>
                  <a:pt x="139" y="1412"/>
                  <a:pt x="288" y="1379"/>
                  <a:pt x="429" y="1364"/>
                </a:cubicBezTo>
                <a:cubicBezTo>
                  <a:pt x="499" y="1335"/>
                  <a:pt x="560" y="1298"/>
                  <a:pt x="618" y="1250"/>
                </a:cubicBezTo>
                <a:cubicBezTo>
                  <a:pt x="653" y="1221"/>
                  <a:pt x="668" y="1188"/>
                  <a:pt x="707" y="1161"/>
                </a:cubicBezTo>
                <a:cubicBezTo>
                  <a:pt x="747" y="1101"/>
                  <a:pt x="804" y="1055"/>
                  <a:pt x="846" y="997"/>
                </a:cubicBezTo>
                <a:cubicBezTo>
                  <a:pt x="929" y="881"/>
                  <a:pt x="810" y="1008"/>
                  <a:pt x="909" y="909"/>
                </a:cubicBezTo>
                <a:cubicBezTo>
                  <a:pt x="933" y="860"/>
                  <a:pt x="945" y="805"/>
                  <a:pt x="972" y="757"/>
                </a:cubicBezTo>
                <a:cubicBezTo>
                  <a:pt x="993" y="720"/>
                  <a:pt x="1023" y="690"/>
                  <a:pt x="1048" y="656"/>
                </a:cubicBezTo>
                <a:cubicBezTo>
                  <a:pt x="1059" y="641"/>
                  <a:pt x="1062" y="621"/>
                  <a:pt x="1073" y="606"/>
                </a:cubicBezTo>
                <a:cubicBezTo>
                  <a:pt x="1083" y="591"/>
                  <a:pt x="1100" y="582"/>
                  <a:pt x="1111" y="568"/>
                </a:cubicBezTo>
                <a:cubicBezTo>
                  <a:pt x="1117" y="560"/>
                  <a:pt x="1182" y="459"/>
                  <a:pt x="1199" y="442"/>
                </a:cubicBezTo>
                <a:cubicBezTo>
                  <a:pt x="1220" y="421"/>
                  <a:pt x="1247" y="404"/>
                  <a:pt x="1263" y="379"/>
                </a:cubicBezTo>
                <a:cubicBezTo>
                  <a:pt x="1337" y="266"/>
                  <a:pt x="1486" y="101"/>
                  <a:pt x="1616" y="50"/>
                </a:cubicBezTo>
                <a:cubicBezTo>
                  <a:pt x="1708" y="13"/>
                  <a:pt x="1754" y="10"/>
                  <a:pt x="1856" y="0"/>
                </a:cubicBezTo>
                <a:cubicBezTo>
                  <a:pt x="1951" y="8"/>
                  <a:pt x="2055" y="7"/>
                  <a:pt x="2147" y="38"/>
                </a:cubicBezTo>
                <a:cubicBezTo>
                  <a:pt x="2155" y="50"/>
                  <a:pt x="2161" y="64"/>
                  <a:pt x="2172" y="75"/>
                </a:cubicBezTo>
                <a:cubicBezTo>
                  <a:pt x="2183" y="86"/>
                  <a:pt x="2200" y="89"/>
                  <a:pt x="2210" y="101"/>
                </a:cubicBezTo>
                <a:cubicBezTo>
                  <a:pt x="2272" y="173"/>
                  <a:pt x="2236" y="160"/>
                  <a:pt x="2286" y="202"/>
                </a:cubicBezTo>
                <a:cubicBezTo>
                  <a:pt x="2302" y="215"/>
                  <a:pt x="2322" y="224"/>
                  <a:pt x="2336" y="240"/>
                </a:cubicBezTo>
                <a:cubicBezTo>
                  <a:pt x="2385" y="295"/>
                  <a:pt x="2411" y="366"/>
                  <a:pt x="2463" y="416"/>
                </a:cubicBezTo>
                <a:cubicBezTo>
                  <a:pt x="2482" y="497"/>
                  <a:pt x="2530" y="574"/>
                  <a:pt x="2576" y="644"/>
                </a:cubicBezTo>
                <a:cubicBezTo>
                  <a:pt x="2580" y="661"/>
                  <a:pt x="2581" y="679"/>
                  <a:pt x="2589" y="694"/>
                </a:cubicBezTo>
                <a:cubicBezTo>
                  <a:pt x="2594" y="705"/>
                  <a:pt x="2609" y="709"/>
                  <a:pt x="2614" y="720"/>
                </a:cubicBezTo>
                <a:cubicBezTo>
                  <a:pt x="2622" y="735"/>
                  <a:pt x="2622" y="754"/>
                  <a:pt x="2627" y="770"/>
                </a:cubicBezTo>
                <a:cubicBezTo>
                  <a:pt x="2645" y="829"/>
                  <a:pt x="2657" y="873"/>
                  <a:pt x="2690" y="922"/>
                </a:cubicBezTo>
                <a:cubicBezTo>
                  <a:pt x="2699" y="951"/>
                  <a:pt x="2701" y="983"/>
                  <a:pt x="2715" y="1010"/>
                </a:cubicBezTo>
                <a:cubicBezTo>
                  <a:pt x="2729" y="1037"/>
                  <a:pt x="2766" y="1086"/>
                  <a:pt x="2766" y="1086"/>
                </a:cubicBezTo>
                <a:cubicBezTo>
                  <a:pt x="2800" y="1193"/>
                  <a:pt x="2752" y="1063"/>
                  <a:pt x="2804" y="1149"/>
                </a:cubicBezTo>
                <a:cubicBezTo>
                  <a:pt x="2811" y="1160"/>
                  <a:pt x="2809" y="1176"/>
                  <a:pt x="2816" y="1187"/>
                </a:cubicBezTo>
                <a:cubicBezTo>
                  <a:pt x="2835" y="1216"/>
                  <a:pt x="2864" y="1232"/>
                  <a:pt x="2892" y="1250"/>
                </a:cubicBezTo>
                <a:cubicBezTo>
                  <a:pt x="2929" y="1306"/>
                  <a:pt x="2976" y="1323"/>
                  <a:pt x="3031" y="1351"/>
                </a:cubicBezTo>
                <a:cubicBezTo>
                  <a:pt x="3079" y="1375"/>
                  <a:pt x="3203" y="1439"/>
                  <a:pt x="3258" y="1439"/>
                </a:cubicBezTo>
                <a:cubicBezTo>
                  <a:pt x="3296" y="1439"/>
                  <a:pt x="3334" y="1439"/>
                  <a:pt x="3372" y="14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447800" y="51054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8194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352800" y="3505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724400" y="2362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5943600" y="3581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705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4384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5%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124200" y="525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10%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343400" y="5257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50%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5626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95%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400800" y="5257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99%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5867400" y="57150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Fit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590800" y="5715000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Reach</a:t>
            </a:r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6934200" y="1143000"/>
          <a:ext cx="1857375" cy="399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Clip" r:id="rId4" imgW="1857600" imgH="3995640" progId="">
                  <p:embed/>
                </p:oleObj>
              </mc:Choice>
              <mc:Fallback>
                <p:oleObj name="Clip" r:id="rId4" imgW="1857600" imgH="399564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143000"/>
                        <a:ext cx="1857375" cy="399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304800" y="3429000"/>
          <a:ext cx="1857375" cy="170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lip" r:id="rId6" imgW="1857600" imgH="3995640" progId="">
                  <p:embed/>
                </p:oleObj>
              </mc:Choice>
              <mc:Fallback>
                <p:oleObj name="Clip" r:id="rId6" imgW="1857600" imgH="399564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29000"/>
                        <a:ext cx="1857375" cy="170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524000" y="1524000"/>
            <a:ext cx="533400" cy="457200"/>
          </a:xfrm>
          <a:prstGeom prst="ellipse">
            <a:avLst/>
          </a:prstGeom>
          <a:solidFill>
            <a:srgbClr val="FF9999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1790700" y="1981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1562100" y="22098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286000" y="2133600"/>
            <a:ext cx="533400" cy="457200"/>
          </a:xfrm>
          <a:prstGeom prst="ellipse">
            <a:avLst/>
          </a:prstGeom>
          <a:solidFill>
            <a:srgbClr val="0066FF"/>
          </a:soli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2743200" y="1828800"/>
            <a:ext cx="304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How much headroom should there be in the back seat of a sports car?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029200" y="4343400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Clip" r:id="rId4" imgW="6544800" imgH="1706400" progId="">
                  <p:embed/>
                </p:oleObj>
              </mc:Choice>
              <mc:Fallback>
                <p:oleObj name="Clip" r:id="rId4" imgW="6544800" imgH="1706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343400"/>
                        <a:ext cx="37306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685800" y="3124200"/>
          <a:ext cx="3730625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lip" r:id="rId6" imgW="6544800" imgH="1706400" progId="">
                  <p:embed/>
                </p:oleObj>
              </mc:Choice>
              <mc:Fallback>
                <p:oleObj name="Clip" r:id="rId6" imgW="6544800" imgH="1706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124200"/>
                        <a:ext cx="3730625" cy="242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5986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381000" y="2209800"/>
            <a:ext cx="2971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343400" y="3733800"/>
            <a:ext cx="160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305800" y="2514600"/>
            <a:ext cx="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524000" y="2971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1524000" y="2286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1371600" y="25146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3810000" y="37338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rot="2862936" flipV="1">
            <a:off x="4381500" y="30861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4419600" y="29718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7239000" y="2971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rot="1113788" flipV="1">
            <a:off x="7391400" y="25146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7086600" y="2514600"/>
            <a:ext cx="304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rot="5400000" flipV="1">
            <a:off x="7277100" y="32385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7239000" y="3276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rot="-3449834">
            <a:off x="7772400" y="3276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rot="3881533">
            <a:off x="4114800" y="3124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To Reach, Raise or Tilt?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762000" y="4953000"/>
            <a:ext cx="685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Cars and trucks need gas tanks, fuel lines, brake lines, exhaust pipes and heat shields etc. - they are generally located on the underbody.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5715000" y="2133600"/>
            <a:ext cx="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AutoShape 27"/>
          <p:cNvSpPr>
            <a:spLocks noChangeArrowheads="1"/>
          </p:cNvSpPr>
          <p:nvPr/>
        </p:nvSpPr>
        <p:spPr bwMode="auto">
          <a:xfrm flipH="1">
            <a:off x="8153400" y="2057400"/>
            <a:ext cx="762000" cy="685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To Reach, Raise or Tilt?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3400" y="1495485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92175" lvl="1" indent="-434975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Overhead work can be a pain, but you can work overhead for short periods without any untoward effects. - what about 1/3 of the job cycle?</a:t>
            </a:r>
          </a:p>
          <a:p>
            <a:pPr marL="892175" lvl="1" indent="-434975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On frame vehicles - trucks - much of this work is done with the frame rotated</a:t>
            </a:r>
          </a:p>
          <a:p>
            <a:pPr marL="892175" lvl="1" indent="-434975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It may be better to build up a sub assembly and use automation to raise it up</a:t>
            </a:r>
          </a:p>
          <a:p>
            <a:pPr marL="892175" lvl="1" indent="-434975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Another alternative is to tilt the vehicle - 30</a:t>
            </a:r>
            <a:r>
              <a:rPr lang="en-US" baseline="30000" dirty="0"/>
              <a:t>o</a:t>
            </a:r>
            <a:r>
              <a:rPr lang="en-US" dirty="0"/>
              <a:t>, 45</a:t>
            </a:r>
            <a:r>
              <a:rPr lang="en-US" baseline="30000" dirty="0"/>
              <a:t>0</a:t>
            </a:r>
            <a:r>
              <a:rPr lang="en-US" dirty="0"/>
              <a:t>, 60</a:t>
            </a:r>
            <a:r>
              <a:rPr lang="en-US" baseline="30000" dirty="0"/>
              <a:t>o</a:t>
            </a:r>
            <a:r>
              <a:rPr lang="en-US" dirty="0"/>
              <a:t> or 90</a:t>
            </a:r>
            <a:r>
              <a:rPr lang="en-US" baseline="30000" dirty="0"/>
              <a:t>o</a:t>
            </a:r>
            <a:endParaRPr lang="en-US" dirty="0"/>
          </a:p>
          <a:p>
            <a:pPr marL="892175" lvl="1" indent="-434975">
              <a:spcBef>
                <a:spcPct val="50000"/>
              </a:spcBef>
              <a:buClr>
                <a:schemeClr val="accent2"/>
              </a:buClr>
              <a:buFont typeface="Arial"/>
              <a:buChar char="•"/>
            </a:pPr>
            <a:r>
              <a:rPr lang="en-US" dirty="0"/>
              <a:t>$$$$$$$$$$$$$$$$$$$$$$$$$$$$$$$$$$$$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Beyond Fit and Reach </a:t>
            </a:r>
            <a:br>
              <a:rPr lang="en-US"/>
            </a:br>
            <a:r>
              <a:rPr lang="en-US" sz="5400" b="1"/>
              <a:t>Location to Orientation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81200"/>
            <a:ext cx="3352800" cy="3581400"/>
          </a:xfrm>
        </p:spPr>
        <p:txBody>
          <a:bodyPr/>
          <a:lstStyle/>
          <a:p>
            <a:r>
              <a:rPr lang="en-US" sz="2800" dirty="0"/>
              <a:t>The body works by first moving to the point of interest, adjusting the base posture and then using the arms, wrists and fingers to fine tune.</a:t>
            </a: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4114800" y="2133600"/>
            <a:ext cx="5029200" cy="3276600"/>
            <a:chOff x="2592" y="1344"/>
            <a:chExt cx="3168" cy="2064"/>
          </a:xfrm>
        </p:grpSpPr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3600" y="1776"/>
              <a:ext cx="1344" cy="120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3984" y="312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Under</a:t>
              </a: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2592" y="220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In Front</a:t>
              </a: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992" y="225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Behind</a:t>
              </a: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3840" y="1344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On Top</a:t>
              </a:r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" y="16748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2133600"/>
          </a:xfrm>
        </p:spPr>
        <p:txBody>
          <a:bodyPr/>
          <a:lstStyle/>
          <a:p>
            <a:r>
              <a:rPr lang="en-US" dirty="0"/>
              <a:t>Orientation Problems cause Posture Problems</a:t>
            </a:r>
            <a:br>
              <a:rPr lang="en-US" dirty="0"/>
            </a:br>
            <a:r>
              <a:rPr lang="en-US" dirty="0"/>
              <a:t>that Interact with Force and Time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752600" y="2743200"/>
            <a:ext cx="5029200" cy="3276600"/>
            <a:chOff x="2592" y="1344"/>
            <a:chExt cx="3168" cy="2064"/>
          </a:xfrm>
        </p:grpSpPr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>
              <a:off x="3600" y="1776"/>
              <a:ext cx="1344" cy="120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984" y="3120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Under</a:t>
              </a: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592" y="2208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In Front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4992" y="225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Behind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840" y="1344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On Top</a:t>
              </a:r>
            </a:p>
          </p:txBody>
        </p:sp>
        <p:sp>
          <p:nvSpPr>
            <p:cNvPr id="24587" name="Oval 11"/>
            <p:cNvSpPr>
              <a:spLocks noChangeArrowheads="1"/>
            </p:cNvSpPr>
            <p:nvPr/>
          </p:nvSpPr>
          <p:spPr bwMode="auto">
            <a:xfrm>
              <a:off x="4176" y="2304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Posture, Force and Time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219200" y="48768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52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924800" y="1752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57400" y="3581400"/>
            <a:ext cx="762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200400" y="3200400"/>
            <a:ext cx="7620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191000" y="2362200"/>
            <a:ext cx="21336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629400" y="4038600"/>
            <a:ext cx="533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8288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Get 	     Carry	 Insert 		Walk Rest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52600" y="60198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1295400" y="1524000"/>
            <a:ext cx="0" cy="3352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200400" y="61722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Time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609600" y="10668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Force </a:t>
            </a:r>
            <a:r>
              <a:rPr lang="en-US" sz="2800"/>
              <a:t>= f(Person, Posture, Time, Interactions etc.)</a:t>
            </a: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905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200400" y="2667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rot="281394">
            <a:off x="4191000" y="2209800"/>
            <a:ext cx="2057400" cy="15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553200" y="1981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8061325" y="1644650"/>
            <a:ext cx="1082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/>
              <a:t>F</a:t>
            </a:r>
            <a:r>
              <a:rPr lang="en-US" sz="3600" baseline="-25000"/>
              <a:t>max</a:t>
            </a:r>
          </a:p>
          <a:p>
            <a:r>
              <a:rPr lang="en-US" sz="3600" baseline="-25000"/>
              <a:t>varies </a:t>
            </a:r>
          </a:p>
          <a:p>
            <a:r>
              <a:rPr lang="en-US" sz="3600" baseline="-25000"/>
              <a:t>too</a:t>
            </a:r>
            <a:endParaRPr lang="en-US" sz="3600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7391400" y="228600"/>
            <a:ext cx="1524000" cy="9731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Posture = f(Location, Orientation)</a:t>
            </a: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57200" y="1066800"/>
            <a:ext cx="533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/>
          <a:lstStyle/>
          <a:p>
            <a:r>
              <a:rPr lang="en-US" dirty="0"/>
              <a:t>Grasping and Manipulating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7772400" cy="2895600"/>
          </a:xfrm>
        </p:spPr>
        <p:txBody>
          <a:bodyPr/>
          <a:lstStyle/>
          <a:p>
            <a:r>
              <a:rPr lang="en-US" dirty="0"/>
              <a:t>Fingers have postures too</a:t>
            </a:r>
          </a:p>
          <a:p>
            <a:r>
              <a:rPr lang="en-US" dirty="0"/>
              <a:t>How big are your hands?</a:t>
            </a:r>
          </a:p>
          <a:p>
            <a:r>
              <a:rPr lang="en-US" dirty="0"/>
              <a:t>How big should handles be?</a:t>
            </a:r>
          </a:p>
          <a:p>
            <a:r>
              <a:rPr lang="en-US" dirty="0"/>
              <a:t>How big should keyboards be?</a:t>
            </a:r>
          </a:p>
          <a:p>
            <a:r>
              <a:rPr lang="en-US" b="1" dirty="0"/>
              <a:t>Length, Width, Circumference, Shape</a:t>
            </a:r>
          </a:p>
          <a:p>
            <a:endParaRPr lang="en-US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066800" y="4572000"/>
          <a:ext cx="152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Clip" r:id="rId4" imgW="4960800" imgH="2811240" progId="">
                  <p:embed/>
                </p:oleObj>
              </mc:Choice>
              <mc:Fallback>
                <p:oleObj name="Clip" r:id="rId4" imgW="4960800" imgH="2811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572000"/>
                        <a:ext cx="1524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7543800" y="2057400"/>
          <a:ext cx="87630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Clip" r:id="rId6" imgW="1395360" imgH="2658600" progId="">
                  <p:embed/>
                </p:oleObj>
              </mc:Choice>
              <mc:Fallback>
                <p:oleObj name="Clip" r:id="rId6" imgW="1395360" imgH="265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057400"/>
                        <a:ext cx="876300" cy="166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04800" y="304800"/>
          <a:ext cx="1211263" cy="166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Clip" r:id="rId8" imgW="2309760" imgH="3176280" progId="">
                  <p:embed/>
                </p:oleObj>
              </mc:Choice>
              <mc:Fallback>
                <p:oleObj name="Clip" r:id="rId8" imgW="2309760" imgH="31762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211263" cy="166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3962400" y="4495800"/>
          <a:ext cx="19812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Clip" r:id="rId10" imgW="3265560" imgH="2722680" progId="">
                  <p:embed/>
                </p:oleObj>
              </mc:Choice>
              <mc:Fallback>
                <p:oleObj name="Clip" r:id="rId10" imgW="3265560" imgH="27226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1981200" cy="165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 flipH="1">
          <a:off x="6705600" y="4267200"/>
          <a:ext cx="20574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Clip" r:id="rId12" imgW="6117840" imgH="5173560" progId="">
                  <p:embed/>
                </p:oleObj>
              </mc:Choice>
              <mc:Fallback>
                <p:oleObj name="Clip" r:id="rId12" imgW="6117840" imgH="517356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705600" y="4267200"/>
                        <a:ext cx="205740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5486400" y="2057400"/>
          <a:ext cx="14287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Clip" r:id="rId14" imgW="5447880" imgH="2506320" progId="">
                  <p:embed/>
                </p:oleObj>
              </mc:Choice>
              <mc:Fallback>
                <p:oleObj name="Clip" r:id="rId14" imgW="5447880" imgH="25063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57400"/>
                        <a:ext cx="14287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33600" y="1370012"/>
            <a:ext cx="6553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Theater and Stadium Problem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7315200" y="4724400"/>
          <a:ext cx="1611313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Clip" r:id="rId4" imgW="6117840" imgH="5173560" progId="">
                  <p:embed/>
                </p:oleObj>
              </mc:Choice>
              <mc:Fallback>
                <p:oleObj name="Clip" r:id="rId4" imgW="6117840" imgH="51735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724400"/>
                        <a:ext cx="1611313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81000" y="39624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1600200" y="44958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819400" y="5029200"/>
            <a:ext cx="1219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600200" y="3962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819400" y="44958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4038600" y="502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304800" y="2438400"/>
          <a:ext cx="137001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Clip" r:id="rId6" imgW="3025440" imgH="3252600" progId="">
                  <p:embed/>
                </p:oleObj>
              </mc:Choice>
              <mc:Fallback>
                <p:oleObj name="Clip" r:id="rId6" imgW="3025440" imgH="32526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370013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13"/>
          <p:cNvGraphicFramePr>
            <a:graphicFrameLocks noChangeAspect="1"/>
          </p:cNvGraphicFramePr>
          <p:nvPr/>
        </p:nvGraphicFramePr>
        <p:xfrm>
          <a:off x="1600200" y="2895600"/>
          <a:ext cx="137001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Clip" r:id="rId8" imgW="3025440" imgH="3252600" progId="">
                  <p:embed/>
                </p:oleObj>
              </mc:Choice>
              <mc:Fallback>
                <p:oleObj name="Clip" r:id="rId8" imgW="3025440" imgH="32526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1370013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4" name="Object 14"/>
          <p:cNvGraphicFramePr>
            <a:graphicFrameLocks noChangeAspect="1"/>
          </p:cNvGraphicFramePr>
          <p:nvPr/>
        </p:nvGraphicFramePr>
        <p:xfrm>
          <a:off x="2895600" y="3505200"/>
          <a:ext cx="1370013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Clip" r:id="rId9" imgW="3025440" imgH="3252600" progId="">
                  <p:embed/>
                </p:oleObj>
              </mc:Choice>
              <mc:Fallback>
                <p:oleObj name="Clip" r:id="rId9" imgW="3025440" imgH="32526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1370013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6400800" y="4648200"/>
          <a:ext cx="6508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Clip" r:id="rId10" imgW="2765160" imgH="6043320" progId="">
                  <p:embed/>
                </p:oleObj>
              </mc:Choice>
              <mc:Fallback>
                <p:oleObj name="Clip" r:id="rId10" imgW="2765160" imgH="604332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648200"/>
                        <a:ext cx="65087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6" name="Object 16"/>
          <p:cNvGraphicFramePr>
            <a:graphicFrameLocks noChangeAspect="1"/>
          </p:cNvGraphicFramePr>
          <p:nvPr/>
        </p:nvGraphicFramePr>
        <p:xfrm>
          <a:off x="5029200" y="4724400"/>
          <a:ext cx="98583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Clip" r:id="rId12" imgW="3283920" imgH="4190760" progId="">
                  <p:embed/>
                </p:oleObj>
              </mc:Choice>
              <mc:Fallback>
                <p:oleObj name="Clip" r:id="rId12" imgW="3283920" imgH="419076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985838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143000" y="4038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1600200" y="47244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" y="4038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X = ?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6400" y="4800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 = ?</a:t>
            </a:r>
            <a:endParaRPr lang="en-US" sz="2000" dirty="0"/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" y="15224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Rounded English – Metric Conversions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9" y="1066808"/>
          <a:ext cx="7239000" cy="5105391"/>
        </p:xfrm>
        <a:graphic>
          <a:graphicData uri="http://schemas.openxmlformats.org/drawingml/2006/table">
            <a:tbl>
              <a:tblPr/>
              <a:tblGrid>
                <a:gridCol w="680984"/>
                <a:gridCol w="1053397"/>
                <a:gridCol w="241181"/>
                <a:gridCol w="893791"/>
                <a:gridCol w="680984"/>
                <a:gridCol w="680984"/>
                <a:gridCol w="680984"/>
                <a:gridCol w="680984"/>
                <a:gridCol w="283743"/>
                <a:gridCol w="680984"/>
                <a:gridCol w="680984"/>
              </a:tblGrid>
              <a:tr h="1776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Centimeters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Centimeters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Pounds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kg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Pounds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9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4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96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8" marR="8778" marT="8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8778" marR="8778" marT="8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778" marR="8778" marT="87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8382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Seat </a:t>
            </a:r>
            <a:r>
              <a:rPr lang="en-US" dirty="0" smtClean="0"/>
              <a:t>Width – measure the MRT seats</a:t>
            </a:r>
            <a:endParaRPr lang="en-US" dirty="0"/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85800" y="3733800"/>
            <a:ext cx="7848600" cy="1219200"/>
            <a:chOff x="1488" y="2064"/>
            <a:chExt cx="3456" cy="576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488" y="2064"/>
              <a:ext cx="5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064" y="2064"/>
              <a:ext cx="5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640" y="2064"/>
              <a:ext cx="5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3216" y="2064"/>
              <a:ext cx="5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3792" y="2064"/>
              <a:ext cx="5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4368" y="2064"/>
              <a:ext cx="576" cy="57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762000" y="2362200"/>
          <a:ext cx="121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Clip" r:id="rId4" imgW="4639680" imgH="3825720" progId="">
                  <p:embed/>
                </p:oleObj>
              </mc:Choice>
              <mc:Fallback>
                <p:oleObj name="Clip" r:id="rId4" imgW="4639680" imgH="382572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12192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2057400" y="2438400"/>
          <a:ext cx="121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Clip" r:id="rId6" imgW="4639680" imgH="3825720" progId="">
                  <p:embed/>
                </p:oleObj>
              </mc:Choice>
              <mc:Fallback>
                <p:oleObj name="Clip" r:id="rId6" imgW="4639680" imgH="3825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438400"/>
                        <a:ext cx="12192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3"/>
          <p:cNvGraphicFramePr>
            <a:graphicFrameLocks noChangeAspect="1"/>
          </p:cNvGraphicFramePr>
          <p:nvPr/>
        </p:nvGraphicFramePr>
        <p:xfrm>
          <a:off x="3352800" y="2438400"/>
          <a:ext cx="121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3" name="Clip" r:id="rId7" imgW="4639680" imgH="3825720" progId="">
                  <p:embed/>
                </p:oleObj>
              </mc:Choice>
              <mc:Fallback>
                <p:oleObj name="Clip" r:id="rId7" imgW="4639680" imgH="382572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12192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4"/>
          <p:cNvGraphicFramePr>
            <a:graphicFrameLocks noChangeAspect="1"/>
          </p:cNvGraphicFramePr>
          <p:nvPr/>
        </p:nvGraphicFramePr>
        <p:xfrm>
          <a:off x="4648200" y="2438400"/>
          <a:ext cx="121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Clip" r:id="rId8" imgW="4639680" imgH="3825720" progId="">
                  <p:embed/>
                </p:oleObj>
              </mc:Choice>
              <mc:Fallback>
                <p:oleObj name="Clip" r:id="rId8" imgW="4639680" imgH="382572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2192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5"/>
          <p:cNvGraphicFramePr>
            <a:graphicFrameLocks noChangeAspect="1"/>
          </p:cNvGraphicFramePr>
          <p:nvPr/>
        </p:nvGraphicFramePr>
        <p:xfrm>
          <a:off x="6019800" y="2438400"/>
          <a:ext cx="121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Clip" r:id="rId9" imgW="4639680" imgH="3825720" progId="">
                  <p:embed/>
                </p:oleObj>
              </mc:Choice>
              <mc:Fallback>
                <p:oleObj name="Clip" r:id="rId9" imgW="4639680" imgH="382572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438400"/>
                        <a:ext cx="12192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6"/>
          <p:cNvGraphicFramePr>
            <a:graphicFrameLocks noChangeAspect="1"/>
          </p:cNvGraphicFramePr>
          <p:nvPr/>
        </p:nvGraphicFramePr>
        <p:xfrm>
          <a:off x="7315200" y="2438400"/>
          <a:ext cx="121920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Clip" r:id="rId10" imgW="4639680" imgH="3825720" progId="">
                  <p:embed/>
                </p:oleObj>
              </mc:Choice>
              <mc:Fallback>
                <p:oleObj name="Clip" r:id="rId10" imgW="4639680" imgH="382572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1219200" cy="122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28600" y="5562600"/>
            <a:ext cx="891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Hips, Shoulders, Elbows, Clothes, Bags and Personal Space</a:t>
            </a: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276600" y="43434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3276600" y="51054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52800" y="5105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 = ?</a:t>
            </a:r>
            <a:endParaRPr lang="en-US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15986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838200"/>
          </a:xfrm>
        </p:spPr>
        <p:txBody>
          <a:bodyPr/>
          <a:lstStyle/>
          <a:p>
            <a:r>
              <a:rPr lang="en-US"/>
              <a:t>Rules of Bum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382000" cy="3962400"/>
          </a:xfrm>
        </p:spPr>
        <p:txBody>
          <a:bodyPr>
            <a:normAutofit/>
          </a:bodyPr>
          <a:lstStyle/>
          <a:p>
            <a:r>
              <a:rPr lang="en-US" sz="2800" dirty="0"/>
              <a:t>“It was normal to erect temporary viewing stands (bleachers) along the route in London of a royal procession. The official directive to the builders of stands was, for some centuries, to allow 18” for each aristocratic behind and 17” for commoners.” - </a:t>
            </a:r>
            <a:r>
              <a:rPr lang="en-US" sz="2800" i="1" dirty="0"/>
              <a:t>the Toronto Transit Commission chose 17” for their subway.</a:t>
            </a:r>
          </a:p>
          <a:p>
            <a:r>
              <a:rPr lang="en-US" sz="2800" dirty="0"/>
              <a:t>The rules brought to the table for the Hong Kong Mass Transit design were </a:t>
            </a:r>
            <a:r>
              <a:rPr lang="en-US" sz="2800" b="1" dirty="0" smtClean="0"/>
              <a:t>16</a:t>
            </a:r>
            <a:r>
              <a:rPr lang="en-US" sz="2800" b="1" dirty="0"/>
              <a:t>” to the bum, 16 bums to the ton”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4" name="Group 26"/>
          <p:cNvGrpSpPr>
            <a:grpSpLocks/>
          </p:cNvGrpSpPr>
          <p:nvPr/>
        </p:nvGrpSpPr>
        <p:grpSpPr bwMode="auto">
          <a:xfrm>
            <a:off x="2438400" y="2362200"/>
            <a:ext cx="3886200" cy="3200400"/>
            <a:chOff x="2880" y="1584"/>
            <a:chExt cx="2448" cy="2016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3264" y="2544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3264" y="2064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AutoShape 9"/>
            <p:cNvSpPr>
              <a:spLocks noChangeArrowheads="1"/>
            </p:cNvSpPr>
            <p:nvPr/>
          </p:nvSpPr>
          <p:spPr bwMode="auto">
            <a:xfrm>
              <a:off x="3264" y="1584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AutoShape 10"/>
            <p:cNvSpPr>
              <a:spLocks noChangeArrowheads="1"/>
            </p:cNvSpPr>
            <p:nvPr/>
          </p:nvSpPr>
          <p:spPr bwMode="auto">
            <a:xfrm>
              <a:off x="4224" y="2544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4224" y="2064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AutoShape 12"/>
            <p:cNvSpPr>
              <a:spLocks noChangeArrowheads="1"/>
            </p:cNvSpPr>
            <p:nvPr/>
          </p:nvSpPr>
          <p:spPr bwMode="auto">
            <a:xfrm>
              <a:off x="4224" y="1584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AutoShape 13"/>
            <p:cNvSpPr>
              <a:spLocks noChangeArrowheads="1"/>
            </p:cNvSpPr>
            <p:nvPr/>
          </p:nvSpPr>
          <p:spPr bwMode="auto">
            <a:xfrm>
              <a:off x="3072" y="2736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AutoShape 14"/>
            <p:cNvSpPr>
              <a:spLocks noChangeArrowheads="1"/>
            </p:cNvSpPr>
            <p:nvPr/>
          </p:nvSpPr>
          <p:spPr bwMode="auto">
            <a:xfrm>
              <a:off x="3072" y="2256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AutoShape 15"/>
            <p:cNvSpPr>
              <a:spLocks noChangeArrowheads="1"/>
            </p:cNvSpPr>
            <p:nvPr/>
          </p:nvSpPr>
          <p:spPr bwMode="auto">
            <a:xfrm>
              <a:off x="3072" y="1776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AutoShape 16"/>
            <p:cNvSpPr>
              <a:spLocks noChangeArrowheads="1"/>
            </p:cNvSpPr>
            <p:nvPr/>
          </p:nvSpPr>
          <p:spPr bwMode="auto">
            <a:xfrm>
              <a:off x="4032" y="2736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AutoShape 17"/>
            <p:cNvSpPr>
              <a:spLocks noChangeArrowheads="1"/>
            </p:cNvSpPr>
            <p:nvPr/>
          </p:nvSpPr>
          <p:spPr bwMode="auto">
            <a:xfrm>
              <a:off x="4032" y="2256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AutoShape 18"/>
            <p:cNvSpPr>
              <a:spLocks noChangeArrowheads="1"/>
            </p:cNvSpPr>
            <p:nvPr/>
          </p:nvSpPr>
          <p:spPr bwMode="auto">
            <a:xfrm>
              <a:off x="4032" y="1776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AutoShape 19"/>
            <p:cNvSpPr>
              <a:spLocks noChangeArrowheads="1"/>
            </p:cNvSpPr>
            <p:nvPr/>
          </p:nvSpPr>
          <p:spPr bwMode="auto">
            <a:xfrm>
              <a:off x="2880" y="2928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AutoShape 20"/>
            <p:cNvSpPr>
              <a:spLocks noChangeArrowheads="1"/>
            </p:cNvSpPr>
            <p:nvPr/>
          </p:nvSpPr>
          <p:spPr bwMode="auto">
            <a:xfrm>
              <a:off x="2880" y="2448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AutoShape 21"/>
            <p:cNvSpPr>
              <a:spLocks noChangeArrowheads="1"/>
            </p:cNvSpPr>
            <p:nvPr/>
          </p:nvSpPr>
          <p:spPr bwMode="auto">
            <a:xfrm>
              <a:off x="2880" y="1968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AutoShape 22"/>
            <p:cNvSpPr>
              <a:spLocks noChangeArrowheads="1"/>
            </p:cNvSpPr>
            <p:nvPr/>
          </p:nvSpPr>
          <p:spPr bwMode="auto">
            <a:xfrm>
              <a:off x="3840" y="2928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AutoShape 23"/>
            <p:cNvSpPr>
              <a:spLocks noChangeArrowheads="1"/>
            </p:cNvSpPr>
            <p:nvPr/>
          </p:nvSpPr>
          <p:spPr bwMode="auto">
            <a:xfrm>
              <a:off x="3840" y="2448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AutoShape 24"/>
            <p:cNvSpPr>
              <a:spLocks noChangeArrowheads="1"/>
            </p:cNvSpPr>
            <p:nvPr/>
          </p:nvSpPr>
          <p:spPr bwMode="auto">
            <a:xfrm>
              <a:off x="3840" y="1968"/>
              <a:ext cx="1104" cy="672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228600" y="228600"/>
            <a:ext cx="5562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dirty="0">
                <a:solidFill>
                  <a:schemeClr val="tx2"/>
                </a:solidFill>
                <a:latin typeface="+mj-lt"/>
              </a:rPr>
              <a:t>The Storage Problem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6934200" y="1600200"/>
            <a:ext cx="1828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Racks</a:t>
            </a:r>
          </a:p>
          <a:p>
            <a:pPr>
              <a:spcBef>
                <a:spcPct val="50000"/>
              </a:spcBef>
            </a:pPr>
            <a:r>
              <a:rPr lang="en-US" sz="2800"/>
              <a:t>Pallets</a:t>
            </a:r>
          </a:p>
          <a:p>
            <a:pPr>
              <a:spcBef>
                <a:spcPct val="50000"/>
              </a:spcBef>
            </a:pPr>
            <a:r>
              <a:rPr lang="en-US" sz="2800"/>
              <a:t>Containers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>
            <a:off x="2133600" y="32004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>
            <a:off x="2438400" y="5791200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2133600" y="2362200"/>
            <a:ext cx="914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6705600" y="3886200"/>
            <a:ext cx="2209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/>
              <a:t>Space</a:t>
            </a:r>
          </a:p>
          <a:p>
            <a:pPr>
              <a:spcBef>
                <a:spcPct val="50000"/>
              </a:spcBef>
            </a:pPr>
            <a:r>
              <a:rPr lang="en-US" sz="4000" b="1" dirty="0"/>
              <a:t>$$$$$$$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 flipV="1">
            <a:off x="762000" y="38100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 flipV="1">
            <a:off x="762000" y="1676400"/>
            <a:ext cx="175260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2286000" y="1981200"/>
            <a:ext cx="3429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2133600" y="1066800"/>
            <a:ext cx="990600" cy="6096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6" name="Line 38"/>
          <p:cNvSpPr>
            <a:spLocks noChangeShapeType="1"/>
          </p:cNvSpPr>
          <p:nvPr/>
        </p:nvSpPr>
        <p:spPr bwMode="auto">
          <a:xfrm>
            <a:off x="762000" y="57912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4343400" y="58674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 dirty="0"/>
              <a:t>Moments and Moments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5943600" y="228600"/>
            <a:ext cx="2819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How many bottles of beer in a pack?</a:t>
            </a:r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914400"/>
            <a:ext cx="5029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        “it all depends……”</a:t>
            </a:r>
            <a:endParaRPr lang="en-US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1981200"/>
            <a:ext cx="7239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i="1"/>
              <a:t>Should we set weight limits for packages or should we wait until we can analyze the conditions of manual materials handling?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Storage Rack Guidelines</a:t>
            </a:r>
            <a:endParaRPr lang="en-US" b="1" dirty="0"/>
          </a:p>
        </p:txBody>
      </p:sp>
      <p:pic>
        <p:nvPicPr>
          <p:cNvPr id="107553" name="Picture 33"/>
          <p:cNvPicPr>
            <a:picLocks noChangeAspect="1" noChangeArrowheads="1"/>
          </p:cNvPicPr>
          <p:nvPr/>
        </p:nvPicPr>
        <p:blipFill>
          <a:blip r:embed="rId3" cstate="print"/>
          <a:srcRect l="18803" t="27137" r="31624" b="7009"/>
          <a:stretch>
            <a:fillRect/>
          </a:stretch>
        </p:blipFill>
        <p:spPr bwMode="auto">
          <a:xfrm>
            <a:off x="1211730" y="984212"/>
            <a:ext cx="6408270" cy="53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762000"/>
            <a:ext cx="533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  <a:ln w="38100">
            <a:noFill/>
          </a:ln>
        </p:spPr>
        <p:txBody>
          <a:bodyPr anchor="t"/>
          <a:lstStyle/>
          <a:p>
            <a:r>
              <a:rPr lang="en-US" b="1" dirty="0" smtClean="0">
                <a:solidFill>
                  <a:srgbClr val="696464"/>
                </a:solidFill>
              </a:rPr>
              <a:t>Racks</a:t>
            </a:r>
            <a:endParaRPr lang="en-US" b="1" dirty="0">
              <a:solidFill>
                <a:srgbClr val="69646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47800" y="5562600"/>
            <a:ext cx="716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5029200"/>
            <a:ext cx="2895600" cy="533400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00600" y="4495800"/>
            <a:ext cx="2895600" cy="5334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3962400"/>
            <a:ext cx="2895600" cy="533400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30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00600" y="3429000"/>
            <a:ext cx="2895600" cy="533400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40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00600" y="2895600"/>
            <a:ext cx="2895600" cy="533400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50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00" y="2362200"/>
            <a:ext cx="2895600" cy="5334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60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0600" y="1828800"/>
            <a:ext cx="2895600" cy="533400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70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/>
              <a:t>How close should you sit to the air bag?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114800" y="2286000"/>
            <a:ext cx="47244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long are your arms?</a:t>
            </a:r>
          </a:p>
          <a:p>
            <a:pPr>
              <a:spcBef>
                <a:spcPct val="50000"/>
              </a:spcBef>
            </a:pPr>
            <a:r>
              <a:rPr lang="en-US"/>
              <a:t>How long are your legs?</a:t>
            </a:r>
          </a:p>
          <a:p>
            <a:pPr>
              <a:spcBef>
                <a:spcPct val="50000"/>
              </a:spcBef>
            </a:pPr>
            <a:r>
              <a:rPr lang="en-US"/>
              <a:t>Are these lengths correlated?</a:t>
            </a:r>
          </a:p>
          <a:p>
            <a:pPr>
              <a:spcBef>
                <a:spcPct val="50000"/>
              </a:spcBef>
            </a:pPr>
            <a:r>
              <a:rPr lang="en-US"/>
              <a:t>What seat back angle do you prefer?</a:t>
            </a:r>
          </a:p>
          <a:p>
            <a:pPr>
              <a:spcBef>
                <a:spcPct val="50000"/>
              </a:spcBef>
            </a:pPr>
            <a:r>
              <a:rPr lang="en-US"/>
              <a:t>How much do you tilt your wheel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3124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Should we have adjustable pedals?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en-US" dirty="0"/>
              <a:t>Fitting Trials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295400"/>
            <a:ext cx="8001000" cy="4953000"/>
          </a:xfrm>
        </p:spPr>
        <p:txBody>
          <a:bodyPr/>
          <a:lstStyle/>
          <a:p>
            <a:r>
              <a:rPr lang="en-US" sz="2800" dirty="0"/>
              <a:t>First we use</a:t>
            </a:r>
            <a:r>
              <a:rPr lang="en-US" sz="2800" b="1" dirty="0"/>
              <a:t> anthropometry</a:t>
            </a:r>
            <a:r>
              <a:rPr lang="en-US" sz="2800" dirty="0"/>
              <a:t> to get to the ball park</a:t>
            </a:r>
          </a:p>
          <a:p>
            <a:r>
              <a:rPr lang="en-US" sz="2800" dirty="0"/>
              <a:t>Then we design an </a:t>
            </a:r>
            <a:r>
              <a:rPr lang="en-US" sz="2800" b="1" dirty="0"/>
              <a:t>adjustable physical mockup</a:t>
            </a:r>
            <a:endParaRPr lang="en-US" sz="2800" dirty="0"/>
          </a:p>
          <a:p>
            <a:r>
              <a:rPr lang="en-US" sz="2800" dirty="0"/>
              <a:t>We bring in a </a:t>
            </a:r>
            <a:r>
              <a:rPr lang="en-US" sz="2800" b="1" dirty="0"/>
              <a:t>representative sample</a:t>
            </a:r>
            <a:r>
              <a:rPr lang="en-US" sz="2800" dirty="0"/>
              <a:t> of subjects to adjust the mockup to their liking as they go through a series of </a:t>
            </a:r>
            <a:r>
              <a:rPr lang="en-US" sz="2800" b="1" dirty="0"/>
              <a:t>functional trials</a:t>
            </a:r>
            <a:endParaRPr lang="en-US" sz="2800" dirty="0"/>
          </a:p>
          <a:p>
            <a:r>
              <a:rPr lang="en-US" sz="2800" dirty="0"/>
              <a:t>We use an appropriate experimental design and psychophysical methods of adjustment</a:t>
            </a:r>
          </a:p>
          <a:p>
            <a:pPr lvl="1"/>
            <a:r>
              <a:rPr lang="en-US" sz="2400" dirty="0"/>
              <a:t>method of limits, just noticeable differences</a:t>
            </a:r>
          </a:p>
          <a:p>
            <a:r>
              <a:rPr lang="en-US" sz="2800" b="1" i="1" dirty="0"/>
              <a:t>Sometimes the anthropometric evidence and the fitting trials evidence don’t match - why?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6002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Compare the Singapore MRT</a:t>
            </a:r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Ergonomics Contributions to the Design of the Hong Kong Mass Transit Railway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4"/>
          <p:cNvGraphicFramePr>
            <a:graphicFrameLocks noChangeAspect="1"/>
          </p:cNvGraphicFramePr>
          <p:nvPr/>
        </p:nvGraphicFramePr>
        <p:xfrm>
          <a:off x="2514600" y="304800"/>
          <a:ext cx="4149725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Photo Editor Photo" r:id="rId4" imgW="5800000" imgH="8314286" progId="">
                  <p:embed/>
                </p:oleObj>
              </mc:Choice>
              <mc:Fallback>
                <p:oleObj name="Photo Editor Photo" r:id="rId4" imgW="5800000" imgH="83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4800"/>
                        <a:ext cx="4149725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Anthropometry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The Opportunities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7848600" cy="48006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r>
              <a:rPr lang="en-US" sz="2400" dirty="0"/>
              <a:t>Passenger Compartment</a:t>
            </a:r>
          </a:p>
          <a:p>
            <a:pPr lvl="1"/>
            <a:r>
              <a:rPr lang="en-US" sz="2000" dirty="0"/>
              <a:t>Seats</a:t>
            </a:r>
          </a:p>
          <a:p>
            <a:pPr lvl="1"/>
            <a:r>
              <a:rPr lang="en-US" sz="2000" dirty="0"/>
              <a:t>Grab Rails</a:t>
            </a:r>
          </a:p>
          <a:p>
            <a:pPr lvl="1"/>
            <a:r>
              <a:rPr lang="en-US" sz="2000" dirty="0"/>
              <a:t>Entry / Egress</a:t>
            </a:r>
          </a:p>
          <a:p>
            <a:r>
              <a:rPr lang="en-US" sz="2400" dirty="0"/>
              <a:t>Operators Cab</a:t>
            </a:r>
          </a:p>
          <a:p>
            <a:pPr lvl="1"/>
            <a:r>
              <a:rPr lang="en-US" sz="2000" dirty="0"/>
              <a:t>Seat</a:t>
            </a:r>
          </a:p>
          <a:p>
            <a:pPr lvl="1"/>
            <a:r>
              <a:rPr lang="en-US" sz="2000" dirty="0"/>
              <a:t>Instrument Panel</a:t>
            </a:r>
          </a:p>
          <a:p>
            <a:r>
              <a:rPr lang="en-US" sz="2400" dirty="0"/>
              <a:t>Emergency Systems</a:t>
            </a:r>
          </a:p>
          <a:p>
            <a:r>
              <a:rPr lang="en-US" sz="2400" dirty="0"/>
              <a:t>Thermal Environment</a:t>
            </a:r>
          </a:p>
          <a:p>
            <a:r>
              <a:rPr lang="en-US" sz="2400" dirty="0"/>
              <a:t>Control Room Design</a:t>
            </a:r>
          </a:p>
          <a:p>
            <a:r>
              <a:rPr lang="en-US" sz="2400" dirty="0"/>
              <a:t>Turnstiles</a:t>
            </a:r>
          </a:p>
          <a:p>
            <a:r>
              <a:rPr lang="en-US" sz="2400" dirty="0"/>
              <a:t>Transport for the Handicapped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176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The Passenger Compartment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92150" y="23685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559550" y="35115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83350" y="23685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587750" y="23685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587750" y="35115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92150" y="35115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143000" y="4495800"/>
            <a:ext cx="701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Short Journeys, Most Passengers Stand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Maximize Pay Load, Stability and Mobility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Get 25 Passengers On and Off  in 25 seconds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1414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The Seat Design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7772400" cy="50292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Aluminum, Scalloped Seats</a:t>
            </a:r>
          </a:p>
          <a:p>
            <a:r>
              <a:rPr lang="en-US" dirty="0"/>
              <a:t>Seat Centers - 500 mm (19.7”)</a:t>
            </a:r>
          </a:p>
          <a:p>
            <a:r>
              <a:rPr lang="en-US" dirty="0"/>
              <a:t>Seat Height  - 400 mm (15.7”)</a:t>
            </a:r>
          </a:p>
          <a:p>
            <a:r>
              <a:rPr lang="en-US" dirty="0"/>
              <a:t>Seat Depth - 380 mm (15”)</a:t>
            </a:r>
          </a:p>
          <a:p>
            <a:r>
              <a:rPr lang="en-US" dirty="0"/>
              <a:t>3 degrees upward inclination of seat surface</a:t>
            </a:r>
          </a:p>
          <a:p>
            <a:r>
              <a:rPr lang="en-US" dirty="0"/>
              <a:t>Lumbar Curve - 230 mm (9”) 250 mm (9.8”) radius</a:t>
            </a:r>
          </a:p>
          <a:p>
            <a:r>
              <a:rPr lang="en-US" dirty="0"/>
              <a:t>Head contact with side wall and encroachment on standing area / capacity 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938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685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>
                <a:solidFill>
                  <a:srgbClr val="696464"/>
                </a:solidFill>
              </a:rPr>
              <a:t>The Seats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92150" y="2216150"/>
            <a:ext cx="75311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838200" y="20574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76600" y="1447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96 “ (2438 mm)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914400" y="3505200"/>
            <a:ext cx="7086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How many passengers per seat?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5 - Anthropometry - elbow width -19.9” (500mm)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6 - Traditional Rules  - 16” (406 mm)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7 - Fitting Trials -  13.7” (348 mm)</a:t>
            </a:r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1905000" y="2209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4419600" y="2209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638800" y="2209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6858000" y="2209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200400" y="22098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sz="2400" dirty="0">
                <a:solidFill>
                  <a:srgbClr val="696464"/>
                </a:solidFill>
              </a:rPr>
              <a:t>The Fire Department and the Transportation Department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848600" cy="43434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Hot aluminum gives of noxious fumes</a:t>
            </a:r>
          </a:p>
          <a:p>
            <a:r>
              <a:rPr lang="en-US" dirty="0"/>
              <a:t>Helicopter pad material for floors</a:t>
            </a:r>
          </a:p>
          <a:p>
            <a:r>
              <a:rPr lang="en-US" dirty="0"/>
              <a:t>Stainless steel seats, no padding, no scallops</a:t>
            </a:r>
          </a:p>
          <a:p>
            <a:pPr lvl="1"/>
            <a:r>
              <a:rPr lang="en-US" dirty="0"/>
              <a:t>Sometimes cold</a:t>
            </a:r>
          </a:p>
          <a:p>
            <a:pPr lvl="1"/>
            <a:r>
              <a:rPr lang="en-US" dirty="0"/>
              <a:t>Sliding</a:t>
            </a:r>
          </a:p>
          <a:p>
            <a:pPr lvl="1"/>
            <a:r>
              <a:rPr lang="en-US" dirty="0"/>
              <a:t>Easy to clean</a:t>
            </a:r>
          </a:p>
          <a:p>
            <a:pPr lvl="1"/>
            <a:r>
              <a:rPr lang="en-US" dirty="0"/>
              <a:t>Durable</a:t>
            </a:r>
          </a:p>
          <a:p>
            <a:r>
              <a:rPr lang="en-US" dirty="0"/>
              <a:t>Stainless steel grab rails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Grab Rails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3815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Reach for short passengers (including children)</a:t>
            </a:r>
          </a:p>
          <a:p>
            <a:r>
              <a:rPr lang="en-US" dirty="0"/>
              <a:t>Fit (for tall passengers - head clearance)</a:t>
            </a:r>
          </a:p>
          <a:p>
            <a:r>
              <a:rPr lang="en-US" dirty="0"/>
              <a:t>Horizontal Bars (above the seats)</a:t>
            </a:r>
          </a:p>
          <a:p>
            <a:pPr lvl="1"/>
            <a:r>
              <a:rPr lang="en-US" dirty="0"/>
              <a:t>3” set back</a:t>
            </a:r>
          </a:p>
          <a:p>
            <a:r>
              <a:rPr lang="en-US" dirty="0"/>
              <a:t>Vertical Poles</a:t>
            </a:r>
          </a:p>
          <a:p>
            <a:r>
              <a:rPr lang="en-US" dirty="0"/>
              <a:t>Straps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Brian Peacock Ergonomics (BPE) Pte. Ltd.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The Grab Rails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92150" y="20637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559550" y="32067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483350" y="20637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3587750" y="20637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587750" y="32067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92150" y="3206750"/>
            <a:ext cx="18161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10731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3511550" y="2368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3511550" y="3130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2444750" y="2368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2444750" y="3130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16065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21399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6733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32067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38163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44259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50355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56451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119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73215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80073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6102350" y="2749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6483350" y="3130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6407150" y="2368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5340350" y="3130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5340350" y="2368550"/>
            <a:ext cx="139700" cy="139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Rectangle 30"/>
          <p:cNvSpPr>
            <a:spLocks noChangeArrowheads="1"/>
          </p:cNvSpPr>
          <p:nvPr/>
        </p:nvSpPr>
        <p:spPr bwMode="auto">
          <a:xfrm>
            <a:off x="1676400" y="3657600"/>
            <a:ext cx="533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Criteria: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Accessibility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Stability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Mobility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Safety</a:t>
            </a:r>
          </a:p>
        </p:txBody>
      </p:sp>
      <p:sp>
        <p:nvSpPr>
          <p:cNvPr id="57375" name="Arc 31"/>
          <p:cNvSpPr>
            <a:spLocks/>
          </p:cNvSpPr>
          <p:nvPr/>
        </p:nvSpPr>
        <p:spPr bwMode="auto">
          <a:xfrm>
            <a:off x="2362200" y="3049588"/>
            <a:ext cx="533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Arc 32"/>
          <p:cNvSpPr>
            <a:spLocks/>
          </p:cNvSpPr>
          <p:nvPr/>
        </p:nvSpPr>
        <p:spPr bwMode="auto">
          <a:xfrm rot="18840000">
            <a:off x="3201988" y="3049588"/>
            <a:ext cx="5334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7" name="Arc 33"/>
          <p:cNvSpPr>
            <a:spLocks/>
          </p:cNvSpPr>
          <p:nvPr/>
        </p:nvSpPr>
        <p:spPr bwMode="auto">
          <a:xfrm>
            <a:off x="1981200" y="2516188"/>
            <a:ext cx="533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8" name="Arc 34"/>
          <p:cNvSpPr>
            <a:spLocks/>
          </p:cNvSpPr>
          <p:nvPr/>
        </p:nvSpPr>
        <p:spPr bwMode="auto">
          <a:xfrm>
            <a:off x="5410200" y="2592388"/>
            <a:ext cx="533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79" name="Line 35"/>
          <p:cNvSpPr>
            <a:spLocks noChangeShapeType="1"/>
          </p:cNvSpPr>
          <p:nvPr/>
        </p:nvSpPr>
        <p:spPr bwMode="auto">
          <a:xfrm>
            <a:off x="2514600" y="2057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0" name="Line 36"/>
          <p:cNvSpPr>
            <a:spLocks noChangeShapeType="1"/>
          </p:cNvSpPr>
          <p:nvPr/>
        </p:nvSpPr>
        <p:spPr bwMode="auto">
          <a:xfrm>
            <a:off x="5410200" y="20574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1" name="Line 37"/>
          <p:cNvSpPr>
            <a:spLocks noChangeShapeType="1"/>
          </p:cNvSpPr>
          <p:nvPr/>
        </p:nvSpPr>
        <p:spPr bwMode="auto">
          <a:xfrm>
            <a:off x="3886200" y="30480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lg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82" name="Rectangle 38"/>
          <p:cNvSpPr>
            <a:spLocks noChangeArrowheads="1"/>
          </p:cNvSpPr>
          <p:nvPr/>
        </p:nvSpPr>
        <p:spPr bwMode="auto">
          <a:xfrm>
            <a:off x="6858000" y="2590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3" name="Rectangle 39"/>
          <p:cNvSpPr>
            <a:spLocks noChangeArrowheads="1"/>
          </p:cNvSpPr>
          <p:nvPr/>
        </p:nvSpPr>
        <p:spPr bwMode="auto">
          <a:xfrm>
            <a:off x="6400800" y="2438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4" name="Rectangle 40"/>
          <p:cNvSpPr>
            <a:spLocks noChangeArrowheads="1"/>
          </p:cNvSpPr>
          <p:nvPr/>
        </p:nvSpPr>
        <p:spPr bwMode="auto">
          <a:xfrm>
            <a:off x="6781800" y="2362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5" name="Rectangle 41"/>
          <p:cNvSpPr>
            <a:spLocks noChangeArrowheads="1"/>
          </p:cNvSpPr>
          <p:nvPr/>
        </p:nvSpPr>
        <p:spPr bwMode="auto">
          <a:xfrm>
            <a:off x="6858000" y="1981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6" name="Rectangle 42"/>
          <p:cNvSpPr>
            <a:spLocks noChangeArrowheads="1"/>
          </p:cNvSpPr>
          <p:nvPr/>
        </p:nvSpPr>
        <p:spPr bwMode="auto">
          <a:xfrm>
            <a:off x="6553200" y="1981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7" name="Rectangle 43"/>
          <p:cNvSpPr>
            <a:spLocks noChangeArrowheads="1"/>
          </p:cNvSpPr>
          <p:nvPr/>
        </p:nvSpPr>
        <p:spPr bwMode="auto">
          <a:xfrm>
            <a:off x="7620000" y="1981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8" name="Rectangle 44"/>
          <p:cNvSpPr>
            <a:spLocks noChangeArrowheads="1"/>
          </p:cNvSpPr>
          <p:nvPr/>
        </p:nvSpPr>
        <p:spPr bwMode="auto">
          <a:xfrm>
            <a:off x="7162800" y="1981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89" name="Rectangle 45"/>
          <p:cNvSpPr>
            <a:spLocks noChangeArrowheads="1"/>
          </p:cNvSpPr>
          <p:nvPr/>
        </p:nvSpPr>
        <p:spPr bwMode="auto">
          <a:xfrm>
            <a:off x="8001000" y="3124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0" name="Rectangle 46"/>
          <p:cNvSpPr>
            <a:spLocks noChangeArrowheads="1"/>
          </p:cNvSpPr>
          <p:nvPr/>
        </p:nvSpPr>
        <p:spPr bwMode="auto">
          <a:xfrm>
            <a:off x="7696200" y="3048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1" name="Rectangle 47"/>
          <p:cNvSpPr>
            <a:spLocks noChangeArrowheads="1"/>
          </p:cNvSpPr>
          <p:nvPr/>
        </p:nvSpPr>
        <p:spPr bwMode="auto">
          <a:xfrm>
            <a:off x="7391400" y="2971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2" name="Rectangle 48"/>
          <p:cNvSpPr>
            <a:spLocks noChangeArrowheads="1"/>
          </p:cNvSpPr>
          <p:nvPr/>
        </p:nvSpPr>
        <p:spPr bwMode="auto">
          <a:xfrm>
            <a:off x="7086600" y="3048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3" name="Rectangle 49"/>
          <p:cNvSpPr>
            <a:spLocks noChangeArrowheads="1"/>
          </p:cNvSpPr>
          <p:nvPr/>
        </p:nvSpPr>
        <p:spPr bwMode="auto">
          <a:xfrm>
            <a:off x="4953000" y="2362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6705600" y="3048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8077200" y="2438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7620000" y="2438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7" name="Rectangle 53"/>
          <p:cNvSpPr>
            <a:spLocks noChangeArrowheads="1"/>
          </p:cNvSpPr>
          <p:nvPr/>
        </p:nvSpPr>
        <p:spPr bwMode="auto">
          <a:xfrm>
            <a:off x="7315200" y="2667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8" name="Rectangle 54"/>
          <p:cNvSpPr>
            <a:spLocks noChangeArrowheads="1"/>
          </p:cNvSpPr>
          <p:nvPr/>
        </p:nvSpPr>
        <p:spPr bwMode="auto">
          <a:xfrm>
            <a:off x="7391400" y="2438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399" name="Rectangle 55"/>
          <p:cNvSpPr>
            <a:spLocks noChangeArrowheads="1"/>
          </p:cNvSpPr>
          <p:nvPr/>
        </p:nvSpPr>
        <p:spPr bwMode="auto">
          <a:xfrm>
            <a:off x="5105400" y="25146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400" name="Rectangle 56"/>
          <p:cNvSpPr>
            <a:spLocks noChangeArrowheads="1"/>
          </p:cNvSpPr>
          <p:nvPr/>
        </p:nvSpPr>
        <p:spPr bwMode="auto">
          <a:xfrm>
            <a:off x="6019800" y="2590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401" name="Rectangle 57"/>
          <p:cNvSpPr>
            <a:spLocks noChangeArrowheads="1"/>
          </p:cNvSpPr>
          <p:nvPr/>
        </p:nvSpPr>
        <p:spPr bwMode="auto">
          <a:xfrm>
            <a:off x="6019800" y="22860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402" name="Rectangle 58"/>
          <p:cNvSpPr>
            <a:spLocks noChangeArrowheads="1"/>
          </p:cNvSpPr>
          <p:nvPr/>
        </p:nvSpPr>
        <p:spPr bwMode="auto">
          <a:xfrm>
            <a:off x="7010400" y="2438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x</a:t>
            </a:r>
          </a:p>
        </p:txBody>
      </p:sp>
      <p:sp>
        <p:nvSpPr>
          <p:cNvPr id="57403" name="Rectangle 59"/>
          <p:cNvSpPr>
            <a:spLocks noChangeArrowheads="1"/>
          </p:cNvSpPr>
          <p:nvPr/>
        </p:nvSpPr>
        <p:spPr bwMode="auto">
          <a:xfrm>
            <a:off x="6096000" y="4648200"/>
            <a:ext cx="2438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Pathways</a:t>
            </a: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57200" y="10668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Entry / Egress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7772400" cy="4381500"/>
          </a:xfrm>
          <a:noFill/>
          <a:ln/>
        </p:spPr>
        <p:txBody>
          <a:bodyPr lIns="92075" tIns="46038" rIns="92075" bIns="46038"/>
          <a:lstStyle/>
          <a:p>
            <a:r>
              <a:rPr lang="en-US" sz="2800" dirty="0"/>
              <a:t>Headway</a:t>
            </a:r>
          </a:p>
          <a:p>
            <a:r>
              <a:rPr lang="en-US" sz="2800" dirty="0"/>
              <a:t>Dwell time</a:t>
            </a:r>
          </a:p>
          <a:p>
            <a:r>
              <a:rPr lang="en-US" sz="2800" dirty="0"/>
              <a:t>Passenger flow through doors</a:t>
            </a:r>
          </a:p>
          <a:p>
            <a:r>
              <a:rPr lang="en-US" sz="2800" dirty="0"/>
              <a:t>Physical mock ups (Bamboo)</a:t>
            </a:r>
          </a:p>
          <a:p>
            <a:r>
              <a:rPr lang="en-US" sz="2800" dirty="0"/>
              <a:t>Timed Trials</a:t>
            </a:r>
          </a:p>
          <a:p>
            <a:pPr lvl="1"/>
            <a:r>
              <a:rPr lang="en-US" sz="2800" dirty="0"/>
              <a:t>Old, Young, Big, Small, Packages, etc</a:t>
            </a:r>
            <a:r>
              <a:rPr lang="en-US" dirty="0"/>
              <a:t>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Operator’s Cab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7772400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Seat</a:t>
            </a:r>
          </a:p>
          <a:p>
            <a:r>
              <a:rPr lang="en-US" dirty="0"/>
              <a:t>Entry - Egress (Every 90 seconds)</a:t>
            </a:r>
          </a:p>
          <a:p>
            <a:r>
              <a:rPr lang="en-US" dirty="0"/>
              <a:t>Control Panel</a:t>
            </a:r>
          </a:p>
          <a:p>
            <a:pPr lvl="1"/>
            <a:r>
              <a:rPr lang="en-US" dirty="0"/>
              <a:t>Brake, Speed Control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Doors</a:t>
            </a:r>
          </a:p>
          <a:p>
            <a:pPr lvl="1"/>
            <a:r>
              <a:rPr lang="en-US" dirty="0"/>
              <a:t>Emergency Stop</a:t>
            </a:r>
          </a:p>
          <a:p>
            <a:pPr lvl="1"/>
            <a:r>
              <a:rPr lang="en-US" dirty="0"/>
              <a:t>Lighting and Thermal Environment</a:t>
            </a:r>
          </a:p>
          <a:p>
            <a:r>
              <a:rPr lang="en-US" dirty="0"/>
              <a:t>Coffee Cups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US" dirty="0">
                <a:solidFill>
                  <a:srgbClr val="696464"/>
                </a:solidFill>
              </a:rPr>
              <a:t>Operator’s Seat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772400" cy="43815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200" dirty="0"/>
              <a:t>Sitting</a:t>
            </a:r>
          </a:p>
          <a:p>
            <a:r>
              <a:rPr lang="en-US" sz="3200" dirty="0"/>
              <a:t>Flip Up - Standing - Emergency and Routine Exit</a:t>
            </a:r>
          </a:p>
          <a:p>
            <a:r>
              <a:rPr lang="en-US" sz="3200" dirty="0"/>
              <a:t>Padded Front Edge</a:t>
            </a:r>
          </a:p>
          <a:p>
            <a:pPr lvl="1"/>
            <a:r>
              <a:rPr lang="en-US" sz="3200" dirty="0"/>
              <a:t>Most Common Posture</a:t>
            </a:r>
          </a:p>
          <a:p>
            <a:r>
              <a:rPr lang="en-US" sz="3200" i="1" dirty="0"/>
              <a:t>Monks, Sit Stand, Hip Angle and Pelvic Tilt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572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Stature</a:t>
            </a:r>
          </a:p>
          <a:p>
            <a:r>
              <a:rPr lang="en-US" sz="3400" dirty="0" smtClean="0"/>
              <a:t>Segment lengths</a:t>
            </a:r>
          </a:p>
          <a:p>
            <a:r>
              <a:rPr lang="en-US" sz="3400" dirty="0" smtClean="0"/>
              <a:t>Widths</a:t>
            </a:r>
          </a:p>
          <a:p>
            <a:r>
              <a:rPr lang="en-US" sz="3400" dirty="0" smtClean="0"/>
              <a:t>Girths</a:t>
            </a:r>
          </a:p>
          <a:p>
            <a:r>
              <a:rPr lang="en-US" sz="3400" dirty="0" smtClean="0"/>
              <a:t>Weight</a:t>
            </a:r>
          </a:p>
          <a:p>
            <a:r>
              <a:rPr lang="en-US" sz="3400" dirty="0" smtClean="0"/>
              <a:t>Body Mass Index</a:t>
            </a:r>
          </a:p>
          <a:p>
            <a:r>
              <a:rPr lang="en-US" sz="3400" dirty="0" smtClean="0"/>
              <a:t>Somatotypes</a:t>
            </a:r>
            <a:endParaRPr lang="en-US" sz="34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371600"/>
            <a:ext cx="7086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7772400" cy="4572000"/>
          </a:xfrm>
        </p:spPr>
        <p:txBody>
          <a:bodyPr>
            <a:normAutofit/>
          </a:bodyPr>
          <a:lstStyle/>
          <a:p>
            <a:pPr marL="360363" indent="-360363"/>
            <a:r>
              <a:rPr lang="en-US" sz="3300" dirty="0"/>
              <a:t>Ergonomics starts with Anthropometry</a:t>
            </a:r>
          </a:p>
          <a:p>
            <a:pPr marL="360363" indent="-360363"/>
            <a:r>
              <a:rPr lang="en-US" sz="3300" dirty="0"/>
              <a:t>Then it deals with all the other human characteristics</a:t>
            </a:r>
          </a:p>
          <a:p>
            <a:pPr marL="360363" indent="-360363"/>
            <a:r>
              <a:rPr lang="en-US" sz="3300" dirty="0"/>
              <a:t>Sometimes there are conflicts and tradeoffs</a:t>
            </a:r>
          </a:p>
          <a:p>
            <a:pPr marL="360363" indent="-360363"/>
            <a:r>
              <a:rPr lang="en-US" sz="3300" dirty="0"/>
              <a:t>Always we must deal with variability</a:t>
            </a:r>
          </a:p>
          <a:p>
            <a:pPr marL="360363" indent="-360363"/>
            <a:r>
              <a:rPr lang="en-US" sz="3300" dirty="0"/>
              <a:t>If it isn’t design it isn’t ergonomics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22412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66800" y="1752600"/>
            <a:ext cx="3429000" cy="3276600"/>
          </a:xfrm>
        </p:spPr>
        <p:txBody>
          <a:bodyPr/>
          <a:lstStyle/>
          <a:p>
            <a:r>
              <a:rPr lang="en-US" dirty="0" smtClean="0"/>
              <a:t>Measure the seat heights and pole / rail / strap locations on the Singapore MRT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Discuss the workplace design</a:t>
            </a:r>
            <a:endParaRPr lang="en-US" dirty="0"/>
          </a:p>
        </p:txBody>
      </p:sp>
      <p:graphicFrame>
        <p:nvGraphicFramePr>
          <p:cNvPr id="150530" name="Object 4"/>
          <p:cNvGraphicFramePr>
            <a:graphicFrameLocks noChangeAspect="1"/>
          </p:cNvGraphicFramePr>
          <p:nvPr/>
        </p:nvGraphicFramePr>
        <p:xfrm>
          <a:off x="5181600" y="1143000"/>
          <a:ext cx="3192096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1" name="Photo Editor Photo" r:id="rId4" imgW="5800000" imgH="8314286" progId="">
                  <p:embed/>
                </p:oleObj>
              </mc:Choice>
              <mc:Fallback>
                <p:oleObj name="Photo Editor Photo" r:id="rId4" imgW="5800000" imgH="83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143000"/>
                        <a:ext cx="3192096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522412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/>
          <a:lstStyle/>
          <a:p>
            <a:pPr eaLnBrk="1" hangingPunct="1"/>
            <a:r>
              <a:rPr lang="en-US" sz="3100" smtClean="0"/>
              <a:t>Who fits in a Cessna? </a:t>
            </a:r>
            <a:br>
              <a:rPr lang="en-US" sz="3100" smtClean="0"/>
            </a:br>
            <a:r>
              <a:rPr lang="en-US" sz="3100" smtClean="0"/>
              <a:t>Who can reach the controls?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4" cstate="print"/>
          <a:srcRect l="35515"/>
          <a:stretch>
            <a:fillRect/>
          </a:stretch>
        </p:blipFill>
        <p:spPr bwMode="auto">
          <a:xfrm>
            <a:off x="4800600" y="1447800"/>
            <a:ext cx="40608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pPr algn="ctr"/>
            <a:r>
              <a:rPr lang="en-US" dirty="0" smtClean="0"/>
              <a:t>Design Exercise</a:t>
            </a:r>
            <a:endParaRPr lang="en-US" dirty="0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533400" y="1574800"/>
            <a:ext cx="8095488" cy="4216400"/>
            <a:chOff x="2790" y="1035"/>
            <a:chExt cx="7200" cy="3857"/>
          </a:xfrm>
        </p:grpSpPr>
        <p:sp>
          <p:nvSpPr>
            <p:cNvPr id="6" name="AutoShape 41"/>
            <p:cNvSpPr>
              <a:spLocks noChangeAspect="1" noChangeArrowheads="1" noTextEdit="1"/>
            </p:cNvSpPr>
            <p:nvPr/>
          </p:nvSpPr>
          <p:spPr bwMode="auto">
            <a:xfrm>
              <a:off x="2790" y="1035"/>
              <a:ext cx="7200" cy="3857"/>
            </a:xfrm>
            <a:prstGeom prst="rect">
              <a:avLst/>
            </a:prstGeom>
            <a:noFill/>
            <a:ln w="57150" cmpd="thinThick"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290" y="1959"/>
              <a:ext cx="2400" cy="2005"/>
              <a:chOff x="3840" y="1035"/>
              <a:chExt cx="2400" cy="2006"/>
            </a:xfrm>
          </p:grpSpPr>
          <p:sp>
            <p:nvSpPr>
              <p:cNvPr id="39" name="Line 40"/>
              <p:cNvSpPr>
                <a:spLocks noChangeShapeType="1"/>
              </p:cNvSpPr>
              <p:nvPr/>
            </p:nvSpPr>
            <p:spPr bwMode="auto">
              <a:xfrm>
                <a:off x="4140" y="1498"/>
                <a:ext cx="150" cy="1234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39"/>
              <p:cNvSpPr>
                <a:spLocks noChangeShapeType="1"/>
              </p:cNvSpPr>
              <p:nvPr/>
            </p:nvSpPr>
            <p:spPr bwMode="auto">
              <a:xfrm flipV="1">
                <a:off x="4290" y="2424"/>
                <a:ext cx="1050" cy="307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flipV="1">
                <a:off x="6090" y="2886"/>
                <a:ext cx="150" cy="155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5340" y="2424"/>
                <a:ext cx="750" cy="617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 flipV="1">
                <a:off x="4740" y="1806"/>
                <a:ext cx="600" cy="155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4140" y="1652"/>
                <a:ext cx="600" cy="30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34"/>
              <p:cNvSpPr>
                <a:spLocks noChangeArrowheads="1"/>
              </p:cNvSpPr>
              <p:nvPr/>
            </p:nvSpPr>
            <p:spPr bwMode="auto">
              <a:xfrm>
                <a:off x="3840" y="1035"/>
                <a:ext cx="450" cy="463"/>
              </a:xfrm>
              <a:prstGeom prst="ellipse">
                <a:avLst/>
              </a:prstGeom>
              <a:solidFill>
                <a:srgbClr val="FFFFFF"/>
              </a:solidFill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4440" y="2578"/>
              <a:ext cx="150" cy="123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4590" y="3504"/>
              <a:ext cx="1050" cy="3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H="1">
              <a:off x="6840" y="3812"/>
              <a:ext cx="1" cy="3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5940" y="2578"/>
              <a:ext cx="1" cy="3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6240" y="2578"/>
              <a:ext cx="1" cy="3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>
              <a:off x="5940" y="2732"/>
              <a:ext cx="300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H="1">
              <a:off x="7140" y="3812"/>
              <a:ext cx="1" cy="30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V="1">
              <a:off x="6840" y="3966"/>
              <a:ext cx="250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4740" y="2115"/>
              <a:ext cx="4500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290" y="3349"/>
              <a:ext cx="1" cy="6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4440" y="3966"/>
              <a:ext cx="6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5040" y="3812"/>
              <a:ext cx="105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Horizontal Adjustment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090" y="3504"/>
              <a:ext cx="1050" cy="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Vertical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Adjustment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6390" y="4275"/>
              <a:ext cx="1050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Range of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Movement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5490" y="2886"/>
              <a:ext cx="1050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Range of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Movement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3090" y="4275"/>
              <a:ext cx="585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6690" y="2269"/>
              <a:ext cx="2400" cy="2006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080" y="90"/>
                </a:cxn>
                <a:cxn ang="0">
                  <a:pos x="2160" y="630"/>
                </a:cxn>
                <a:cxn ang="0">
                  <a:pos x="2700" y="1170"/>
                </a:cxn>
                <a:cxn ang="0">
                  <a:pos x="2700" y="2430"/>
                </a:cxn>
              </a:cxnLst>
              <a:rect l="0" t="0" r="r" b="b"/>
              <a:pathLst>
                <a:path w="2790" h="2430">
                  <a:moveTo>
                    <a:pt x="0" y="90"/>
                  </a:moveTo>
                  <a:cubicBezTo>
                    <a:pt x="360" y="45"/>
                    <a:pt x="720" y="0"/>
                    <a:pt x="1080" y="90"/>
                  </a:cubicBezTo>
                  <a:cubicBezTo>
                    <a:pt x="1440" y="180"/>
                    <a:pt x="1890" y="450"/>
                    <a:pt x="2160" y="630"/>
                  </a:cubicBezTo>
                  <a:cubicBezTo>
                    <a:pt x="2430" y="810"/>
                    <a:pt x="2610" y="870"/>
                    <a:pt x="2700" y="1170"/>
                  </a:cubicBezTo>
                  <a:cubicBezTo>
                    <a:pt x="2790" y="1470"/>
                    <a:pt x="2700" y="2220"/>
                    <a:pt x="2700" y="243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6540" y="2424"/>
              <a:ext cx="1050" cy="185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1080"/>
                </a:cxn>
                <a:cxn ang="0">
                  <a:pos x="840" y="1440"/>
                </a:cxn>
                <a:cxn ang="0">
                  <a:pos x="1200" y="2340"/>
                </a:cxn>
              </a:cxnLst>
              <a:rect l="0" t="0" r="r" b="b"/>
              <a:pathLst>
                <a:path w="1200" h="2340">
                  <a:moveTo>
                    <a:pt x="120" y="0"/>
                  </a:moveTo>
                  <a:cubicBezTo>
                    <a:pt x="60" y="420"/>
                    <a:pt x="0" y="840"/>
                    <a:pt x="120" y="1080"/>
                  </a:cubicBezTo>
                  <a:cubicBezTo>
                    <a:pt x="240" y="1320"/>
                    <a:pt x="660" y="1230"/>
                    <a:pt x="840" y="1440"/>
                  </a:cubicBezTo>
                  <a:cubicBezTo>
                    <a:pt x="1020" y="1650"/>
                    <a:pt x="1110" y="1995"/>
                    <a:pt x="1200" y="23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4590" y="3504"/>
              <a:ext cx="300" cy="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4290" y="4584"/>
              <a:ext cx="900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“H” Point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AutoShape 12"/>
            <p:cNvSpPr>
              <a:spLocks noChangeShapeType="1"/>
            </p:cNvSpPr>
            <p:nvPr/>
          </p:nvSpPr>
          <p:spPr bwMode="auto">
            <a:xfrm flipV="1">
              <a:off x="4740" y="3658"/>
              <a:ext cx="1" cy="9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5340" y="1498"/>
              <a:ext cx="900" cy="3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Eye Ellipse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4290" y="1806"/>
              <a:ext cx="900" cy="46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9"/>
            <p:cNvSpPr>
              <a:spLocks noChangeShapeType="1"/>
            </p:cNvSpPr>
            <p:nvPr/>
          </p:nvSpPr>
          <p:spPr bwMode="auto">
            <a:xfrm flipH="1">
              <a:off x="5058" y="1652"/>
              <a:ext cx="282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240" y="3966"/>
              <a:ext cx="600" cy="7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Z = 0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Y = 0</a:t>
              </a: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X = 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8940" y="4121"/>
              <a:ext cx="150" cy="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6"/>
            <p:cNvSpPr>
              <a:spLocks noChangeShapeType="1"/>
            </p:cNvSpPr>
            <p:nvPr/>
          </p:nvSpPr>
          <p:spPr bwMode="auto">
            <a:xfrm rot="10800000">
              <a:off x="9015" y="4275"/>
              <a:ext cx="225" cy="77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6540" y="3966"/>
              <a:ext cx="150" cy="1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5640" y="4429"/>
              <a:ext cx="900" cy="3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Heel Point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AutoShape 3"/>
            <p:cNvSpPr>
              <a:spLocks noChangeShapeType="1"/>
            </p:cNvSpPr>
            <p:nvPr/>
          </p:nvSpPr>
          <p:spPr bwMode="auto">
            <a:xfrm rot="16200000">
              <a:off x="6160" y="4027"/>
              <a:ext cx="332" cy="472"/>
            </a:xfrm>
            <a:prstGeom prst="curvedConnector3">
              <a:avLst>
                <a:gd name="adj1" fmla="val 46769"/>
              </a:avLst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"/>
            <p:cNvSpPr>
              <a:spLocks/>
            </p:cNvSpPr>
            <p:nvPr/>
          </p:nvSpPr>
          <p:spPr bwMode="auto">
            <a:xfrm>
              <a:off x="4140" y="1086"/>
              <a:ext cx="3475" cy="1183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880" y="120"/>
                </a:cxn>
                <a:cxn ang="0">
                  <a:pos x="3960" y="840"/>
                </a:cxn>
                <a:cxn ang="0">
                  <a:pos x="4140" y="1380"/>
                </a:cxn>
              </a:cxnLst>
              <a:rect l="0" t="0" r="r" b="b"/>
              <a:pathLst>
                <a:path w="4170" h="1380">
                  <a:moveTo>
                    <a:pt x="0" y="120"/>
                  </a:moveTo>
                  <a:cubicBezTo>
                    <a:pt x="1110" y="60"/>
                    <a:pt x="2220" y="0"/>
                    <a:pt x="2880" y="120"/>
                  </a:cubicBezTo>
                  <a:cubicBezTo>
                    <a:pt x="3540" y="240"/>
                    <a:pt x="3750" y="630"/>
                    <a:pt x="3960" y="840"/>
                  </a:cubicBezTo>
                  <a:cubicBezTo>
                    <a:pt x="4170" y="1050"/>
                    <a:pt x="4110" y="1290"/>
                    <a:pt x="4140" y="138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762000" y="1143000"/>
            <a:ext cx="807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Design Exercise</a:t>
            </a:r>
            <a:endParaRPr lang="en-US" dirty="0"/>
          </a:p>
        </p:txBody>
      </p:sp>
      <p:sp>
        <p:nvSpPr>
          <p:cNvPr id="147507" name="Rectangle 51"/>
          <p:cNvSpPr>
            <a:spLocks noChangeArrowheads="1"/>
          </p:cNvSpPr>
          <p:nvPr/>
        </p:nvSpPr>
        <p:spPr bwMode="auto">
          <a:xfrm>
            <a:off x="304800" y="859050"/>
            <a:ext cx="8382000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Measure the fixed interior dimensions of the vehicle cockpit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Measure the range of movement of the seat, pedals and yoke / steering wheel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Obtain population segment lengths (use spreadsheet data and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Drillis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Contini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proportions if you wish)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Assume that the seat angles (seat pan and back rest) are fixed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Use a reference point at floor level at the front of the airplane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Develop an Excel spreadsheet model for the anthropometric and workspace dimensions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Create reach and fit tables for Male and Female 5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50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and 95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percentiles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Assess the population fit and reach proportions with the seat in the full forward / full rearward / full up / full down positions.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Discuss the model assumptions and shortcomings.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Discuss how anthropometric dimensions, cabin dimensions and seat adjustment ranges can affect the driver / pilot’s ability to safely perform required tasks.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Discuss how you would create a Three Dimensional Model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>
                <a:tab pos="457200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Check the literature (and car / airplane manuals) for recommended seated workplace dimensions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14400"/>
            <a:ext cx="807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Mass Index and Health Risk for Singapore </a:t>
            </a:r>
            <a:r>
              <a:rPr lang="en-US" sz="1600" dirty="0" smtClean="0"/>
              <a:t>(MARCH 16, 2005)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33600" y="1859842"/>
          <a:ext cx="4571999" cy="39313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27903"/>
                <a:gridCol w="2544096"/>
              </a:tblGrid>
              <a:tr h="8595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BMI (kg/m</a:t>
                      </a:r>
                      <a:r>
                        <a:rPr lang="en-US" sz="2000" b="1" baseline="30000" dirty="0"/>
                        <a:t>2</a:t>
                      </a:r>
                      <a:r>
                        <a:rPr lang="en-US" sz="2000" b="1" dirty="0"/>
                        <a:t>) for Adults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Health Risk </a:t>
                      </a:r>
                    </a:p>
                  </a:txBody>
                  <a:tcPr marL="47625" marR="47625" marT="47625" marB="47625"/>
                </a:tc>
              </a:tr>
              <a:tr h="4933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27.5 and above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Risk </a:t>
                      </a:r>
                    </a:p>
                  </a:txBody>
                  <a:tcPr marL="47625" marR="47625" marT="47625" marB="47625"/>
                </a:tc>
              </a:tr>
              <a:tr h="49332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23 – 27.4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Moderate Risk </a:t>
                      </a:r>
                    </a:p>
                  </a:txBody>
                  <a:tcPr marL="47625" marR="47625" marT="47625" marB="47625"/>
                </a:tc>
              </a:tr>
              <a:tr h="85950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18.5 – 22.9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 Risk (healthy range) </a:t>
                      </a:r>
                    </a:p>
                  </a:txBody>
                  <a:tcPr marL="47625" marR="47625" marT="47625" marB="47625"/>
                </a:tc>
              </a:tr>
              <a:tr h="12256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Below 18.5 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of nutritional deficiency diseases and osteoporosis</a:t>
                      </a: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66800" y="1447800"/>
            <a:ext cx="7467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.tfd.com/mosbyCAM/500227-fx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219575" cy="415893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270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Somatotypes </a:t>
            </a:r>
            <a:r>
              <a:rPr lang="en-US" sz="2400" dirty="0" smtClean="0"/>
              <a:t>(William Sheldon (1898-1977)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41944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Rate yourselves and your colleagues on 1-7 scales (1 low, 7 high) on each dimension – the “average person” would be a 4-4-4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" y="14478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7325155" cy="566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/>
              <a:t>Drillis</a:t>
            </a:r>
            <a:r>
              <a:rPr lang="en-US" sz="2100" dirty="0" smtClean="0"/>
              <a:t> and </a:t>
            </a:r>
            <a:r>
              <a:rPr lang="en-US" sz="2100" dirty="0" err="1" smtClean="0"/>
              <a:t>Contini</a:t>
            </a:r>
            <a:r>
              <a:rPr lang="en-US" sz="2100" dirty="0" smtClean="0"/>
              <a:t> estimates of segment lengths based on stature</a:t>
            </a:r>
            <a:endParaRPr lang="en-US" sz="21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246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762000"/>
            <a:ext cx="792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Brian Peacock\Desktop\ERAUFiles\My Documents\Anatomy Pictures\2005-02 (Feb)\scan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1289050"/>
            <a:ext cx="4430713" cy="427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3962400" cy="457200"/>
          </a:xfrm>
        </p:spPr>
        <p:txBody>
          <a:bodyPr/>
          <a:lstStyle/>
          <a:p>
            <a:r>
              <a:rPr lang="en-US" smtClean="0"/>
              <a:t>© Brian Peacock Ergonomics (BPE) Pte. Ltd.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592</TotalTime>
  <Words>2604</Words>
  <Application>Microsoft Office PowerPoint</Application>
  <PresentationFormat>On-screen Show (4:3)</PresentationFormat>
  <Paragraphs>751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Equity</vt:lpstr>
      <vt:lpstr>Clip</vt:lpstr>
      <vt:lpstr>Photo Editor Photo</vt:lpstr>
      <vt:lpstr>The Spatial Aspects of Work</vt:lpstr>
      <vt:lpstr>Soyuz capsule</vt:lpstr>
      <vt:lpstr>Rounded English – Metric Conversions</vt:lpstr>
      <vt:lpstr>Anthropometry</vt:lpstr>
      <vt:lpstr>Anthropometry Measures</vt:lpstr>
      <vt:lpstr>Body Mass Index and Health Risk for Singapore (MARCH 16, 2005)</vt:lpstr>
      <vt:lpstr>Somatotypes (William Sheldon (1898-1977)</vt:lpstr>
      <vt:lpstr>Drillis and Contini estimates of segment lengths based on stature</vt:lpstr>
      <vt:lpstr>PowerPoint Presentation</vt:lpstr>
      <vt:lpstr>Statistics</vt:lpstr>
      <vt:lpstr>Anthropometric Data based on Drillis and Contini Ratios From USA stature data (Sanders and McCormick)</vt:lpstr>
      <vt:lpstr>Typical Anthropometric Data</vt:lpstr>
      <vt:lpstr>Workplace Design</vt:lpstr>
      <vt:lpstr>You can change posture by changing the work environment</vt:lpstr>
      <vt:lpstr>In the 1970s I developed the “box”</vt:lpstr>
      <vt:lpstr>The box can be very simple to remember</vt:lpstr>
      <vt:lpstr>More on “the box”</vt:lpstr>
      <vt:lpstr>How high should a computer screen be?</vt:lpstr>
      <vt:lpstr>How high should a work bench be?</vt:lpstr>
      <vt:lpstr>Whose Elbow are we Talking About?</vt:lpstr>
      <vt:lpstr>PowerPoint Presentation</vt:lpstr>
      <vt:lpstr>How much headroom should there be in the back seat of a sports car?</vt:lpstr>
      <vt:lpstr>PowerPoint Presentation</vt:lpstr>
      <vt:lpstr>To Reach, Raise or Tilt?</vt:lpstr>
      <vt:lpstr>Beyond Fit and Reach  Location to Orientation</vt:lpstr>
      <vt:lpstr>Orientation Problems cause Posture Problems that Interact with Force and Time</vt:lpstr>
      <vt:lpstr>Posture, Force and Time</vt:lpstr>
      <vt:lpstr>Grasping and Manipulating</vt:lpstr>
      <vt:lpstr>The Theater and Stadium Problem</vt:lpstr>
      <vt:lpstr>Seat Width – measure the MRT seats</vt:lpstr>
      <vt:lpstr>Rules of Bum</vt:lpstr>
      <vt:lpstr>PowerPoint Presentation</vt:lpstr>
      <vt:lpstr>Question         “it all depends……”</vt:lpstr>
      <vt:lpstr>Storage Rack Guidelines</vt:lpstr>
      <vt:lpstr>Racks</vt:lpstr>
      <vt:lpstr>Questions</vt:lpstr>
      <vt:lpstr>Fitting Trials</vt:lpstr>
      <vt:lpstr>Ergonomics Contributions to the Design of the Hong Kong Mass Transit Railway</vt:lpstr>
      <vt:lpstr>PowerPoint Presentation</vt:lpstr>
      <vt:lpstr>The Opportunities</vt:lpstr>
      <vt:lpstr>The Passenger Compartment</vt:lpstr>
      <vt:lpstr>The Seat Design</vt:lpstr>
      <vt:lpstr>The Seats</vt:lpstr>
      <vt:lpstr>The Fire Department and the Transportation Department</vt:lpstr>
      <vt:lpstr>Grab Rails</vt:lpstr>
      <vt:lpstr>The Grab Rails</vt:lpstr>
      <vt:lpstr>Entry / Egress</vt:lpstr>
      <vt:lpstr>Operator’s Cab</vt:lpstr>
      <vt:lpstr>Operator’s Seat</vt:lpstr>
      <vt:lpstr>Conclusions</vt:lpstr>
      <vt:lpstr>Design Exercise</vt:lpstr>
      <vt:lpstr>Who fits in a Cessna?  Who can reach the controls?</vt:lpstr>
      <vt:lpstr>Design Exercise</vt:lpstr>
      <vt:lpstr>Design Exercise</vt:lpstr>
    </vt:vector>
  </TitlesOfParts>
  <Company>GM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Spatial Aspects of Work</dc:title>
  <dc:creator>GM</dc:creator>
  <cp:lastModifiedBy>user</cp:lastModifiedBy>
  <cp:revision>23</cp:revision>
  <cp:lastPrinted>2010-07-29T08:10:25Z</cp:lastPrinted>
  <dcterms:created xsi:type="dcterms:W3CDTF">2010-08-01T07:12:12Z</dcterms:created>
  <dcterms:modified xsi:type="dcterms:W3CDTF">2014-07-03T14:00:04Z</dcterms:modified>
</cp:coreProperties>
</file>