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3AE"/>
    <a:srgbClr val="FFFF00"/>
    <a:srgbClr val="F5F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21A58-0121-6948-BEEE-6B9041CDFF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462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779411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smtClean="0"/>
              <a:t>9/10/2009</a:t>
            </a: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01F2A-DAE7-9141-8ED5-1D36647FC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284AE-25EC-474A-ABB6-87301D5E1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CD34C-5D7E-9C40-A6D2-BF2B7702D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EB06B-3D5A-0D4F-809A-DF68682ED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smtClean="0"/>
              <a:t>9/10/2009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30ECF-06A3-CC4D-85D4-5E2ABA05E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9/10/2009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172A4-A621-FD42-AE71-8C9462EAC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9/10/2009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A2015-DB55-5A4E-97DC-3ADACCCB2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9/10/2009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30360-B90E-664B-A6BD-689DAF579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9/10/2009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59DF9-3439-1C4E-B67D-44122ED96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smtClean="0"/>
              <a:t>9/10/2009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46B58-D631-194B-A50E-0840E45FE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smtClean="0"/>
              <a:t>9/10/2009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372EB-FC1C-9D41-8B7C-ED5430D46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9/10/2009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charset="0"/>
              </a:defRPr>
            </a:lvl1pPr>
          </a:lstStyle>
          <a:p>
            <a:pPr>
              <a:defRPr/>
            </a:pPr>
            <a:fld id="{3B972559-8C95-424F-951A-46B4C8A85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6" r:id="rId2"/>
    <p:sldLayoutId id="2147483744" r:id="rId3"/>
    <p:sldLayoutId id="2147483737" r:id="rId4"/>
    <p:sldLayoutId id="2147483738" r:id="rId5"/>
    <p:sldLayoutId id="2147483739" r:id="rId6"/>
    <p:sldLayoutId id="2147483740" r:id="rId7"/>
    <p:sldLayoutId id="2147483745" r:id="rId8"/>
    <p:sldLayoutId id="2147483746" r:id="rId9"/>
    <p:sldLayoutId id="2147483741" r:id="rId10"/>
    <p:sldLayoutId id="214748374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-motion.com/products/visual3d/Visual3DOverview.ht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kaphysio.com/services.ht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t>Posture and Motion Analysis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9600" y="3429000"/>
            <a:ext cx="777875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Brian Peacock </a:t>
            </a:r>
          </a:p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for</a:t>
            </a:r>
          </a:p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 smtClean="0">
                <a:solidFill>
                  <a:schemeClr val="tx2"/>
                </a:solidFill>
                <a:latin typeface="+mn-lt"/>
              </a:rPr>
              <a:t>Pitney Bowes </a:t>
            </a:r>
            <a:r>
              <a:rPr lang="en-US" sz="2600" dirty="0" err="1" smtClean="0">
                <a:solidFill>
                  <a:schemeClr val="tx2"/>
                </a:solidFill>
                <a:latin typeface="+mn-lt"/>
              </a:rPr>
              <a:t>Inc</a:t>
            </a:r>
            <a:endParaRPr lang="en-US" sz="2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The “Anatomical” Position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828800"/>
            <a:ext cx="3886200" cy="4114800"/>
          </a:xfrm>
          <a:solidFill>
            <a:srgbClr val="F5FDA5"/>
          </a:solidFill>
        </p:spPr>
        <p:txBody>
          <a:bodyPr/>
          <a:lstStyle/>
          <a:p>
            <a:pPr eaLnBrk="1" hangingPunct="1"/>
            <a:r>
              <a:rPr lang="en-US" sz="2800"/>
              <a:t>Stand upright, feet together, palms facing forward </a:t>
            </a:r>
            <a:br>
              <a:rPr lang="en-US" sz="2800"/>
            </a:br>
            <a:endParaRPr lang="en-US" sz="800"/>
          </a:p>
          <a:p>
            <a:pPr eaLnBrk="1" hangingPunct="1"/>
            <a:r>
              <a:rPr lang="en-US" sz="2800"/>
              <a:t>Exercise</a:t>
            </a:r>
          </a:p>
          <a:p>
            <a:pPr lvl="1" eaLnBrk="1" hangingPunct="1"/>
            <a:r>
              <a:rPr lang="en-US" sz="2800"/>
              <a:t> Adopt “anatomical” position</a:t>
            </a:r>
          </a:p>
          <a:p>
            <a:pPr lvl="1" eaLnBrk="1" hangingPunct="1"/>
            <a:r>
              <a:rPr lang="en-US" sz="2800"/>
              <a:t> Describe individual joint postures</a:t>
            </a:r>
          </a:p>
        </p:txBody>
      </p:sp>
      <p:pic>
        <p:nvPicPr>
          <p:cNvPr id="33796" name="Picture 5" descr="MCj039820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0013" y="1981200"/>
            <a:ext cx="330993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1066800" y="1446213"/>
            <a:ext cx="73914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Classical Joint Movements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50925" y="1828800"/>
            <a:ext cx="3749675" cy="4572000"/>
          </a:xfrm>
        </p:spPr>
        <p:txBody>
          <a:bodyPr/>
          <a:lstStyle/>
          <a:p>
            <a:pPr eaLnBrk="1" hangingPunct="1"/>
            <a:r>
              <a:rPr lang="en-US" sz="2500"/>
              <a:t>Flexion and Extension</a:t>
            </a:r>
          </a:p>
          <a:p>
            <a:pPr eaLnBrk="1" hangingPunct="1"/>
            <a:r>
              <a:rPr lang="en-US" sz="2500"/>
              <a:t>Abduction and Adduction</a:t>
            </a:r>
          </a:p>
          <a:p>
            <a:pPr eaLnBrk="1" hangingPunct="1"/>
            <a:r>
              <a:rPr lang="en-US" sz="2500"/>
              <a:t>Medial and Lateral Rotation</a:t>
            </a:r>
          </a:p>
          <a:p>
            <a:pPr eaLnBrk="1" hangingPunct="1"/>
            <a:r>
              <a:rPr lang="en-US" sz="2500"/>
              <a:t>Circumduction</a:t>
            </a:r>
          </a:p>
          <a:p>
            <a:pPr eaLnBrk="1" hangingPunct="1"/>
            <a:r>
              <a:rPr lang="en-US" sz="2500"/>
              <a:t>Supination and Pronation</a:t>
            </a:r>
          </a:p>
          <a:p>
            <a:pPr eaLnBrk="1" hangingPunct="1"/>
            <a:r>
              <a:rPr lang="en-US" sz="2500"/>
              <a:t>Radial and Ulnar Deviation</a:t>
            </a:r>
          </a:p>
          <a:p>
            <a:pPr eaLnBrk="1" hangingPunct="1"/>
            <a:r>
              <a:rPr lang="en-US" sz="2500"/>
              <a:t>Opposition</a:t>
            </a:r>
          </a:p>
          <a:p>
            <a:pPr eaLnBrk="1" hangingPunct="1"/>
            <a:r>
              <a:rPr lang="en-US" sz="2500"/>
              <a:t>Inversion and Eversion</a:t>
            </a:r>
          </a:p>
          <a:p>
            <a:pPr eaLnBrk="1" hangingPunct="1"/>
            <a:r>
              <a:rPr lang="en-US" sz="2500"/>
              <a:t>Sliding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953000" y="1981200"/>
            <a:ext cx="3810000" cy="2362200"/>
          </a:xfrm>
          <a:solidFill>
            <a:srgbClr val="F5FDA5"/>
          </a:solidFill>
        </p:spPr>
        <p:txBody>
          <a:bodyPr/>
          <a:lstStyle/>
          <a:p>
            <a:pPr eaLnBrk="1" hangingPunct="1"/>
            <a:r>
              <a:rPr lang="en-US"/>
              <a:t>Measure Range of motion in each plane</a:t>
            </a:r>
          </a:p>
          <a:p>
            <a:pPr lvl="1" eaLnBrk="1" hangingPunct="1"/>
            <a:r>
              <a:rPr lang="en-US"/>
              <a:t>Saggital</a:t>
            </a:r>
          </a:p>
          <a:p>
            <a:pPr lvl="1" eaLnBrk="1" hangingPunct="1"/>
            <a:r>
              <a:rPr lang="en-US"/>
              <a:t>Frontal</a:t>
            </a:r>
          </a:p>
          <a:p>
            <a:pPr lvl="1" eaLnBrk="1" hangingPunct="1"/>
            <a:r>
              <a:rPr lang="en-US"/>
              <a:t>Horizontal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446213"/>
            <a:ext cx="73914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Joint Movement Exercise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  <a:solidFill>
            <a:srgbClr val="F5FDA5"/>
          </a:solidFill>
        </p:spPr>
        <p:txBody>
          <a:bodyPr/>
          <a:lstStyle/>
          <a:p>
            <a:pPr eaLnBrk="1" hangingPunct="1"/>
            <a:r>
              <a:rPr lang="en-US"/>
              <a:t>Perform and list all possible movement and ranges for the following joints:</a:t>
            </a:r>
          </a:p>
          <a:p>
            <a:pPr lvl="1" eaLnBrk="1" hangingPunct="1"/>
            <a:r>
              <a:rPr lang="en-US"/>
              <a:t>Fingers and Thumb (I/P, M/P)</a:t>
            </a:r>
          </a:p>
          <a:p>
            <a:pPr lvl="1" eaLnBrk="1" hangingPunct="1"/>
            <a:r>
              <a:rPr lang="en-US"/>
              <a:t>Wrist, Forearm, Elbow</a:t>
            </a:r>
          </a:p>
          <a:p>
            <a:pPr lvl="1" eaLnBrk="1" hangingPunct="1"/>
            <a:r>
              <a:rPr lang="en-US"/>
              <a:t>Shoulder and Shoulder Girdle</a:t>
            </a:r>
          </a:p>
          <a:p>
            <a:pPr lvl="1" eaLnBrk="1" hangingPunct="1"/>
            <a:r>
              <a:rPr lang="en-US"/>
              <a:t>Head, Neck, Thoracic Spine and Lumbar Spine</a:t>
            </a:r>
          </a:p>
          <a:p>
            <a:pPr lvl="1" eaLnBrk="1" hangingPunct="1"/>
            <a:r>
              <a:rPr lang="en-US"/>
              <a:t>Hip, Knee and Ankle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1371600"/>
            <a:ext cx="7696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100"/>
              <a:t>Factors Affecting Movement Direction and Range of Motion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eaLnBrk="1" hangingPunct="1"/>
            <a:r>
              <a:rPr lang="en-US" sz="3000"/>
              <a:t>Joint Surface Shape</a:t>
            </a:r>
          </a:p>
          <a:p>
            <a:pPr eaLnBrk="1" hangingPunct="1"/>
            <a:r>
              <a:rPr lang="en-US" sz="3000"/>
              <a:t>Ligaments</a:t>
            </a:r>
          </a:p>
          <a:p>
            <a:pPr eaLnBrk="1" hangingPunct="1"/>
            <a:r>
              <a:rPr lang="en-US" sz="3000"/>
              <a:t>Muscles and Tendons</a:t>
            </a:r>
          </a:p>
          <a:p>
            <a:pPr eaLnBrk="1" hangingPunct="1"/>
            <a:r>
              <a:rPr lang="en-US" sz="3000"/>
              <a:t>Soft Tissue Contact</a:t>
            </a:r>
          </a:p>
          <a:p>
            <a:pPr eaLnBrk="1" hangingPunct="1"/>
            <a:r>
              <a:rPr lang="en-US" sz="3000"/>
              <a:t>The Position of Adjacent Joints</a:t>
            </a:r>
          </a:p>
          <a:p>
            <a:pPr eaLnBrk="1" hangingPunct="1"/>
            <a:r>
              <a:rPr lang="en-US" sz="3000"/>
              <a:t>Clothing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Range of Motion Exercise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828800"/>
            <a:ext cx="6705600" cy="4114800"/>
          </a:xfrm>
          <a:solidFill>
            <a:srgbClr val="F5FDA5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Compare ROMs for 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Wrist, Elbow, Shoulder, Knee, Hip, Spine</a:t>
            </a:r>
            <a:br>
              <a:rPr lang="en-US"/>
            </a:br>
            <a:endParaRPr lang="en-US" sz="8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Examine joint surface shapes on skeleton</a:t>
            </a:r>
          </a:p>
          <a:p>
            <a:pPr eaLnBrk="1" hangingPunct="1">
              <a:lnSpc>
                <a:spcPct val="80000"/>
              </a:lnSpc>
            </a:pPr>
            <a:endParaRPr lang="en-US" sz="8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Examine muscle, tendon and ligament relationships with joints</a:t>
            </a:r>
          </a:p>
          <a:p>
            <a:pPr eaLnBrk="1" hangingPunct="1">
              <a:lnSpc>
                <a:spcPct val="80000"/>
              </a:lnSpc>
            </a:pPr>
            <a:endParaRPr lang="en-US" sz="8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Describe soft tissue contact effects</a:t>
            </a:r>
          </a:p>
          <a:p>
            <a:pPr eaLnBrk="1" hangingPunct="1">
              <a:lnSpc>
                <a:spcPct val="80000"/>
              </a:lnSpc>
            </a:pPr>
            <a:endParaRPr lang="en-US" sz="8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Investigate adjacent joint position effects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400"/>
              <a:t>Pattern Movements</a:t>
            </a:r>
            <a:br>
              <a:rPr lang="en-US" sz="3400"/>
            </a:br>
            <a:r>
              <a:rPr lang="en-US" sz="3400"/>
              <a:t>Oblique with Rotation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752600"/>
            <a:ext cx="4876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Flexion, adduction, external rotation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Extension, abduction, internal rotation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Flexion, abduction, external rotation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Extension, adduction, internal rotation</a:t>
            </a:r>
          </a:p>
        </p:txBody>
      </p:sp>
      <p:pic>
        <p:nvPicPr>
          <p:cNvPr id="44036" name="Picture 4" descr="MCj0396622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505200"/>
            <a:ext cx="1711325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6" descr="MCj0286000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3657600"/>
            <a:ext cx="1344613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7" descr="MCBD05531_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1905000"/>
            <a:ext cx="2206625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Pattern Movement Exercise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905000"/>
            <a:ext cx="3657600" cy="3276600"/>
          </a:xfrm>
          <a:solidFill>
            <a:srgbClr val="F5FDA5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Perform each oblique pattern with arms and legs</a:t>
            </a:r>
            <a:br>
              <a:rPr lang="en-US" sz="2800"/>
            </a:br>
            <a:endParaRPr lang="en-US" sz="2800"/>
          </a:p>
          <a:p>
            <a:pPr eaLnBrk="1" hangingPunct="1">
              <a:lnSpc>
                <a:spcPct val="90000"/>
              </a:lnSpc>
            </a:pPr>
            <a:r>
              <a:rPr lang="en-US" sz="2800"/>
              <a:t>Repeat and include head, neck and trunk movements</a:t>
            </a:r>
          </a:p>
        </p:txBody>
      </p:sp>
      <p:pic>
        <p:nvPicPr>
          <p:cNvPr id="46084" name="Picture 5" descr="MCj036310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981200"/>
            <a:ext cx="1849438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6" descr="MCPE01135_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886200"/>
            <a:ext cx="18129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“Good” and “Bad” Posture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752600"/>
            <a:ext cx="4953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Joints in mid range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Joints at right angles as in upright sitting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A comfortable position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An upright stretched posture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“</a:t>
            </a:r>
            <a:r>
              <a:rPr lang="en-US" b="1"/>
              <a:t>The only good posture is the next posture” - people are dynamic organisms</a:t>
            </a:r>
          </a:p>
        </p:txBody>
      </p:sp>
      <p:pic>
        <p:nvPicPr>
          <p:cNvPr id="48132" name="Picture 4" descr="MCPE06454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828800"/>
            <a:ext cx="1844675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 descr="MCPE03849_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191000"/>
            <a:ext cx="195421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/>
              <a:t>Good and Bad Posture Exercise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828800"/>
            <a:ext cx="4343400" cy="4114800"/>
          </a:xfrm>
          <a:solidFill>
            <a:srgbClr val="F5FDA5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Adopt comfortable standing, TV viewing, computer operation, squatting and kneeling postures</a:t>
            </a:r>
          </a:p>
          <a:p>
            <a:pPr eaLnBrk="1" hangingPunct="1">
              <a:lnSpc>
                <a:spcPct val="80000"/>
              </a:lnSpc>
            </a:pPr>
            <a:endParaRPr lang="en-US" sz="8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Hold each posture for one minute</a:t>
            </a:r>
          </a:p>
          <a:p>
            <a:pPr eaLnBrk="1" hangingPunct="1">
              <a:lnSpc>
                <a:spcPct val="80000"/>
              </a:lnSpc>
            </a:pPr>
            <a:endParaRPr lang="en-US" sz="8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Describe sensations of comfort / discomfort</a:t>
            </a:r>
          </a:p>
          <a:p>
            <a:pPr eaLnBrk="1" hangingPunct="1">
              <a:lnSpc>
                <a:spcPct val="80000"/>
              </a:lnSpc>
            </a:pPr>
            <a:endParaRPr lang="en-US" sz="8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What is a good posture?</a:t>
            </a:r>
          </a:p>
        </p:txBody>
      </p:sp>
      <p:pic>
        <p:nvPicPr>
          <p:cNvPr id="50180" name="Picture 4" descr="MCj041580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752600"/>
            <a:ext cx="1747838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5" descr="MCj0397438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5638800"/>
            <a:ext cx="18288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Picture 6" descr="MCj039664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3962400"/>
            <a:ext cx="1600200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6858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The Measurement of Joint Angles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828800"/>
            <a:ext cx="6172200" cy="3581400"/>
          </a:xfrm>
        </p:spPr>
        <p:txBody>
          <a:bodyPr/>
          <a:lstStyle/>
          <a:p>
            <a:pPr eaLnBrk="1" hangingPunct="1"/>
            <a:r>
              <a:rPr lang="en-US" sz="2800"/>
              <a:t>Goniometry</a:t>
            </a:r>
          </a:p>
          <a:p>
            <a:pPr lvl="1" eaLnBrk="1" hangingPunct="1"/>
            <a:r>
              <a:rPr lang="en-US" sz="2800"/>
              <a:t>Mechanical</a:t>
            </a:r>
          </a:p>
          <a:p>
            <a:pPr lvl="1" eaLnBrk="1" hangingPunct="1"/>
            <a:r>
              <a:rPr lang="en-US" sz="2800"/>
              <a:t>Electrical</a:t>
            </a:r>
          </a:p>
          <a:p>
            <a:pPr lvl="1" eaLnBrk="1" hangingPunct="1"/>
            <a:r>
              <a:rPr lang="en-US" sz="2800"/>
              <a:t>Optical / video</a:t>
            </a:r>
          </a:p>
          <a:p>
            <a:pPr eaLnBrk="1" hangingPunct="1"/>
            <a:r>
              <a:rPr lang="en-US" sz="2800"/>
              <a:t>Define plane of interest</a:t>
            </a:r>
          </a:p>
          <a:p>
            <a:pPr eaLnBrk="1" hangingPunct="1"/>
            <a:r>
              <a:rPr lang="en-US" sz="2800"/>
              <a:t>Identify two bony points on adjacent bones</a:t>
            </a:r>
          </a:p>
          <a:p>
            <a:pPr eaLnBrk="1" hangingPunct="1"/>
            <a:r>
              <a:rPr lang="en-US" sz="2800"/>
              <a:t>Use mechanical goniometer (protractor)</a:t>
            </a:r>
          </a:p>
        </p:txBody>
      </p:sp>
      <p:pic>
        <p:nvPicPr>
          <p:cNvPr id="52228" name="Picture 4" descr="MCj023396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905000"/>
            <a:ext cx="23558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/>
              <a:t>Posture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4114800" cy="4648200"/>
          </a:xfrm>
        </p:spPr>
        <p:txBody>
          <a:bodyPr/>
          <a:lstStyle/>
          <a:p>
            <a:pPr eaLnBrk="1" hangingPunct="1"/>
            <a:r>
              <a:rPr lang="en-US" sz="2800"/>
              <a:t>Holding a fixed position against gravity with or without other external support</a:t>
            </a:r>
          </a:p>
          <a:p>
            <a:pPr eaLnBrk="1" hangingPunct="1"/>
            <a:r>
              <a:rPr lang="en-US" sz="2800"/>
              <a:t>The relative position of adjacent limb segments in a defined plane</a:t>
            </a:r>
          </a:p>
          <a:p>
            <a:pPr eaLnBrk="1" hangingPunct="1"/>
            <a:r>
              <a:rPr lang="en-US" sz="2800"/>
              <a:t>Base Posture - Standing, Sitting, Lying, Leaning, Kneeling, Squatting etc..</a:t>
            </a:r>
          </a:p>
        </p:txBody>
      </p:sp>
      <p:pic>
        <p:nvPicPr>
          <p:cNvPr id="17412" name="Picture 4" descr="j02406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1371600"/>
            <a:ext cx="1825625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MCj0396744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3048000"/>
            <a:ext cx="1487488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8" descr="MCj039743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5600700"/>
            <a:ext cx="18256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0" descr="MCj0396682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6775" y="165100"/>
            <a:ext cx="182562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1" descr="MCj0396364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0600" y="1292225"/>
            <a:ext cx="125412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2" descr="MCj0397550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00600" y="3429000"/>
            <a:ext cx="1954213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4" descr="MCj0217026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2800" y="4876800"/>
            <a:ext cx="1495425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/>
        </p:nvCxnSpPr>
        <p:spPr>
          <a:xfrm>
            <a:off x="838200" y="1143000"/>
            <a:ext cx="3810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Joint Angle Measurement Exercise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  <a:solidFill>
            <a:srgbClr val="F5FDA5"/>
          </a:solidFill>
        </p:spPr>
        <p:txBody>
          <a:bodyPr/>
          <a:lstStyle/>
          <a:p>
            <a:pPr eaLnBrk="1" hangingPunct="1"/>
            <a:r>
              <a:rPr lang="en-US" sz="2800"/>
              <a:t>Form groups of 3</a:t>
            </a:r>
          </a:p>
          <a:p>
            <a:pPr eaLnBrk="1" hangingPunct="1"/>
            <a:r>
              <a:rPr lang="en-US" sz="2800"/>
              <a:t>Mark bony points on limbs, head and trunk (two for each segment) on one subject</a:t>
            </a:r>
          </a:p>
          <a:p>
            <a:pPr eaLnBrk="1" hangingPunct="1"/>
            <a:r>
              <a:rPr lang="en-US" sz="2800"/>
              <a:t>Adopt snap shot of typical working posture</a:t>
            </a:r>
          </a:p>
          <a:p>
            <a:pPr eaLnBrk="1" hangingPunct="1"/>
            <a:r>
              <a:rPr lang="en-US" sz="2800"/>
              <a:t>Describe planes of movement for joints of interest</a:t>
            </a:r>
          </a:p>
          <a:p>
            <a:pPr eaLnBrk="1" hangingPunct="1"/>
            <a:r>
              <a:rPr lang="en-US" sz="2800"/>
              <a:t>Each observer should independently apply goniometer and measure and record joint angle</a:t>
            </a:r>
          </a:p>
          <a:p>
            <a:pPr eaLnBrk="1" hangingPunct="1"/>
            <a:r>
              <a:rPr lang="en-US" sz="2800"/>
              <a:t>Compare results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Pitfalls in Joint Angle Measurement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981200"/>
            <a:ext cx="3048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Individual differences in size and body build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Joint centers of rotation move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Inconsistent planes and reference points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Clothing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Precision, accuracy, repeatability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4724400" y="1981200"/>
            <a:ext cx="3733800" cy="4419600"/>
          </a:xfrm>
          <a:prstGeom prst="rect">
            <a:avLst/>
          </a:prstGeom>
          <a:solidFill>
            <a:srgbClr val="F5FDA5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/>
              <a:t>Repeat previous exercise using two subjects in “identical” postures 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/>
              <a:t>Each observer repeats his / her own measurements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/>
              <a:t>Describe causes of discrepancies between observers and between subjects in “same” posture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Multiple Joint Angle Measurement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52600"/>
            <a:ext cx="7772400" cy="2286000"/>
          </a:xfrm>
        </p:spPr>
        <p:txBody>
          <a:bodyPr/>
          <a:lstStyle/>
          <a:p>
            <a:pPr eaLnBrk="1" hangingPunct="1"/>
            <a:r>
              <a:rPr lang="en-US"/>
              <a:t>Video methods - Peak, Selspot, Expert Vision, Vision 3000 etc.</a:t>
            </a:r>
          </a:p>
          <a:p>
            <a:pPr eaLnBrk="1" hangingPunct="1"/>
            <a:r>
              <a:rPr lang="en-US"/>
              <a:t>Subjective judgment and categorization into approximate ranges - e.g.. Greater than 20 degrees</a:t>
            </a:r>
          </a:p>
          <a:p>
            <a:pPr eaLnBrk="1" hangingPunct="1">
              <a:buFontTx/>
              <a:buNone/>
            </a:pPr>
            <a:endParaRPr 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81000" y="4953000"/>
            <a:ext cx="85994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3"/>
              </a:rPr>
              <a:t>http://www.c-motion.com/products/visual3d/Visual3DOverview.htm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Trunk Motion Measurement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828800"/>
            <a:ext cx="7772400" cy="3276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Lumbar Motion Monitor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Electrogoniometer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Small, medium and large sizes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Fitting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Segment mass and load inputs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Kinematic and kinetic outputs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Predictive equation for risk of injury</a:t>
            </a:r>
          </a:p>
        </p:txBody>
      </p:sp>
      <p:sp>
        <p:nvSpPr>
          <p:cNvPr id="60420" name="Rectangle 4">
            <a:hlinkClick r:id="rId3"/>
          </p:cNvPr>
          <p:cNvSpPr>
            <a:spLocks noChangeArrowheads="1"/>
          </p:cNvSpPr>
          <p:nvPr/>
        </p:nvSpPr>
        <p:spPr bwMode="auto">
          <a:xfrm>
            <a:off x="1524000" y="5486400"/>
            <a:ext cx="5216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3"/>
              </a:rPr>
              <a:t>http://www.askaphysio.com/services.htm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Motion Analysis Parameters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676400"/>
            <a:ext cx="7772400" cy="4572000"/>
          </a:xfrm>
        </p:spPr>
        <p:txBody>
          <a:bodyPr/>
          <a:lstStyle/>
          <a:p>
            <a:pPr eaLnBrk="1" hangingPunct="1"/>
            <a:r>
              <a:rPr lang="en-US" sz="3000"/>
              <a:t>(Curvi) linear motion</a:t>
            </a:r>
          </a:p>
          <a:p>
            <a:pPr eaLnBrk="1" hangingPunct="1"/>
            <a:r>
              <a:rPr lang="en-US" sz="3000"/>
              <a:t>Rotations at individual joints</a:t>
            </a:r>
          </a:p>
          <a:p>
            <a:pPr eaLnBrk="1" hangingPunct="1"/>
            <a:r>
              <a:rPr lang="en-US" sz="3000"/>
              <a:t>Displacement - position, angle, range</a:t>
            </a:r>
          </a:p>
          <a:p>
            <a:pPr eaLnBrk="1" hangingPunct="1"/>
            <a:r>
              <a:rPr lang="en-US" sz="3000"/>
              <a:t>Velocity - change in position over time</a:t>
            </a:r>
          </a:p>
          <a:p>
            <a:pPr eaLnBrk="1" hangingPunct="1"/>
            <a:r>
              <a:rPr lang="en-US" sz="3000"/>
              <a:t>Acceleration - change in velocity over time</a:t>
            </a:r>
          </a:p>
          <a:p>
            <a:pPr eaLnBrk="1" hangingPunct="1"/>
            <a:r>
              <a:rPr lang="en-US" sz="3000"/>
              <a:t>Jerk - sudden changes in acceleration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Angle - Time Diagrams</a:t>
            </a:r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>
            <a:off x="1371600" y="4191000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1371600" y="2209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6324600" y="5105400"/>
            <a:ext cx="16097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</a:t>
            </a:r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7162800" y="5334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914400" y="1676400"/>
            <a:ext cx="1533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Flexion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838200" y="5486400"/>
            <a:ext cx="16097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Extension</a:t>
            </a:r>
          </a:p>
        </p:txBody>
      </p:sp>
      <p:sp>
        <p:nvSpPr>
          <p:cNvPr id="64521" name="Freeform 9"/>
          <p:cNvSpPr>
            <a:spLocks/>
          </p:cNvSpPr>
          <p:nvPr/>
        </p:nvSpPr>
        <p:spPr bwMode="auto">
          <a:xfrm>
            <a:off x="1447800" y="2151063"/>
            <a:ext cx="6704013" cy="606425"/>
          </a:xfrm>
          <a:custGeom>
            <a:avLst/>
            <a:gdLst>
              <a:gd name="T0" fmla="*/ 2147483647 w 4223"/>
              <a:gd name="T1" fmla="*/ 2147483647 h 382"/>
              <a:gd name="T2" fmla="*/ 2147483647 w 4223"/>
              <a:gd name="T3" fmla="*/ 2147483647 h 382"/>
              <a:gd name="T4" fmla="*/ 2147483647 w 4223"/>
              <a:gd name="T5" fmla="*/ 2147483647 h 382"/>
              <a:gd name="T6" fmla="*/ 2147483647 w 4223"/>
              <a:gd name="T7" fmla="*/ 2147483647 h 382"/>
              <a:gd name="T8" fmla="*/ 2147483647 w 4223"/>
              <a:gd name="T9" fmla="*/ 2147483647 h 382"/>
              <a:gd name="T10" fmla="*/ 2147483647 w 4223"/>
              <a:gd name="T11" fmla="*/ 2147483647 h 382"/>
              <a:gd name="T12" fmla="*/ 2147483647 w 4223"/>
              <a:gd name="T13" fmla="*/ 2147483647 h 382"/>
              <a:gd name="T14" fmla="*/ 2147483647 w 4223"/>
              <a:gd name="T15" fmla="*/ 2147483647 h 382"/>
              <a:gd name="T16" fmla="*/ 2147483647 w 4223"/>
              <a:gd name="T17" fmla="*/ 2147483647 h 382"/>
              <a:gd name="T18" fmla="*/ 2147483647 w 4223"/>
              <a:gd name="T19" fmla="*/ 2147483647 h 382"/>
              <a:gd name="T20" fmla="*/ 2147483647 w 4223"/>
              <a:gd name="T21" fmla="*/ 2147483647 h 382"/>
              <a:gd name="T22" fmla="*/ 2147483647 w 4223"/>
              <a:gd name="T23" fmla="*/ 2147483647 h 382"/>
              <a:gd name="T24" fmla="*/ 2147483647 w 4223"/>
              <a:gd name="T25" fmla="*/ 2147483647 h 382"/>
              <a:gd name="T26" fmla="*/ 2147483647 w 4223"/>
              <a:gd name="T27" fmla="*/ 2147483647 h 382"/>
              <a:gd name="T28" fmla="*/ 2147483647 w 4223"/>
              <a:gd name="T29" fmla="*/ 2147483647 h 382"/>
              <a:gd name="T30" fmla="*/ 2147483647 w 4223"/>
              <a:gd name="T31" fmla="*/ 2147483647 h 382"/>
              <a:gd name="T32" fmla="*/ 2147483647 w 4223"/>
              <a:gd name="T33" fmla="*/ 2147483647 h 382"/>
              <a:gd name="T34" fmla="*/ 2147483647 w 4223"/>
              <a:gd name="T35" fmla="*/ 2147483647 h 382"/>
              <a:gd name="T36" fmla="*/ 2147483647 w 4223"/>
              <a:gd name="T37" fmla="*/ 2147483647 h 382"/>
              <a:gd name="T38" fmla="*/ 2147483647 w 4223"/>
              <a:gd name="T39" fmla="*/ 2147483647 h 382"/>
              <a:gd name="T40" fmla="*/ 2147483647 w 4223"/>
              <a:gd name="T41" fmla="*/ 2147483647 h 382"/>
              <a:gd name="T42" fmla="*/ 2147483647 w 4223"/>
              <a:gd name="T43" fmla="*/ 2147483647 h 382"/>
              <a:gd name="T44" fmla="*/ 2147483647 w 4223"/>
              <a:gd name="T45" fmla="*/ 2147483647 h 382"/>
              <a:gd name="T46" fmla="*/ 2147483647 w 4223"/>
              <a:gd name="T47" fmla="*/ 2147483647 h 382"/>
              <a:gd name="T48" fmla="*/ 2147483647 w 4223"/>
              <a:gd name="T49" fmla="*/ 2147483647 h 382"/>
              <a:gd name="T50" fmla="*/ 2147483647 w 4223"/>
              <a:gd name="T51" fmla="*/ 2147483647 h 382"/>
              <a:gd name="T52" fmla="*/ 2147483647 w 4223"/>
              <a:gd name="T53" fmla="*/ 0 h 382"/>
              <a:gd name="T54" fmla="*/ 2147483647 w 4223"/>
              <a:gd name="T55" fmla="*/ 0 h 382"/>
              <a:gd name="T56" fmla="*/ 2147483647 w 4223"/>
              <a:gd name="T57" fmla="*/ 0 h 382"/>
              <a:gd name="T58" fmla="*/ 2147483647 w 4223"/>
              <a:gd name="T59" fmla="*/ 0 h 382"/>
              <a:gd name="T60" fmla="*/ 2147483647 w 4223"/>
              <a:gd name="T61" fmla="*/ 0 h 382"/>
              <a:gd name="T62" fmla="*/ 2147483647 w 4223"/>
              <a:gd name="T63" fmla="*/ 0 h 382"/>
              <a:gd name="T64" fmla="*/ 2147483647 w 4223"/>
              <a:gd name="T65" fmla="*/ 0 h 382"/>
              <a:gd name="T66" fmla="*/ 2147483647 w 4223"/>
              <a:gd name="T67" fmla="*/ 2147483647 h 382"/>
              <a:gd name="T68" fmla="*/ 2147483647 w 4223"/>
              <a:gd name="T69" fmla="*/ 2147483647 h 382"/>
              <a:gd name="T70" fmla="*/ 2147483647 w 4223"/>
              <a:gd name="T71" fmla="*/ 2147483647 h 382"/>
              <a:gd name="T72" fmla="*/ 2147483647 w 4223"/>
              <a:gd name="T73" fmla="*/ 2147483647 h 382"/>
              <a:gd name="T74" fmla="*/ 2147483647 w 4223"/>
              <a:gd name="T75" fmla="*/ 2147483647 h 382"/>
              <a:gd name="T76" fmla="*/ 2147483647 w 4223"/>
              <a:gd name="T77" fmla="*/ 2147483647 h 382"/>
              <a:gd name="T78" fmla="*/ 2147483647 w 4223"/>
              <a:gd name="T79" fmla="*/ 2147483647 h 382"/>
              <a:gd name="T80" fmla="*/ 2147483647 w 4223"/>
              <a:gd name="T81" fmla="*/ 2147483647 h 382"/>
              <a:gd name="T82" fmla="*/ 2147483647 w 4223"/>
              <a:gd name="T83" fmla="*/ 2147483647 h 382"/>
              <a:gd name="T84" fmla="*/ 2147483647 w 4223"/>
              <a:gd name="T85" fmla="*/ 2147483647 h 38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223"/>
              <a:gd name="T130" fmla="*/ 0 h 382"/>
              <a:gd name="T131" fmla="*/ 4223 w 4223"/>
              <a:gd name="T132" fmla="*/ 382 h 38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223" h="382">
                <a:moveTo>
                  <a:pt x="0" y="37"/>
                </a:moveTo>
                <a:lnTo>
                  <a:pt x="51" y="59"/>
                </a:lnTo>
                <a:lnTo>
                  <a:pt x="95" y="73"/>
                </a:lnTo>
                <a:lnTo>
                  <a:pt x="139" y="103"/>
                </a:lnTo>
                <a:lnTo>
                  <a:pt x="183" y="117"/>
                </a:lnTo>
                <a:lnTo>
                  <a:pt x="227" y="146"/>
                </a:lnTo>
                <a:lnTo>
                  <a:pt x="285" y="161"/>
                </a:lnTo>
                <a:lnTo>
                  <a:pt x="344" y="190"/>
                </a:lnTo>
                <a:lnTo>
                  <a:pt x="388" y="190"/>
                </a:lnTo>
                <a:lnTo>
                  <a:pt x="446" y="205"/>
                </a:lnTo>
                <a:lnTo>
                  <a:pt x="490" y="234"/>
                </a:lnTo>
                <a:lnTo>
                  <a:pt x="534" y="249"/>
                </a:lnTo>
                <a:lnTo>
                  <a:pt x="578" y="249"/>
                </a:lnTo>
                <a:lnTo>
                  <a:pt x="622" y="249"/>
                </a:lnTo>
                <a:lnTo>
                  <a:pt x="666" y="278"/>
                </a:lnTo>
                <a:lnTo>
                  <a:pt x="724" y="278"/>
                </a:lnTo>
                <a:lnTo>
                  <a:pt x="768" y="278"/>
                </a:lnTo>
                <a:lnTo>
                  <a:pt x="812" y="278"/>
                </a:lnTo>
                <a:lnTo>
                  <a:pt x="856" y="278"/>
                </a:lnTo>
                <a:lnTo>
                  <a:pt x="900" y="278"/>
                </a:lnTo>
                <a:lnTo>
                  <a:pt x="944" y="293"/>
                </a:lnTo>
                <a:lnTo>
                  <a:pt x="1017" y="293"/>
                </a:lnTo>
                <a:lnTo>
                  <a:pt x="1090" y="293"/>
                </a:lnTo>
                <a:lnTo>
                  <a:pt x="1134" y="293"/>
                </a:lnTo>
                <a:lnTo>
                  <a:pt x="1178" y="293"/>
                </a:lnTo>
                <a:lnTo>
                  <a:pt x="1222" y="293"/>
                </a:lnTo>
                <a:lnTo>
                  <a:pt x="1266" y="293"/>
                </a:lnTo>
                <a:lnTo>
                  <a:pt x="1324" y="293"/>
                </a:lnTo>
                <a:lnTo>
                  <a:pt x="1368" y="293"/>
                </a:lnTo>
                <a:lnTo>
                  <a:pt x="1412" y="293"/>
                </a:lnTo>
                <a:lnTo>
                  <a:pt x="1456" y="293"/>
                </a:lnTo>
                <a:lnTo>
                  <a:pt x="1514" y="293"/>
                </a:lnTo>
                <a:lnTo>
                  <a:pt x="1558" y="293"/>
                </a:lnTo>
                <a:lnTo>
                  <a:pt x="1602" y="293"/>
                </a:lnTo>
                <a:lnTo>
                  <a:pt x="1661" y="293"/>
                </a:lnTo>
                <a:lnTo>
                  <a:pt x="1705" y="293"/>
                </a:lnTo>
                <a:lnTo>
                  <a:pt x="1778" y="264"/>
                </a:lnTo>
                <a:lnTo>
                  <a:pt x="1822" y="249"/>
                </a:lnTo>
                <a:lnTo>
                  <a:pt x="1866" y="220"/>
                </a:lnTo>
                <a:lnTo>
                  <a:pt x="1939" y="205"/>
                </a:lnTo>
                <a:lnTo>
                  <a:pt x="1983" y="205"/>
                </a:lnTo>
                <a:lnTo>
                  <a:pt x="2027" y="176"/>
                </a:lnTo>
                <a:lnTo>
                  <a:pt x="2085" y="161"/>
                </a:lnTo>
                <a:lnTo>
                  <a:pt x="2129" y="132"/>
                </a:lnTo>
                <a:lnTo>
                  <a:pt x="2173" y="117"/>
                </a:lnTo>
                <a:lnTo>
                  <a:pt x="2217" y="117"/>
                </a:lnTo>
                <a:lnTo>
                  <a:pt x="2261" y="88"/>
                </a:lnTo>
                <a:lnTo>
                  <a:pt x="2305" y="73"/>
                </a:lnTo>
                <a:lnTo>
                  <a:pt x="2378" y="44"/>
                </a:lnTo>
                <a:lnTo>
                  <a:pt x="2422" y="15"/>
                </a:lnTo>
                <a:lnTo>
                  <a:pt x="2466" y="15"/>
                </a:lnTo>
                <a:lnTo>
                  <a:pt x="2539" y="15"/>
                </a:lnTo>
                <a:lnTo>
                  <a:pt x="2583" y="15"/>
                </a:lnTo>
                <a:lnTo>
                  <a:pt x="2627" y="0"/>
                </a:lnTo>
                <a:lnTo>
                  <a:pt x="2685" y="0"/>
                </a:lnTo>
                <a:lnTo>
                  <a:pt x="2729" y="0"/>
                </a:lnTo>
                <a:lnTo>
                  <a:pt x="2773" y="0"/>
                </a:lnTo>
                <a:lnTo>
                  <a:pt x="2817" y="0"/>
                </a:lnTo>
                <a:lnTo>
                  <a:pt x="2875" y="0"/>
                </a:lnTo>
                <a:lnTo>
                  <a:pt x="2919" y="0"/>
                </a:lnTo>
                <a:lnTo>
                  <a:pt x="2963" y="0"/>
                </a:lnTo>
                <a:lnTo>
                  <a:pt x="3007" y="0"/>
                </a:lnTo>
                <a:lnTo>
                  <a:pt x="3051" y="0"/>
                </a:lnTo>
                <a:lnTo>
                  <a:pt x="3095" y="0"/>
                </a:lnTo>
                <a:lnTo>
                  <a:pt x="3139" y="0"/>
                </a:lnTo>
                <a:lnTo>
                  <a:pt x="3183" y="0"/>
                </a:lnTo>
                <a:lnTo>
                  <a:pt x="3227" y="0"/>
                </a:lnTo>
                <a:lnTo>
                  <a:pt x="3300" y="29"/>
                </a:lnTo>
                <a:lnTo>
                  <a:pt x="3344" y="59"/>
                </a:lnTo>
                <a:lnTo>
                  <a:pt x="3402" y="103"/>
                </a:lnTo>
                <a:lnTo>
                  <a:pt x="3461" y="103"/>
                </a:lnTo>
                <a:lnTo>
                  <a:pt x="3505" y="146"/>
                </a:lnTo>
                <a:lnTo>
                  <a:pt x="3563" y="190"/>
                </a:lnTo>
                <a:lnTo>
                  <a:pt x="3607" y="205"/>
                </a:lnTo>
                <a:lnTo>
                  <a:pt x="3651" y="234"/>
                </a:lnTo>
                <a:lnTo>
                  <a:pt x="3695" y="278"/>
                </a:lnTo>
                <a:lnTo>
                  <a:pt x="3739" y="278"/>
                </a:lnTo>
                <a:lnTo>
                  <a:pt x="3783" y="293"/>
                </a:lnTo>
                <a:lnTo>
                  <a:pt x="3827" y="322"/>
                </a:lnTo>
                <a:lnTo>
                  <a:pt x="3870" y="366"/>
                </a:lnTo>
                <a:lnTo>
                  <a:pt x="3914" y="366"/>
                </a:lnTo>
                <a:lnTo>
                  <a:pt x="3958" y="366"/>
                </a:lnTo>
                <a:lnTo>
                  <a:pt x="4017" y="366"/>
                </a:lnTo>
                <a:lnTo>
                  <a:pt x="4061" y="366"/>
                </a:lnTo>
                <a:lnTo>
                  <a:pt x="4105" y="366"/>
                </a:lnTo>
                <a:lnTo>
                  <a:pt x="4163" y="381"/>
                </a:lnTo>
                <a:lnTo>
                  <a:pt x="4222" y="381"/>
                </a:lnTo>
              </a:path>
            </a:pathLst>
          </a:custGeom>
          <a:noFill/>
          <a:ln w="12700" cap="rnd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2" name="Freeform 10"/>
          <p:cNvSpPr>
            <a:spLocks/>
          </p:cNvSpPr>
          <p:nvPr/>
        </p:nvSpPr>
        <p:spPr bwMode="auto">
          <a:xfrm>
            <a:off x="1371600" y="3276600"/>
            <a:ext cx="6524625" cy="1571625"/>
          </a:xfrm>
          <a:custGeom>
            <a:avLst/>
            <a:gdLst>
              <a:gd name="T0" fmla="*/ 2147483647 w 4110"/>
              <a:gd name="T1" fmla="*/ 2147483647 h 990"/>
              <a:gd name="T2" fmla="*/ 2147483647 w 4110"/>
              <a:gd name="T3" fmla="*/ 2147483647 h 990"/>
              <a:gd name="T4" fmla="*/ 2147483647 w 4110"/>
              <a:gd name="T5" fmla="*/ 2147483647 h 990"/>
              <a:gd name="T6" fmla="*/ 2147483647 w 4110"/>
              <a:gd name="T7" fmla="*/ 2147483647 h 990"/>
              <a:gd name="T8" fmla="*/ 2147483647 w 4110"/>
              <a:gd name="T9" fmla="*/ 2147483647 h 990"/>
              <a:gd name="T10" fmla="*/ 2147483647 w 4110"/>
              <a:gd name="T11" fmla="*/ 2147483647 h 990"/>
              <a:gd name="T12" fmla="*/ 2147483647 w 4110"/>
              <a:gd name="T13" fmla="*/ 2147483647 h 990"/>
              <a:gd name="T14" fmla="*/ 2147483647 w 4110"/>
              <a:gd name="T15" fmla="*/ 2147483647 h 990"/>
              <a:gd name="T16" fmla="*/ 2147483647 w 4110"/>
              <a:gd name="T17" fmla="*/ 2147483647 h 990"/>
              <a:gd name="T18" fmla="*/ 2147483647 w 4110"/>
              <a:gd name="T19" fmla="*/ 2147483647 h 990"/>
              <a:gd name="T20" fmla="*/ 2147483647 w 4110"/>
              <a:gd name="T21" fmla="*/ 2147483647 h 990"/>
              <a:gd name="T22" fmla="*/ 2147483647 w 4110"/>
              <a:gd name="T23" fmla="*/ 2147483647 h 990"/>
              <a:gd name="T24" fmla="*/ 2147483647 w 4110"/>
              <a:gd name="T25" fmla="*/ 2147483647 h 990"/>
              <a:gd name="T26" fmla="*/ 2147483647 w 4110"/>
              <a:gd name="T27" fmla="*/ 2147483647 h 990"/>
              <a:gd name="T28" fmla="*/ 2147483647 w 4110"/>
              <a:gd name="T29" fmla="*/ 2147483647 h 990"/>
              <a:gd name="T30" fmla="*/ 2147483647 w 4110"/>
              <a:gd name="T31" fmla="*/ 2147483647 h 990"/>
              <a:gd name="T32" fmla="*/ 2147483647 w 4110"/>
              <a:gd name="T33" fmla="*/ 2147483647 h 990"/>
              <a:gd name="T34" fmla="*/ 2147483647 w 4110"/>
              <a:gd name="T35" fmla="*/ 2147483647 h 990"/>
              <a:gd name="T36" fmla="*/ 2147483647 w 4110"/>
              <a:gd name="T37" fmla="*/ 2147483647 h 990"/>
              <a:gd name="T38" fmla="*/ 2147483647 w 4110"/>
              <a:gd name="T39" fmla="*/ 2147483647 h 990"/>
              <a:gd name="T40" fmla="*/ 2147483647 w 4110"/>
              <a:gd name="T41" fmla="*/ 2147483647 h 990"/>
              <a:gd name="T42" fmla="*/ 2147483647 w 4110"/>
              <a:gd name="T43" fmla="*/ 2147483647 h 990"/>
              <a:gd name="T44" fmla="*/ 2147483647 w 4110"/>
              <a:gd name="T45" fmla="*/ 2147483647 h 990"/>
              <a:gd name="T46" fmla="*/ 2147483647 w 4110"/>
              <a:gd name="T47" fmla="*/ 2147483647 h 990"/>
              <a:gd name="T48" fmla="*/ 2147483647 w 4110"/>
              <a:gd name="T49" fmla="*/ 2147483647 h 990"/>
              <a:gd name="T50" fmla="*/ 2147483647 w 4110"/>
              <a:gd name="T51" fmla="*/ 2147483647 h 990"/>
              <a:gd name="T52" fmla="*/ 2147483647 w 4110"/>
              <a:gd name="T53" fmla="*/ 2147483647 h 990"/>
              <a:gd name="T54" fmla="*/ 2147483647 w 4110"/>
              <a:gd name="T55" fmla="*/ 2147483647 h 990"/>
              <a:gd name="T56" fmla="*/ 2147483647 w 4110"/>
              <a:gd name="T57" fmla="*/ 2147483647 h 990"/>
              <a:gd name="T58" fmla="*/ 2147483647 w 4110"/>
              <a:gd name="T59" fmla="*/ 2147483647 h 990"/>
              <a:gd name="T60" fmla="*/ 2147483647 w 4110"/>
              <a:gd name="T61" fmla="*/ 2147483647 h 990"/>
              <a:gd name="T62" fmla="*/ 2147483647 w 4110"/>
              <a:gd name="T63" fmla="*/ 2147483647 h 990"/>
              <a:gd name="T64" fmla="*/ 2147483647 w 4110"/>
              <a:gd name="T65" fmla="*/ 2147483647 h 990"/>
              <a:gd name="T66" fmla="*/ 2147483647 w 4110"/>
              <a:gd name="T67" fmla="*/ 2147483647 h 990"/>
              <a:gd name="T68" fmla="*/ 2147483647 w 4110"/>
              <a:gd name="T69" fmla="*/ 2147483647 h 990"/>
              <a:gd name="T70" fmla="*/ 2147483647 w 4110"/>
              <a:gd name="T71" fmla="*/ 2147483647 h 990"/>
              <a:gd name="T72" fmla="*/ 2147483647 w 4110"/>
              <a:gd name="T73" fmla="*/ 2147483647 h 990"/>
              <a:gd name="T74" fmla="*/ 2147483647 w 4110"/>
              <a:gd name="T75" fmla="*/ 2147483647 h 990"/>
              <a:gd name="T76" fmla="*/ 2147483647 w 4110"/>
              <a:gd name="T77" fmla="*/ 2147483647 h 990"/>
              <a:gd name="T78" fmla="*/ 2147483647 w 4110"/>
              <a:gd name="T79" fmla="*/ 2147483647 h 990"/>
              <a:gd name="T80" fmla="*/ 2147483647 w 4110"/>
              <a:gd name="T81" fmla="*/ 2147483647 h 990"/>
              <a:gd name="T82" fmla="*/ 2147483647 w 4110"/>
              <a:gd name="T83" fmla="*/ 2147483647 h 990"/>
              <a:gd name="T84" fmla="*/ 2147483647 w 4110"/>
              <a:gd name="T85" fmla="*/ 2147483647 h 990"/>
              <a:gd name="T86" fmla="*/ 2147483647 w 4110"/>
              <a:gd name="T87" fmla="*/ 2147483647 h 990"/>
              <a:gd name="T88" fmla="*/ 2147483647 w 4110"/>
              <a:gd name="T89" fmla="*/ 2147483647 h 990"/>
              <a:gd name="T90" fmla="*/ 2147483647 w 4110"/>
              <a:gd name="T91" fmla="*/ 2147483647 h 990"/>
              <a:gd name="T92" fmla="*/ 2147483647 w 4110"/>
              <a:gd name="T93" fmla="*/ 2147483647 h 99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110"/>
              <a:gd name="T142" fmla="*/ 0 h 990"/>
              <a:gd name="T143" fmla="*/ 4110 w 4110"/>
              <a:gd name="T144" fmla="*/ 990 h 99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110" h="990">
                <a:moveTo>
                  <a:pt x="0" y="0"/>
                </a:moveTo>
                <a:lnTo>
                  <a:pt x="55" y="23"/>
                </a:lnTo>
                <a:lnTo>
                  <a:pt x="99" y="23"/>
                </a:lnTo>
                <a:lnTo>
                  <a:pt x="143" y="23"/>
                </a:lnTo>
                <a:lnTo>
                  <a:pt x="187" y="67"/>
                </a:lnTo>
                <a:lnTo>
                  <a:pt x="231" y="96"/>
                </a:lnTo>
                <a:lnTo>
                  <a:pt x="275" y="125"/>
                </a:lnTo>
                <a:lnTo>
                  <a:pt x="318" y="169"/>
                </a:lnTo>
                <a:lnTo>
                  <a:pt x="362" y="213"/>
                </a:lnTo>
                <a:lnTo>
                  <a:pt x="406" y="257"/>
                </a:lnTo>
                <a:lnTo>
                  <a:pt x="450" y="301"/>
                </a:lnTo>
                <a:lnTo>
                  <a:pt x="479" y="345"/>
                </a:lnTo>
                <a:lnTo>
                  <a:pt x="523" y="389"/>
                </a:lnTo>
                <a:lnTo>
                  <a:pt x="567" y="433"/>
                </a:lnTo>
                <a:lnTo>
                  <a:pt x="611" y="506"/>
                </a:lnTo>
                <a:lnTo>
                  <a:pt x="655" y="550"/>
                </a:lnTo>
                <a:lnTo>
                  <a:pt x="670" y="594"/>
                </a:lnTo>
                <a:lnTo>
                  <a:pt x="728" y="637"/>
                </a:lnTo>
                <a:lnTo>
                  <a:pt x="743" y="681"/>
                </a:lnTo>
                <a:lnTo>
                  <a:pt x="772" y="725"/>
                </a:lnTo>
                <a:lnTo>
                  <a:pt x="816" y="740"/>
                </a:lnTo>
                <a:lnTo>
                  <a:pt x="831" y="784"/>
                </a:lnTo>
                <a:lnTo>
                  <a:pt x="875" y="813"/>
                </a:lnTo>
                <a:lnTo>
                  <a:pt x="904" y="857"/>
                </a:lnTo>
                <a:lnTo>
                  <a:pt x="948" y="872"/>
                </a:lnTo>
                <a:lnTo>
                  <a:pt x="1006" y="916"/>
                </a:lnTo>
                <a:lnTo>
                  <a:pt x="1050" y="945"/>
                </a:lnTo>
                <a:lnTo>
                  <a:pt x="1109" y="959"/>
                </a:lnTo>
                <a:lnTo>
                  <a:pt x="1153" y="959"/>
                </a:lnTo>
                <a:lnTo>
                  <a:pt x="1240" y="989"/>
                </a:lnTo>
                <a:lnTo>
                  <a:pt x="1284" y="989"/>
                </a:lnTo>
                <a:lnTo>
                  <a:pt x="1328" y="989"/>
                </a:lnTo>
                <a:lnTo>
                  <a:pt x="1401" y="989"/>
                </a:lnTo>
                <a:lnTo>
                  <a:pt x="1445" y="989"/>
                </a:lnTo>
                <a:lnTo>
                  <a:pt x="1504" y="989"/>
                </a:lnTo>
                <a:lnTo>
                  <a:pt x="1548" y="989"/>
                </a:lnTo>
                <a:lnTo>
                  <a:pt x="1606" y="989"/>
                </a:lnTo>
                <a:lnTo>
                  <a:pt x="1665" y="974"/>
                </a:lnTo>
                <a:lnTo>
                  <a:pt x="1723" y="974"/>
                </a:lnTo>
                <a:lnTo>
                  <a:pt x="1782" y="959"/>
                </a:lnTo>
                <a:lnTo>
                  <a:pt x="1826" y="916"/>
                </a:lnTo>
                <a:lnTo>
                  <a:pt x="1870" y="916"/>
                </a:lnTo>
                <a:lnTo>
                  <a:pt x="1884" y="872"/>
                </a:lnTo>
                <a:lnTo>
                  <a:pt x="1914" y="828"/>
                </a:lnTo>
                <a:lnTo>
                  <a:pt x="1957" y="784"/>
                </a:lnTo>
                <a:lnTo>
                  <a:pt x="2001" y="740"/>
                </a:lnTo>
                <a:lnTo>
                  <a:pt x="2016" y="696"/>
                </a:lnTo>
                <a:lnTo>
                  <a:pt x="2045" y="637"/>
                </a:lnTo>
                <a:lnTo>
                  <a:pt x="2089" y="594"/>
                </a:lnTo>
                <a:lnTo>
                  <a:pt x="2104" y="550"/>
                </a:lnTo>
                <a:lnTo>
                  <a:pt x="2148" y="550"/>
                </a:lnTo>
                <a:lnTo>
                  <a:pt x="2177" y="506"/>
                </a:lnTo>
                <a:lnTo>
                  <a:pt x="2192" y="462"/>
                </a:lnTo>
                <a:lnTo>
                  <a:pt x="2236" y="418"/>
                </a:lnTo>
                <a:lnTo>
                  <a:pt x="2279" y="374"/>
                </a:lnTo>
                <a:lnTo>
                  <a:pt x="2338" y="359"/>
                </a:lnTo>
                <a:lnTo>
                  <a:pt x="2382" y="316"/>
                </a:lnTo>
                <a:lnTo>
                  <a:pt x="2426" y="286"/>
                </a:lnTo>
                <a:lnTo>
                  <a:pt x="2470" y="286"/>
                </a:lnTo>
                <a:lnTo>
                  <a:pt x="2514" y="286"/>
                </a:lnTo>
                <a:lnTo>
                  <a:pt x="2572" y="286"/>
                </a:lnTo>
                <a:lnTo>
                  <a:pt x="2616" y="286"/>
                </a:lnTo>
                <a:lnTo>
                  <a:pt x="2660" y="286"/>
                </a:lnTo>
                <a:lnTo>
                  <a:pt x="2704" y="301"/>
                </a:lnTo>
                <a:lnTo>
                  <a:pt x="2748" y="316"/>
                </a:lnTo>
                <a:lnTo>
                  <a:pt x="2792" y="359"/>
                </a:lnTo>
                <a:lnTo>
                  <a:pt x="2836" y="389"/>
                </a:lnTo>
                <a:lnTo>
                  <a:pt x="2865" y="433"/>
                </a:lnTo>
                <a:lnTo>
                  <a:pt x="2909" y="462"/>
                </a:lnTo>
                <a:lnTo>
                  <a:pt x="2953" y="476"/>
                </a:lnTo>
                <a:lnTo>
                  <a:pt x="3026" y="520"/>
                </a:lnTo>
                <a:lnTo>
                  <a:pt x="3070" y="550"/>
                </a:lnTo>
                <a:lnTo>
                  <a:pt x="3114" y="550"/>
                </a:lnTo>
                <a:lnTo>
                  <a:pt x="3172" y="564"/>
                </a:lnTo>
                <a:lnTo>
                  <a:pt x="3216" y="564"/>
                </a:lnTo>
                <a:lnTo>
                  <a:pt x="3260" y="564"/>
                </a:lnTo>
                <a:lnTo>
                  <a:pt x="3304" y="564"/>
                </a:lnTo>
                <a:lnTo>
                  <a:pt x="3348" y="564"/>
                </a:lnTo>
                <a:lnTo>
                  <a:pt x="3392" y="564"/>
                </a:lnTo>
                <a:lnTo>
                  <a:pt x="3450" y="564"/>
                </a:lnTo>
                <a:lnTo>
                  <a:pt x="3494" y="535"/>
                </a:lnTo>
                <a:lnTo>
                  <a:pt x="3538" y="520"/>
                </a:lnTo>
                <a:lnTo>
                  <a:pt x="3582" y="491"/>
                </a:lnTo>
                <a:lnTo>
                  <a:pt x="3626" y="491"/>
                </a:lnTo>
                <a:lnTo>
                  <a:pt x="3670" y="476"/>
                </a:lnTo>
                <a:lnTo>
                  <a:pt x="3714" y="476"/>
                </a:lnTo>
                <a:lnTo>
                  <a:pt x="3772" y="418"/>
                </a:lnTo>
                <a:lnTo>
                  <a:pt x="3845" y="403"/>
                </a:lnTo>
                <a:lnTo>
                  <a:pt x="3889" y="374"/>
                </a:lnTo>
                <a:lnTo>
                  <a:pt x="3933" y="359"/>
                </a:lnTo>
                <a:lnTo>
                  <a:pt x="3977" y="359"/>
                </a:lnTo>
                <a:lnTo>
                  <a:pt x="4021" y="330"/>
                </a:lnTo>
                <a:lnTo>
                  <a:pt x="4065" y="316"/>
                </a:lnTo>
                <a:lnTo>
                  <a:pt x="4109" y="286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152400" y="3581400"/>
            <a:ext cx="1152525" cy="1004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Joint</a:t>
            </a:r>
          </a:p>
          <a:p>
            <a:pPr>
              <a:spcBef>
                <a:spcPct val="50000"/>
              </a:spcBef>
            </a:pPr>
            <a:r>
              <a:rPr lang="en-US"/>
              <a:t>Angle</a:t>
            </a:r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V="1">
            <a:off x="609600" y="25908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>
            <a:off x="609600" y="4724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7086600" y="1828800"/>
            <a:ext cx="1762125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Variable</a:t>
            </a:r>
          </a:p>
          <a:p>
            <a:pPr>
              <a:spcBef>
                <a:spcPct val="50000"/>
              </a:spcBef>
            </a:pPr>
            <a:r>
              <a:rPr lang="en-US"/>
              <a:t>Maximum </a:t>
            </a:r>
          </a:p>
          <a:p>
            <a:pPr>
              <a:spcBef>
                <a:spcPct val="50000"/>
              </a:spcBef>
            </a:pPr>
            <a:r>
              <a:rPr lang="en-US"/>
              <a:t>Range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/>
              <a:t>Velocity-Time Diagrams</a:t>
            </a:r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1066800" y="4876800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1066800" y="2057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7162800" y="5105400"/>
            <a:ext cx="12287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381000" y="1447800"/>
            <a:ext cx="16097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Velocity (angular)</a:t>
            </a:r>
          </a:p>
        </p:txBody>
      </p:sp>
      <p:sp>
        <p:nvSpPr>
          <p:cNvPr id="66567" name="Freeform 7"/>
          <p:cNvSpPr>
            <a:spLocks/>
          </p:cNvSpPr>
          <p:nvPr/>
        </p:nvSpPr>
        <p:spPr bwMode="auto">
          <a:xfrm>
            <a:off x="1066800" y="3197225"/>
            <a:ext cx="5643563" cy="1681163"/>
          </a:xfrm>
          <a:custGeom>
            <a:avLst/>
            <a:gdLst>
              <a:gd name="T0" fmla="*/ 2147483647 w 3555"/>
              <a:gd name="T1" fmla="*/ 2147483647 h 1059"/>
              <a:gd name="T2" fmla="*/ 2147483647 w 3555"/>
              <a:gd name="T3" fmla="*/ 2147483647 h 1059"/>
              <a:gd name="T4" fmla="*/ 2147483647 w 3555"/>
              <a:gd name="T5" fmla="*/ 2147483647 h 1059"/>
              <a:gd name="T6" fmla="*/ 2147483647 w 3555"/>
              <a:gd name="T7" fmla="*/ 2147483647 h 1059"/>
              <a:gd name="T8" fmla="*/ 2147483647 w 3555"/>
              <a:gd name="T9" fmla="*/ 2147483647 h 1059"/>
              <a:gd name="T10" fmla="*/ 2147483647 w 3555"/>
              <a:gd name="T11" fmla="*/ 2147483647 h 1059"/>
              <a:gd name="T12" fmla="*/ 2147483647 w 3555"/>
              <a:gd name="T13" fmla="*/ 2147483647 h 1059"/>
              <a:gd name="T14" fmla="*/ 2147483647 w 3555"/>
              <a:gd name="T15" fmla="*/ 2147483647 h 1059"/>
              <a:gd name="T16" fmla="*/ 2147483647 w 3555"/>
              <a:gd name="T17" fmla="*/ 2147483647 h 1059"/>
              <a:gd name="T18" fmla="*/ 2147483647 w 3555"/>
              <a:gd name="T19" fmla="*/ 2147483647 h 1059"/>
              <a:gd name="T20" fmla="*/ 2147483647 w 3555"/>
              <a:gd name="T21" fmla="*/ 2147483647 h 1059"/>
              <a:gd name="T22" fmla="*/ 2147483647 w 3555"/>
              <a:gd name="T23" fmla="*/ 2147483647 h 1059"/>
              <a:gd name="T24" fmla="*/ 2147483647 w 3555"/>
              <a:gd name="T25" fmla="*/ 2147483647 h 1059"/>
              <a:gd name="T26" fmla="*/ 2147483647 w 3555"/>
              <a:gd name="T27" fmla="*/ 2147483647 h 1059"/>
              <a:gd name="T28" fmla="*/ 2147483647 w 3555"/>
              <a:gd name="T29" fmla="*/ 2147483647 h 1059"/>
              <a:gd name="T30" fmla="*/ 2147483647 w 3555"/>
              <a:gd name="T31" fmla="*/ 2147483647 h 1059"/>
              <a:gd name="T32" fmla="*/ 2147483647 w 3555"/>
              <a:gd name="T33" fmla="*/ 2147483647 h 1059"/>
              <a:gd name="T34" fmla="*/ 2147483647 w 3555"/>
              <a:gd name="T35" fmla="*/ 2147483647 h 1059"/>
              <a:gd name="T36" fmla="*/ 2147483647 w 3555"/>
              <a:gd name="T37" fmla="*/ 0 h 1059"/>
              <a:gd name="T38" fmla="*/ 2147483647 w 3555"/>
              <a:gd name="T39" fmla="*/ 0 h 1059"/>
              <a:gd name="T40" fmla="*/ 2147483647 w 3555"/>
              <a:gd name="T41" fmla="*/ 0 h 1059"/>
              <a:gd name="T42" fmla="*/ 2147483647 w 3555"/>
              <a:gd name="T43" fmla="*/ 0 h 1059"/>
              <a:gd name="T44" fmla="*/ 2147483647 w 3555"/>
              <a:gd name="T45" fmla="*/ 0 h 1059"/>
              <a:gd name="T46" fmla="*/ 2147483647 w 3555"/>
              <a:gd name="T47" fmla="*/ 2147483647 h 1059"/>
              <a:gd name="T48" fmla="*/ 2147483647 w 3555"/>
              <a:gd name="T49" fmla="*/ 2147483647 h 1059"/>
              <a:gd name="T50" fmla="*/ 2147483647 w 3555"/>
              <a:gd name="T51" fmla="*/ 2147483647 h 1059"/>
              <a:gd name="T52" fmla="*/ 2147483647 w 3555"/>
              <a:gd name="T53" fmla="*/ 2147483647 h 1059"/>
              <a:gd name="T54" fmla="*/ 2147483647 w 3555"/>
              <a:gd name="T55" fmla="*/ 2147483647 h 1059"/>
              <a:gd name="T56" fmla="*/ 2147483647 w 3555"/>
              <a:gd name="T57" fmla="*/ 2147483647 h 1059"/>
              <a:gd name="T58" fmla="*/ 2147483647 w 3555"/>
              <a:gd name="T59" fmla="*/ 2147483647 h 1059"/>
              <a:gd name="T60" fmla="*/ 2147483647 w 3555"/>
              <a:gd name="T61" fmla="*/ 2147483647 h 1059"/>
              <a:gd name="T62" fmla="*/ 2147483647 w 3555"/>
              <a:gd name="T63" fmla="*/ 2147483647 h 1059"/>
              <a:gd name="T64" fmla="*/ 2147483647 w 3555"/>
              <a:gd name="T65" fmla="*/ 2147483647 h 1059"/>
              <a:gd name="T66" fmla="*/ 2147483647 w 3555"/>
              <a:gd name="T67" fmla="*/ 2147483647 h 1059"/>
              <a:gd name="T68" fmla="*/ 2147483647 w 3555"/>
              <a:gd name="T69" fmla="*/ 2147483647 h 1059"/>
              <a:gd name="T70" fmla="*/ 2147483647 w 3555"/>
              <a:gd name="T71" fmla="*/ 2147483647 h 1059"/>
              <a:gd name="T72" fmla="*/ 2147483647 w 3555"/>
              <a:gd name="T73" fmla="*/ 2147483647 h 1059"/>
              <a:gd name="T74" fmla="*/ 2147483647 w 3555"/>
              <a:gd name="T75" fmla="*/ 2147483647 h 1059"/>
              <a:gd name="T76" fmla="*/ 2147483647 w 3555"/>
              <a:gd name="T77" fmla="*/ 2147483647 h 1059"/>
              <a:gd name="T78" fmla="*/ 2147483647 w 3555"/>
              <a:gd name="T79" fmla="*/ 2147483647 h 105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3555"/>
              <a:gd name="T121" fmla="*/ 0 h 1059"/>
              <a:gd name="T122" fmla="*/ 3555 w 3555"/>
              <a:gd name="T123" fmla="*/ 1059 h 105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3555" h="1059">
                <a:moveTo>
                  <a:pt x="0" y="1058"/>
                </a:moveTo>
                <a:lnTo>
                  <a:pt x="57" y="1053"/>
                </a:lnTo>
                <a:lnTo>
                  <a:pt x="101" y="1024"/>
                </a:lnTo>
                <a:lnTo>
                  <a:pt x="130" y="980"/>
                </a:lnTo>
                <a:lnTo>
                  <a:pt x="174" y="966"/>
                </a:lnTo>
                <a:lnTo>
                  <a:pt x="218" y="936"/>
                </a:lnTo>
                <a:lnTo>
                  <a:pt x="262" y="922"/>
                </a:lnTo>
                <a:lnTo>
                  <a:pt x="306" y="892"/>
                </a:lnTo>
                <a:lnTo>
                  <a:pt x="379" y="878"/>
                </a:lnTo>
                <a:lnTo>
                  <a:pt x="423" y="848"/>
                </a:lnTo>
                <a:lnTo>
                  <a:pt x="467" y="805"/>
                </a:lnTo>
                <a:lnTo>
                  <a:pt x="525" y="790"/>
                </a:lnTo>
                <a:lnTo>
                  <a:pt x="569" y="761"/>
                </a:lnTo>
                <a:lnTo>
                  <a:pt x="613" y="746"/>
                </a:lnTo>
                <a:lnTo>
                  <a:pt x="657" y="702"/>
                </a:lnTo>
                <a:lnTo>
                  <a:pt x="715" y="673"/>
                </a:lnTo>
                <a:lnTo>
                  <a:pt x="730" y="629"/>
                </a:lnTo>
                <a:lnTo>
                  <a:pt x="803" y="585"/>
                </a:lnTo>
                <a:lnTo>
                  <a:pt x="847" y="541"/>
                </a:lnTo>
                <a:lnTo>
                  <a:pt x="891" y="497"/>
                </a:lnTo>
                <a:lnTo>
                  <a:pt x="935" y="424"/>
                </a:lnTo>
                <a:lnTo>
                  <a:pt x="979" y="424"/>
                </a:lnTo>
                <a:lnTo>
                  <a:pt x="1008" y="380"/>
                </a:lnTo>
                <a:lnTo>
                  <a:pt x="1052" y="336"/>
                </a:lnTo>
                <a:lnTo>
                  <a:pt x="1096" y="263"/>
                </a:lnTo>
                <a:lnTo>
                  <a:pt x="1140" y="248"/>
                </a:lnTo>
                <a:lnTo>
                  <a:pt x="1184" y="205"/>
                </a:lnTo>
                <a:lnTo>
                  <a:pt x="1228" y="161"/>
                </a:lnTo>
                <a:lnTo>
                  <a:pt x="1301" y="131"/>
                </a:lnTo>
                <a:lnTo>
                  <a:pt x="1345" y="131"/>
                </a:lnTo>
                <a:lnTo>
                  <a:pt x="1388" y="87"/>
                </a:lnTo>
                <a:lnTo>
                  <a:pt x="1432" y="58"/>
                </a:lnTo>
                <a:lnTo>
                  <a:pt x="1476" y="58"/>
                </a:lnTo>
                <a:lnTo>
                  <a:pt x="1520" y="58"/>
                </a:lnTo>
                <a:lnTo>
                  <a:pt x="1564" y="44"/>
                </a:lnTo>
                <a:lnTo>
                  <a:pt x="1608" y="44"/>
                </a:lnTo>
                <a:lnTo>
                  <a:pt x="1652" y="14"/>
                </a:lnTo>
                <a:lnTo>
                  <a:pt x="1696" y="0"/>
                </a:lnTo>
                <a:lnTo>
                  <a:pt x="1740" y="0"/>
                </a:lnTo>
                <a:lnTo>
                  <a:pt x="1784" y="0"/>
                </a:lnTo>
                <a:lnTo>
                  <a:pt x="1828" y="0"/>
                </a:lnTo>
                <a:lnTo>
                  <a:pt x="1901" y="0"/>
                </a:lnTo>
                <a:lnTo>
                  <a:pt x="1945" y="0"/>
                </a:lnTo>
                <a:lnTo>
                  <a:pt x="2003" y="0"/>
                </a:lnTo>
                <a:lnTo>
                  <a:pt x="2047" y="0"/>
                </a:lnTo>
                <a:lnTo>
                  <a:pt x="2091" y="0"/>
                </a:lnTo>
                <a:lnTo>
                  <a:pt x="2149" y="29"/>
                </a:lnTo>
                <a:lnTo>
                  <a:pt x="2193" y="29"/>
                </a:lnTo>
                <a:lnTo>
                  <a:pt x="2237" y="44"/>
                </a:lnTo>
                <a:lnTo>
                  <a:pt x="2281" y="44"/>
                </a:lnTo>
                <a:lnTo>
                  <a:pt x="2325" y="73"/>
                </a:lnTo>
                <a:lnTo>
                  <a:pt x="2369" y="102"/>
                </a:lnTo>
                <a:lnTo>
                  <a:pt x="2413" y="117"/>
                </a:lnTo>
                <a:lnTo>
                  <a:pt x="2457" y="146"/>
                </a:lnTo>
                <a:lnTo>
                  <a:pt x="2501" y="146"/>
                </a:lnTo>
                <a:lnTo>
                  <a:pt x="2545" y="161"/>
                </a:lnTo>
                <a:lnTo>
                  <a:pt x="2588" y="205"/>
                </a:lnTo>
                <a:lnTo>
                  <a:pt x="2632" y="234"/>
                </a:lnTo>
                <a:lnTo>
                  <a:pt x="2676" y="248"/>
                </a:lnTo>
                <a:lnTo>
                  <a:pt x="2720" y="278"/>
                </a:lnTo>
                <a:lnTo>
                  <a:pt x="2764" y="322"/>
                </a:lnTo>
                <a:lnTo>
                  <a:pt x="2808" y="366"/>
                </a:lnTo>
                <a:lnTo>
                  <a:pt x="2852" y="409"/>
                </a:lnTo>
                <a:lnTo>
                  <a:pt x="2896" y="439"/>
                </a:lnTo>
                <a:lnTo>
                  <a:pt x="2940" y="497"/>
                </a:lnTo>
                <a:lnTo>
                  <a:pt x="2984" y="556"/>
                </a:lnTo>
                <a:lnTo>
                  <a:pt x="3042" y="570"/>
                </a:lnTo>
                <a:lnTo>
                  <a:pt x="3086" y="614"/>
                </a:lnTo>
                <a:lnTo>
                  <a:pt x="3130" y="658"/>
                </a:lnTo>
                <a:lnTo>
                  <a:pt x="3174" y="702"/>
                </a:lnTo>
                <a:lnTo>
                  <a:pt x="3218" y="746"/>
                </a:lnTo>
                <a:lnTo>
                  <a:pt x="3262" y="790"/>
                </a:lnTo>
                <a:lnTo>
                  <a:pt x="3276" y="834"/>
                </a:lnTo>
                <a:lnTo>
                  <a:pt x="3320" y="863"/>
                </a:lnTo>
                <a:lnTo>
                  <a:pt x="3349" y="907"/>
                </a:lnTo>
                <a:lnTo>
                  <a:pt x="3393" y="922"/>
                </a:lnTo>
                <a:lnTo>
                  <a:pt x="3437" y="966"/>
                </a:lnTo>
                <a:lnTo>
                  <a:pt x="3481" y="995"/>
                </a:lnTo>
                <a:lnTo>
                  <a:pt x="3510" y="1039"/>
                </a:lnTo>
                <a:lnTo>
                  <a:pt x="3554" y="1039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1219200" y="2895600"/>
            <a:ext cx="19907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Acceleration</a:t>
            </a:r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6019800" y="2895600"/>
            <a:ext cx="1838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Deceleration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990600" y="1171575"/>
            <a:ext cx="7696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Angle - Angle - Time Diagrams </a:t>
            </a:r>
          </a:p>
        </p:txBody>
      </p:sp>
      <p:sp>
        <p:nvSpPr>
          <p:cNvPr id="68611" name="Line 3"/>
          <p:cNvSpPr>
            <a:spLocks noChangeShapeType="1"/>
          </p:cNvSpPr>
          <p:nvPr/>
        </p:nvSpPr>
        <p:spPr bwMode="auto">
          <a:xfrm>
            <a:off x="4419600" y="22098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1143000" y="3886200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3810000" y="1676400"/>
            <a:ext cx="1457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Flexion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3733800" y="6096000"/>
            <a:ext cx="1762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Extension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76200" y="3581400"/>
            <a:ext cx="1762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Flexion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7543800" y="3505200"/>
            <a:ext cx="1533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Extension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5470525" y="1965325"/>
            <a:ext cx="10048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/>
              <a:t>Joint 1</a:t>
            </a: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7772400" y="4572000"/>
            <a:ext cx="1076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Joint 2</a:t>
            </a:r>
          </a:p>
        </p:txBody>
      </p:sp>
      <p:sp>
        <p:nvSpPr>
          <p:cNvPr id="68619" name="Arc 11"/>
          <p:cNvSpPr>
            <a:spLocks/>
          </p:cNvSpPr>
          <p:nvPr/>
        </p:nvSpPr>
        <p:spPr bwMode="auto">
          <a:xfrm>
            <a:off x="4724400" y="2209800"/>
            <a:ext cx="6858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0" name="Arc 12"/>
          <p:cNvSpPr>
            <a:spLocks/>
          </p:cNvSpPr>
          <p:nvPr/>
        </p:nvSpPr>
        <p:spPr bwMode="auto">
          <a:xfrm rot="5400000">
            <a:off x="7315200" y="4191000"/>
            <a:ext cx="6858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1" name="Freeform 13"/>
          <p:cNvSpPr>
            <a:spLocks/>
          </p:cNvSpPr>
          <p:nvPr/>
        </p:nvSpPr>
        <p:spPr bwMode="auto">
          <a:xfrm>
            <a:off x="2573338" y="2592388"/>
            <a:ext cx="2720975" cy="2511425"/>
          </a:xfrm>
          <a:custGeom>
            <a:avLst/>
            <a:gdLst>
              <a:gd name="T0" fmla="*/ 2147483647 w 1714"/>
              <a:gd name="T1" fmla="*/ 2147483647 h 1582"/>
              <a:gd name="T2" fmla="*/ 2147483647 w 1714"/>
              <a:gd name="T3" fmla="*/ 2147483647 h 1582"/>
              <a:gd name="T4" fmla="*/ 2147483647 w 1714"/>
              <a:gd name="T5" fmla="*/ 2147483647 h 1582"/>
              <a:gd name="T6" fmla="*/ 2147483647 w 1714"/>
              <a:gd name="T7" fmla="*/ 2147483647 h 1582"/>
              <a:gd name="T8" fmla="*/ 2147483647 w 1714"/>
              <a:gd name="T9" fmla="*/ 2147483647 h 1582"/>
              <a:gd name="T10" fmla="*/ 2147483647 w 1714"/>
              <a:gd name="T11" fmla="*/ 2147483647 h 1582"/>
              <a:gd name="T12" fmla="*/ 2147483647 w 1714"/>
              <a:gd name="T13" fmla="*/ 2147483647 h 1582"/>
              <a:gd name="T14" fmla="*/ 2147483647 w 1714"/>
              <a:gd name="T15" fmla="*/ 2147483647 h 1582"/>
              <a:gd name="T16" fmla="*/ 2147483647 w 1714"/>
              <a:gd name="T17" fmla="*/ 0 h 1582"/>
              <a:gd name="T18" fmla="*/ 2147483647 w 1714"/>
              <a:gd name="T19" fmla="*/ 0 h 1582"/>
              <a:gd name="T20" fmla="*/ 2147483647 w 1714"/>
              <a:gd name="T21" fmla="*/ 0 h 1582"/>
              <a:gd name="T22" fmla="*/ 2147483647 w 1714"/>
              <a:gd name="T23" fmla="*/ 2147483647 h 1582"/>
              <a:gd name="T24" fmla="*/ 2147483647 w 1714"/>
              <a:gd name="T25" fmla="*/ 2147483647 h 1582"/>
              <a:gd name="T26" fmla="*/ 2147483647 w 1714"/>
              <a:gd name="T27" fmla="*/ 2147483647 h 1582"/>
              <a:gd name="T28" fmla="*/ 2147483647 w 1714"/>
              <a:gd name="T29" fmla="*/ 2147483647 h 1582"/>
              <a:gd name="T30" fmla="*/ 2147483647 w 1714"/>
              <a:gd name="T31" fmla="*/ 2147483647 h 1582"/>
              <a:gd name="T32" fmla="*/ 2147483647 w 1714"/>
              <a:gd name="T33" fmla="*/ 2147483647 h 1582"/>
              <a:gd name="T34" fmla="*/ 2147483647 w 1714"/>
              <a:gd name="T35" fmla="*/ 2147483647 h 1582"/>
              <a:gd name="T36" fmla="*/ 2147483647 w 1714"/>
              <a:gd name="T37" fmla="*/ 2147483647 h 1582"/>
              <a:gd name="T38" fmla="*/ 0 w 1714"/>
              <a:gd name="T39" fmla="*/ 2147483647 h 1582"/>
              <a:gd name="T40" fmla="*/ 0 w 1714"/>
              <a:gd name="T41" fmla="*/ 2147483647 h 1582"/>
              <a:gd name="T42" fmla="*/ 0 w 1714"/>
              <a:gd name="T43" fmla="*/ 2147483647 h 1582"/>
              <a:gd name="T44" fmla="*/ 2147483647 w 1714"/>
              <a:gd name="T45" fmla="*/ 2147483647 h 1582"/>
              <a:gd name="T46" fmla="*/ 2147483647 w 1714"/>
              <a:gd name="T47" fmla="*/ 2147483647 h 1582"/>
              <a:gd name="T48" fmla="*/ 2147483647 w 1714"/>
              <a:gd name="T49" fmla="*/ 2147483647 h 1582"/>
              <a:gd name="T50" fmla="*/ 2147483647 w 1714"/>
              <a:gd name="T51" fmla="*/ 2147483647 h 1582"/>
              <a:gd name="T52" fmla="*/ 2147483647 w 1714"/>
              <a:gd name="T53" fmla="*/ 2147483647 h 1582"/>
              <a:gd name="T54" fmla="*/ 2147483647 w 1714"/>
              <a:gd name="T55" fmla="*/ 2147483647 h 1582"/>
              <a:gd name="T56" fmla="*/ 2147483647 w 1714"/>
              <a:gd name="T57" fmla="*/ 2147483647 h 1582"/>
              <a:gd name="T58" fmla="*/ 2147483647 w 1714"/>
              <a:gd name="T59" fmla="*/ 2147483647 h 1582"/>
              <a:gd name="T60" fmla="*/ 2147483647 w 1714"/>
              <a:gd name="T61" fmla="*/ 2147483647 h 1582"/>
              <a:gd name="T62" fmla="*/ 2147483647 w 1714"/>
              <a:gd name="T63" fmla="*/ 2147483647 h 1582"/>
              <a:gd name="T64" fmla="*/ 2147483647 w 1714"/>
              <a:gd name="T65" fmla="*/ 2147483647 h 1582"/>
              <a:gd name="T66" fmla="*/ 2147483647 w 1714"/>
              <a:gd name="T67" fmla="*/ 2147483647 h 1582"/>
              <a:gd name="T68" fmla="*/ 2147483647 w 1714"/>
              <a:gd name="T69" fmla="*/ 2147483647 h 1582"/>
              <a:gd name="T70" fmla="*/ 2147483647 w 1714"/>
              <a:gd name="T71" fmla="*/ 2147483647 h 1582"/>
              <a:gd name="T72" fmla="*/ 2147483647 w 1714"/>
              <a:gd name="T73" fmla="*/ 2147483647 h 1582"/>
              <a:gd name="T74" fmla="*/ 2147483647 w 1714"/>
              <a:gd name="T75" fmla="*/ 2147483647 h 1582"/>
              <a:gd name="T76" fmla="*/ 2147483647 w 1714"/>
              <a:gd name="T77" fmla="*/ 2147483647 h 1582"/>
              <a:gd name="T78" fmla="*/ 2147483647 w 1714"/>
              <a:gd name="T79" fmla="*/ 2147483647 h 1582"/>
              <a:gd name="T80" fmla="*/ 2147483647 w 1714"/>
              <a:gd name="T81" fmla="*/ 2147483647 h 1582"/>
              <a:gd name="T82" fmla="*/ 2147483647 w 1714"/>
              <a:gd name="T83" fmla="*/ 2147483647 h 1582"/>
              <a:gd name="T84" fmla="*/ 2147483647 w 1714"/>
              <a:gd name="T85" fmla="*/ 2147483647 h 1582"/>
              <a:gd name="T86" fmla="*/ 2147483647 w 1714"/>
              <a:gd name="T87" fmla="*/ 2147483647 h 1582"/>
              <a:gd name="T88" fmla="*/ 2147483647 w 1714"/>
              <a:gd name="T89" fmla="*/ 2147483647 h 1582"/>
              <a:gd name="T90" fmla="*/ 2147483647 w 1714"/>
              <a:gd name="T91" fmla="*/ 2147483647 h 158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714"/>
              <a:gd name="T139" fmla="*/ 0 h 1582"/>
              <a:gd name="T140" fmla="*/ 1714 w 1714"/>
              <a:gd name="T141" fmla="*/ 1582 h 158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714" h="1582">
                <a:moveTo>
                  <a:pt x="1691" y="431"/>
                </a:moveTo>
                <a:lnTo>
                  <a:pt x="1713" y="366"/>
                </a:lnTo>
                <a:lnTo>
                  <a:pt x="1669" y="366"/>
                </a:lnTo>
                <a:lnTo>
                  <a:pt x="1596" y="322"/>
                </a:lnTo>
                <a:lnTo>
                  <a:pt x="1522" y="307"/>
                </a:lnTo>
                <a:lnTo>
                  <a:pt x="1449" y="278"/>
                </a:lnTo>
                <a:lnTo>
                  <a:pt x="1405" y="264"/>
                </a:lnTo>
                <a:lnTo>
                  <a:pt x="1347" y="234"/>
                </a:lnTo>
                <a:lnTo>
                  <a:pt x="1274" y="220"/>
                </a:lnTo>
                <a:lnTo>
                  <a:pt x="1230" y="190"/>
                </a:lnTo>
                <a:lnTo>
                  <a:pt x="1186" y="176"/>
                </a:lnTo>
                <a:lnTo>
                  <a:pt x="1113" y="132"/>
                </a:lnTo>
                <a:lnTo>
                  <a:pt x="1069" y="103"/>
                </a:lnTo>
                <a:lnTo>
                  <a:pt x="1025" y="88"/>
                </a:lnTo>
                <a:lnTo>
                  <a:pt x="981" y="59"/>
                </a:lnTo>
                <a:lnTo>
                  <a:pt x="908" y="15"/>
                </a:lnTo>
                <a:lnTo>
                  <a:pt x="864" y="0"/>
                </a:lnTo>
                <a:lnTo>
                  <a:pt x="820" y="0"/>
                </a:lnTo>
                <a:lnTo>
                  <a:pt x="747" y="0"/>
                </a:lnTo>
                <a:lnTo>
                  <a:pt x="703" y="0"/>
                </a:lnTo>
                <a:lnTo>
                  <a:pt x="659" y="0"/>
                </a:lnTo>
                <a:lnTo>
                  <a:pt x="615" y="0"/>
                </a:lnTo>
                <a:lnTo>
                  <a:pt x="542" y="0"/>
                </a:lnTo>
                <a:lnTo>
                  <a:pt x="498" y="29"/>
                </a:lnTo>
                <a:lnTo>
                  <a:pt x="425" y="73"/>
                </a:lnTo>
                <a:lnTo>
                  <a:pt x="381" y="88"/>
                </a:lnTo>
                <a:lnTo>
                  <a:pt x="337" y="147"/>
                </a:lnTo>
                <a:lnTo>
                  <a:pt x="264" y="190"/>
                </a:lnTo>
                <a:lnTo>
                  <a:pt x="235" y="234"/>
                </a:lnTo>
                <a:lnTo>
                  <a:pt x="220" y="307"/>
                </a:lnTo>
                <a:lnTo>
                  <a:pt x="176" y="381"/>
                </a:lnTo>
                <a:lnTo>
                  <a:pt x="118" y="454"/>
                </a:lnTo>
                <a:lnTo>
                  <a:pt x="74" y="498"/>
                </a:lnTo>
                <a:lnTo>
                  <a:pt x="59" y="556"/>
                </a:lnTo>
                <a:lnTo>
                  <a:pt x="30" y="600"/>
                </a:lnTo>
                <a:lnTo>
                  <a:pt x="30" y="644"/>
                </a:lnTo>
                <a:lnTo>
                  <a:pt x="30" y="688"/>
                </a:lnTo>
                <a:lnTo>
                  <a:pt x="30" y="732"/>
                </a:lnTo>
                <a:lnTo>
                  <a:pt x="30" y="776"/>
                </a:lnTo>
                <a:lnTo>
                  <a:pt x="0" y="834"/>
                </a:lnTo>
                <a:lnTo>
                  <a:pt x="0" y="893"/>
                </a:lnTo>
                <a:lnTo>
                  <a:pt x="0" y="937"/>
                </a:lnTo>
                <a:lnTo>
                  <a:pt x="0" y="995"/>
                </a:lnTo>
                <a:lnTo>
                  <a:pt x="0" y="1039"/>
                </a:lnTo>
                <a:lnTo>
                  <a:pt x="0" y="1083"/>
                </a:lnTo>
                <a:lnTo>
                  <a:pt x="15" y="1127"/>
                </a:lnTo>
                <a:lnTo>
                  <a:pt x="44" y="1229"/>
                </a:lnTo>
                <a:lnTo>
                  <a:pt x="59" y="1273"/>
                </a:lnTo>
                <a:lnTo>
                  <a:pt x="88" y="1317"/>
                </a:lnTo>
                <a:lnTo>
                  <a:pt x="132" y="1332"/>
                </a:lnTo>
                <a:lnTo>
                  <a:pt x="147" y="1390"/>
                </a:lnTo>
                <a:lnTo>
                  <a:pt x="191" y="1434"/>
                </a:lnTo>
                <a:lnTo>
                  <a:pt x="235" y="1449"/>
                </a:lnTo>
                <a:lnTo>
                  <a:pt x="293" y="1478"/>
                </a:lnTo>
                <a:lnTo>
                  <a:pt x="366" y="1493"/>
                </a:lnTo>
                <a:lnTo>
                  <a:pt x="439" y="1522"/>
                </a:lnTo>
                <a:lnTo>
                  <a:pt x="483" y="1522"/>
                </a:lnTo>
                <a:lnTo>
                  <a:pt x="527" y="1537"/>
                </a:lnTo>
                <a:lnTo>
                  <a:pt x="571" y="1566"/>
                </a:lnTo>
                <a:lnTo>
                  <a:pt x="644" y="1566"/>
                </a:lnTo>
                <a:lnTo>
                  <a:pt x="718" y="1581"/>
                </a:lnTo>
                <a:lnTo>
                  <a:pt x="791" y="1581"/>
                </a:lnTo>
                <a:lnTo>
                  <a:pt x="908" y="1581"/>
                </a:lnTo>
                <a:lnTo>
                  <a:pt x="981" y="1581"/>
                </a:lnTo>
                <a:lnTo>
                  <a:pt x="1025" y="1581"/>
                </a:lnTo>
                <a:lnTo>
                  <a:pt x="1098" y="1581"/>
                </a:lnTo>
                <a:lnTo>
                  <a:pt x="1200" y="1581"/>
                </a:lnTo>
                <a:lnTo>
                  <a:pt x="1318" y="1581"/>
                </a:lnTo>
                <a:lnTo>
                  <a:pt x="1405" y="1581"/>
                </a:lnTo>
                <a:lnTo>
                  <a:pt x="1479" y="1581"/>
                </a:lnTo>
                <a:lnTo>
                  <a:pt x="1522" y="1537"/>
                </a:lnTo>
                <a:lnTo>
                  <a:pt x="1566" y="1493"/>
                </a:lnTo>
                <a:lnTo>
                  <a:pt x="1566" y="1449"/>
                </a:lnTo>
                <a:lnTo>
                  <a:pt x="1596" y="1376"/>
                </a:lnTo>
                <a:lnTo>
                  <a:pt x="1610" y="1332"/>
                </a:lnTo>
                <a:lnTo>
                  <a:pt x="1610" y="1273"/>
                </a:lnTo>
                <a:lnTo>
                  <a:pt x="1639" y="1229"/>
                </a:lnTo>
                <a:lnTo>
                  <a:pt x="1639" y="1171"/>
                </a:lnTo>
                <a:lnTo>
                  <a:pt x="1639" y="1127"/>
                </a:lnTo>
                <a:lnTo>
                  <a:pt x="1639" y="1054"/>
                </a:lnTo>
                <a:lnTo>
                  <a:pt x="1625" y="1010"/>
                </a:lnTo>
                <a:lnTo>
                  <a:pt x="1625" y="966"/>
                </a:lnTo>
                <a:lnTo>
                  <a:pt x="1625" y="922"/>
                </a:lnTo>
                <a:lnTo>
                  <a:pt x="1610" y="878"/>
                </a:lnTo>
                <a:lnTo>
                  <a:pt x="1610" y="834"/>
                </a:lnTo>
                <a:lnTo>
                  <a:pt x="1610" y="776"/>
                </a:lnTo>
                <a:lnTo>
                  <a:pt x="1610" y="732"/>
                </a:lnTo>
                <a:lnTo>
                  <a:pt x="1610" y="688"/>
                </a:lnTo>
                <a:lnTo>
                  <a:pt x="1610" y="644"/>
                </a:lnTo>
                <a:lnTo>
                  <a:pt x="1639" y="600"/>
                </a:lnTo>
                <a:lnTo>
                  <a:pt x="1683" y="556"/>
                </a:lnTo>
                <a:lnTo>
                  <a:pt x="1698" y="512"/>
                </a:lnTo>
                <a:lnTo>
                  <a:pt x="1698" y="46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Angle - Angle - Time Diagrams</a:t>
            </a:r>
          </a:p>
        </p:txBody>
      </p:sp>
      <p:sp>
        <p:nvSpPr>
          <p:cNvPr id="70659" name="Line 3"/>
          <p:cNvSpPr>
            <a:spLocks noChangeShapeType="1"/>
          </p:cNvSpPr>
          <p:nvPr/>
        </p:nvSpPr>
        <p:spPr bwMode="auto">
          <a:xfrm>
            <a:off x="1447800" y="16764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1447800" y="25146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>
            <a:off x="1447800" y="48768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7315200" y="1752600"/>
            <a:ext cx="1381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Joint 1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7239000" y="3962400"/>
            <a:ext cx="1533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Joint 2</a:t>
            </a:r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1447800" y="36576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5" name="Freeform 9"/>
          <p:cNvSpPr>
            <a:spLocks/>
          </p:cNvSpPr>
          <p:nvPr/>
        </p:nvSpPr>
        <p:spPr bwMode="auto">
          <a:xfrm>
            <a:off x="1600200" y="2058988"/>
            <a:ext cx="5761038" cy="1092200"/>
          </a:xfrm>
          <a:custGeom>
            <a:avLst/>
            <a:gdLst>
              <a:gd name="T0" fmla="*/ 2147483647 w 3629"/>
              <a:gd name="T1" fmla="*/ 2147483647 h 688"/>
              <a:gd name="T2" fmla="*/ 2147483647 w 3629"/>
              <a:gd name="T3" fmla="*/ 2147483647 h 688"/>
              <a:gd name="T4" fmla="*/ 2147483647 w 3629"/>
              <a:gd name="T5" fmla="*/ 2147483647 h 688"/>
              <a:gd name="T6" fmla="*/ 2147483647 w 3629"/>
              <a:gd name="T7" fmla="*/ 2147483647 h 688"/>
              <a:gd name="T8" fmla="*/ 2147483647 w 3629"/>
              <a:gd name="T9" fmla="*/ 2147483647 h 688"/>
              <a:gd name="T10" fmla="*/ 2147483647 w 3629"/>
              <a:gd name="T11" fmla="*/ 2147483647 h 688"/>
              <a:gd name="T12" fmla="*/ 2147483647 w 3629"/>
              <a:gd name="T13" fmla="*/ 2147483647 h 688"/>
              <a:gd name="T14" fmla="*/ 2147483647 w 3629"/>
              <a:gd name="T15" fmla="*/ 2147483647 h 688"/>
              <a:gd name="T16" fmla="*/ 2147483647 w 3629"/>
              <a:gd name="T17" fmla="*/ 2147483647 h 688"/>
              <a:gd name="T18" fmla="*/ 2147483647 w 3629"/>
              <a:gd name="T19" fmla="*/ 2147483647 h 688"/>
              <a:gd name="T20" fmla="*/ 2147483647 w 3629"/>
              <a:gd name="T21" fmla="*/ 0 h 688"/>
              <a:gd name="T22" fmla="*/ 2147483647 w 3629"/>
              <a:gd name="T23" fmla="*/ 0 h 688"/>
              <a:gd name="T24" fmla="*/ 2147483647 w 3629"/>
              <a:gd name="T25" fmla="*/ 0 h 688"/>
              <a:gd name="T26" fmla="*/ 2147483647 w 3629"/>
              <a:gd name="T27" fmla="*/ 2147483647 h 688"/>
              <a:gd name="T28" fmla="*/ 2147483647 w 3629"/>
              <a:gd name="T29" fmla="*/ 2147483647 h 688"/>
              <a:gd name="T30" fmla="*/ 2147483647 w 3629"/>
              <a:gd name="T31" fmla="*/ 2147483647 h 688"/>
              <a:gd name="T32" fmla="*/ 2147483647 w 3629"/>
              <a:gd name="T33" fmla="*/ 2147483647 h 688"/>
              <a:gd name="T34" fmla="*/ 2147483647 w 3629"/>
              <a:gd name="T35" fmla="*/ 2147483647 h 688"/>
              <a:gd name="T36" fmla="*/ 2147483647 w 3629"/>
              <a:gd name="T37" fmla="*/ 2147483647 h 688"/>
              <a:gd name="T38" fmla="*/ 2147483647 w 3629"/>
              <a:gd name="T39" fmla="*/ 2147483647 h 688"/>
              <a:gd name="T40" fmla="*/ 2147483647 w 3629"/>
              <a:gd name="T41" fmla="*/ 2147483647 h 688"/>
              <a:gd name="T42" fmla="*/ 2147483647 w 3629"/>
              <a:gd name="T43" fmla="*/ 2147483647 h 688"/>
              <a:gd name="T44" fmla="*/ 2147483647 w 3629"/>
              <a:gd name="T45" fmla="*/ 2147483647 h 688"/>
              <a:gd name="T46" fmla="*/ 2147483647 w 3629"/>
              <a:gd name="T47" fmla="*/ 2147483647 h 688"/>
              <a:gd name="T48" fmla="*/ 2147483647 w 3629"/>
              <a:gd name="T49" fmla="*/ 2147483647 h 688"/>
              <a:gd name="T50" fmla="*/ 2147483647 w 3629"/>
              <a:gd name="T51" fmla="*/ 2147483647 h 688"/>
              <a:gd name="T52" fmla="*/ 2147483647 w 3629"/>
              <a:gd name="T53" fmla="*/ 2147483647 h 688"/>
              <a:gd name="T54" fmla="*/ 2147483647 w 3629"/>
              <a:gd name="T55" fmla="*/ 2147483647 h 688"/>
              <a:gd name="T56" fmla="*/ 2147483647 w 3629"/>
              <a:gd name="T57" fmla="*/ 2147483647 h 688"/>
              <a:gd name="T58" fmla="*/ 2147483647 w 3629"/>
              <a:gd name="T59" fmla="*/ 2147483647 h 688"/>
              <a:gd name="T60" fmla="*/ 2147483647 w 3629"/>
              <a:gd name="T61" fmla="*/ 2147483647 h 688"/>
              <a:gd name="T62" fmla="*/ 2147483647 w 3629"/>
              <a:gd name="T63" fmla="*/ 2147483647 h 688"/>
              <a:gd name="T64" fmla="*/ 2147483647 w 3629"/>
              <a:gd name="T65" fmla="*/ 2147483647 h 6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629"/>
              <a:gd name="T100" fmla="*/ 0 h 688"/>
              <a:gd name="T101" fmla="*/ 3629 w 3629"/>
              <a:gd name="T102" fmla="*/ 688 h 68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629" h="688">
                <a:moveTo>
                  <a:pt x="0" y="671"/>
                </a:moveTo>
                <a:lnTo>
                  <a:pt x="57" y="629"/>
                </a:lnTo>
                <a:lnTo>
                  <a:pt x="101" y="585"/>
                </a:lnTo>
                <a:lnTo>
                  <a:pt x="131" y="512"/>
                </a:lnTo>
                <a:lnTo>
                  <a:pt x="174" y="468"/>
                </a:lnTo>
                <a:lnTo>
                  <a:pt x="218" y="424"/>
                </a:lnTo>
                <a:lnTo>
                  <a:pt x="262" y="380"/>
                </a:lnTo>
                <a:lnTo>
                  <a:pt x="292" y="336"/>
                </a:lnTo>
                <a:lnTo>
                  <a:pt x="350" y="292"/>
                </a:lnTo>
                <a:lnTo>
                  <a:pt x="394" y="278"/>
                </a:lnTo>
                <a:lnTo>
                  <a:pt x="467" y="234"/>
                </a:lnTo>
                <a:lnTo>
                  <a:pt x="511" y="190"/>
                </a:lnTo>
                <a:lnTo>
                  <a:pt x="584" y="146"/>
                </a:lnTo>
                <a:lnTo>
                  <a:pt x="628" y="146"/>
                </a:lnTo>
                <a:lnTo>
                  <a:pt x="643" y="87"/>
                </a:lnTo>
                <a:lnTo>
                  <a:pt x="701" y="87"/>
                </a:lnTo>
                <a:lnTo>
                  <a:pt x="745" y="43"/>
                </a:lnTo>
                <a:lnTo>
                  <a:pt x="789" y="43"/>
                </a:lnTo>
                <a:lnTo>
                  <a:pt x="833" y="29"/>
                </a:lnTo>
                <a:lnTo>
                  <a:pt x="877" y="29"/>
                </a:lnTo>
                <a:lnTo>
                  <a:pt x="921" y="0"/>
                </a:lnTo>
                <a:lnTo>
                  <a:pt x="965" y="0"/>
                </a:lnTo>
                <a:lnTo>
                  <a:pt x="1038" y="0"/>
                </a:lnTo>
                <a:lnTo>
                  <a:pt x="1111" y="0"/>
                </a:lnTo>
                <a:lnTo>
                  <a:pt x="1199" y="0"/>
                </a:lnTo>
                <a:lnTo>
                  <a:pt x="1243" y="0"/>
                </a:lnTo>
                <a:lnTo>
                  <a:pt x="1287" y="14"/>
                </a:lnTo>
                <a:lnTo>
                  <a:pt x="1331" y="14"/>
                </a:lnTo>
                <a:lnTo>
                  <a:pt x="1418" y="29"/>
                </a:lnTo>
                <a:lnTo>
                  <a:pt x="1477" y="58"/>
                </a:lnTo>
                <a:lnTo>
                  <a:pt x="1535" y="102"/>
                </a:lnTo>
                <a:lnTo>
                  <a:pt x="1609" y="146"/>
                </a:lnTo>
                <a:lnTo>
                  <a:pt x="1638" y="190"/>
                </a:lnTo>
                <a:lnTo>
                  <a:pt x="1682" y="219"/>
                </a:lnTo>
                <a:lnTo>
                  <a:pt x="1696" y="263"/>
                </a:lnTo>
                <a:lnTo>
                  <a:pt x="1755" y="278"/>
                </a:lnTo>
                <a:lnTo>
                  <a:pt x="1770" y="336"/>
                </a:lnTo>
                <a:lnTo>
                  <a:pt x="1813" y="380"/>
                </a:lnTo>
                <a:lnTo>
                  <a:pt x="1872" y="395"/>
                </a:lnTo>
                <a:lnTo>
                  <a:pt x="1916" y="439"/>
                </a:lnTo>
                <a:lnTo>
                  <a:pt x="1960" y="483"/>
                </a:lnTo>
                <a:lnTo>
                  <a:pt x="2004" y="512"/>
                </a:lnTo>
                <a:lnTo>
                  <a:pt x="2048" y="526"/>
                </a:lnTo>
                <a:lnTo>
                  <a:pt x="2092" y="570"/>
                </a:lnTo>
                <a:lnTo>
                  <a:pt x="2150" y="629"/>
                </a:lnTo>
                <a:lnTo>
                  <a:pt x="2194" y="643"/>
                </a:lnTo>
                <a:lnTo>
                  <a:pt x="2252" y="673"/>
                </a:lnTo>
                <a:lnTo>
                  <a:pt x="2296" y="673"/>
                </a:lnTo>
                <a:lnTo>
                  <a:pt x="2340" y="687"/>
                </a:lnTo>
                <a:lnTo>
                  <a:pt x="2384" y="687"/>
                </a:lnTo>
                <a:lnTo>
                  <a:pt x="2428" y="687"/>
                </a:lnTo>
                <a:lnTo>
                  <a:pt x="2472" y="687"/>
                </a:lnTo>
                <a:lnTo>
                  <a:pt x="2545" y="687"/>
                </a:lnTo>
                <a:lnTo>
                  <a:pt x="2589" y="687"/>
                </a:lnTo>
                <a:lnTo>
                  <a:pt x="2633" y="687"/>
                </a:lnTo>
                <a:lnTo>
                  <a:pt x="2692" y="687"/>
                </a:lnTo>
                <a:lnTo>
                  <a:pt x="2779" y="687"/>
                </a:lnTo>
                <a:lnTo>
                  <a:pt x="2823" y="658"/>
                </a:lnTo>
                <a:lnTo>
                  <a:pt x="2896" y="643"/>
                </a:lnTo>
                <a:lnTo>
                  <a:pt x="3013" y="585"/>
                </a:lnTo>
                <a:lnTo>
                  <a:pt x="3189" y="541"/>
                </a:lnTo>
                <a:lnTo>
                  <a:pt x="3335" y="497"/>
                </a:lnTo>
                <a:lnTo>
                  <a:pt x="3409" y="453"/>
                </a:lnTo>
                <a:lnTo>
                  <a:pt x="3482" y="424"/>
                </a:lnTo>
                <a:lnTo>
                  <a:pt x="3526" y="409"/>
                </a:lnTo>
                <a:lnTo>
                  <a:pt x="3584" y="365"/>
                </a:lnTo>
                <a:lnTo>
                  <a:pt x="3628" y="307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6" name="Freeform 10"/>
          <p:cNvSpPr>
            <a:spLocks/>
          </p:cNvSpPr>
          <p:nvPr/>
        </p:nvSpPr>
        <p:spPr bwMode="auto">
          <a:xfrm>
            <a:off x="1752600" y="4613275"/>
            <a:ext cx="5772150" cy="512763"/>
          </a:xfrm>
          <a:custGeom>
            <a:avLst/>
            <a:gdLst>
              <a:gd name="T0" fmla="*/ 2147483647 w 3636"/>
              <a:gd name="T1" fmla="*/ 2147483647 h 323"/>
              <a:gd name="T2" fmla="*/ 2147483647 w 3636"/>
              <a:gd name="T3" fmla="*/ 2147483647 h 323"/>
              <a:gd name="T4" fmla="*/ 2147483647 w 3636"/>
              <a:gd name="T5" fmla="*/ 2147483647 h 323"/>
              <a:gd name="T6" fmla="*/ 2147483647 w 3636"/>
              <a:gd name="T7" fmla="*/ 2147483647 h 323"/>
              <a:gd name="T8" fmla="*/ 2147483647 w 3636"/>
              <a:gd name="T9" fmla="*/ 2147483647 h 323"/>
              <a:gd name="T10" fmla="*/ 2147483647 w 3636"/>
              <a:gd name="T11" fmla="*/ 2147483647 h 323"/>
              <a:gd name="T12" fmla="*/ 2147483647 w 3636"/>
              <a:gd name="T13" fmla="*/ 0 h 323"/>
              <a:gd name="T14" fmla="*/ 2147483647 w 3636"/>
              <a:gd name="T15" fmla="*/ 2147483647 h 323"/>
              <a:gd name="T16" fmla="*/ 2147483647 w 3636"/>
              <a:gd name="T17" fmla="*/ 2147483647 h 323"/>
              <a:gd name="T18" fmla="*/ 2147483647 w 3636"/>
              <a:gd name="T19" fmla="*/ 2147483647 h 323"/>
              <a:gd name="T20" fmla="*/ 2147483647 w 3636"/>
              <a:gd name="T21" fmla="*/ 2147483647 h 323"/>
              <a:gd name="T22" fmla="*/ 2147483647 w 3636"/>
              <a:gd name="T23" fmla="*/ 2147483647 h 323"/>
              <a:gd name="T24" fmla="*/ 2147483647 w 3636"/>
              <a:gd name="T25" fmla="*/ 2147483647 h 323"/>
              <a:gd name="T26" fmla="*/ 2147483647 w 3636"/>
              <a:gd name="T27" fmla="*/ 2147483647 h 323"/>
              <a:gd name="T28" fmla="*/ 2147483647 w 3636"/>
              <a:gd name="T29" fmla="*/ 2147483647 h 323"/>
              <a:gd name="T30" fmla="*/ 2147483647 w 3636"/>
              <a:gd name="T31" fmla="*/ 2147483647 h 323"/>
              <a:gd name="T32" fmla="*/ 2147483647 w 3636"/>
              <a:gd name="T33" fmla="*/ 2147483647 h 323"/>
              <a:gd name="T34" fmla="*/ 2147483647 w 3636"/>
              <a:gd name="T35" fmla="*/ 2147483647 h 323"/>
              <a:gd name="T36" fmla="*/ 2147483647 w 3636"/>
              <a:gd name="T37" fmla="*/ 2147483647 h 323"/>
              <a:gd name="T38" fmla="*/ 2147483647 w 3636"/>
              <a:gd name="T39" fmla="*/ 2147483647 h 323"/>
              <a:gd name="T40" fmla="*/ 2147483647 w 3636"/>
              <a:gd name="T41" fmla="*/ 2147483647 h 323"/>
              <a:gd name="T42" fmla="*/ 2147483647 w 3636"/>
              <a:gd name="T43" fmla="*/ 2147483647 h 323"/>
              <a:gd name="T44" fmla="*/ 2147483647 w 3636"/>
              <a:gd name="T45" fmla="*/ 2147483647 h 323"/>
              <a:gd name="T46" fmla="*/ 2147483647 w 3636"/>
              <a:gd name="T47" fmla="*/ 2147483647 h 323"/>
              <a:gd name="T48" fmla="*/ 2147483647 w 3636"/>
              <a:gd name="T49" fmla="*/ 2147483647 h 323"/>
              <a:gd name="T50" fmla="*/ 2147483647 w 3636"/>
              <a:gd name="T51" fmla="*/ 2147483647 h 323"/>
              <a:gd name="T52" fmla="*/ 2147483647 w 3636"/>
              <a:gd name="T53" fmla="*/ 2147483647 h 323"/>
              <a:gd name="T54" fmla="*/ 2147483647 w 3636"/>
              <a:gd name="T55" fmla="*/ 2147483647 h 323"/>
              <a:gd name="T56" fmla="*/ 2147483647 w 3636"/>
              <a:gd name="T57" fmla="*/ 2147483647 h 323"/>
              <a:gd name="T58" fmla="*/ 2147483647 w 3636"/>
              <a:gd name="T59" fmla="*/ 2147483647 h 323"/>
              <a:gd name="T60" fmla="*/ 2147483647 w 3636"/>
              <a:gd name="T61" fmla="*/ 2147483647 h 323"/>
              <a:gd name="T62" fmla="*/ 2147483647 w 3636"/>
              <a:gd name="T63" fmla="*/ 2147483647 h 323"/>
              <a:gd name="T64" fmla="*/ 2147483647 w 3636"/>
              <a:gd name="T65" fmla="*/ 2147483647 h 323"/>
              <a:gd name="T66" fmla="*/ 2147483647 w 3636"/>
              <a:gd name="T67" fmla="*/ 2147483647 h 323"/>
              <a:gd name="T68" fmla="*/ 2147483647 w 3636"/>
              <a:gd name="T69" fmla="*/ 2147483647 h 323"/>
              <a:gd name="T70" fmla="*/ 2147483647 w 3636"/>
              <a:gd name="T71" fmla="*/ 2147483647 h 32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636"/>
              <a:gd name="T109" fmla="*/ 0 h 323"/>
              <a:gd name="T110" fmla="*/ 3636 w 3636"/>
              <a:gd name="T111" fmla="*/ 323 h 323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636" h="323">
                <a:moveTo>
                  <a:pt x="0" y="262"/>
                </a:moveTo>
                <a:lnTo>
                  <a:pt x="49" y="205"/>
                </a:lnTo>
                <a:lnTo>
                  <a:pt x="78" y="161"/>
                </a:lnTo>
                <a:lnTo>
                  <a:pt x="122" y="161"/>
                </a:lnTo>
                <a:lnTo>
                  <a:pt x="166" y="117"/>
                </a:lnTo>
                <a:lnTo>
                  <a:pt x="210" y="88"/>
                </a:lnTo>
                <a:lnTo>
                  <a:pt x="254" y="74"/>
                </a:lnTo>
                <a:lnTo>
                  <a:pt x="298" y="74"/>
                </a:lnTo>
                <a:lnTo>
                  <a:pt x="342" y="44"/>
                </a:lnTo>
                <a:lnTo>
                  <a:pt x="386" y="44"/>
                </a:lnTo>
                <a:lnTo>
                  <a:pt x="430" y="44"/>
                </a:lnTo>
                <a:lnTo>
                  <a:pt x="474" y="30"/>
                </a:lnTo>
                <a:lnTo>
                  <a:pt x="547" y="0"/>
                </a:lnTo>
                <a:lnTo>
                  <a:pt x="591" y="0"/>
                </a:lnTo>
                <a:lnTo>
                  <a:pt x="664" y="0"/>
                </a:lnTo>
                <a:lnTo>
                  <a:pt x="708" y="15"/>
                </a:lnTo>
                <a:lnTo>
                  <a:pt x="752" y="15"/>
                </a:lnTo>
                <a:lnTo>
                  <a:pt x="796" y="30"/>
                </a:lnTo>
                <a:lnTo>
                  <a:pt x="869" y="59"/>
                </a:lnTo>
                <a:lnTo>
                  <a:pt x="942" y="74"/>
                </a:lnTo>
                <a:lnTo>
                  <a:pt x="986" y="103"/>
                </a:lnTo>
                <a:lnTo>
                  <a:pt x="1030" y="117"/>
                </a:lnTo>
                <a:lnTo>
                  <a:pt x="1074" y="147"/>
                </a:lnTo>
                <a:lnTo>
                  <a:pt x="1147" y="161"/>
                </a:lnTo>
                <a:lnTo>
                  <a:pt x="1191" y="191"/>
                </a:lnTo>
                <a:lnTo>
                  <a:pt x="1235" y="205"/>
                </a:lnTo>
                <a:lnTo>
                  <a:pt x="1308" y="249"/>
                </a:lnTo>
                <a:lnTo>
                  <a:pt x="1352" y="278"/>
                </a:lnTo>
                <a:lnTo>
                  <a:pt x="1396" y="293"/>
                </a:lnTo>
                <a:lnTo>
                  <a:pt x="1454" y="322"/>
                </a:lnTo>
                <a:lnTo>
                  <a:pt x="1498" y="322"/>
                </a:lnTo>
                <a:lnTo>
                  <a:pt x="1542" y="308"/>
                </a:lnTo>
                <a:lnTo>
                  <a:pt x="1586" y="308"/>
                </a:lnTo>
                <a:lnTo>
                  <a:pt x="1630" y="293"/>
                </a:lnTo>
                <a:lnTo>
                  <a:pt x="1688" y="264"/>
                </a:lnTo>
                <a:lnTo>
                  <a:pt x="1732" y="264"/>
                </a:lnTo>
                <a:lnTo>
                  <a:pt x="1776" y="249"/>
                </a:lnTo>
                <a:lnTo>
                  <a:pt x="1820" y="249"/>
                </a:lnTo>
                <a:lnTo>
                  <a:pt x="1893" y="249"/>
                </a:lnTo>
                <a:lnTo>
                  <a:pt x="1966" y="249"/>
                </a:lnTo>
                <a:lnTo>
                  <a:pt x="2010" y="249"/>
                </a:lnTo>
                <a:lnTo>
                  <a:pt x="2054" y="249"/>
                </a:lnTo>
                <a:lnTo>
                  <a:pt x="2098" y="220"/>
                </a:lnTo>
                <a:lnTo>
                  <a:pt x="2142" y="220"/>
                </a:lnTo>
                <a:lnTo>
                  <a:pt x="2244" y="205"/>
                </a:lnTo>
                <a:lnTo>
                  <a:pt x="2317" y="176"/>
                </a:lnTo>
                <a:lnTo>
                  <a:pt x="2391" y="176"/>
                </a:lnTo>
                <a:lnTo>
                  <a:pt x="2435" y="176"/>
                </a:lnTo>
                <a:lnTo>
                  <a:pt x="2508" y="161"/>
                </a:lnTo>
                <a:lnTo>
                  <a:pt x="2552" y="161"/>
                </a:lnTo>
                <a:lnTo>
                  <a:pt x="2596" y="132"/>
                </a:lnTo>
                <a:lnTo>
                  <a:pt x="2669" y="132"/>
                </a:lnTo>
                <a:lnTo>
                  <a:pt x="2713" y="117"/>
                </a:lnTo>
                <a:lnTo>
                  <a:pt x="2800" y="117"/>
                </a:lnTo>
                <a:lnTo>
                  <a:pt x="2844" y="88"/>
                </a:lnTo>
                <a:lnTo>
                  <a:pt x="2888" y="88"/>
                </a:lnTo>
                <a:lnTo>
                  <a:pt x="2932" y="88"/>
                </a:lnTo>
                <a:lnTo>
                  <a:pt x="2976" y="88"/>
                </a:lnTo>
                <a:lnTo>
                  <a:pt x="3020" y="88"/>
                </a:lnTo>
                <a:lnTo>
                  <a:pt x="3078" y="88"/>
                </a:lnTo>
                <a:lnTo>
                  <a:pt x="3122" y="88"/>
                </a:lnTo>
                <a:lnTo>
                  <a:pt x="3166" y="88"/>
                </a:lnTo>
                <a:lnTo>
                  <a:pt x="3210" y="88"/>
                </a:lnTo>
                <a:lnTo>
                  <a:pt x="3254" y="88"/>
                </a:lnTo>
                <a:lnTo>
                  <a:pt x="3298" y="88"/>
                </a:lnTo>
                <a:lnTo>
                  <a:pt x="3342" y="88"/>
                </a:lnTo>
                <a:lnTo>
                  <a:pt x="3386" y="88"/>
                </a:lnTo>
                <a:lnTo>
                  <a:pt x="3430" y="74"/>
                </a:lnTo>
                <a:lnTo>
                  <a:pt x="3474" y="74"/>
                </a:lnTo>
                <a:lnTo>
                  <a:pt x="3532" y="74"/>
                </a:lnTo>
                <a:lnTo>
                  <a:pt x="3576" y="44"/>
                </a:lnTo>
                <a:lnTo>
                  <a:pt x="3635" y="3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776288" y="15081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685800" y="3200400"/>
            <a:ext cx="542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685800" y="5715000"/>
            <a:ext cx="542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623888" y="37941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Angle - Force - Time Diagrams</a:t>
            </a:r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>
            <a:off x="1447800" y="16764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1447800" y="25146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1447800" y="56388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7315200" y="1752600"/>
            <a:ext cx="1371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7239000" y="3962400"/>
            <a:ext cx="1533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Joint 2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1447800" y="36576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auto">
          <a:xfrm>
            <a:off x="1600200" y="2058988"/>
            <a:ext cx="5761038" cy="1092200"/>
          </a:xfrm>
          <a:custGeom>
            <a:avLst/>
            <a:gdLst>
              <a:gd name="T0" fmla="*/ 2147483647 w 3629"/>
              <a:gd name="T1" fmla="*/ 2147483647 h 688"/>
              <a:gd name="T2" fmla="*/ 2147483647 w 3629"/>
              <a:gd name="T3" fmla="*/ 2147483647 h 688"/>
              <a:gd name="T4" fmla="*/ 2147483647 w 3629"/>
              <a:gd name="T5" fmla="*/ 2147483647 h 688"/>
              <a:gd name="T6" fmla="*/ 2147483647 w 3629"/>
              <a:gd name="T7" fmla="*/ 2147483647 h 688"/>
              <a:gd name="T8" fmla="*/ 2147483647 w 3629"/>
              <a:gd name="T9" fmla="*/ 2147483647 h 688"/>
              <a:gd name="T10" fmla="*/ 2147483647 w 3629"/>
              <a:gd name="T11" fmla="*/ 2147483647 h 688"/>
              <a:gd name="T12" fmla="*/ 2147483647 w 3629"/>
              <a:gd name="T13" fmla="*/ 2147483647 h 688"/>
              <a:gd name="T14" fmla="*/ 2147483647 w 3629"/>
              <a:gd name="T15" fmla="*/ 2147483647 h 688"/>
              <a:gd name="T16" fmla="*/ 2147483647 w 3629"/>
              <a:gd name="T17" fmla="*/ 2147483647 h 688"/>
              <a:gd name="T18" fmla="*/ 2147483647 w 3629"/>
              <a:gd name="T19" fmla="*/ 2147483647 h 688"/>
              <a:gd name="T20" fmla="*/ 2147483647 w 3629"/>
              <a:gd name="T21" fmla="*/ 0 h 688"/>
              <a:gd name="T22" fmla="*/ 2147483647 w 3629"/>
              <a:gd name="T23" fmla="*/ 0 h 688"/>
              <a:gd name="T24" fmla="*/ 2147483647 w 3629"/>
              <a:gd name="T25" fmla="*/ 0 h 688"/>
              <a:gd name="T26" fmla="*/ 2147483647 w 3629"/>
              <a:gd name="T27" fmla="*/ 2147483647 h 688"/>
              <a:gd name="T28" fmla="*/ 2147483647 w 3629"/>
              <a:gd name="T29" fmla="*/ 2147483647 h 688"/>
              <a:gd name="T30" fmla="*/ 2147483647 w 3629"/>
              <a:gd name="T31" fmla="*/ 2147483647 h 688"/>
              <a:gd name="T32" fmla="*/ 2147483647 w 3629"/>
              <a:gd name="T33" fmla="*/ 2147483647 h 688"/>
              <a:gd name="T34" fmla="*/ 2147483647 w 3629"/>
              <a:gd name="T35" fmla="*/ 2147483647 h 688"/>
              <a:gd name="T36" fmla="*/ 2147483647 w 3629"/>
              <a:gd name="T37" fmla="*/ 2147483647 h 688"/>
              <a:gd name="T38" fmla="*/ 2147483647 w 3629"/>
              <a:gd name="T39" fmla="*/ 2147483647 h 688"/>
              <a:gd name="T40" fmla="*/ 2147483647 w 3629"/>
              <a:gd name="T41" fmla="*/ 2147483647 h 688"/>
              <a:gd name="T42" fmla="*/ 2147483647 w 3629"/>
              <a:gd name="T43" fmla="*/ 2147483647 h 688"/>
              <a:gd name="T44" fmla="*/ 2147483647 w 3629"/>
              <a:gd name="T45" fmla="*/ 2147483647 h 688"/>
              <a:gd name="T46" fmla="*/ 2147483647 w 3629"/>
              <a:gd name="T47" fmla="*/ 2147483647 h 688"/>
              <a:gd name="T48" fmla="*/ 2147483647 w 3629"/>
              <a:gd name="T49" fmla="*/ 2147483647 h 688"/>
              <a:gd name="T50" fmla="*/ 2147483647 w 3629"/>
              <a:gd name="T51" fmla="*/ 2147483647 h 688"/>
              <a:gd name="T52" fmla="*/ 2147483647 w 3629"/>
              <a:gd name="T53" fmla="*/ 2147483647 h 688"/>
              <a:gd name="T54" fmla="*/ 2147483647 w 3629"/>
              <a:gd name="T55" fmla="*/ 2147483647 h 688"/>
              <a:gd name="T56" fmla="*/ 2147483647 w 3629"/>
              <a:gd name="T57" fmla="*/ 2147483647 h 688"/>
              <a:gd name="T58" fmla="*/ 2147483647 w 3629"/>
              <a:gd name="T59" fmla="*/ 2147483647 h 688"/>
              <a:gd name="T60" fmla="*/ 2147483647 w 3629"/>
              <a:gd name="T61" fmla="*/ 2147483647 h 688"/>
              <a:gd name="T62" fmla="*/ 2147483647 w 3629"/>
              <a:gd name="T63" fmla="*/ 2147483647 h 688"/>
              <a:gd name="T64" fmla="*/ 2147483647 w 3629"/>
              <a:gd name="T65" fmla="*/ 2147483647 h 6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629"/>
              <a:gd name="T100" fmla="*/ 0 h 688"/>
              <a:gd name="T101" fmla="*/ 3629 w 3629"/>
              <a:gd name="T102" fmla="*/ 688 h 68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629" h="688">
                <a:moveTo>
                  <a:pt x="0" y="671"/>
                </a:moveTo>
                <a:lnTo>
                  <a:pt x="57" y="629"/>
                </a:lnTo>
                <a:lnTo>
                  <a:pt x="101" y="585"/>
                </a:lnTo>
                <a:lnTo>
                  <a:pt x="131" y="512"/>
                </a:lnTo>
                <a:lnTo>
                  <a:pt x="174" y="468"/>
                </a:lnTo>
                <a:lnTo>
                  <a:pt x="218" y="424"/>
                </a:lnTo>
                <a:lnTo>
                  <a:pt x="262" y="380"/>
                </a:lnTo>
                <a:lnTo>
                  <a:pt x="292" y="336"/>
                </a:lnTo>
                <a:lnTo>
                  <a:pt x="350" y="292"/>
                </a:lnTo>
                <a:lnTo>
                  <a:pt x="394" y="278"/>
                </a:lnTo>
                <a:lnTo>
                  <a:pt x="467" y="234"/>
                </a:lnTo>
                <a:lnTo>
                  <a:pt x="511" y="190"/>
                </a:lnTo>
                <a:lnTo>
                  <a:pt x="584" y="146"/>
                </a:lnTo>
                <a:lnTo>
                  <a:pt x="628" y="146"/>
                </a:lnTo>
                <a:lnTo>
                  <a:pt x="643" y="87"/>
                </a:lnTo>
                <a:lnTo>
                  <a:pt x="701" y="87"/>
                </a:lnTo>
                <a:lnTo>
                  <a:pt x="745" y="43"/>
                </a:lnTo>
                <a:lnTo>
                  <a:pt x="789" y="43"/>
                </a:lnTo>
                <a:lnTo>
                  <a:pt x="833" y="29"/>
                </a:lnTo>
                <a:lnTo>
                  <a:pt x="877" y="29"/>
                </a:lnTo>
                <a:lnTo>
                  <a:pt x="921" y="0"/>
                </a:lnTo>
                <a:lnTo>
                  <a:pt x="965" y="0"/>
                </a:lnTo>
                <a:lnTo>
                  <a:pt x="1038" y="0"/>
                </a:lnTo>
                <a:lnTo>
                  <a:pt x="1111" y="0"/>
                </a:lnTo>
                <a:lnTo>
                  <a:pt x="1199" y="0"/>
                </a:lnTo>
                <a:lnTo>
                  <a:pt x="1243" y="0"/>
                </a:lnTo>
                <a:lnTo>
                  <a:pt x="1287" y="14"/>
                </a:lnTo>
                <a:lnTo>
                  <a:pt x="1331" y="14"/>
                </a:lnTo>
                <a:lnTo>
                  <a:pt x="1418" y="29"/>
                </a:lnTo>
                <a:lnTo>
                  <a:pt x="1477" y="58"/>
                </a:lnTo>
                <a:lnTo>
                  <a:pt x="1535" y="102"/>
                </a:lnTo>
                <a:lnTo>
                  <a:pt x="1609" y="146"/>
                </a:lnTo>
                <a:lnTo>
                  <a:pt x="1638" y="190"/>
                </a:lnTo>
                <a:lnTo>
                  <a:pt x="1682" y="219"/>
                </a:lnTo>
                <a:lnTo>
                  <a:pt x="1696" y="263"/>
                </a:lnTo>
                <a:lnTo>
                  <a:pt x="1755" y="278"/>
                </a:lnTo>
                <a:lnTo>
                  <a:pt x="1770" y="336"/>
                </a:lnTo>
                <a:lnTo>
                  <a:pt x="1813" y="380"/>
                </a:lnTo>
                <a:lnTo>
                  <a:pt x="1872" y="395"/>
                </a:lnTo>
                <a:lnTo>
                  <a:pt x="1916" y="439"/>
                </a:lnTo>
                <a:lnTo>
                  <a:pt x="1960" y="483"/>
                </a:lnTo>
                <a:lnTo>
                  <a:pt x="2004" y="512"/>
                </a:lnTo>
                <a:lnTo>
                  <a:pt x="2048" y="526"/>
                </a:lnTo>
                <a:lnTo>
                  <a:pt x="2092" y="570"/>
                </a:lnTo>
                <a:lnTo>
                  <a:pt x="2150" y="629"/>
                </a:lnTo>
                <a:lnTo>
                  <a:pt x="2194" y="643"/>
                </a:lnTo>
                <a:lnTo>
                  <a:pt x="2252" y="673"/>
                </a:lnTo>
                <a:lnTo>
                  <a:pt x="2296" y="673"/>
                </a:lnTo>
                <a:lnTo>
                  <a:pt x="2340" y="687"/>
                </a:lnTo>
                <a:lnTo>
                  <a:pt x="2384" y="687"/>
                </a:lnTo>
                <a:lnTo>
                  <a:pt x="2428" y="687"/>
                </a:lnTo>
                <a:lnTo>
                  <a:pt x="2472" y="687"/>
                </a:lnTo>
                <a:lnTo>
                  <a:pt x="2545" y="687"/>
                </a:lnTo>
                <a:lnTo>
                  <a:pt x="2589" y="687"/>
                </a:lnTo>
                <a:lnTo>
                  <a:pt x="2633" y="687"/>
                </a:lnTo>
                <a:lnTo>
                  <a:pt x="2692" y="687"/>
                </a:lnTo>
                <a:lnTo>
                  <a:pt x="2779" y="687"/>
                </a:lnTo>
                <a:lnTo>
                  <a:pt x="2823" y="658"/>
                </a:lnTo>
                <a:lnTo>
                  <a:pt x="2896" y="643"/>
                </a:lnTo>
                <a:lnTo>
                  <a:pt x="3013" y="585"/>
                </a:lnTo>
                <a:lnTo>
                  <a:pt x="3189" y="541"/>
                </a:lnTo>
                <a:lnTo>
                  <a:pt x="3335" y="497"/>
                </a:lnTo>
                <a:lnTo>
                  <a:pt x="3409" y="453"/>
                </a:lnTo>
                <a:lnTo>
                  <a:pt x="3482" y="424"/>
                </a:lnTo>
                <a:lnTo>
                  <a:pt x="3526" y="409"/>
                </a:lnTo>
                <a:lnTo>
                  <a:pt x="3584" y="365"/>
                </a:lnTo>
                <a:lnTo>
                  <a:pt x="3628" y="307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776288" y="15081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685800" y="3200400"/>
            <a:ext cx="542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228600" y="2438400"/>
            <a:ext cx="1000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Angle</a:t>
            </a:r>
          </a:p>
        </p:txBody>
      </p:sp>
      <p:sp>
        <p:nvSpPr>
          <p:cNvPr id="72717" name="Freeform 13"/>
          <p:cNvSpPr>
            <a:spLocks/>
          </p:cNvSpPr>
          <p:nvPr/>
        </p:nvSpPr>
        <p:spPr bwMode="auto">
          <a:xfrm>
            <a:off x="1524000" y="4265613"/>
            <a:ext cx="5164138" cy="1349375"/>
          </a:xfrm>
          <a:custGeom>
            <a:avLst/>
            <a:gdLst>
              <a:gd name="T0" fmla="*/ 2147483647 w 3253"/>
              <a:gd name="T1" fmla="*/ 2147483647 h 850"/>
              <a:gd name="T2" fmla="*/ 2147483647 w 3253"/>
              <a:gd name="T3" fmla="*/ 2147483647 h 850"/>
              <a:gd name="T4" fmla="*/ 2147483647 w 3253"/>
              <a:gd name="T5" fmla="*/ 2147483647 h 850"/>
              <a:gd name="T6" fmla="*/ 2147483647 w 3253"/>
              <a:gd name="T7" fmla="*/ 2147483647 h 850"/>
              <a:gd name="T8" fmla="*/ 2147483647 w 3253"/>
              <a:gd name="T9" fmla="*/ 2147483647 h 850"/>
              <a:gd name="T10" fmla="*/ 2147483647 w 3253"/>
              <a:gd name="T11" fmla="*/ 2147483647 h 850"/>
              <a:gd name="T12" fmla="*/ 2147483647 w 3253"/>
              <a:gd name="T13" fmla="*/ 2147483647 h 850"/>
              <a:gd name="T14" fmla="*/ 2147483647 w 3253"/>
              <a:gd name="T15" fmla="*/ 2147483647 h 850"/>
              <a:gd name="T16" fmla="*/ 2147483647 w 3253"/>
              <a:gd name="T17" fmla="*/ 2147483647 h 850"/>
              <a:gd name="T18" fmla="*/ 2147483647 w 3253"/>
              <a:gd name="T19" fmla="*/ 2147483647 h 850"/>
              <a:gd name="T20" fmla="*/ 2147483647 w 3253"/>
              <a:gd name="T21" fmla="*/ 2147483647 h 850"/>
              <a:gd name="T22" fmla="*/ 2147483647 w 3253"/>
              <a:gd name="T23" fmla="*/ 2147483647 h 850"/>
              <a:gd name="T24" fmla="*/ 2147483647 w 3253"/>
              <a:gd name="T25" fmla="*/ 2147483647 h 850"/>
              <a:gd name="T26" fmla="*/ 2147483647 w 3253"/>
              <a:gd name="T27" fmla="*/ 0 h 850"/>
              <a:gd name="T28" fmla="*/ 2147483647 w 3253"/>
              <a:gd name="T29" fmla="*/ 0 h 850"/>
              <a:gd name="T30" fmla="*/ 2147483647 w 3253"/>
              <a:gd name="T31" fmla="*/ 0 h 850"/>
              <a:gd name="T32" fmla="*/ 2147483647 w 3253"/>
              <a:gd name="T33" fmla="*/ 0 h 850"/>
              <a:gd name="T34" fmla="*/ 2147483647 w 3253"/>
              <a:gd name="T35" fmla="*/ 0 h 850"/>
              <a:gd name="T36" fmla="*/ 2147483647 w 3253"/>
              <a:gd name="T37" fmla="*/ 2147483647 h 850"/>
              <a:gd name="T38" fmla="*/ 2147483647 w 3253"/>
              <a:gd name="T39" fmla="*/ 2147483647 h 850"/>
              <a:gd name="T40" fmla="*/ 2147483647 w 3253"/>
              <a:gd name="T41" fmla="*/ 2147483647 h 850"/>
              <a:gd name="T42" fmla="*/ 2147483647 w 3253"/>
              <a:gd name="T43" fmla="*/ 2147483647 h 850"/>
              <a:gd name="T44" fmla="*/ 2147483647 w 3253"/>
              <a:gd name="T45" fmla="*/ 2147483647 h 850"/>
              <a:gd name="T46" fmla="*/ 2147483647 w 3253"/>
              <a:gd name="T47" fmla="*/ 2147483647 h 850"/>
              <a:gd name="T48" fmla="*/ 2147483647 w 3253"/>
              <a:gd name="T49" fmla="*/ 2147483647 h 850"/>
              <a:gd name="T50" fmla="*/ 2147483647 w 3253"/>
              <a:gd name="T51" fmla="*/ 2147483647 h 850"/>
              <a:gd name="T52" fmla="*/ 2147483647 w 3253"/>
              <a:gd name="T53" fmla="*/ 2147483647 h 850"/>
              <a:gd name="T54" fmla="*/ 2147483647 w 3253"/>
              <a:gd name="T55" fmla="*/ 2147483647 h 850"/>
              <a:gd name="T56" fmla="*/ 2147483647 w 3253"/>
              <a:gd name="T57" fmla="*/ 2147483647 h 850"/>
              <a:gd name="T58" fmla="*/ 2147483647 w 3253"/>
              <a:gd name="T59" fmla="*/ 2147483647 h 850"/>
              <a:gd name="T60" fmla="*/ 2147483647 w 3253"/>
              <a:gd name="T61" fmla="*/ 2147483647 h 850"/>
              <a:gd name="T62" fmla="*/ 2147483647 w 3253"/>
              <a:gd name="T63" fmla="*/ 2147483647 h 850"/>
              <a:gd name="T64" fmla="*/ 2147483647 w 3253"/>
              <a:gd name="T65" fmla="*/ 2147483647 h 850"/>
              <a:gd name="T66" fmla="*/ 2147483647 w 3253"/>
              <a:gd name="T67" fmla="*/ 2147483647 h 85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253"/>
              <a:gd name="T103" fmla="*/ 0 h 850"/>
              <a:gd name="T104" fmla="*/ 3253 w 3253"/>
              <a:gd name="T105" fmla="*/ 850 h 85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253" h="850">
                <a:moveTo>
                  <a:pt x="0" y="769"/>
                </a:moveTo>
                <a:lnTo>
                  <a:pt x="47" y="761"/>
                </a:lnTo>
                <a:lnTo>
                  <a:pt x="91" y="746"/>
                </a:lnTo>
                <a:lnTo>
                  <a:pt x="135" y="746"/>
                </a:lnTo>
                <a:lnTo>
                  <a:pt x="179" y="702"/>
                </a:lnTo>
                <a:lnTo>
                  <a:pt x="252" y="658"/>
                </a:lnTo>
                <a:lnTo>
                  <a:pt x="296" y="658"/>
                </a:lnTo>
                <a:lnTo>
                  <a:pt x="369" y="629"/>
                </a:lnTo>
                <a:lnTo>
                  <a:pt x="398" y="585"/>
                </a:lnTo>
                <a:lnTo>
                  <a:pt x="442" y="571"/>
                </a:lnTo>
                <a:lnTo>
                  <a:pt x="486" y="541"/>
                </a:lnTo>
                <a:lnTo>
                  <a:pt x="530" y="541"/>
                </a:lnTo>
                <a:lnTo>
                  <a:pt x="574" y="497"/>
                </a:lnTo>
                <a:lnTo>
                  <a:pt x="647" y="453"/>
                </a:lnTo>
                <a:lnTo>
                  <a:pt x="691" y="424"/>
                </a:lnTo>
                <a:lnTo>
                  <a:pt x="735" y="380"/>
                </a:lnTo>
                <a:lnTo>
                  <a:pt x="779" y="366"/>
                </a:lnTo>
                <a:lnTo>
                  <a:pt x="822" y="322"/>
                </a:lnTo>
                <a:lnTo>
                  <a:pt x="866" y="293"/>
                </a:lnTo>
                <a:lnTo>
                  <a:pt x="925" y="278"/>
                </a:lnTo>
                <a:lnTo>
                  <a:pt x="940" y="234"/>
                </a:lnTo>
                <a:lnTo>
                  <a:pt x="1013" y="190"/>
                </a:lnTo>
                <a:lnTo>
                  <a:pt x="1057" y="132"/>
                </a:lnTo>
                <a:lnTo>
                  <a:pt x="1115" y="117"/>
                </a:lnTo>
                <a:lnTo>
                  <a:pt x="1159" y="73"/>
                </a:lnTo>
                <a:lnTo>
                  <a:pt x="1203" y="44"/>
                </a:lnTo>
                <a:lnTo>
                  <a:pt x="1276" y="29"/>
                </a:lnTo>
                <a:lnTo>
                  <a:pt x="1320" y="0"/>
                </a:lnTo>
                <a:lnTo>
                  <a:pt x="1364" y="0"/>
                </a:lnTo>
                <a:lnTo>
                  <a:pt x="1408" y="0"/>
                </a:lnTo>
                <a:lnTo>
                  <a:pt x="1452" y="0"/>
                </a:lnTo>
                <a:lnTo>
                  <a:pt x="1496" y="0"/>
                </a:lnTo>
                <a:lnTo>
                  <a:pt x="1540" y="0"/>
                </a:lnTo>
                <a:lnTo>
                  <a:pt x="1598" y="0"/>
                </a:lnTo>
                <a:lnTo>
                  <a:pt x="1642" y="0"/>
                </a:lnTo>
                <a:lnTo>
                  <a:pt x="1686" y="0"/>
                </a:lnTo>
                <a:lnTo>
                  <a:pt x="1730" y="14"/>
                </a:lnTo>
                <a:lnTo>
                  <a:pt x="1774" y="29"/>
                </a:lnTo>
                <a:lnTo>
                  <a:pt x="1818" y="58"/>
                </a:lnTo>
                <a:lnTo>
                  <a:pt x="1891" y="102"/>
                </a:lnTo>
                <a:lnTo>
                  <a:pt x="1935" y="132"/>
                </a:lnTo>
                <a:lnTo>
                  <a:pt x="1979" y="175"/>
                </a:lnTo>
                <a:lnTo>
                  <a:pt x="2052" y="190"/>
                </a:lnTo>
                <a:lnTo>
                  <a:pt x="2096" y="219"/>
                </a:lnTo>
                <a:lnTo>
                  <a:pt x="2140" y="263"/>
                </a:lnTo>
                <a:lnTo>
                  <a:pt x="2213" y="293"/>
                </a:lnTo>
                <a:lnTo>
                  <a:pt x="2257" y="336"/>
                </a:lnTo>
                <a:lnTo>
                  <a:pt x="2330" y="380"/>
                </a:lnTo>
                <a:lnTo>
                  <a:pt x="2374" y="395"/>
                </a:lnTo>
                <a:lnTo>
                  <a:pt x="2418" y="453"/>
                </a:lnTo>
                <a:lnTo>
                  <a:pt x="2476" y="468"/>
                </a:lnTo>
                <a:lnTo>
                  <a:pt x="2520" y="497"/>
                </a:lnTo>
                <a:lnTo>
                  <a:pt x="2564" y="512"/>
                </a:lnTo>
                <a:lnTo>
                  <a:pt x="2608" y="556"/>
                </a:lnTo>
                <a:lnTo>
                  <a:pt x="2652" y="556"/>
                </a:lnTo>
                <a:lnTo>
                  <a:pt x="2696" y="585"/>
                </a:lnTo>
                <a:lnTo>
                  <a:pt x="2740" y="629"/>
                </a:lnTo>
                <a:lnTo>
                  <a:pt x="2813" y="644"/>
                </a:lnTo>
                <a:lnTo>
                  <a:pt x="2857" y="673"/>
                </a:lnTo>
                <a:lnTo>
                  <a:pt x="2900" y="717"/>
                </a:lnTo>
                <a:lnTo>
                  <a:pt x="2944" y="732"/>
                </a:lnTo>
                <a:lnTo>
                  <a:pt x="2988" y="732"/>
                </a:lnTo>
                <a:lnTo>
                  <a:pt x="3032" y="761"/>
                </a:lnTo>
                <a:lnTo>
                  <a:pt x="3076" y="775"/>
                </a:lnTo>
                <a:lnTo>
                  <a:pt x="3120" y="805"/>
                </a:lnTo>
                <a:lnTo>
                  <a:pt x="3164" y="819"/>
                </a:lnTo>
                <a:lnTo>
                  <a:pt x="3208" y="819"/>
                </a:lnTo>
                <a:lnTo>
                  <a:pt x="3252" y="849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76200" y="4495800"/>
            <a:ext cx="1152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Force</a:t>
            </a: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2514600" y="6172200"/>
            <a:ext cx="4200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>
            <a:off x="3733800" y="63246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1" name="Line 17"/>
          <p:cNvSpPr>
            <a:spLocks noChangeShapeType="1"/>
          </p:cNvSpPr>
          <p:nvPr/>
        </p:nvSpPr>
        <p:spPr bwMode="auto">
          <a:xfrm>
            <a:off x="1143000" y="44196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/>
              <a:t>Posture Exercise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3810000" cy="4495800"/>
          </a:xfrm>
          <a:solidFill>
            <a:srgbClr val="F5FDA5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/>
              <a:t>Get in groups of 3, two sit back to back, the other observes</a:t>
            </a:r>
            <a:br>
              <a:rPr lang="en-US" sz="2400"/>
            </a:br>
            <a:endParaRPr lang="en-US" sz="800"/>
          </a:p>
          <a:p>
            <a:pPr eaLnBrk="1" hangingPunct="1">
              <a:lnSpc>
                <a:spcPct val="80000"/>
              </a:lnSpc>
            </a:pPr>
            <a:r>
              <a:rPr lang="en-US" sz="2400"/>
              <a:t>Describe your present posture in sufficient detail so that your partner can repeat it</a:t>
            </a:r>
            <a:br>
              <a:rPr lang="en-US" sz="2400"/>
            </a:br>
            <a:endParaRPr lang="en-US" sz="1400"/>
          </a:p>
          <a:p>
            <a:pPr eaLnBrk="1" hangingPunct="1">
              <a:lnSpc>
                <a:spcPct val="80000"/>
              </a:lnSpc>
            </a:pPr>
            <a:r>
              <a:rPr lang="en-US" sz="2400"/>
              <a:t>Third person judges accuracy of communication and records the use of language and quantification in posture description</a:t>
            </a:r>
          </a:p>
        </p:txBody>
      </p:sp>
      <p:pic>
        <p:nvPicPr>
          <p:cNvPr id="19460" name="Picture 4" descr="MCj039777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3687763"/>
            <a:ext cx="1720850" cy="188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MCj039777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24400" y="3763963"/>
            <a:ext cx="1720850" cy="188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685800" y="1295400"/>
            <a:ext cx="7543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Motion Analysis Exercise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752600"/>
            <a:ext cx="3733800" cy="4343400"/>
          </a:xfrm>
          <a:solidFill>
            <a:srgbClr val="F5FDA5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Draw Angle - Time Diagrams for single and multiple joints during: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Walking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Lifting and Carrying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Operating Hand Tool</a:t>
            </a:r>
          </a:p>
        </p:txBody>
      </p:sp>
      <p:pic>
        <p:nvPicPr>
          <p:cNvPr id="74756" name="Picture 4" descr="MCj0330847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828800"/>
            <a:ext cx="25908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7" name="Picture 6" descr="MCj0215414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3200400"/>
            <a:ext cx="1463675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8" name="Picture 7" descr="MCj0319184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3657600"/>
            <a:ext cx="1795463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9" name="Picture 8" descr="MCj0319182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0200" y="4572000"/>
            <a:ext cx="145097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Advanced Motion Analysis Exercise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905000"/>
            <a:ext cx="7772400" cy="3276600"/>
          </a:xfrm>
          <a:solidFill>
            <a:srgbClr val="F5FDA5"/>
          </a:solidFill>
        </p:spPr>
        <p:txBody>
          <a:bodyPr/>
          <a:lstStyle/>
          <a:p>
            <a:pPr eaLnBrk="1" hangingPunct="1"/>
            <a:r>
              <a:rPr lang="en-US" sz="2800"/>
              <a:t>Use the above techniques to describe:</a:t>
            </a:r>
          </a:p>
          <a:p>
            <a:pPr lvl="1" eaLnBrk="1" hangingPunct="1"/>
            <a:r>
              <a:rPr lang="en-US" sz="2800"/>
              <a:t>De-palettizing</a:t>
            </a:r>
          </a:p>
          <a:p>
            <a:pPr lvl="1" eaLnBrk="1" hangingPunct="1"/>
            <a:r>
              <a:rPr lang="en-US" sz="2800"/>
              <a:t>Attaching heat shield under vehicle</a:t>
            </a:r>
          </a:p>
          <a:p>
            <a:pPr lvl="1" eaLnBrk="1" hangingPunct="1"/>
            <a:r>
              <a:rPr lang="en-US" sz="2800"/>
              <a:t>Tying your tie or shoe lace</a:t>
            </a:r>
          </a:p>
          <a:p>
            <a:pPr lvl="1" eaLnBrk="1" hangingPunct="1"/>
            <a:r>
              <a:rPr lang="en-US" sz="2800"/>
              <a:t>Performing a gymnastic, athletic or recreational activity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Conclusions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828800"/>
            <a:ext cx="7772400" cy="1219200"/>
          </a:xfrm>
        </p:spPr>
        <p:txBody>
          <a:bodyPr/>
          <a:lstStyle/>
          <a:p>
            <a:pPr eaLnBrk="1" hangingPunct="1"/>
            <a:r>
              <a:rPr lang="en-US" sz="3100"/>
              <a:t>How precise, accurate, repeatable and useful are posture and motion measurements?</a:t>
            </a:r>
          </a:p>
          <a:p>
            <a:pPr eaLnBrk="1" hangingPunct="1">
              <a:buFontTx/>
              <a:buNone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90600" y="1446213"/>
            <a:ext cx="76962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Posture and Gravity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752600"/>
            <a:ext cx="7772400" cy="4572000"/>
          </a:xfrm>
        </p:spPr>
        <p:txBody>
          <a:bodyPr/>
          <a:lstStyle/>
          <a:p>
            <a:pPr eaLnBrk="1" hangingPunct="1"/>
            <a:r>
              <a:rPr lang="en-US" sz="3300"/>
              <a:t>Balance</a:t>
            </a:r>
          </a:p>
          <a:p>
            <a:pPr eaLnBrk="1" hangingPunct="1"/>
            <a:r>
              <a:rPr lang="en-US" sz="3300"/>
              <a:t>Line of Gravity</a:t>
            </a:r>
          </a:p>
          <a:p>
            <a:pPr eaLnBrk="1" hangingPunct="1"/>
            <a:r>
              <a:rPr lang="en-US" sz="3300"/>
              <a:t>Dynamic Stability</a:t>
            </a:r>
          </a:p>
          <a:p>
            <a:pPr eaLnBrk="1" hangingPunct="1"/>
            <a:r>
              <a:rPr lang="en-US" sz="3300"/>
              <a:t>Muscles and Tendons</a:t>
            </a:r>
          </a:p>
          <a:p>
            <a:pPr eaLnBrk="1" hangingPunct="1"/>
            <a:r>
              <a:rPr lang="en-US" sz="3300"/>
              <a:t>Base - External Interfaces</a:t>
            </a:r>
          </a:p>
        </p:txBody>
      </p:sp>
      <p:pic>
        <p:nvPicPr>
          <p:cNvPr id="21508" name="Picture 5" descr="MCj028585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267200"/>
            <a:ext cx="1344613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 descr="MCj0311550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981200"/>
            <a:ext cx="1814513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1066800" y="1446213"/>
            <a:ext cx="73914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/>
              <a:t>Posture and Gravity Exercise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3733800" cy="4114800"/>
          </a:xfrm>
          <a:solidFill>
            <a:srgbClr val="F5FDA5"/>
          </a:solidFill>
        </p:spPr>
        <p:txBody>
          <a:bodyPr/>
          <a:lstStyle/>
          <a:p>
            <a:pPr eaLnBrk="1" hangingPunct="1"/>
            <a:r>
              <a:rPr lang="en-US"/>
              <a:t>Sit on chair</a:t>
            </a:r>
          </a:p>
          <a:p>
            <a:pPr eaLnBrk="1" hangingPunct="1"/>
            <a:r>
              <a:rPr lang="en-US"/>
              <a:t>Replicate posture without chair</a:t>
            </a:r>
          </a:p>
          <a:p>
            <a:pPr eaLnBrk="1" hangingPunct="1"/>
            <a:r>
              <a:rPr lang="en-US"/>
              <a:t>Stand on toes</a:t>
            </a:r>
          </a:p>
          <a:p>
            <a:pPr eaLnBrk="1" hangingPunct="1"/>
            <a:r>
              <a:rPr lang="en-US"/>
              <a:t>Stand on one foot</a:t>
            </a:r>
          </a:p>
          <a:p>
            <a:pPr eaLnBrk="1" hangingPunct="1"/>
            <a:r>
              <a:rPr lang="en-US"/>
              <a:t>Hold weights with outstretched arms</a:t>
            </a:r>
          </a:p>
        </p:txBody>
      </p:sp>
      <p:pic>
        <p:nvPicPr>
          <p:cNvPr id="23556" name="Picture 4" descr="MCj03516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981200"/>
            <a:ext cx="17462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MCBD19611_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962400"/>
            <a:ext cx="3648075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685800" y="1447800"/>
            <a:ext cx="7391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Movement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52600"/>
            <a:ext cx="4038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Joint Movement - The angular displacement of one segment relative to an adjacent segment in a defined plane</a:t>
            </a:r>
            <a:br>
              <a:rPr lang="en-US" sz="2400"/>
            </a:br>
            <a:endParaRPr lang="en-US" sz="1400"/>
          </a:p>
          <a:p>
            <a:pPr eaLnBrk="1" hangingPunct="1">
              <a:lnSpc>
                <a:spcPct val="90000"/>
              </a:lnSpc>
            </a:pPr>
            <a:r>
              <a:rPr lang="en-US" sz="2400"/>
              <a:t>Functional Movement - The (curvi)linear movement of a body part (e.g.. the hand) resulting from the combined angular movements of multiple joints</a:t>
            </a:r>
          </a:p>
        </p:txBody>
      </p:sp>
      <p:pic>
        <p:nvPicPr>
          <p:cNvPr id="25604" name="Picture 4" descr="MCj0363092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752600"/>
            <a:ext cx="1828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MCj0136991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352800"/>
            <a:ext cx="15938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1066800" y="1446213"/>
            <a:ext cx="73914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Movement Exercise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600200"/>
            <a:ext cx="3581400" cy="4495800"/>
          </a:xfrm>
          <a:solidFill>
            <a:srgbClr val="F5FDA5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Move single joints in defined planes, estimate range of motion</a:t>
            </a:r>
            <a:br>
              <a:rPr lang="en-US" sz="2800"/>
            </a:br>
            <a:endParaRPr lang="en-US" sz="15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Vary adjacent joint position and repeat previous exercise</a:t>
            </a:r>
            <a:br>
              <a:rPr lang="en-US" sz="2800"/>
            </a:br>
            <a:endParaRPr lang="en-US" sz="15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Perform functional movement, describe multiple joint motions</a:t>
            </a:r>
          </a:p>
        </p:txBody>
      </p:sp>
      <p:pic>
        <p:nvPicPr>
          <p:cNvPr id="27652" name="Picture 4" descr="MCj0090647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2209800"/>
            <a:ext cx="1587500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6" descr="MCj0310176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18100" y="2170113"/>
            <a:ext cx="1350963" cy="186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AutoShape 7"/>
          <p:cNvSpPr>
            <a:spLocks noChangeArrowheads="1"/>
          </p:cNvSpPr>
          <p:nvPr/>
        </p:nvSpPr>
        <p:spPr bwMode="auto">
          <a:xfrm>
            <a:off x="5486400" y="4572000"/>
            <a:ext cx="1905000" cy="1981200"/>
          </a:xfrm>
          <a:prstGeom prst="wedgeRoundRectCallout">
            <a:avLst>
              <a:gd name="adj1" fmla="val -130667"/>
              <a:gd name="adj2" fmla="val -101486"/>
              <a:gd name="adj3" fmla="val 16667"/>
            </a:avLst>
          </a:prstGeom>
          <a:solidFill>
            <a:srgbClr val="0233A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00"/>
                </a:solidFill>
              </a:rPr>
              <a:t>Most muscles pass over two joints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38200" y="1447800"/>
            <a:ext cx="7391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Postural and Motion Planes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600200"/>
            <a:ext cx="3962400" cy="4419600"/>
          </a:xfrm>
        </p:spPr>
        <p:txBody>
          <a:bodyPr/>
          <a:lstStyle/>
          <a:p>
            <a:pPr eaLnBrk="1" hangingPunct="1"/>
            <a:r>
              <a:rPr lang="en-US" sz="2400"/>
              <a:t>Saggital Plane - The plane parallel to the one which cuts the body into right and left halves </a:t>
            </a:r>
          </a:p>
          <a:p>
            <a:pPr eaLnBrk="1" hangingPunct="1"/>
            <a:r>
              <a:rPr lang="en-US" sz="2400"/>
              <a:t>Frontal Plane - The plane which divides the body into front and back portions</a:t>
            </a:r>
          </a:p>
          <a:p>
            <a:pPr eaLnBrk="1" hangingPunct="1"/>
            <a:r>
              <a:rPr lang="en-US" sz="2400"/>
              <a:t>Horizontal Plane - The plane which separates the body into upper and lower (proximal and distal for limbs) portions </a:t>
            </a:r>
          </a:p>
        </p:txBody>
      </p:sp>
      <p:pic>
        <p:nvPicPr>
          <p:cNvPr id="29700" name="Picture 4" descr="scan00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524000"/>
            <a:ext cx="35782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1066800" y="1446213"/>
            <a:ext cx="73914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Movement Plane Exercise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95400" y="1828800"/>
            <a:ext cx="3276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Stand facing partner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Observe bony references for movement planes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Move different joints / segments through full range of motion in defined planes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/>
              <a:t>Discuss anatomical and functional movements</a:t>
            </a:r>
          </a:p>
        </p:txBody>
      </p:sp>
      <p:pic>
        <p:nvPicPr>
          <p:cNvPr id="31748" name="Picture 5" descr="MCPE03265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752600"/>
            <a:ext cx="3167063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1066800" y="1446213"/>
            <a:ext cx="73914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333</TotalTime>
  <Pages>34</Pages>
  <Words>1163</Words>
  <Application>Microsoft Office PowerPoint</Application>
  <PresentationFormat>On-screen Show (4:3)</PresentationFormat>
  <Paragraphs>225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Equity</vt:lpstr>
      <vt:lpstr>Posture and Motion Analysis</vt:lpstr>
      <vt:lpstr>Posture</vt:lpstr>
      <vt:lpstr>Posture Exercise</vt:lpstr>
      <vt:lpstr>Posture and Gravity</vt:lpstr>
      <vt:lpstr>Posture and Gravity Exercise</vt:lpstr>
      <vt:lpstr>Movement</vt:lpstr>
      <vt:lpstr>Movement Exercise</vt:lpstr>
      <vt:lpstr>Postural and Motion Planes</vt:lpstr>
      <vt:lpstr>Movement Plane Exercise</vt:lpstr>
      <vt:lpstr>The “Anatomical” Position</vt:lpstr>
      <vt:lpstr>Classical Joint Movements</vt:lpstr>
      <vt:lpstr>Joint Movement Exercise</vt:lpstr>
      <vt:lpstr>Factors Affecting Movement Direction and Range of Motion</vt:lpstr>
      <vt:lpstr>Range of Motion Exercise</vt:lpstr>
      <vt:lpstr>Pattern Movements Oblique with Rotation</vt:lpstr>
      <vt:lpstr>Pattern Movement Exercise</vt:lpstr>
      <vt:lpstr>“Good” and “Bad” Posture</vt:lpstr>
      <vt:lpstr>Good and Bad Posture Exercise</vt:lpstr>
      <vt:lpstr>The Measurement of Joint Angles</vt:lpstr>
      <vt:lpstr>Joint Angle Measurement Exercise</vt:lpstr>
      <vt:lpstr>Pitfalls in Joint Angle Measurement</vt:lpstr>
      <vt:lpstr>Multiple Joint Angle Measurement</vt:lpstr>
      <vt:lpstr>Trunk Motion Measurement</vt:lpstr>
      <vt:lpstr>Motion Analysis Parameters</vt:lpstr>
      <vt:lpstr>Angle - Time Diagrams</vt:lpstr>
      <vt:lpstr>Velocity-Time Diagrams</vt:lpstr>
      <vt:lpstr>Angle - Angle - Time Diagrams </vt:lpstr>
      <vt:lpstr>Angle - Angle - Time Diagrams</vt:lpstr>
      <vt:lpstr>PowerPoint Presentation</vt:lpstr>
      <vt:lpstr>Motion Analysis Exercise</vt:lpstr>
      <vt:lpstr>Advanced Motion Analysis Exercise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Posture and Motion Analysis</dc:title>
  <dc:subject/>
  <dc:creator>COe</dc:creator>
  <cp:keywords/>
  <dc:description/>
  <cp:lastModifiedBy>user</cp:lastModifiedBy>
  <cp:revision>16</cp:revision>
  <cp:lastPrinted>2010-08-11T05:46:24Z</cp:lastPrinted>
  <dcterms:created xsi:type="dcterms:W3CDTF">2010-08-11T05:40:29Z</dcterms:created>
  <dcterms:modified xsi:type="dcterms:W3CDTF">2014-07-03T13:58:37Z</dcterms:modified>
</cp:coreProperties>
</file>