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03" r:id="rId3"/>
    <p:sldId id="297" r:id="rId4"/>
    <p:sldId id="294" r:id="rId5"/>
    <p:sldId id="301" r:id="rId6"/>
    <p:sldId id="300" r:id="rId7"/>
    <p:sldId id="299" r:id="rId8"/>
    <p:sldId id="279" r:id="rId9"/>
    <p:sldId id="280" r:id="rId10"/>
    <p:sldId id="304" r:id="rId11"/>
    <p:sldId id="282" r:id="rId12"/>
    <p:sldId id="283" r:id="rId13"/>
    <p:sldId id="291" r:id="rId14"/>
    <p:sldId id="284" r:id="rId15"/>
    <p:sldId id="285" r:id="rId16"/>
    <p:sldId id="286" r:id="rId17"/>
    <p:sldId id="287" r:id="rId18"/>
    <p:sldId id="288" r:id="rId19"/>
    <p:sldId id="289" r:id="rId20"/>
    <p:sldId id="292"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DF1EDE-DBBD-B546-8DE0-2CA9D07504FA}" type="slidenum">
              <a:rPr lang="en-US" smtClean="0"/>
              <a:pPr/>
              <a:t>‹#›</a:t>
            </a:fld>
            <a:endParaRPr lang="en-US"/>
          </a:p>
        </p:txBody>
      </p:sp>
    </p:spTree>
    <p:extLst>
      <p:ext uri="{BB962C8B-B14F-4D97-AF65-F5344CB8AC3E}">
        <p14:creationId xmlns:p14="http://schemas.microsoft.com/office/powerpoint/2010/main" val="21703372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51846-AA8B-41D7-900D-0629FD23AD7F}" type="slidenum">
              <a:rPr lang="en-US" smtClean="0"/>
              <a:pPr/>
              <a:t>‹#›</a:t>
            </a:fld>
            <a:endParaRPr lang="en-US"/>
          </a:p>
        </p:txBody>
      </p:sp>
    </p:spTree>
    <p:extLst>
      <p:ext uri="{BB962C8B-B14F-4D97-AF65-F5344CB8AC3E}">
        <p14:creationId xmlns:p14="http://schemas.microsoft.com/office/powerpoint/2010/main" val="15506957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EC2A4-0F28-4201-BC99-DD26839BA0E9}" type="slidenum">
              <a:rPr lang="en-US"/>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19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B1A3E3-65B8-C14E-9009-BF7F08E9199E}" type="datetime1">
              <a:rPr lang="en-US" smtClean="0"/>
              <a:t>7/3/2014</a:t>
            </a:fld>
            <a:endParaRPr lang="en-US"/>
          </a:p>
        </p:txBody>
      </p:sp>
      <p:sp>
        <p:nvSpPr>
          <p:cNvPr id="17" name="Footer Placeholder 16"/>
          <p:cNvSpPr>
            <a:spLocks noGrp="1"/>
          </p:cNvSpPr>
          <p:nvPr>
            <p:ph type="ftr" sz="quarter" idx="11"/>
          </p:nvPr>
        </p:nvSpPr>
        <p:spPr/>
        <p:txBody>
          <a:bodyPr/>
          <a:lstStyle/>
          <a:p>
            <a:r>
              <a:rPr lang="en-US" smtClean="0"/>
              <a:t>© Brian Peacock Ergonomics (BPE) Pte. Ltd.</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286E1C-9B74-490A-8B36-72BBE96D8AF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541992-1291-394C-8622-60B8E090C122}" type="datetime1">
              <a:rPr lang="en-US" smtClean="0"/>
              <a:t>7/3/2014</a:t>
            </a:fld>
            <a:endParaRPr lang="en-US"/>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
        <p:nvSpPr>
          <p:cNvPr id="6" name="Slide Number Placeholder 5"/>
          <p:cNvSpPr>
            <a:spLocks noGrp="1"/>
          </p:cNvSpPr>
          <p:nvPr>
            <p:ph type="sldNum" sz="quarter" idx="12"/>
          </p:nvPr>
        </p:nvSpPr>
        <p:spPr/>
        <p:txBody>
          <a:bodyPr/>
          <a:lstStyle/>
          <a:p>
            <a:fld id="{81286E1C-9B74-490A-8B36-72BBE96D8A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735CA-DDE0-D84E-B4D3-B0D8510BAA82}" type="datetime1">
              <a:rPr lang="en-US" smtClean="0"/>
              <a:t>7/3/2014</a:t>
            </a:fld>
            <a:endParaRPr lang="en-US"/>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
        <p:nvSpPr>
          <p:cNvPr id="6" name="Slide Number Placeholder 5"/>
          <p:cNvSpPr>
            <a:spLocks noGrp="1"/>
          </p:cNvSpPr>
          <p:nvPr>
            <p:ph type="sldNum" sz="quarter" idx="12"/>
          </p:nvPr>
        </p:nvSpPr>
        <p:spPr/>
        <p:txBody>
          <a:bodyPr/>
          <a:lstStyle/>
          <a:p>
            <a:fld id="{81286E1C-9B74-490A-8B36-72BBE96D8A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8B0846-2BB1-2345-9EF6-1A4DE2D9D3AD}" type="datetime1">
              <a:rPr lang="en-US" smtClean="0"/>
              <a:t>7/3/2014</a:t>
            </a:fld>
            <a:endParaRPr lang="en-US"/>
          </a:p>
        </p:txBody>
      </p:sp>
      <p:sp>
        <p:nvSpPr>
          <p:cNvPr id="5" name="Footer Placeholder 4"/>
          <p:cNvSpPr>
            <a:spLocks noGrp="1"/>
          </p:cNvSpPr>
          <p:nvPr>
            <p:ph type="ftr" sz="quarter" idx="11"/>
          </p:nvPr>
        </p:nvSpPr>
        <p:spPr/>
        <p:txBody>
          <a:bodyPr/>
          <a:lstStyle/>
          <a:p>
            <a:r>
              <a:rPr lang="en-US" smtClean="0"/>
              <a:t>© Brian Peacock Ergonomics (BPE) Pte. Ltd.</a:t>
            </a:r>
            <a:endParaRPr lang="en-US"/>
          </a:p>
        </p:txBody>
      </p:sp>
      <p:sp>
        <p:nvSpPr>
          <p:cNvPr id="6" name="Slide Number Placeholder 5"/>
          <p:cNvSpPr>
            <a:spLocks noGrp="1"/>
          </p:cNvSpPr>
          <p:nvPr>
            <p:ph type="sldNum" sz="quarter" idx="12"/>
          </p:nvPr>
        </p:nvSpPr>
        <p:spPr/>
        <p:txBody>
          <a:bodyPr/>
          <a:lstStyle/>
          <a:p>
            <a:fld id="{81286E1C-9B74-490A-8B36-72BBE96D8AF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48FF42-C62F-0F45-BBEF-F647F1C0796A}" type="datetime1">
              <a:rPr lang="en-US" smtClean="0"/>
              <a:t>7/3/2014</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 Brian Peacock Ergonomics (BPE) Pte. Ltd.</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286E1C-9B74-490A-8B36-72BBE96D8A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396B7C1-9289-AC45-B321-A82DB345C50B}" type="datetime1">
              <a:rPr lang="en-US" smtClean="0"/>
              <a:t>7/3/2014</a:t>
            </a:fld>
            <a:endParaRPr lang="en-US"/>
          </a:p>
        </p:txBody>
      </p:sp>
      <p:sp>
        <p:nvSpPr>
          <p:cNvPr id="6" name="Footer Placeholder 5"/>
          <p:cNvSpPr>
            <a:spLocks noGrp="1"/>
          </p:cNvSpPr>
          <p:nvPr>
            <p:ph type="ftr" sz="quarter" idx="11"/>
          </p:nvPr>
        </p:nvSpPr>
        <p:spPr/>
        <p:txBody>
          <a:bodyPr/>
          <a:lstStyle/>
          <a:p>
            <a:r>
              <a:rPr lang="en-US" smtClean="0"/>
              <a:t>© Brian Peacock Ergonomics (BPE) Pte. Ltd.</a:t>
            </a:r>
            <a:endParaRPr lang="en-US"/>
          </a:p>
        </p:txBody>
      </p:sp>
      <p:sp>
        <p:nvSpPr>
          <p:cNvPr id="7" name="Slide Number Placeholder 6"/>
          <p:cNvSpPr>
            <a:spLocks noGrp="1"/>
          </p:cNvSpPr>
          <p:nvPr>
            <p:ph type="sldNum" sz="quarter" idx="12"/>
          </p:nvPr>
        </p:nvSpPr>
        <p:spPr/>
        <p:txBody>
          <a:bodyPr/>
          <a:lstStyle/>
          <a:p>
            <a:fld id="{81286E1C-9B74-490A-8B36-72BBE96D8AF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96D6978-85F0-3947-853B-B1941658961C}" type="datetime1">
              <a:rPr lang="en-US" smtClean="0"/>
              <a:t>7/3/2014</a:t>
            </a:fld>
            <a:endParaRPr lang="en-US"/>
          </a:p>
        </p:txBody>
      </p:sp>
      <p:sp>
        <p:nvSpPr>
          <p:cNvPr id="8" name="Footer Placeholder 7"/>
          <p:cNvSpPr>
            <a:spLocks noGrp="1"/>
          </p:cNvSpPr>
          <p:nvPr>
            <p:ph type="ftr" sz="quarter" idx="11"/>
          </p:nvPr>
        </p:nvSpPr>
        <p:spPr/>
        <p:txBody>
          <a:bodyPr/>
          <a:lstStyle/>
          <a:p>
            <a:r>
              <a:rPr lang="en-US" smtClean="0"/>
              <a:t>© Brian Peacock Ergonomics (BPE) Pte. Ltd.</a:t>
            </a:r>
            <a:endParaRPr lang="en-US"/>
          </a:p>
        </p:txBody>
      </p:sp>
      <p:sp>
        <p:nvSpPr>
          <p:cNvPr id="9" name="Slide Number Placeholder 8"/>
          <p:cNvSpPr>
            <a:spLocks noGrp="1"/>
          </p:cNvSpPr>
          <p:nvPr>
            <p:ph type="sldNum" sz="quarter" idx="12"/>
          </p:nvPr>
        </p:nvSpPr>
        <p:spPr/>
        <p:txBody>
          <a:bodyPr/>
          <a:lstStyle/>
          <a:p>
            <a:fld id="{81286E1C-9B74-490A-8B36-72BBE96D8AF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04589A-2A60-B84E-B3A6-EEA9587B4B78}" type="datetime1">
              <a:rPr lang="en-US" smtClean="0"/>
              <a:t>7/3/2014</a:t>
            </a:fld>
            <a:endParaRPr lang="en-US"/>
          </a:p>
        </p:txBody>
      </p:sp>
      <p:sp>
        <p:nvSpPr>
          <p:cNvPr id="4" name="Footer Placeholder 3"/>
          <p:cNvSpPr>
            <a:spLocks noGrp="1"/>
          </p:cNvSpPr>
          <p:nvPr>
            <p:ph type="ftr" sz="quarter" idx="11"/>
          </p:nvPr>
        </p:nvSpPr>
        <p:spPr/>
        <p:txBody>
          <a:bodyPr/>
          <a:lstStyle/>
          <a:p>
            <a:r>
              <a:rPr lang="en-US" smtClean="0"/>
              <a:t>© Brian Peacock Ergonomics (BPE) Pte. Ltd.</a:t>
            </a:r>
            <a:endParaRPr lang="en-US"/>
          </a:p>
        </p:txBody>
      </p:sp>
      <p:sp>
        <p:nvSpPr>
          <p:cNvPr id="5" name="Slide Number Placeholder 4"/>
          <p:cNvSpPr>
            <a:spLocks noGrp="1"/>
          </p:cNvSpPr>
          <p:nvPr>
            <p:ph type="sldNum" sz="quarter" idx="12"/>
          </p:nvPr>
        </p:nvSpPr>
        <p:spPr/>
        <p:txBody>
          <a:bodyPr/>
          <a:lstStyle/>
          <a:p>
            <a:fld id="{81286E1C-9B74-490A-8B36-72BBE96D8A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42AA1-8428-A94B-A3ED-079C8DCDCAE2}" type="datetime1">
              <a:rPr lang="en-US" smtClean="0"/>
              <a:t>7/3/2014</a:t>
            </a:fld>
            <a:endParaRPr lang="en-US"/>
          </a:p>
        </p:txBody>
      </p:sp>
      <p:sp>
        <p:nvSpPr>
          <p:cNvPr id="3" name="Footer Placeholder 2"/>
          <p:cNvSpPr>
            <a:spLocks noGrp="1"/>
          </p:cNvSpPr>
          <p:nvPr>
            <p:ph type="ftr" sz="quarter" idx="11"/>
          </p:nvPr>
        </p:nvSpPr>
        <p:spPr/>
        <p:txBody>
          <a:bodyPr/>
          <a:lstStyle/>
          <a:p>
            <a:r>
              <a:rPr lang="en-US" smtClean="0"/>
              <a:t>© Brian Peacock Ergonomics (BPE) Pte. Ltd.</a:t>
            </a:r>
            <a:endParaRPr lang="en-US"/>
          </a:p>
        </p:txBody>
      </p:sp>
      <p:sp>
        <p:nvSpPr>
          <p:cNvPr id="4" name="Slide Number Placeholder 3"/>
          <p:cNvSpPr>
            <a:spLocks noGrp="1"/>
          </p:cNvSpPr>
          <p:nvPr>
            <p:ph type="sldNum" sz="quarter" idx="12"/>
          </p:nvPr>
        </p:nvSpPr>
        <p:spPr/>
        <p:txBody>
          <a:bodyPr/>
          <a:lstStyle/>
          <a:p>
            <a:fld id="{81286E1C-9B74-490A-8B36-72BBE96D8A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37C3BC-352E-9449-9FC9-9667FA318E44}" type="datetime1">
              <a:rPr lang="en-US" smtClean="0"/>
              <a:t>7/3/2014</a:t>
            </a:fld>
            <a:endParaRPr lang="en-US"/>
          </a:p>
        </p:txBody>
      </p:sp>
      <p:sp>
        <p:nvSpPr>
          <p:cNvPr id="6" name="Footer Placeholder 5"/>
          <p:cNvSpPr>
            <a:spLocks noGrp="1"/>
          </p:cNvSpPr>
          <p:nvPr>
            <p:ph type="ftr" sz="quarter" idx="11"/>
          </p:nvPr>
        </p:nvSpPr>
        <p:spPr/>
        <p:txBody>
          <a:bodyPr/>
          <a:lstStyle/>
          <a:p>
            <a:r>
              <a:rPr lang="en-US" smtClean="0"/>
              <a:t>© Brian Peacock Ergonomics (BPE) Pte. Ltd.</a:t>
            </a:r>
            <a:endParaRPr lang="en-US"/>
          </a:p>
        </p:txBody>
      </p:sp>
      <p:sp>
        <p:nvSpPr>
          <p:cNvPr id="7" name="Slide Number Placeholder 6"/>
          <p:cNvSpPr>
            <a:spLocks noGrp="1"/>
          </p:cNvSpPr>
          <p:nvPr>
            <p:ph type="sldNum" sz="quarter" idx="12"/>
          </p:nvPr>
        </p:nvSpPr>
        <p:spPr/>
        <p:txBody>
          <a:bodyPr/>
          <a:lstStyle/>
          <a:p>
            <a:fld id="{81286E1C-9B74-490A-8B36-72BBE96D8AF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1E2D82-93A6-2A4D-A3B3-4ABB3B3D42BF}" type="datetime1">
              <a:rPr lang="en-US" smtClean="0"/>
              <a:t>7/3/2014</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 Brian Peacock Ergonomics (BPE) Pte. Ltd.</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1286E1C-9B74-490A-8B36-72BBE96D8AF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CB681D5-DB70-424C-B99B-A062265DEC3A}" type="datetime1">
              <a:rPr lang="en-US" smtClean="0"/>
              <a:t>7/3/2014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 Brian Peacock Ergonomics (BPE) Pte. Ltd.</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286E1C-9B74-490A-8B36-72BBE96D8A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3886200"/>
          </a:xfrm>
        </p:spPr>
        <p:txBody>
          <a:bodyPr>
            <a:noAutofit/>
          </a:bodyPr>
          <a:lstStyle/>
          <a:p>
            <a:r>
              <a:rPr lang="en-US" dirty="0" smtClean="0"/>
              <a:t>Surface and Functional Anatomy for Ergonomics</a:t>
            </a:r>
            <a:endParaRPr lang="en-US" dirty="0"/>
          </a:p>
        </p:txBody>
      </p:sp>
      <p:sp>
        <p:nvSpPr>
          <p:cNvPr id="9" name="Footer Placeholder 2"/>
          <p:cNvSpPr>
            <a:spLocks noGrp="1"/>
          </p:cNvSpPr>
          <p:nvPr>
            <p:ph type="ftr" sz="quarter" idx="11"/>
          </p:nvPr>
        </p:nvSpPr>
        <p:spPr>
          <a:xfrm>
            <a:off x="838200" y="6172200"/>
            <a:ext cx="3962400" cy="457200"/>
          </a:xfrm>
        </p:spPr>
        <p:txBody>
          <a:bodyPr/>
          <a:lstStyle/>
          <a:p>
            <a:r>
              <a:rPr lang="en-US" smtClean="0"/>
              <a:t>© Brian Peacock Ergonomics (BPE) Pte. Ltd.</a:t>
            </a:r>
            <a:endParaRPr lang="en-US" dirty="0"/>
          </a:p>
        </p:txBody>
      </p:sp>
      <p:sp>
        <p:nvSpPr>
          <p:cNvPr id="10" name="Subtitle 2"/>
          <p:cNvSpPr txBox="1">
            <a:spLocks/>
          </p:cNvSpPr>
          <p:nvPr/>
        </p:nvSpPr>
        <p:spPr>
          <a:xfrm>
            <a:off x="609600" y="3429000"/>
            <a:ext cx="7779434" cy="17526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Brian Peacock </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for</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Pitney Bowes </a:t>
            </a:r>
            <a:r>
              <a:rPr kumimoji="0" lang="en-US" sz="2600" b="0" i="0" u="none" strike="noStrike" kern="1200" cap="none" spc="0" normalizeH="0" baseline="0" noProof="0" dirty="0" err="1" smtClean="0">
                <a:ln>
                  <a:noFill/>
                </a:ln>
                <a:solidFill>
                  <a:schemeClr val="tx2"/>
                </a:solidFill>
                <a:effectLst/>
                <a:uLnTx/>
                <a:uFillTx/>
                <a:latin typeface="+mn-lt"/>
                <a:ea typeface="+mn-ea"/>
                <a:cs typeface="+mn-cs"/>
              </a:rPr>
              <a:t>Inc</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914400" y="228600"/>
            <a:ext cx="7772400" cy="1143000"/>
          </a:xfrm>
        </p:spPr>
        <p:txBody>
          <a:bodyPr/>
          <a:lstStyle/>
          <a:p>
            <a:r>
              <a:rPr lang="en-US" dirty="0"/>
              <a:t>Planes of Motion</a:t>
            </a:r>
          </a:p>
        </p:txBody>
      </p:sp>
      <p:sp>
        <p:nvSpPr>
          <p:cNvPr id="84999" name="Rectangle 7"/>
          <p:cNvSpPr>
            <a:spLocks noGrp="1" noChangeArrowheads="1"/>
          </p:cNvSpPr>
          <p:nvPr>
            <p:ph sz="quarter" idx="1"/>
          </p:nvPr>
        </p:nvSpPr>
        <p:spPr>
          <a:xfrm>
            <a:off x="5181600" y="1874837"/>
            <a:ext cx="3276600" cy="4525963"/>
          </a:xfrm>
        </p:spPr>
        <p:txBody>
          <a:bodyPr/>
          <a:lstStyle/>
          <a:p>
            <a:r>
              <a:rPr lang="en-US" dirty="0"/>
              <a:t>Flexion</a:t>
            </a:r>
          </a:p>
          <a:p>
            <a:r>
              <a:rPr lang="en-US" dirty="0"/>
              <a:t>Extension</a:t>
            </a:r>
          </a:p>
          <a:p>
            <a:r>
              <a:rPr lang="en-US" dirty="0"/>
              <a:t>Abduction</a:t>
            </a:r>
          </a:p>
          <a:p>
            <a:r>
              <a:rPr lang="en-US" dirty="0"/>
              <a:t>Adduction</a:t>
            </a:r>
          </a:p>
          <a:p>
            <a:r>
              <a:rPr lang="en-US" dirty="0"/>
              <a:t>Lateral Rotation</a:t>
            </a:r>
          </a:p>
          <a:p>
            <a:r>
              <a:rPr lang="en-US" dirty="0"/>
              <a:t>Medial Rotation</a:t>
            </a:r>
          </a:p>
          <a:p>
            <a:r>
              <a:rPr lang="en-US" dirty="0" err="1"/>
              <a:t>Circumduction</a:t>
            </a:r>
            <a:endParaRPr lang="en-US" dirty="0"/>
          </a:p>
          <a:p>
            <a:r>
              <a:rPr lang="en-US" dirty="0"/>
              <a:t>Sliding</a:t>
            </a:r>
          </a:p>
        </p:txBody>
      </p:sp>
      <p:pic>
        <p:nvPicPr>
          <p:cNvPr id="84997" name="Picture 5" descr="scan0070"/>
          <p:cNvPicPr>
            <a:picLocks noChangeAspect="1" noChangeArrowheads="1"/>
          </p:cNvPicPr>
          <p:nvPr/>
        </p:nvPicPr>
        <p:blipFill>
          <a:blip r:embed="rId3" cstate="print"/>
          <a:srcRect/>
          <a:stretch>
            <a:fillRect/>
          </a:stretch>
        </p:blipFill>
        <p:spPr bwMode="auto">
          <a:xfrm>
            <a:off x="838200" y="1447800"/>
            <a:ext cx="3578225" cy="4648200"/>
          </a:xfrm>
          <a:prstGeom prst="rect">
            <a:avLst/>
          </a:prstGeom>
          <a:noFill/>
        </p:spPr>
      </p:pic>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fontScale="90000"/>
          </a:bodyPr>
          <a:lstStyle/>
          <a:p>
            <a:r>
              <a:rPr lang="en-US" dirty="0" smtClean="0"/>
              <a:t>Standard Movements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06011162"/>
              </p:ext>
            </p:extLst>
          </p:nvPr>
        </p:nvGraphicFramePr>
        <p:xfrm>
          <a:off x="304800" y="228600"/>
          <a:ext cx="8305800" cy="6126480"/>
        </p:xfrm>
        <a:graphic>
          <a:graphicData uri="http://schemas.openxmlformats.org/drawingml/2006/table">
            <a:tbl>
              <a:tblPr firstRow="1" bandRow="1">
                <a:tableStyleId>{5C22544A-7EE6-4342-B048-85BDC9FD1C3A}</a:tableStyleId>
              </a:tblPr>
              <a:tblGrid>
                <a:gridCol w="2768600"/>
                <a:gridCol w="1574800"/>
                <a:gridCol w="3962400"/>
              </a:tblGrid>
              <a:tr h="584352">
                <a:tc>
                  <a:txBody>
                    <a:bodyPr/>
                    <a:lstStyle/>
                    <a:p>
                      <a:endParaRPr lang="en-US" sz="1800" dirty="0"/>
                    </a:p>
                  </a:txBody>
                  <a:tcPr>
                    <a:noFill/>
                  </a:tcPr>
                </a:tc>
                <a:tc>
                  <a:txBody>
                    <a:bodyPr/>
                    <a:lstStyle/>
                    <a:p>
                      <a:r>
                        <a:rPr lang="en-US" sz="1800" dirty="0" smtClean="0"/>
                        <a:t>Plane of Motion</a:t>
                      </a:r>
                      <a:endParaRPr lang="en-US" sz="1800" dirty="0"/>
                    </a:p>
                  </a:txBody>
                  <a:tcPr>
                    <a:noFill/>
                  </a:tcPr>
                </a:tc>
                <a:tc>
                  <a:txBody>
                    <a:bodyPr/>
                    <a:lstStyle/>
                    <a:p>
                      <a:r>
                        <a:rPr lang="en-US" sz="1800" dirty="0" smtClean="0"/>
                        <a:t>Notes</a:t>
                      </a:r>
                      <a:endParaRPr lang="en-US" sz="1800" dirty="0"/>
                    </a:p>
                  </a:txBody>
                  <a:tcPr>
                    <a:noFill/>
                  </a:tcPr>
                </a:tc>
              </a:tr>
              <a:tr h="333915">
                <a:tc>
                  <a:txBody>
                    <a:bodyPr/>
                    <a:lstStyle/>
                    <a:p>
                      <a:r>
                        <a:rPr lang="en-US" sz="1800" dirty="0" smtClean="0"/>
                        <a:t>Flexion</a:t>
                      </a:r>
                      <a:endParaRPr lang="en-US" sz="1800" dirty="0"/>
                    </a:p>
                  </a:txBody>
                  <a:tcPr>
                    <a:noFill/>
                  </a:tcPr>
                </a:tc>
                <a:tc>
                  <a:txBody>
                    <a:bodyPr/>
                    <a:lstStyle/>
                    <a:p>
                      <a:r>
                        <a:rPr lang="en-US" sz="1800" dirty="0" smtClean="0"/>
                        <a:t>Saggital</a:t>
                      </a:r>
                      <a:endParaRPr lang="en-US" sz="1800" dirty="0"/>
                    </a:p>
                  </a:txBody>
                  <a:tcPr>
                    <a:noFill/>
                  </a:tcPr>
                </a:tc>
                <a:tc>
                  <a:txBody>
                    <a:bodyPr/>
                    <a:lstStyle/>
                    <a:p>
                      <a:r>
                        <a:rPr lang="en-US" sz="1800" dirty="0" smtClean="0"/>
                        <a:t>Hip, Shoulder, Wrist,  Knee, Ankle, Spine</a:t>
                      </a:r>
                      <a:endParaRPr lang="en-US" sz="1800" dirty="0"/>
                    </a:p>
                  </a:txBody>
                  <a:tcPr>
                    <a:noFill/>
                  </a:tcPr>
                </a:tc>
              </a:tr>
              <a:tr h="333915">
                <a:tc>
                  <a:txBody>
                    <a:bodyPr/>
                    <a:lstStyle/>
                    <a:p>
                      <a:r>
                        <a:rPr lang="en-US" sz="1800" dirty="0" smtClean="0"/>
                        <a:t>Extension</a:t>
                      </a:r>
                      <a:endParaRPr lang="en-US" sz="1800" dirty="0"/>
                    </a:p>
                  </a:txBody>
                  <a:tcPr>
                    <a:noFill/>
                  </a:tcPr>
                </a:tc>
                <a:tc>
                  <a:txBody>
                    <a:bodyPr/>
                    <a:lstStyle/>
                    <a:p>
                      <a:r>
                        <a:rPr lang="en-US" sz="1800" dirty="0" smtClean="0"/>
                        <a:t>Saggital</a:t>
                      </a:r>
                      <a:endParaRPr lang="en-US" sz="1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Hip, Shoulder, Wrist, Knee, </a:t>
                      </a:r>
                      <a:r>
                        <a:rPr lang="en-US" sz="1800" dirty="0" smtClean="0"/>
                        <a:t>Ankle</a:t>
                      </a:r>
                      <a:r>
                        <a:rPr lang="en-US" sz="1800" dirty="0" smtClean="0"/>
                        <a:t>, Spine</a:t>
                      </a:r>
                    </a:p>
                  </a:txBody>
                  <a:tcPr>
                    <a:noFill/>
                  </a:tcPr>
                </a:tc>
              </a:tr>
              <a:tr h="333915">
                <a:tc>
                  <a:txBody>
                    <a:bodyPr/>
                    <a:lstStyle/>
                    <a:p>
                      <a:r>
                        <a:rPr lang="en-US" sz="1800" dirty="0" smtClean="0"/>
                        <a:t>Abduction</a:t>
                      </a:r>
                      <a:endParaRPr lang="en-US" sz="1800" dirty="0"/>
                    </a:p>
                  </a:txBody>
                  <a:tcPr>
                    <a:noFill/>
                  </a:tcPr>
                </a:tc>
                <a:tc>
                  <a:txBody>
                    <a:bodyPr/>
                    <a:lstStyle/>
                    <a:p>
                      <a:r>
                        <a:rPr lang="en-US" sz="1800" dirty="0" smtClean="0"/>
                        <a:t>Frontal</a:t>
                      </a:r>
                      <a:endParaRPr lang="en-US" sz="1800" dirty="0"/>
                    </a:p>
                  </a:txBody>
                  <a:tcPr>
                    <a:noFill/>
                  </a:tcPr>
                </a:tc>
                <a:tc>
                  <a:txBody>
                    <a:bodyPr/>
                    <a:lstStyle/>
                    <a:p>
                      <a:r>
                        <a:rPr lang="en-US" sz="1800" dirty="0" smtClean="0"/>
                        <a:t>Hip, Shoulder, Wrist, </a:t>
                      </a:r>
                      <a:r>
                        <a:rPr lang="en-US" sz="1800" dirty="0" err="1" smtClean="0"/>
                        <a:t>Carpo</a:t>
                      </a:r>
                      <a:r>
                        <a:rPr lang="en-US" sz="1800" dirty="0" smtClean="0"/>
                        <a:t>-metacarpal</a:t>
                      </a:r>
                      <a:endParaRPr lang="en-US" sz="1800" dirty="0"/>
                    </a:p>
                  </a:txBody>
                  <a:tcPr>
                    <a:noFill/>
                  </a:tcPr>
                </a:tc>
              </a:tr>
              <a:tr h="333915">
                <a:tc>
                  <a:txBody>
                    <a:bodyPr/>
                    <a:lstStyle/>
                    <a:p>
                      <a:r>
                        <a:rPr lang="en-US" sz="1800" dirty="0" smtClean="0"/>
                        <a:t>Adduction</a:t>
                      </a:r>
                      <a:endParaRPr lang="en-US" sz="1800" dirty="0"/>
                    </a:p>
                  </a:txBody>
                  <a:tcPr>
                    <a:noFill/>
                  </a:tcPr>
                </a:tc>
                <a:tc>
                  <a:txBody>
                    <a:bodyPr/>
                    <a:lstStyle/>
                    <a:p>
                      <a:r>
                        <a:rPr lang="en-US" sz="1800" dirty="0" smtClean="0"/>
                        <a:t>Frontal</a:t>
                      </a:r>
                      <a:endParaRPr lang="en-US" sz="1800" dirty="0"/>
                    </a:p>
                  </a:txBody>
                  <a:tcPr>
                    <a:noFill/>
                  </a:tcPr>
                </a:tc>
                <a:tc>
                  <a:txBody>
                    <a:bodyPr/>
                    <a:lstStyle/>
                    <a:p>
                      <a:r>
                        <a:rPr lang="en-US" sz="1800" dirty="0" smtClean="0"/>
                        <a:t>Hip,</a:t>
                      </a:r>
                      <a:r>
                        <a:rPr lang="en-US" sz="1800" baseline="0" dirty="0" smtClean="0"/>
                        <a:t> Shoulder, Wrist, </a:t>
                      </a:r>
                      <a:r>
                        <a:rPr lang="en-US" sz="1800" baseline="0" dirty="0" err="1" smtClean="0"/>
                        <a:t>Carpo</a:t>
                      </a:r>
                      <a:r>
                        <a:rPr lang="en-US" sz="1800" baseline="0" dirty="0" smtClean="0"/>
                        <a:t>-metacarpal</a:t>
                      </a:r>
                      <a:endParaRPr lang="en-US" sz="1800" dirty="0"/>
                    </a:p>
                  </a:txBody>
                  <a:tcPr>
                    <a:noFill/>
                  </a:tcPr>
                </a:tc>
              </a:tr>
              <a:tr h="333915">
                <a:tc>
                  <a:txBody>
                    <a:bodyPr/>
                    <a:lstStyle/>
                    <a:p>
                      <a:r>
                        <a:rPr lang="en-US" sz="1800" dirty="0" smtClean="0"/>
                        <a:t>Side Flexion</a:t>
                      </a:r>
                      <a:endParaRPr lang="en-US" sz="1800" dirty="0"/>
                    </a:p>
                  </a:txBody>
                  <a:tcPr>
                    <a:noFill/>
                  </a:tcPr>
                </a:tc>
                <a:tc>
                  <a:txBody>
                    <a:bodyPr/>
                    <a:lstStyle/>
                    <a:p>
                      <a:r>
                        <a:rPr lang="en-US" sz="1800" dirty="0" smtClean="0"/>
                        <a:t>Frontal</a:t>
                      </a:r>
                      <a:endParaRPr lang="en-US" sz="1800" dirty="0"/>
                    </a:p>
                  </a:txBody>
                  <a:tcPr>
                    <a:noFill/>
                  </a:tcPr>
                </a:tc>
                <a:tc>
                  <a:txBody>
                    <a:bodyPr/>
                    <a:lstStyle/>
                    <a:p>
                      <a:r>
                        <a:rPr lang="en-US" sz="1800" dirty="0" smtClean="0"/>
                        <a:t>Spine</a:t>
                      </a:r>
                      <a:endParaRPr lang="en-US" sz="1800" dirty="0"/>
                    </a:p>
                  </a:txBody>
                  <a:tcPr>
                    <a:noFill/>
                  </a:tcPr>
                </a:tc>
              </a:tr>
              <a:tr h="333915">
                <a:tc>
                  <a:txBody>
                    <a:bodyPr/>
                    <a:lstStyle/>
                    <a:p>
                      <a:r>
                        <a:rPr lang="en-US" sz="1800" dirty="0" smtClean="0"/>
                        <a:t>Rotation</a:t>
                      </a:r>
                      <a:endParaRPr lang="en-US" sz="1800" dirty="0"/>
                    </a:p>
                  </a:txBody>
                  <a:tcPr>
                    <a:noFill/>
                  </a:tcPr>
                </a:tc>
                <a:tc>
                  <a:txBody>
                    <a:bodyPr/>
                    <a:lstStyle/>
                    <a:p>
                      <a:r>
                        <a:rPr lang="en-US" sz="1800" dirty="0" smtClean="0"/>
                        <a:t>Spine</a:t>
                      </a:r>
                      <a:endParaRPr lang="en-US" sz="1800" dirty="0"/>
                    </a:p>
                  </a:txBody>
                  <a:tcPr>
                    <a:noFill/>
                  </a:tcPr>
                </a:tc>
                <a:tc>
                  <a:txBody>
                    <a:bodyPr/>
                    <a:lstStyle/>
                    <a:p>
                      <a:r>
                        <a:rPr lang="en-US" sz="1800" dirty="0" smtClean="0"/>
                        <a:t>Horizontal</a:t>
                      </a:r>
                      <a:endParaRPr lang="en-US" sz="1800" dirty="0"/>
                    </a:p>
                  </a:txBody>
                  <a:tcPr>
                    <a:noFill/>
                  </a:tcPr>
                </a:tc>
              </a:tr>
              <a:tr h="333915">
                <a:tc>
                  <a:txBody>
                    <a:bodyPr/>
                    <a:lstStyle/>
                    <a:p>
                      <a:r>
                        <a:rPr lang="en-US" sz="1800" dirty="0" smtClean="0"/>
                        <a:t>Medial Rotation</a:t>
                      </a:r>
                      <a:endParaRPr lang="en-US" sz="1800" dirty="0"/>
                    </a:p>
                  </a:txBody>
                  <a:tcPr>
                    <a:noFill/>
                  </a:tcPr>
                </a:tc>
                <a:tc>
                  <a:txBody>
                    <a:bodyPr/>
                    <a:lstStyle/>
                    <a:p>
                      <a:r>
                        <a:rPr lang="en-US" sz="1800" dirty="0" smtClean="0"/>
                        <a:t>Horizontal</a:t>
                      </a:r>
                      <a:endParaRPr lang="en-US" sz="1800" dirty="0"/>
                    </a:p>
                  </a:txBody>
                  <a:tcPr>
                    <a:noFill/>
                  </a:tcPr>
                </a:tc>
                <a:tc>
                  <a:txBody>
                    <a:bodyPr/>
                    <a:lstStyle/>
                    <a:p>
                      <a:r>
                        <a:rPr lang="en-US" sz="1800" dirty="0" smtClean="0"/>
                        <a:t>Hip, Shoulder, Knee</a:t>
                      </a:r>
                      <a:endParaRPr lang="en-US" sz="1800" dirty="0"/>
                    </a:p>
                  </a:txBody>
                  <a:tcPr>
                    <a:noFill/>
                  </a:tcPr>
                </a:tc>
              </a:tr>
              <a:tr h="333915">
                <a:tc>
                  <a:txBody>
                    <a:bodyPr/>
                    <a:lstStyle/>
                    <a:p>
                      <a:r>
                        <a:rPr lang="en-US" sz="1800" dirty="0" smtClean="0"/>
                        <a:t>Lateral Rotation</a:t>
                      </a:r>
                    </a:p>
                  </a:txBody>
                  <a:tcPr>
                    <a:noFill/>
                  </a:tcPr>
                </a:tc>
                <a:tc>
                  <a:txBody>
                    <a:bodyPr/>
                    <a:lstStyle/>
                    <a:p>
                      <a:r>
                        <a:rPr lang="en-US" sz="1800" dirty="0" smtClean="0"/>
                        <a:t>Horizontal</a:t>
                      </a:r>
                      <a:endParaRPr lang="en-US" sz="1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Hip, Shoulder, Knee</a:t>
                      </a:r>
                    </a:p>
                  </a:txBody>
                  <a:tcPr>
                    <a:noFill/>
                  </a:tcPr>
                </a:tc>
              </a:tr>
              <a:tr h="333915">
                <a:tc>
                  <a:txBody>
                    <a:bodyPr/>
                    <a:lstStyle/>
                    <a:p>
                      <a:r>
                        <a:rPr lang="en-US" sz="1800" dirty="0" err="1" smtClean="0"/>
                        <a:t>Circumduction</a:t>
                      </a:r>
                      <a:endParaRPr lang="en-US" sz="1800" dirty="0"/>
                    </a:p>
                  </a:txBody>
                  <a:tcPr>
                    <a:noFill/>
                  </a:tcPr>
                </a:tc>
                <a:tc>
                  <a:txBody>
                    <a:bodyPr/>
                    <a:lstStyle/>
                    <a:p>
                      <a:r>
                        <a:rPr lang="en-US" sz="1800" dirty="0" smtClean="0"/>
                        <a:t>All</a:t>
                      </a:r>
                      <a:endParaRPr lang="en-US" sz="1800" dirty="0"/>
                    </a:p>
                  </a:txBody>
                  <a:tcPr>
                    <a:noFill/>
                  </a:tcPr>
                </a:tc>
                <a:tc>
                  <a:txBody>
                    <a:bodyPr/>
                    <a:lstStyle/>
                    <a:p>
                      <a:r>
                        <a:rPr lang="en-US" sz="1800" dirty="0" smtClean="0"/>
                        <a:t>Hip, Shoulder, Wrist, Ankle</a:t>
                      </a:r>
                      <a:endParaRPr lang="en-US" sz="1800" dirty="0"/>
                    </a:p>
                  </a:txBody>
                  <a:tcPr>
                    <a:noFill/>
                  </a:tcPr>
                </a:tc>
              </a:tr>
              <a:tr h="333915">
                <a:tc>
                  <a:txBody>
                    <a:bodyPr/>
                    <a:lstStyle/>
                    <a:p>
                      <a:r>
                        <a:rPr lang="en-US" sz="1800" dirty="0" smtClean="0"/>
                        <a:t>Pronation</a:t>
                      </a:r>
                      <a:endParaRPr lang="en-US" sz="1800" dirty="0"/>
                    </a:p>
                  </a:txBody>
                  <a:tcPr>
                    <a:noFill/>
                  </a:tcPr>
                </a:tc>
                <a:tc>
                  <a:txBody>
                    <a:bodyPr/>
                    <a:lstStyle/>
                    <a:p>
                      <a:r>
                        <a:rPr lang="en-US" sz="1800" dirty="0" smtClean="0"/>
                        <a:t>Horizontal</a:t>
                      </a:r>
                      <a:endParaRPr lang="en-US" sz="1800" dirty="0"/>
                    </a:p>
                  </a:txBody>
                  <a:tcPr>
                    <a:noFill/>
                  </a:tcPr>
                </a:tc>
                <a:tc>
                  <a:txBody>
                    <a:bodyPr/>
                    <a:lstStyle/>
                    <a:p>
                      <a:r>
                        <a:rPr lang="en-US" sz="1800" dirty="0" smtClean="0"/>
                        <a:t>Forearm</a:t>
                      </a:r>
                      <a:endParaRPr lang="en-US" sz="1800" dirty="0"/>
                    </a:p>
                  </a:txBody>
                  <a:tcPr>
                    <a:noFill/>
                  </a:tcPr>
                </a:tc>
              </a:tr>
              <a:tr h="333915">
                <a:tc>
                  <a:txBody>
                    <a:bodyPr/>
                    <a:lstStyle/>
                    <a:p>
                      <a:r>
                        <a:rPr lang="en-US" sz="1800" dirty="0" smtClean="0"/>
                        <a:t>Supination</a:t>
                      </a:r>
                      <a:endParaRPr lang="en-US" sz="1800" dirty="0"/>
                    </a:p>
                  </a:txBody>
                  <a:tcPr>
                    <a:noFill/>
                  </a:tcPr>
                </a:tc>
                <a:tc>
                  <a:txBody>
                    <a:bodyPr/>
                    <a:lstStyle/>
                    <a:p>
                      <a:r>
                        <a:rPr lang="en-US" sz="1800" dirty="0" smtClean="0"/>
                        <a:t>Horizontal</a:t>
                      </a:r>
                      <a:endParaRPr lang="en-US" sz="1800" dirty="0"/>
                    </a:p>
                  </a:txBody>
                  <a:tcPr>
                    <a:noFill/>
                  </a:tcPr>
                </a:tc>
                <a:tc>
                  <a:txBody>
                    <a:bodyPr/>
                    <a:lstStyle/>
                    <a:p>
                      <a:r>
                        <a:rPr lang="en-US" sz="1800" dirty="0" smtClean="0"/>
                        <a:t>Forearm</a:t>
                      </a:r>
                      <a:endParaRPr lang="en-US" sz="1800" dirty="0"/>
                    </a:p>
                  </a:txBody>
                  <a:tcPr>
                    <a:noFill/>
                  </a:tcPr>
                </a:tc>
              </a:tr>
              <a:tr h="333915">
                <a:tc>
                  <a:txBody>
                    <a:bodyPr/>
                    <a:lstStyle/>
                    <a:p>
                      <a:r>
                        <a:rPr lang="en-US" sz="1800" dirty="0" smtClean="0"/>
                        <a:t>Inversion</a:t>
                      </a:r>
                    </a:p>
                  </a:txBody>
                  <a:tcPr>
                    <a:noFill/>
                  </a:tcPr>
                </a:tc>
                <a:tc>
                  <a:txBody>
                    <a:bodyPr/>
                    <a:lstStyle/>
                    <a:p>
                      <a:r>
                        <a:rPr lang="en-US" sz="1800" dirty="0" smtClean="0"/>
                        <a:t>Frontal</a:t>
                      </a:r>
                      <a:endParaRPr lang="en-US" sz="1800" dirty="0"/>
                    </a:p>
                  </a:txBody>
                  <a:tcPr>
                    <a:noFill/>
                  </a:tcPr>
                </a:tc>
                <a:tc>
                  <a:txBody>
                    <a:bodyPr/>
                    <a:lstStyle/>
                    <a:p>
                      <a:r>
                        <a:rPr lang="en-US" sz="1800" dirty="0" smtClean="0"/>
                        <a:t>Ankle</a:t>
                      </a:r>
                      <a:endParaRPr lang="en-US" sz="1800" dirty="0"/>
                    </a:p>
                  </a:txBody>
                  <a:tcPr>
                    <a:noFill/>
                  </a:tcPr>
                </a:tc>
              </a:tr>
              <a:tr h="333915">
                <a:tc>
                  <a:txBody>
                    <a:bodyPr/>
                    <a:lstStyle/>
                    <a:p>
                      <a:r>
                        <a:rPr lang="en-US" sz="1800" dirty="0" err="1" smtClean="0"/>
                        <a:t>Eversion</a:t>
                      </a:r>
                      <a:endParaRPr lang="en-US" sz="1800" dirty="0"/>
                    </a:p>
                  </a:txBody>
                  <a:tcPr>
                    <a:noFill/>
                  </a:tcPr>
                </a:tc>
                <a:tc>
                  <a:txBody>
                    <a:bodyPr/>
                    <a:lstStyle/>
                    <a:p>
                      <a:r>
                        <a:rPr lang="en-US" sz="1800" dirty="0" smtClean="0"/>
                        <a:t>Frontal</a:t>
                      </a:r>
                      <a:endParaRPr lang="en-US" sz="1800" dirty="0"/>
                    </a:p>
                  </a:txBody>
                  <a:tcPr>
                    <a:noFill/>
                  </a:tcPr>
                </a:tc>
                <a:tc>
                  <a:txBody>
                    <a:bodyPr/>
                    <a:lstStyle/>
                    <a:p>
                      <a:r>
                        <a:rPr lang="en-US" sz="1800" dirty="0" smtClean="0"/>
                        <a:t>Ankle</a:t>
                      </a:r>
                      <a:endParaRPr lang="en-US" sz="1800" dirty="0"/>
                    </a:p>
                  </a:txBody>
                  <a:tcPr>
                    <a:noFill/>
                  </a:tcPr>
                </a:tc>
              </a:tr>
              <a:tr h="333915">
                <a:tc>
                  <a:txBody>
                    <a:bodyPr/>
                    <a:lstStyle/>
                    <a:p>
                      <a:r>
                        <a:rPr lang="en-US" sz="1800" dirty="0" smtClean="0"/>
                        <a:t>Opposition</a:t>
                      </a:r>
                      <a:endParaRPr lang="en-US" sz="1800" dirty="0"/>
                    </a:p>
                  </a:txBody>
                  <a:tcPr>
                    <a:noFill/>
                  </a:tcPr>
                </a:tc>
                <a:tc>
                  <a:txBody>
                    <a:bodyPr/>
                    <a:lstStyle/>
                    <a:p>
                      <a:r>
                        <a:rPr lang="en-US" sz="1800" dirty="0" smtClean="0"/>
                        <a:t>All</a:t>
                      </a:r>
                      <a:endParaRPr lang="en-US" sz="1800" dirty="0"/>
                    </a:p>
                  </a:txBody>
                  <a:tcPr>
                    <a:noFill/>
                  </a:tcPr>
                </a:tc>
                <a:tc>
                  <a:txBody>
                    <a:bodyPr/>
                    <a:lstStyle/>
                    <a:p>
                      <a:r>
                        <a:rPr lang="en-US" sz="1800" dirty="0" smtClean="0"/>
                        <a:t>Thumb</a:t>
                      </a:r>
                      <a:endParaRPr lang="en-US" sz="1800" dirty="0"/>
                    </a:p>
                  </a:txBody>
                  <a:tcPr>
                    <a:noFill/>
                  </a:tcPr>
                </a:tc>
              </a:tr>
              <a:tr h="333915">
                <a:tc>
                  <a:txBody>
                    <a:bodyPr/>
                    <a:lstStyle/>
                    <a:p>
                      <a:r>
                        <a:rPr lang="en-US" sz="1800" dirty="0" smtClean="0"/>
                        <a:t>Sliding</a:t>
                      </a:r>
                      <a:endParaRPr lang="en-US" sz="1800" dirty="0"/>
                    </a:p>
                  </a:txBody>
                  <a:tcPr>
                    <a:noFill/>
                  </a:tcPr>
                </a:tc>
                <a:tc>
                  <a:txBody>
                    <a:bodyPr/>
                    <a:lstStyle/>
                    <a:p>
                      <a:r>
                        <a:rPr lang="en-US" sz="1800" dirty="0" smtClean="0"/>
                        <a:t>All</a:t>
                      </a:r>
                      <a:endParaRPr lang="en-US" sz="1800" dirty="0"/>
                    </a:p>
                  </a:txBody>
                  <a:tcPr>
                    <a:noFill/>
                  </a:tcPr>
                </a:tc>
                <a:tc>
                  <a:txBody>
                    <a:bodyPr/>
                    <a:lstStyle/>
                    <a:p>
                      <a:r>
                        <a:rPr lang="en-US" sz="1800" dirty="0" smtClean="0"/>
                        <a:t>Fingers, Toes, </a:t>
                      </a:r>
                      <a:r>
                        <a:rPr lang="en-US" sz="1800" baseline="0" dirty="0" smtClean="0"/>
                        <a:t> Spinal Facets</a:t>
                      </a:r>
                      <a:endParaRPr lang="en-US" sz="1800" dirty="0"/>
                    </a:p>
                  </a:txBody>
                  <a:tcPr>
                    <a:noFill/>
                  </a:tcPr>
                </a:tc>
              </a:tr>
            </a:tbl>
          </a:graphicData>
        </a:graphic>
      </p:graphicFrame>
      <p:sp>
        <p:nvSpPr>
          <p:cNvPr id="7"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400" dirty="0" smtClean="0"/>
              <a:t>Range of Motion</a:t>
            </a:r>
            <a:endParaRPr lang="en-US" sz="3400" dirty="0"/>
          </a:p>
        </p:txBody>
      </p:sp>
      <p:graphicFrame>
        <p:nvGraphicFramePr>
          <p:cNvPr id="7" name="Table 6"/>
          <p:cNvGraphicFramePr>
            <a:graphicFrameLocks noGrp="1"/>
          </p:cNvGraphicFramePr>
          <p:nvPr>
            <p:extLst>
              <p:ext uri="{D42A27DB-BD31-4B8C-83A1-F6EECF244321}">
                <p14:modId xmlns:p14="http://schemas.microsoft.com/office/powerpoint/2010/main" val="4195293544"/>
              </p:ext>
            </p:extLst>
          </p:nvPr>
        </p:nvGraphicFramePr>
        <p:xfrm>
          <a:off x="304800" y="152400"/>
          <a:ext cx="8305800" cy="6126480"/>
        </p:xfrm>
        <a:graphic>
          <a:graphicData uri="http://schemas.openxmlformats.org/drawingml/2006/table">
            <a:tbl>
              <a:tblPr firstRow="1" bandRow="1">
                <a:tableStyleId>{5C22544A-7EE6-4342-B048-85BDC9FD1C3A}</a:tableStyleId>
              </a:tblPr>
              <a:tblGrid>
                <a:gridCol w="2768600"/>
                <a:gridCol w="1574800"/>
                <a:gridCol w="3962400"/>
              </a:tblGrid>
              <a:tr h="342900">
                <a:tc>
                  <a:txBody>
                    <a:bodyPr/>
                    <a:lstStyle/>
                    <a:p>
                      <a:r>
                        <a:rPr lang="en-US" sz="1800" dirty="0" smtClean="0"/>
                        <a:t>Movement</a:t>
                      </a:r>
                      <a:r>
                        <a:rPr lang="en-US" sz="1800" baseline="0" dirty="0" smtClean="0"/>
                        <a:t> Type</a:t>
                      </a:r>
                      <a:endParaRPr lang="en-US" sz="1800" dirty="0"/>
                    </a:p>
                  </a:txBody>
                  <a:tcPr>
                    <a:noFill/>
                  </a:tcPr>
                </a:tc>
                <a:tc>
                  <a:txBody>
                    <a:bodyPr/>
                    <a:lstStyle/>
                    <a:p>
                      <a:r>
                        <a:rPr lang="en-US" sz="1800" dirty="0" smtClean="0"/>
                        <a:t>Plane of Motion</a:t>
                      </a:r>
                      <a:endParaRPr lang="en-US" sz="1800" dirty="0"/>
                    </a:p>
                  </a:txBody>
                  <a:tcPr>
                    <a:noFill/>
                  </a:tcPr>
                </a:tc>
                <a:tc>
                  <a:txBody>
                    <a:bodyPr/>
                    <a:lstStyle/>
                    <a:p>
                      <a:r>
                        <a:rPr lang="en-US" sz="1800" dirty="0" smtClean="0"/>
                        <a:t>Range of Motion</a:t>
                      </a:r>
                      <a:endParaRPr lang="en-US" sz="1800" dirty="0"/>
                    </a:p>
                  </a:txBody>
                  <a:tcPr>
                    <a:noFill/>
                  </a:tcPr>
                </a:tc>
              </a:tr>
              <a:tr h="342900">
                <a:tc>
                  <a:txBody>
                    <a:bodyPr/>
                    <a:lstStyle/>
                    <a:p>
                      <a:r>
                        <a:rPr lang="en-US" sz="1800" dirty="0" smtClean="0"/>
                        <a:t>Flexion</a:t>
                      </a:r>
                      <a:endParaRPr lang="en-US" sz="1800" dirty="0"/>
                    </a:p>
                  </a:txBody>
                  <a:tcPr>
                    <a:noFill/>
                  </a:tcPr>
                </a:tc>
                <a:tc>
                  <a:txBody>
                    <a:bodyPr/>
                    <a:lstStyle/>
                    <a:p>
                      <a:r>
                        <a:rPr lang="en-US" sz="1800" dirty="0" smtClean="0"/>
                        <a:t>Saggital</a:t>
                      </a:r>
                      <a:endParaRPr lang="en-US" sz="1800" dirty="0"/>
                    </a:p>
                  </a:txBody>
                  <a:tcPr>
                    <a:noFill/>
                  </a:tcPr>
                </a:tc>
                <a:tc>
                  <a:txBody>
                    <a:bodyPr/>
                    <a:lstStyle/>
                    <a:p>
                      <a:endParaRPr lang="en-US" sz="1800" dirty="0"/>
                    </a:p>
                  </a:txBody>
                  <a:tcPr>
                    <a:noFill/>
                  </a:tcPr>
                </a:tc>
              </a:tr>
              <a:tr h="342900">
                <a:tc>
                  <a:txBody>
                    <a:bodyPr/>
                    <a:lstStyle/>
                    <a:p>
                      <a:r>
                        <a:rPr lang="en-US" sz="1800" dirty="0" smtClean="0"/>
                        <a:t>Extension</a:t>
                      </a:r>
                      <a:endParaRPr lang="en-US" sz="1800" dirty="0"/>
                    </a:p>
                  </a:txBody>
                  <a:tcPr>
                    <a:noFill/>
                  </a:tcPr>
                </a:tc>
                <a:tc>
                  <a:txBody>
                    <a:bodyPr/>
                    <a:lstStyle/>
                    <a:p>
                      <a:r>
                        <a:rPr lang="en-US" sz="1800" dirty="0" smtClean="0"/>
                        <a:t>Saggital</a:t>
                      </a:r>
                      <a:endParaRPr lang="en-US" sz="1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noFill/>
                  </a:tcPr>
                </a:tc>
              </a:tr>
              <a:tr h="342900">
                <a:tc>
                  <a:txBody>
                    <a:bodyPr/>
                    <a:lstStyle/>
                    <a:p>
                      <a:r>
                        <a:rPr lang="en-US" sz="1800" dirty="0" smtClean="0"/>
                        <a:t>Abduction</a:t>
                      </a:r>
                      <a:endParaRPr lang="en-US" sz="1800" dirty="0"/>
                    </a:p>
                  </a:txBody>
                  <a:tcPr>
                    <a:noFill/>
                  </a:tcPr>
                </a:tc>
                <a:tc>
                  <a:txBody>
                    <a:bodyPr/>
                    <a:lstStyle/>
                    <a:p>
                      <a:r>
                        <a:rPr lang="en-US" sz="1800" dirty="0" smtClean="0"/>
                        <a:t>Frontal</a:t>
                      </a:r>
                      <a:endParaRPr lang="en-US" sz="1800" dirty="0"/>
                    </a:p>
                  </a:txBody>
                  <a:tcPr>
                    <a:noFill/>
                  </a:tcPr>
                </a:tc>
                <a:tc>
                  <a:txBody>
                    <a:bodyPr/>
                    <a:lstStyle/>
                    <a:p>
                      <a:endParaRPr lang="en-US" sz="1800" dirty="0"/>
                    </a:p>
                  </a:txBody>
                  <a:tcPr>
                    <a:noFill/>
                  </a:tcPr>
                </a:tc>
              </a:tr>
              <a:tr h="342900">
                <a:tc>
                  <a:txBody>
                    <a:bodyPr/>
                    <a:lstStyle/>
                    <a:p>
                      <a:r>
                        <a:rPr lang="en-US" sz="1800" dirty="0" smtClean="0"/>
                        <a:t>Adduction</a:t>
                      </a:r>
                      <a:endParaRPr lang="en-US" sz="1800" dirty="0"/>
                    </a:p>
                  </a:txBody>
                  <a:tcPr>
                    <a:noFill/>
                  </a:tcPr>
                </a:tc>
                <a:tc>
                  <a:txBody>
                    <a:bodyPr/>
                    <a:lstStyle/>
                    <a:p>
                      <a:r>
                        <a:rPr lang="en-US" sz="1800" dirty="0" smtClean="0"/>
                        <a:t>Frontal</a:t>
                      </a:r>
                      <a:endParaRPr lang="en-US" sz="1800" dirty="0"/>
                    </a:p>
                  </a:txBody>
                  <a:tcPr>
                    <a:noFill/>
                  </a:tcPr>
                </a:tc>
                <a:tc>
                  <a:txBody>
                    <a:bodyPr/>
                    <a:lstStyle/>
                    <a:p>
                      <a:endParaRPr lang="en-US" sz="1800" dirty="0"/>
                    </a:p>
                  </a:txBody>
                  <a:tcPr>
                    <a:noFill/>
                  </a:tcPr>
                </a:tc>
              </a:tr>
              <a:tr h="342900">
                <a:tc>
                  <a:txBody>
                    <a:bodyPr/>
                    <a:lstStyle/>
                    <a:p>
                      <a:r>
                        <a:rPr lang="en-US" sz="1800" dirty="0" smtClean="0"/>
                        <a:t>Side Flexion</a:t>
                      </a:r>
                      <a:endParaRPr lang="en-US" sz="1800" dirty="0"/>
                    </a:p>
                  </a:txBody>
                  <a:tcPr>
                    <a:noFill/>
                  </a:tcPr>
                </a:tc>
                <a:tc>
                  <a:txBody>
                    <a:bodyPr/>
                    <a:lstStyle/>
                    <a:p>
                      <a:r>
                        <a:rPr lang="en-US" sz="1800" dirty="0" smtClean="0"/>
                        <a:t>Frontal</a:t>
                      </a:r>
                      <a:endParaRPr lang="en-US" sz="1800" dirty="0"/>
                    </a:p>
                  </a:txBody>
                  <a:tcPr>
                    <a:noFill/>
                  </a:tcPr>
                </a:tc>
                <a:tc>
                  <a:txBody>
                    <a:bodyPr/>
                    <a:lstStyle/>
                    <a:p>
                      <a:endParaRPr lang="en-US" sz="1800" dirty="0"/>
                    </a:p>
                  </a:txBody>
                  <a:tcPr>
                    <a:noFill/>
                  </a:tcPr>
                </a:tc>
              </a:tr>
              <a:tr h="342900">
                <a:tc>
                  <a:txBody>
                    <a:bodyPr/>
                    <a:lstStyle/>
                    <a:p>
                      <a:r>
                        <a:rPr lang="en-US" sz="1800" dirty="0" smtClean="0"/>
                        <a:t>Rotation</a:t>
                      </a:r>
                      <a:endParaRPr lang="en-US" sz="1800" dirty="0"/>
                    </a:p>
                  </a:txBody>
                  <a:tcPr>
                    <a:noFill/>
                  </a:tcPr>
                </a:tc>
                <a:tc>
                  <a:txBody>
                    <a:bodyPr/>
                    <a:lstStyle/>
                    <a:p>
                      <a:r>
                        <a:rPr lang="en-US" sz="1800" dirty="0" smtClean="0"/>
                        <a:t>Spine</a:t>
                      </a:r>
                      <a:endParaRPr lang="en-US" sz="1800" dirty="0"/>
                    </a:p>
                  </a:txBody>
                  <a:tcPr>
                    <a:noFill/>
                  </a:tcPr>
                </a:tc>
                <a:tc>
                  <a:txBody>
                    <a:bodyPr/>
                    <a:lstStyle/>
                    <a:p>
                      <a:endParaRPr lang="en-US" sz="1800" dirty="0"/>
                    </a:p>
                  </a:txBody>
                  <a:tcPr>
                    <a:noFill/>
                  </a:tcPr>
                </a:tc>
              </a:tr>
              <a:tr h="342900">
                <a:tc>
                  <a:txBody>
                    <a:bodyPr/>
                    <a:lstStyle/>
                    <a:p>
                      <a:r>
                        <a:rPr lang="en-US" sz="1800" dirty="0" smtClean="0"/>
                        <a:t>Medial Rotation</a:t>
                      </a:r>
                      <a:endParaRPr lang="en-US" sz="1800" dirty="0"/>
                    </a:p>
                  </a:txBody>
                  <a:tcPr>
                    <a:noFill/>
                  </a:tcPr>
                </a:tc>
                <a:tc>
                  <a:txBody>
                    <a:bodyPr/>
                    <a:lstStyle/>
                    <a:p>
                      <a:r>
                        <a:rPr lang="en-US" sz="1800" dirty="0" smtClean="0"/>
                        <a:t>Horizontal</a:t>
                      </a:r>
                      <a:endParaRPr lang="en-US" sz="1800" dirty="0"/>
                    </a:p>
                  </a:txBody>
                  <a:tcPr>
                    <a:noFill/>
                  </a:tcPr>
                </a:tc>
                <a:tc>
                  <a:txBody>
                    <a:bodyPr/>
                    <a:lstStyle/>
                    <a:p>
                      <a:endParaRPr lang="en-US" sz="1800" dirty="0"/>
                    </a:p>
                  </a:txBody>
                  <a:tcPr>
                    <a:noFill/>
                  </a:tcPr>
                </a:tc>
              </a:tr>
              <a:tr h="342900">
                <a:tc>
                  <a:txBody>
                    <a:bodyPr/>
                    <a:lstStyle/>
                    <a:p>
                      <a:r>
                        <a:rPr lang="en-US" sz="1800" dirty="0" smtClean="0"/>
                        <a:t>Lateral Rotation</a:t>
                      </a:r>
                    </a:p>
                  </a:txBody>
                  <a:tcPr>
                    <a:noFill/>
                  </a:tcPr>
                </a:tc>
                <a:tc>
                  <a:txBody>
                    <a:bodyPr/>
                    <a:lstStyle/>
                    <a:p>
                      <a:r>
                        <a:rPr lang="en-US" sz="1800" dirty="0" smtClean="0"/>
                        <a:t>Horizontal</a:t>
                      </a:r>
                      <a:endParaRPr lang="en-US" sz="1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noFill/>
                  </a:tcPr>
                </a:tc>
              </a:tr>
              <a:tr h="342900">
                <a:tc>
                  <a:txBody>
                    <a:bodyPr/>
                    <a:lstStyle/>
                    <a:p>
                      <a:r>
                        <a:rPr lang="en-US" sz="1800" dirty="0" err="1" smtClean="0"/>
                        <a:t>Circumduction</a:t>
                      </a:r>
                      <a:endParaRPr lang="en-US" sz="1800" dirty="0"/>
                    </a:p>
                  </a:txBody>
                  <a:tcPr>
                    <a:noFill/>
                  </a:tcPr>
                </a:tc>
                <a:tc>
                  <a:txBody>
                    <a:bodyPr/>
                    <a:lstStyle/>
                    <a:p>
                      <a:r>
                        <a:rPr lang="en-US" sz="1800" dirty="0" smtClean="0"/>
                        <a:t>All</a:t>
                      </a:r>
                      <a:endParaRPr lang="en-US" sz="1800" dirty="0"/>
                    </a:p>
                  </a:txBody>
                  <a:tcPr>
                    <a:noFill/>
                  </a:tcPr>
                </a:tc>
                <a:tc>
                  <a:txBody>
                    <a:bodyPr/>
                    <a:lstStyle/>
                    <a:p>
                      <a:endParaRPr lang="en-US" sz="1800" dirty="0"/>
                    </a:p>
                  </a:txBody>
                  <a:tcPr>
                    <a:noFill/>
                  </a:tcPr>
                </a:tc>
              </a:tr>
              <a:tr h="342900">
                <a:tc>
                  <a:txBody>
                    <a:bodyPr/>
                    <a:lstStyle/>
                    <a:p>
                      <a:r>
                        <a:rPr lang="en-US" sz="1800" dirty="0" smtClean="0"/>
                        <a:t>Pronation</a:t>
                      </a:r>
                      <a:endParaRPr lang="en-US" sz="1800" dirty="0"/>
                    </a:p>
                  </a:txBody>
                  <a:tcPr>
                    <a:noFill/>
                  </a:tcPr>
                </a:tc>
                <a:tc>
                  <a:txBody>
                    <a:bodyPr/>
                    <a:lstStyle/>
                    <a:p>
                      <a:r>
                        <a:rPr lang="en-US" sz="1800" dirty="0" smtClean="0"/>
                        <a:t>Horizontal</a:t>
                      </a:r>
                      <a:endParaRPr lang="en-US" sz="1800" dirty="0"/>
                    </a:p>
                  </a:txBody>
                  <a:tcPr>
                    <a:noFill/>
                  </a:tcPr>
                </a:tc>
                <a:tc>
                  <a:txBody>
                    <a:bodyPr/>
                    <a:lstStyle/>
                    <a:p>
                      <a:endParaRPr lang="en-US" sz="1800" dirty="0"/>
                    </a:p>
                  </a:txBody>
                  <a:tcPr>
                    <a:noFill/>
                  </a:tcPr>
                </a:tc>
              </a:tr>
              <a:tr h="342900">
                <a:tc>
                  <a:txBody>
                    <a:bodyPr/>
                    <a:lstStyle/>
                    <a:p>
                      <a:r>
                        <a:rPr lang="en-US" sz="1800" dirty="0" smtClean="0"/>
                        <a:t>Supination</a:t>
                      </a:r>
                      <a:endParaRPr lang="en-US" sz="1800" dirty="0"/>
                    </a:p>
                  </a:txBody>
                  <a:tcPr>
                    <a:noFill/>
                  </a:tcPr>
                </a:tc>
                <a:tc>
                  <a:txBody>
                    <a:bodyPr/>
                    <a:lstStyle/>
                    <a:p>
                      <a:r>
                        <a:rPr lang="en-US" sz="1800" dirty="0" smtClean="0"/>
                        <a:t>Horizontal</a:t>
                      </a:r>
                      <a:endParaRPr lang="en-US" sz="1800" dirty="0"/>
                    </a:p>
                  </a:txBody>
                  <a:tcPr>
                    <a:noFill/>
                  </a:tcPr>
                </a:tc>
                <a:tc>
                  <a:txBody>
                    <a:bodyPr/>
                    <a:lstStyle/>
                    <a:p>
                      <a:endParaRPr lang="en-US" sz="1800" dirty="0"/>
                    </a:p>
                  </a:txBody>
                  <a:tcPr>
                    <a:noFill/>
                  </a:tcPr>
                </a:tc>
              </a:tr>
              <a:tr h="342900">
                <a:tc>
                  <a:txBody>
                    <a:bodyPr/>
                    <a:lstStyle/>
                    <a:p>
                      <a:r>
                        <a:rPr lang="en-US" sz="1800" dirty="0" smtClean="0"/>
                        <a:t>Inversion</a:t>
                      </a:r>
                    </a:p>
                  </a:txBody>
                  <a:tcPr>
                    <a:noFill/>
                  </a:tcPr>
                </a:tc>
                <a:tc>
                  <a:txBody>
                    <a:bodyPr/>
                    <a:lstStyle/>
                    <a:p>
                      <a:r>
                        <a:rPr lang="en-US" sz="1800" dirty="0" smtClean="0"/>
                        <a:t>Frontal</a:t>
                      </a:r>
                      <a:endParaRPr lang="en-US" sz="1800" dirty="0"/>
                    </a:p>
                  </a:txBody>
                  <a:tcPr>
                    <a:noFill/>
                  </a:tcPr>
                </a:tc>
                <a:tc>
                  <a:txBody>
                    <a:bodyPr/>
                    <a:lstStyle/>
                    <a:p>
                      <a:endParaRPr lang="en-US" sz="1800" dirty="0"/>
                    </a:p>
                  </a:txBody>
                  <a:tcPr>
                    <a:noFill/>
                  </a:tcPr>
                </a:tc>
              </a:tr>
              <a:tr h="342900">
                <a:tc>
                  <a:txBody>
                    <a:bodyPr/>
                    <a:lstStyle/>
                    <a:p>
                      <a:r>
                        <a:rPr lang="en-US" sz="1800" dirty="0" err="1" smtClean="0"/>
                        <a:t>Eversion</a:t>
                      </a:r>
                      <a:endParaRPr lang="en-US" sz="1800" dirty="0"/>
                    </a:p>
                  </a:txBody>
                  <a:tcPr>
                    <a:noFill/>
                  </a:tcPr>
                </a:tc>
                <a:tc>
                  <a:txBody>
                    <a:bodyPr/>
                    <a:lstStyle/>
                    <a:p>
                      <a:r>
                        <a:rPr lang="en-US" sz="1800" dirty="0" smtClean="0"/>
                        <a:t>Frontal</a:t>
                      </a:r>
                      <a:endParaRPr lang="en-US" sz="1800" dirty="0"/>
                    </a:p>
                  </a:txBody>
                  <a:tcPr>
                    <a:noFill/>
                  </a:tcPr>
                </a:tc>
                <a:tc>
                  <a:txBody>
                    <a:bodyPr/>
                    <a:lstStyle/>
                    <a:p>
                      <a:endParaRPr lang="en-US" sz="1800" dirty="0"/>
                    </a:p>
                  </a:txBody>
                  <a:tcPr>
                    <a:noFill/>
                  </a:tcPr>
                </a:tc>
              </a:tr>
              <a:tr h="342900">
                <a:tc>
                  <a:txBody>
                    <a:bodyPr/>
                    <a:lstStyle/>
                    <a:p>
                      <a:r>
                        <a:rPr lang="en-US" sz="1800" dirty="0" smtClean="0"/>
                        <a:t>Opposition</a:t>
                      </a:r>
                      <a:endParaRPr lang="en-US" sz="1800" dirty="0"/>
                    </a:p>
                  </a:txBody>
                  <a:tcPr>
                    <a:noFill/>
                  </a:tcPr>
                </a:tc>
                <a:tc>
                  <a:txBody>
                    <a:bodyPr/>
                    <a:lstStyle/>
                    <a:p>
                      <a:r>
                        <a:rPr lang="en-US" sz="1800" dirty="0" smtClean="0"/>
                        <a:t>All</a:t>
                      </a:r>
                      <a:endParaRPr lang="en-US" sz="1800" dirty="0"/>
                    </a:p>
                  </a:txBody>
                  <a:tcPr>
                    <a:noFill/>
                  </a:tcPr>
                </a:tc>
                <a:tc>
                  <a:txBody>
                    <a:bodyPr/>
                    <a:lstStyle/>
                    <a:p>
                      <a:endParaRPr lang="en-US" sz="1800" dirty="0"/>
                    </a:p>
                  </a:txBody>
                  <a:tcPr>
                    <a:noFill/>
                  </a:tcPr>
                </a:tc>
              </a:tr>
              <a:tr h="342900">
                <a:tc>
                  <a:txBody>
                    <a:bodyPr/>
                    <a:lstStyle/>
                    <a:p>
                      <a:r>
                        <a:rPr lang="en-US" sz="1800" dirty="0" smtClean="0"/>
                        <a:t>Sliding</a:t>
                      </a:r>
                      <a:endParaRPr lang="en-US" sz="1800" dirty="0"/>
                    </a:p>
                  </a:txBody>
                  <a:tcPr>
                    <a:noFill/>
                  </a:tcPr>
                </a:tc>
                <a:tc>
                  <a:txBody>
                    <a:bodyPr/>
                    <a:lstStyle/>
                    <a:p>
                      <a:r>
                        <a:rPr lang="en-US" sz="1800" dirty="0" smtClean="0"/>
                        <a:t>All</a:t>
                      </a:r>
                      <a:endParaRPr lang="en-US" sz="1800" dirty="0"/>
                    </a:p>
                  </a:txBody>
                  <a:tcPr>
                    <a:noFill/>
                  </a:tcPr>
                </a:tc>
                <a:tc>
                  <a:txBody>
                    <a:bodyPr/>
                    <a:lstStyle/>
                    <a:p>
                      <a:endParaRPr lang="en-US" sz="1800" dirty="0"/>
                    </a:p>
                  </a:txBody>
                  <a:tcPr>
                    <a:noFill/>
                  </a:tcPr>
                </a:tc>
              </a:tr>
            </a:tbl>
          </a:graphicData>
        </a:graphic>
      </p:graphicFrame>
      <p:sp>
        <p:nvSpPr>
          <p:cNvPr id="8" name="TextBox 7"/>
          <p:cNvSpPr txBox="1"/>
          <p:nvPr/>
        </p:nvSpPr>
        <p:spPr>
          <a:xfrm>
            <a:off x="5181600" y="2209800"/>
            <a:ext cx="3429000" cy="1200329"/>
          </a:xfrm>
          <a:prstGeom prst="rect">
            <a:avLst/>
          </a:prstGeom>
          <a:solidFill>
            <a:srgbClr val="FFFF00"/>
          </a:solidFill>
          <a:ln>
            <a:solidFill>
              <a:schemeClr val="tx1"/>
            </a:solidFill>
          </a:ln>
        </p:spPr>
        <p:txBody>
          <a:bodyPr wrap="square" rtlCol="0">
            <a:spAutoFit/>
          </a:bodyPr>
          <a:lstStyle/>
          <a:p>
            <a:pPr algn="ctr"/>
            <a:r>
              <a:rPr lang="en-US" sz="3600" b="1" i="1" dirty="0" smtClean="0">
                <a:solidFill>
                  <a:srgbClr val="FF0000"/>
                </a:solidFill>
              </a:rPr>
              <a:t>Demonstrate these movements</a:t>
            </a:r>
            <a:endParaRPr lang="en-US" sz="3600" b="1" i="1" dirty="0">
              <a:solidFill>
                <a:srgbClr val="FF0000"/>
              </a:solidFill>
            </a:endParaRPr>
          </a:p>
        </p:txBody>
      </p:sp>
      <p:sp>
        <p:nvSpPr>
          <p:cNvPr id="9" name="Footer Placeholder 2"/>
          <p:cNvSpPr>
            <a:spLocks noGrp="1"/>
          </p:cNvSpPr>
          <p:nvPr>
            <p:ph type="ftr" sz="quarter" idx="11"/>
          </p:nvPr>
        </p:nvSpPr>
        <p:spPr>
          <a:xfrm>
            <a:off x="762000" y="62484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lstStyle/>
          <a:p>
            <a:r>
              <a:rPr lang="en-US" dirty="0" smtClean="0"/>
              <a:t>Most muscles pass over two joints</a:t>
            </a:r>
            <a:endParaRPr lang="en-US" dirty="0"/>
          </a:p>
        </p:txBody>
      </p:sp>
      <p:sp>
        <p:nvSpPr>
          <p:cNvPr id="3" name="Content Placeholder 2"/>
          <p:cNvSpPr>
            <a:spLocks noGrp="1"/>
          </p:cNvSpPr>
          <p:nvPr>
            <p:ph sz="quarter" idx="1"/>
          </p:nvPr>
        </p:nvSpPr>
        <p:spPr>
          <a:xfrm>
            <a:off x="914400" y="1981200"/>
            <a:ext cx="7772400" cy="4572000"/>
          </a:xfrm>
        </p:spPr>
        <p:txBody>
          <a:bodyPr/>
          <a:lstStyle/>
          <a:p>
            <a:r>
              <a:rPr lang="en-US" dirty="0" smtClean="0"/>
              <a:t>Therefore the position of one joint often affects the range of an adjacent joint</a:t>
            </a:r>
          </a:p>
          <a:p>
            <a:pPr lvl="1"/>
            <a:r>
              <a:rPr lang="en-US" dirty="0" smtClean="0"/>
              <a:t>Knee and Hip</a:t>
            </a:r>
          </a:p>
          <a:p>
            <a:pPr lvl="1"/>
            <a:r>
              <a:rPr lang="en-US" dirty="0" smtClean="0"/>
              <a:t>Wrist and Fingers</a:t>
            </a:r>
            <a:endParaRPr lang="en-US" dirty="0"/>
          </a:p>
        </p:txBody>
      </p:sp>
      <p:sp>
        <p:nvSpPr>
          <p:cNvPr id="7" name="Rectangle 6"/>
          <p:cNvSpPr/>
          <p:nvPr/>
        </p:nvSpPr>
        <p:spPr>
          <a:xfrm>
            <a:off x="762000" y="4572000"/>
            <a:ext cx="7193764"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Try some movements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762000"/>
          </a:xfrm>
        </p:spPr>
        <p:txBody>
          <a:bodyPr>
            <a:noAutofit/>
          </a:bodyPr>
          <a:lstStyle/>
          <a:p>
            <a:r>
              <a:rPr lang="en-US" sz="2900" dirty="0" smtClean="0"/>
              <a:t>But Joints don’t normally work in Standard Planes!!!!</a:t>
            </a:r>
            <a:endParaRPr lang="en-US" sz="2900" dirty="0"/>
          </a:p>
        </p:txBody>
      </p:sp>
      <p:sp>
        <p:nvSpPr>
          <p:cNvPr id="3" name="Content Placeholder 2"/>
          <p:cNvSpPr>
            <a:spLocks noGrp="1"/>
          </p:cNvSpPr>
          <p:nvPr>
            <p:ph sz="quarter" idx="1"/>
          </p:nvPr>
        </p:nvSpPr>
        <p:spPr>
          <a:xfrm>
            <a:off x="457200" y="1600200"/>
            <a:ext cx="4876800" cy="4525963"/>
          </a:xfrm>
        </p:spPr>
        <p:txBody>
          <a:bodyPr>
            <a:noAutofit/>
          </a:bodyPr>
          <a:lstStyle/>
          <a:p>
            <a:r>
              <a:rPr lang="en-US" sz="2000" dirty="0" smtClean="0"/>
              <a:t>Most movements involve multiple joints</a:t>
            </a:r>
          </a:p>
          <a:p>
            <a:r>
              <a:rPr lang="en-US" sz="2000" dirty="0" smtClean="0"/>
              <a:t>Most movements involve rotation</a:t>
            </a:r>
          </a:p>
          <a:p>
            <a:r>
              <a:rPr lang="en-US" sz="2000" dirty="0" smtClean="0"/>
              <a:t>Watch Tai Chi</a:t>
            </a:r>
          </a:p>
          <a:p>
            <a:endParaRPr lang="en-US" sz="2000" dirty="0" smtClean="0"/>
          </a:p>
          <a:p>
            <a:r>
              <a:rPr lang="en-US" sz="2000" dirty="0" smtClean="0"/>
              <a:t>Typical patterns involving the shoulder and hip, but the trunk also participates.</a:t>
            </a:r>
          </a:p>
          <a:p>
            <a:pPr lvl="1"/>
            <a:r>
              <a:rPr lang="en-US" sz="1600" dirty="0" smtClean="0"/>
              <a:t>Flexion-Adduction-Lateral rotation – eating, pushing</a:t>
            </a:r>
          </a:p>
          <a:p>
            <a:pPr lvl="1"/>
            <a:r>
              <a:rPr lang="en-US" sz="1600" dirty="0" smtClean="0"/>
              <a:t>Flexion-Adduction-Medial Rotation – throwing</a:t>
            </a:r>
          </a:p>
          <a:p>
            <a:pPr lvl="1"/>
            <a:r>
              <a:rPr lang="en-US" sz="1600" dirty="0" smtClean="0"/>
              <a:t>Flexion-Abduction-Lateral rotation - pulling</a:t>
            </a:r>
          </a:p>
          <a:p>
            <a:pPr lvl="1"/>
            <a:r>
              <a:rPr lang="en-US" sz="1600" dirty="0" smtClean="0"/>
              <a:t>Extension-Abduction-Lateral rotation - pulling</a:t>
            </a:r>
          </a:p>
          <a:p>
            <a:pPr lvl="1"/>
            <a:r>
              <a:rPr lang="en-US" sz="1600" dirty="0" smtClean="0"/>
              <a:t>Extension-Adduction-Medial rotation – pulling</a:t>
            </a:r>
          </a:p>
          <a:p>
            <a:pPr lvl="1"/>
            <a:r>
              <a:rPr lang="en-US" sz="1600" dirty="0" smtClean="0"/>
              <a:t>Etc</a:t>
            </a:r>
          </a:p>
        </p:txBody>
      </p:sp>
      <p:pic>
        <p:nvPicPr>
          <p:cNvPr id="8" name="Picture 2" descr="C:\Documents and Settings\Brian Peacock\My Documents\My Pictures\flor\_MG_0211.jpg"/>
          <p:cNvPicPr>
            <a:picLocks noChangeAspect="1" noChangeArrowheads="1"/>
          </p:cNvPicPr>
          <p:nvPr/>
        </p:nvPicPr>
        <p:blipFill>
          <a:blip r:embed="rId3" cstate="print"/>
          <a:srcRect/>
          <a:stretch>
            <a:fillRect/>
          </a:stretch>
        </p:blipFill>
        <p:spPr bwMode="auto">
          <a:xfrm>
            <a:off x="5334000" y="2209800"/>
            <a:ext cx="3505200" cy="2337386"/>
          </a:xfrm>
          <a:prstGeom prst="rect">
            <a:avLst/>
          </a:prstGeom>
          <a:noFill/>
        </p:spPr>
      </p:pic>
      <p:sp>
        <p:nvSpPr>
          <p:cNvPr id="9" name="TextBox 8"/>
          <p:cNvSpPr txBox="1"/>
          <p:nvPr/>
        </p:nvSpPr>
        <p:spPr>
          <a:xfrm>
            <a:off x="5334000" y="4800600"/>
            <a:ext cx="3505200" cy="1261884"/>
          </a:xfrm>
          <a:prstGeom prst="rect">
            <a:avLst/>
          </a:prstGeom>
          <a:solidFill>
            <a:srgbClr val="FFFF00"/>
          </a:solidFill>
          <a:ln>
            <a:solidFill>
              <a:schemeClr val="tx1"/>
            </a:solidFill>
          </a:ln>
        </p:spPr>
        <p:txBody>
          <a:bodyPr wrap="square" rtlCol="0">
            <a:spAutoFit/>
          </a:bodyPr>
          <a:lstStyle/>
          <a:p>
            <a:pPr lvl="1"/>
            <a:r>
              <a:rPr lang="en-US" sz="1900" dirty="0" smtClean="0"/>
              <a:t>You describe some everyday functional movements and the motion of each contributing joint</a:t>
            </a:r>
            <a:endParaRPr lang="en-US" sz="1900" dirty="0"/>
          </a:p>
        </p:txBody>
      </p:sp>
      <p:sp>
        <p:nvSpPr>
          <p:cNvPr id="10"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143000"/>
          </a:xfrm>
        </p:spPr>
        <p:txBody>
          <a:bodyPr>
            <a:normAutofit fontScale="90000"/>
          </a:bodyPr>
          <a:lstStyle/>
          <a:p>
            <a:r>
              <a:rPr lang="en-US" dirty="0" smtClean="0"/>
              <a:t>Walking</a:t>
            </a:r>
            <a:br>
              <a:rPr lang="en-US" dirty="0" smtClean="0"/>
            </a:br>
            <a:r>
              <a:rPr lang="en-US" sz="3100" dirty="0" smtClean="0"/>
              <a:t>(On the level and up and down stairs</a:t>
            </a:r>
            <a:r>
              <a:rPr lang="en-US" dirty="0" smtClean="0"/>
              <a:t>)</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334000" y="1524000"/>
            <a:ext cx="2286000" cy="2652738"/>
          </a:xfrm>
          <a:prstGeom prst="rect">
            <a:avLst/>
          </a:prstGeom>
          <a:noFill/>
          <a:ln w="9525">
            <a:noFill/>
            <a:miter lim="800000"/>
            <a:headEnd/>
            <a:tailEnd/>
          </a:ln>
          <a:effectLst/>
        </p:spPr>
      </p:pic>
      <p:pic>
        <p:nvPicPr>
          <p:cNvPr id="4099" name="Picture 3" descr="C:\Documents and Settings\Brian Peacock\Local Settings\Temporary Internet Files\Content.IE5\CM1AHEQR\MCj04375250000[1].wmf"/>
          <p:cNvPicPr>
            <a:picLocks noChangeAspect="1" noChangeArrowheads="1"/>
          </p:cNvPicPr>
          <p:nvPr/>
        </p:nvPicPr>
        <p:blipFill>
          <a:blip r:embed="rId4" cstate="print"/>
          <a:srcRect/>
          <a:stretch>
            <a:fillRect/>
          </a:stretch>
        </p:blipFill>
        <p:spPr bwMode="auto">
          <a:xfrm>
            <a:off x="990600" y="1600200"/>
            <a:ext cx="1876425" cy="1514475"/>
          </a:xfrm>
          <a:prstGeom prst="rect">
            <a:avLst/>
          </a:prstGeom>
          <a:noFill/>
        </p:spPr>
      </p:pic>
      <p:cxnSp>
        <p:nvCxnSpPr>
          <p:cNvPr id="17" name="Straight Connector 16"/>
          <p:cNvCxnSpPr/>
          <p:nvPr/>
        </p:nvCxnSpPr>
        <p:spPr>
          <a:xfrm rot="5400000">
            <a:off x="1219200" y="44196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3600" y="5334000"/>
            <a:ext cx="388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000" y="4038600"/>
            <a:ext cx="1371600" cy="369332"/>
          </a:xfrm>
          <a:prstGeom prst="rect">
            <a:avLst/>
          </a:prstGeom>
          <a:noFill/>
        </p:spPr>
        <p:txBody>
          <a:bodyPr wrap="square" rtlCol="0">
            <a:spAutoFit/>
          </a:bodyPr>
          <a:lstStyle/>
          <a:p>
            <a:r>
              <a:rPr lang="en-US" dirty="0" smtClean="0"/>
              <a:t>Knee Angle</a:t>
            </a:r>
            <a:endParaRPr lang="en-US" dirty="0"/>
          </a:p>
        </p:txBody>
      </p:sp>
      <p:sp>
        <p:nvSpPr>
          <p:cNvPr id="22" name="TextBox 21"/>
          <p:cNvSpPr txBox="1"/>
          <p:nvPr/>
        </p:nvSpPr>
        <p:spPr>
          <a:xfrm>
            <a:off x="3352800" y="5638800"/>
            <a:ext cx="914400" cy="369332"/>
          </a:xfrm>
          <a:prstGeom prst="rect">
            <a:avLst/>
          </a:prstGeom>
          <a:noFill/>
        </p:spPr>
        <p:txBody>
          <a:bodyPr wrap="square" rtlCol="0">
            <a:spAutoFit/>
          </a:bodyPr>
          <a:lstStyle/>
          <a:p>
            <a:r>
              <a:rPr lang="en-US" dirty="0" smtClean="0"/>
              <a:t>Time</a:t>
            </a:r>
            <a:endParaRPr lang="en-US" dirty="0"/>
          </a:p>
        </p:txBody>
      </p:sp>
      <p:sp>
        <p:nvSpPr>
          <p:cNvPr id="23" name="TextBox 22"/>
          <p:cNvSpPr txBox="1"/>
          <p:nvPr/>
        </p:nvSpPr>
        <p:spPr>
          <a:xfrm>
            <a:off x="1219200" y="3276600"/>
            <a:ext cx="914400" cy="2031325"/>
          </a:xfrm>
          <a:prstGeom prst="rect">
            <a:avLst/>
          </a:prstGeom>
          <a:noFill/>
        </p:spPr>
        <p:txBody>
          <a:bodyPr wrap="square" rtlCol="0">
            <a:spAutoFit/>
          </a:bodyPr>
          <a:lstStyle/>
          <a:p>
            <a:r>
              <a:rPr lang="en-US" dirty="0" smtClean="0"/>
              <a:t>Flex</a:t>
            </a:r>
          </a:p>
          <a:p>
            <a:endParaRPr lang="en-US" dirty="0" smtClean="0"/>
          </a:p>
          <a:p>
            <a:endParaRPr lang="en-US" dirty="0" smtClean="0"/>
          </a:p>
          <a:p>
            <a:endParaRPr lang="en-US" dirty="0" smtClean="0"/>
          </a:p>
          <a:p>
            <a:endParaRPr lang="en-US" dirty="0" smtClean="0"/>
          </a:p>
          <a:p>
            <a:endParaRPr lang="en-US" dirty="0" smtClean="0"/>
          </a:p>
          <a:p>
            <a:r>
              <a:rPr lang="en-US" dirty="0" smtClean="0"/>
              <a:t>Extend</a:t>
            </a:r>
            <a:endParaRPr lang="en-US" dirty="0"/>
          </a:p>
        </p:txBody>
      </p:sp>
      <p:sp>
        <p:nvSpPr>
          <p:cNvPr id="14" name="TextBox 13"/>
          <p:cNvSpPr txBox="1"/>
          <p:nvPr/>
        </p:nvSpPr>
        <p:spPr>
          <a:xfrm>
            <a:off x="6324600" y="4648200"/>
            <a:ext cx="1828800" cy="707886"/>
          </a:xfrm>
          <a:prstGeom prst="rect">
            <a:avLst/>
          </a:prstGeom>
          <a:solidFill>
            <a:srgbClr val="FFFF00"/>
          </a:solidFill>
          <a:ln>
            <a:solidFill>
              <a:schemeClr val="tx1"/>
            </a:solidFill>
          </a:ln>
        </p:spPr>
        <p:txBody>
          <a:bodyPr wrap="square" rtlCol="0">
            <a:spAutoFit/>
          </a:bodyPr>
          <a:lstStyle/>
          <a:p>
            <a:r>
              <a:rPr lang="en-US" sz="2000" b="1" i="1" dirty="0" smtClean="0"/>
              <a:t>Draw an angle – time diagram</a:t>
            </a:r>
            <a:endParaRPr lang="en-US" sz="2000" b="1" i="1" dirty="0"/>
          </a:p>
        </p:txBody>
      </p:sp>
      <p:sp>
        <p:nvSpPr>
          <p:cNvPr id="25" name="Freeform 24"/>
          <p:cNvSpPr/>
          <p:nvPr/>
        </p:nvSpPr>
        <p:spPr>
          <a:xfrm>
            <a:off x="2403566" y="3122023"/>
            <a:ext cx="2812409" cy="2255782"/>
          </a:xfrm>
          <a:custGeom>
            <a:avLst/>
            <a:gdLst>
              <a:gd name="connsiteX0" fmla="*/ 0 w 2812409"/>
              <a:gd name="connsiteY0" fmla="*/ 2181497 h 2255782"/>
              <a:gd name="connsiteX1" fmla="*/ 65314 w 2812409"/>
              <a:gd name="connsiteY1" fmla="*/ 2090057 h 2255782"/>
              <a:gd name="connsiteX2" fmla="*/ 78377 w 2812409"/>
              <a:gd name="connsiteY2" fmla="*/ 2024743 h 2255782"/>
              <a:gd name="connsiteX3" fmla="*/ 156754 w 2812409"/>
              <a:gd name="connsiteY3" fmla="*/ 1972491 h 2255782"/>
              <a:gd name="connsiteX4" fmla="*/ 195943 w 2812409"/>
              <a:gd name="connsiteY4" fmla="*/ 1946366 h 2255782"/>
              <a:gd name="connsiteX5" fmla="*/ 235131 w 2812409"/>
              <a:gd name="connsiteY5" fmla="*/ 1802674 h 2255782"/>
              <a:gd name="connsiteX6" fmla="*/ 248194 w 2812409"/>
              <a:gd name="connsiteY6" fmla="*/ 1658983 h 2255782"/>
              <a:gd name="connsiteX7" fmla="*/ 261257 w 2812409"/>
              <a:gd name="connsiteY7" fmla="*/ 1606731 h 2255782"/>
              <a:gd name="connsiteX8" fmla="*/ 274320 w 2812409"/>
              <a:gd name="connsiteY8" fmla="*/ 1476103 h 2255782"/>
              <a:gd name="connsiteX9" fmla="*/ 287383 w 2812409"/>
              <a:gd name="connsiteY9" fmla="*/ 1410788 h 2255782"/>
              <a:gd name="connsiteX10" fmla="*/ 339634 w 2812409"/>
              <a:gd name="connsiteY10" fmla="*/ 1332411 h 2255782"/>
              <a:gd name="connsiteX11" fmla="*/ 404948 w 2812409"/>
              <a:gd name="connsiteY11" fmla="*/ 1227908 h 2255782"/>
              <a:gd name="connsiteX12" fmla="*/ 444137 w 2812409"/>
              <a:gd name="connsiteY12" fmla="*/ 1240971 h 2255782"/>
              <a:gd name="connsiteX13" fmla="*/ 483325 w 2812409"/>
              <a:gd name="connsiteY13" fmla="*/ 1267097 h 2255782"/>
              <a:gd name="connsiteX14" fmla="*/ 509451 w 2812409"/>
              <a:gd name="connsiteY14" fmla="*/ 1306286 h 2255782"/>
              <a:gd name="connsiteX15" fmla="*/ 627017 w 2812409"/>
              <a:gd name="connsiteY15" fmla="*/ 1371600 h 2255782"/>
              <a:gd name="connsiteX16" fmla="*/ 692331 w 2812409"/>
              <a:gd name="connsiteY16" fmla="*/ 1449977 h 2255782"/>
              <a:gd name="connsiteX17" fmla="*/ 718457 w 2812409"/>
              <a:gd name="connsiteY17" fmla="*/ 1528354 h 2255782"/>
              <a:gd name="connsiteX18" fmla="*/ 731520 w 2812409"/>
              <a:gd name="connsiteY18" fmla="*/ 1841863 h 2255782"/>
              <a:gd name="connsiteX19" fmla="*/ 757645 w 2812409"/>
              <a:gd name="connsiteY19" fmla="*/ 1920240 h 2255782"/>
              <a:gd name="connsiteX20" fmla="*/ 770708 w 2812409"/>
              <a:gd name="connsiteY20" fmla="*/ 1959428 h 2255782"/>
              <a:gd name="connsiteX21" fmla="*/ 809897 w 2812409"/>
              <a:gd name="connsiteY21" fmla="*/ 1972491 h 2255782"/>
              <a:gd name="connsiteX22" fmla="*/ 901337 w 2812409"/>
              <a:gd name="connsiteY22" fmla="*/ 1946366 h 2255782"/>
              <a:gd name="connsiteX23" fmla="*/ 914400 w 2812409"/>
              <a:gd name="connsiteY23" fmla="*/ 1907177 h 2255782"/>
              <a:gd name="connsiteX24" fmla="*/ 940525 w 2812409"/>
              <a:gd name="connsiteY24" fmla="*/ 1867988 h 2255782"/>
              <a:gd name="connsiteX25" fmla="*/ 953588 w 2812409"/>
              <a:gd name="connsiteY25" fmla="*/ 1828800 h 2255782"/>
              <a:gd name="connsiteX26" fmla="*/ 979714 w 2812409"/>
              <a:gd name="connsiteY26" fmla="*/ 1789611 h 2255782"/>
              <a:gd name="connsiteX27" fmla="*/ 1005840 w 2812409"/>
              <a:gd name="connsiteY27" fmla="*/ 1711234 h 2255782"/>
              <a:gd name="connsiteX28" fmla="*/ 1045028 w 2812409"/>
              <a:gd name="connsiteY28" fmla="*/ 1619794 h 2255782"/>
              <a:gd name="connsiteX29" fmla="*/ 1058091 w 2812409"/>
              <a:gd name="connsiteY29" fmla="*/ 1476103 h 2255782"/>
              <a:gd name="connsiteX30" fmla="*/ 1084217 w 2812409"/>
              <a:gd name="connsiteY30" fmla="*/ 1397726 h 2255782"/>
              <a:gd name="connsiteX31" fmla="*/ 1123405 w 2812409"/>
              <a:gd name="connsiteY31" fmla="*/ 1267097 h 2255782"/>
              <a:gd name="connsiteX32" fmla="*/ 1136468 w 2812409"/>
              <a:gd name="connsiteY32" fmla="*/ 1227908 h 2255782"/>
              <a:gd name="connsiteX33" fmla="*/ 1162594 w 2812409"/>
              <a:gd name="connsiteY33" fmla="*/ 1188720 h 2255782"/>
              <a:gd name="connsiteX34" fmla="*/ 1240971 w 2812409"/>
              <a:gd name="connsiteY34" fmla="*/ 1045028 h 2255782"/>
              <a:gd name="connsiteX35" fmla="*/ 1319348 w 2812409"/>
              <a:gd name="connsiteY35" fmla="*/ 901337 h 2255782"/>
              <a:gd name="connsiteX36" fmla="*/ 1345474 w 2812409"/>
              <a:gd name="connsiteY36" fmla="*/ 822960 h 2255782"/>
              <a:gd name="connsiteX37" fmla="*/ 1371600 w 2812409"/>
              <a:gd name="connsiteY37" fmla="*/ 770708 h 2255782"/>
              <a:gd name="connsiteX38" fmla="*/ 1397725 w 2812409"/>
              <a:gd name="connsiteY38" fmla="*/ 666206 h 2255782"/>
              <a:gd name="connsiteX39" fmla="*/ 1423851 w 2812409"/>
              <a:gd name="connsiteY39" fmla="*/ 574766 h 2255782"/>
              <a:gd name="connsiteX40" fmla="*/ 1436914 w 2812409"/>
              <a:gd name="connsiteY40" fmla="*/ 235131 h 2255782"/>
              <a:gd name="connsiteX41" fmla="*/ 1463040 w 2812409"/>
              <a:gd name="connsiteY41" fmla="*/ 195943 h 2255782"/>
              <a:gd name="connsiteX42" fmla="*/ 1567543 w 2812409"/>
              <a:gd name="connsiteY42" fmla="*/ 182880 h 2255782"/>
              <a:gd name="connsiteX43" fmla="*/ 1619794 w 2812409"/>
              <a:gd name="connsiteY43" fmla="*/ 130628 h 2255782"/>
              <a:gd name="connsiteX44" fmla="*/ 1711234 w 2812409"/>
              <a:gd name="connsiteY44" fmla="*/ 91440 h 2255782"/>
              <a:gd name="connsiteX45" fmla="*/ 1789611 w 2812409"/>
              <a:gd name="connsiteY45" fmla="*/ 26126 h 2255782"/>
              <a:gd name="connsiteX46" fmla="*/ 1881051 w 2812409"/>
              <a:gd name="connsiteY46" fmla="*/ 0 h 2255782"/>
              <a:gd name="connsiteX47" fmla="*/ 1985554 w 2812409"/>
              <a:gd name="connsiteY47" fmla="*/ 52251 h 2255782"/>
              <a:gd name="connsiteX48" fmla="*/ 1998617 w 2812409"/>
              <a:gd name="connsiteY48" fmla="*/ 91440 h 2255782"/>
              <a:gd name="connsiteX49" fmla="*/ 2024743 w 2812409"/>
              <a:gd name="connsiteY49" fmla="*/ 130628 h 2255782"/>
              <a:gd name="connsiteX50" fmla="*/ 2037805 w 2812409"/>
              <a:gd name="connsiteY50" fmla="*/ 169817 h 2255782"/>
              <a:gd name="connsiteX51" fmla="*/ 2063931 w 2812409"/>
              <a:gd name="connsiteY51" fmla="*/ 209006 h 2255782"/>
              <a:gd name="connsiteX52" fmla="*/ 2076994 w 2812409"/>
              <a:gd name="connsiteY52" fmla="*/ 261257 h 2255782"/>
              <a:gd name="connsiteX53" fmla="*/ 2103120 w 2812409"/>
              <a:gd name="connsiteY53" fmla="*/ 300446 h 2255782"/>
              <a:gd name="connsiteX54" fmla="*/ 2129245 w 2812409"/>
              <a:gd name="connsiteY54" fmla="*/ 352697 h 2255782"/>
              <a:gd name="connsiteX55" fmla="*/ 2142308 w 2812409"/>
              <a:gd name="connsiteY55" fmla="*/ 391886 h 2255782"/>
              <a:gd name="connsiteX56" fmla="*/ 2168434 w 2812409"/>
              <a:gd name="connsiteY56" fmla="*/ 431074 h 2255782"/>
              <a:gd name="connsiteX57" fmla="*/ 2220685 w 2812409"/>
              <a:gd name="connsiteY57" fmla="*/ 613954 h 2255782"/>
              <a:gd name="connsiteX58" fmla="*/ 2233748 w 2812409"/>
              <a:gd name="connsiteY58" fmla="*/ 692331 h 2255782"/>
              <a:gd name="connsiteX59" fmla="*/ 2246811 w 2812409"/>
              <a:gd name="connsiteY59" fmla="*/ 992777 h 2255782"/>
              <a:gd name="connsiteX60" fmla="*/ 2272937 w 2812409"/>
              <a:gd name="connsiteY60" fmla="*/ 1097280 h 2255782"/>
              <a:gd name="connsiteX61" fmla="*/ 2286000 w 2812409"/>
              <a:gd name="connsiteY61" fmla="*/ 1214846 h 2255782"/>
              <a:gd name="connsiteX62" fmla="*/ 2312125 w 2812409"/>
              <a:gd name="connsiteY62" fmla="*/ 1449977 h 2255782"/>
              <a:gd name="connsiteX63" fmla="*/ 2325188 w 2812409"/>
              <a:gd name="connsiteY63" fmla="*/ 1698171 h 2255782"/>
              <a:gd name="connsiteX64" fmla="*/ 2338251 w 2812409"/>
              <a:gd name="connsiteY64" fmla="*/ 1750423 h 2255782"/>
              <a:gd name="connsiteX65" fmla="*/ 2377440 w 2812409"/>
              <a:gd name="connsiteY65" fmla="*/ 1776548 h 2255782"/>
              <a:gd name="connsiteX66" fmla="*/ 2390503 w 2812409"/>
              <a:gd name="connsiteY66" fmla="*/ 1815737 h 2255782"/>
              <a:gd name="connsiteX67" fmla="*/ 2468880 w 2812409"/>
              <a:gd name="connsiteY67" fmla="*/ 1933303 h 2255782"/>
              <a:gd name="connsiteX68" fmla="*/ 2495005 w 2812409"/>
              <a:gd name="connsiteY68" fmla="*/ 1972491 h 2255782"/>
              <a:gd name="connsiteX69" fmla="*/ 2534194 w 2812409"/>
              <a:gd name="connsiteY69" fmla="*/ 2050868 h 2255782"/>
              <a:gd name="connsiteX70" fmla="*/ 2573383 w 2812409"/>
              <a:gd name="connsiteY70" fmla="*/ 2063931 h 2255782"/>
              <a:gd name="connsiteX71" fmla="*/ 2625634 w 2812409"/>
              <a:gd name="connsiteY71" fmla="*/ 2103120 h 2255782"/>
              <a:gd name="connsiteX72" fmla="*/ 2651760 w 2812409"/>
              <a:gd name="connsiteY72" fmla="*/ 2142308 h 2255782"/>
              <a:gd name="connsiteX73" fmla="*/ 2730137 w 2812409"/>
              <a:gd name="connsiteY73" fmla="*/ 2181497 h 2255782"/>
              <a:gd name="connsiteX74" fmla="*/ 2808514 w 2812409"/>
              <a:gd name="connsiteY74" fmla="*/ 2233748 h 2255782"/>
              <a:gd name="connsiteX75" fmla="*/ 2795451 w 2812409"/>
              <a:gd name="connsiteY75" fmla="*/ 2233748 h 225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812409" h="2255782">
                <a:moveTo>
                  <a:pt x="0" y="2181497"/>
                </a:moveTo>
                <a:cubicBezTo>
                  <a:pt x="36645" y="2144851"/>
                  <a:pt x="48121" y="2141636"/>
                  <a:pt x="65314" y="2090057"/>
                </a:cubicBezTo>
                <a:cubicBezTo>
                  <a:pt x="72335" y="2068994"/>
                  <a:pt x="64746" y="2042269"/>
                  <a:pt x="78377" y="2024743"/>
                </a:cubicBezTo>
                <a:cubicBezTo>
                  <a:pt x="97654" y="1999958"/>
                  <a:pt x="130628" y="1989908"/>
                  <a:pt x="156754" y="1972491"/>
                </a:cubicBezTo>
                <a:lnTo>
                  <a:pt x="195943" y="1946366"/>
                </a:lnTo>
                <a:cubicBezTo>
                  <a:pt x="229089" y="1846925"/>
                  <a:pt x="216667" y="1894992"/>
                  <a:pt x="235131" y="1802674"/>
                </a:cubicBezTo>
                <a:cubicBezTo>
                  <a:pt x="239485" y="1754777"/>
                  <a:pt x="241838" y="1706656"/>
                  <a:pt x="248194" y="1658983"/>
                </a:cubicBezTo>
                <a:cubicBezTo>
                  <a:pt x="250567" y="1641187"/>
                  <a:pt x="258718" y="1624504"/>
                  <a:pt x="261257" y="1606731"/>
                </a:cubicBezTo>
                <a:cubicBezTo>
                  <a:pt x="267446" y="1563411"/>
                  <a:pt x="268536" y="1519479"/>
                  <a:pt x="274320" y="1476103"/>
                </a:cubicBezTo>
                <a:cubicBezTo>
                  <a:pt x="277254" y="1454095"/>
                  <a:pt x="278195" y="1431001"/>
                  <a:pt x="287383" y="1410788"/>
                </a:cubicBezTo>
                <a:cubicBezTo>
                  <a:pt x="300376" y="1382203"/>
                  <a:pt x="329705" y="1362199"/>
                  <a:pt x="339634" y="1332411"/>
                </a:cubicBezTo>
                <a:cubicBezTo>
                  <a:pt x="370725" y="1239140"/>
                  <a:pt x="342846" y="1269310"/>
                  <a:pt x="404948" y="1227908"/>
                </a:cubicBezTo>
                <a:cubicBezTo>
                  <a:pt x="453327" y="1155342"/>
                  <a:pt x="413208" y="1194577"/>
                  <a:pt x="444137" y="1240971"/>
                </a:cubicBezTo>
                <a:cubicBezTo>
                  <a:pt x="452845" y="1254034"/>
                  <a:pt x="470262" y="1258388"/>
                  <a:pt x="483325" y="1267097"/>
                </a:cubicBezTo>
                <a:cubicBezTo>
                  <a:pt x="492034" y="1280160"/>
                  <a:pt x="497636" y="1295948"/>
                  <a:pt x="509451" y="1306286"/>
                </a:cubicBezTo>
                <a:cubicBezTo>
                  <a:pt x="564733" y="1354658"/>
                  <a:pt x="573193" y="1353659"/>
                  <a:pt x="627017" y="1371600"/>
                </a:cubicBezTo>
                <a:cubicBezTo>
                  <a:pt x="651627" y="1396210"/>
                  <a:pt x="677781" y="1417241"/>
                  <a:pt x="692331" y="1449977"/>
                </a:cubicBezTo>
                <a:cubicBezTo>
                  <a:pt x="703516" y="1475142"/>
                  <a:pt x="718457" y="1528354"/>
                  <a:pt x="718457" y="1528354"/>
                </a:cubicBezTo>
                <a:cubicBezTo>
                  <a:pt x="722811" y="1632857"/>
                  <a:pt x="721113" y="1737788"/>
                  <a:pt x="731520" y="1841863"/>
                </a:cubicBezTo>
                <a:cubicBezTo>
                  <a:pt x="734260" y="1869265"/>
                  <a:pt x="748937" y="1894114"/>
                  <a:pt x="757645" y="1920240"/>
                </a:cubicBezTo>
                <a:cubicBezTo>
                  <a:pt x="761999" y="1933303"/>
                  <a:pt x="757645" y="1955074"/>
                  <a:pt x="770708" y="1959428"/>
                </a:cubicBezTo>
                <a:lnTo>
                  <a:pt x="809897" y="1972491"/>
                </a:lnTo>
                <a:cubicBezTo>
                  <a:pt x="810346" y="1972379"/>
                  <a:pt x="895092" y="1952611"/>
                  <a:pt x="901337" y="1946366"/>
                </a:cubicBezTo>
                <a:cubicBezTo>
                  <a:pt x="911074" y="1936630"/>
                  <a:pt x="908242" y="1919493"/>
                  <a:pt x="914400" y="1907177"/>
                </a:cubicBezTo>
                <a:cubicBezTo>
                  <a:pt x="921421" y="1893135"/>
                  <a:pt x="933504" y="1882030"/>
                  <a:pt x="940525" y="1867988"/>
                </a:cubicBezTo>
                <a:cubicBezTo>
                  <a:pt x="946683" y="1855672"/>
                  <a:pt x="947430" y="1841116"/>
                  <a:pt x="953588" y="1828800"/>
                </a:cubicBezTo>
                <a:cubicBezTo>
                  <a:pt x="960609" y="1814758"/>
                  <a:pt x="973338" y="1803958"/>
                  <a:pt x="979714" y="1789611"/>
                </a:cubicBezTo>
                <a:cubicBezTo>
                  <a:pt x="990899" y="1764446"/>
                  <a:pt x="993524" y="1735866"/>
                  <a:pt x="1005840" y="1711234"/>
                </a:cubicBezTo>
                <a:cubicBezTo>
                  <a:pt x="1038123" y="1646667"/>
                  <a:pt x="1025807" y="1677456"/>
                  <a:pt x="1045028" y="1619794"/>
                </a:cubicBezTo>
                <a:cubicBezTo>
                  <a:pt x="1049382" y="1571897"/>
                  <a:pt x="1049733" y="1523466"/>
                  <a:pt x="1058091" y="1476103"/>
                </a:cubicBezTo>
                <a:cubicBezTo>
                  <a:pt x="1062877" y="1448983"/>
                  <a:pt x="1077538" y="1424443"/>
                  <a:pt x="1084217" y="1397726"/>
                </a:cubicBezTo>
                <a:cubicBezTo>
                  <a:pt x="1103959" y="1318760"/>
                  <a:pt x="1091604" y="1362503"/>
                  <a:pt x="1123405" y="1267097"/>
                </a:cubicBezTo>
                <a:cubicBezTo>
                  <a:pt x="1127759" y="1254034"/>
                  <a:pt x="1128830" y="1239365"/>
                  <a:pt x="1136468" y="1227908"/>
                </a:cubicBezTo>
                <a:lnTo>
                  <a:pt x="1162594" y="1188720"/>
                </a:lnTo>
                <a:cubicBezTo>
                  <a:pt x="1190453" y="1049425"/>
                  <a:pt x="1148996" y="1202701"/>
                  <a:pt x="1240971" y="1045028"/>
                </a:cubicBezTo>
                <a:cubicBezTo>
                  <a:pt x="1372674" y="819250"/>
                  <a:pt x="1151932" y="1110608"/>
                  <a:pt x="1319348" y="901337"/>
                </a:cubicBezTo>
                <a:cubicBezTo>
                  <a:pt x="1328057" y="875211"/>
                  <a:pt x="1335246" y="848529"/>
                  <a:pt x="1345474" y="822960"/>
                </a:cubicBezTo>
                <a:cubicBezTo>
                  <a:pt x="1352706" y="804880"/>
                  <a:pt x="1365442" y="789182"/>
                  <a:pt x="1371600" y="770708"/>
                </a:cubicBezTo>
                <a:cubicBezTo>
                  <a:pt x="1382954" y="736645"/>
                  <a:pt x="1389017" y="701040"/>
                  <a:pt x="1397725" y="666206"/>
                </a:cubicBezTo>
                <a:cubicBezTo>
                  <a:pt x="1414127" y="600598"/>
                  <a:pt x="1405111" y="630984"/>
                  <a:pt x="1423851" y="574766"/>
                </a:cubicBezTo>
                <a:cubicBezTo>
                  <a:pt x="1428205" y="461554"/>
                  <a:pt x="1425256" y="347825"/>
                  <a:pt x="1436914" y="235131"/>
                </a:cubicBezTo>
                <a:cubicBezTo>
                  <a:pt x="1438529" y="219515"/>
                  <a:pt x="1448463" y="201774"/>
                  <a:pt x="1463040" y="195943"/>
                </a:cubicBezTo>
                <a:cubicBezTo>
                  <a:pt x="1495635" y="182905"/>
                  <a:pt x="1532709" y="187234"/>
                  <a:pt x="1567543" y="182880"/>
                </a:cubicBezTo>
                <a:cubicBezTo>
                  <a:pt x="1584960" y="165463"/>
                  <a:pt x="1600089" y="145407"/>
                  <a:pt x="1619794" y="130628"/>
                </a:cubicBezTo>
                <a:cubicBezTo>
                  <a:pt x="1645619" y="111259"/>
                  <a:pt x="1680967" y="101529"/>
                  <a:pt x="1711234" y="91440"/>
                </a:cubicBezTo>
                <a:cubicBezTo>
                  <a:pt x="1740124" y="62550"/>
                  <a:pt x="1753238" y="44312"/>
                  <a:pt x="1789611" y="26126"/>
                </a:cubicBezTo>
                <a:cubicBezTo>
                  <a:pt x="1808351" y="16756"/>
                  <a:pt x="1864310" y="4185"/>
                  <a:pt x="1881051" y="0"/>
                </a:cubicBezTo>
                <a:cubicBezTo>
                  <a:pt x="1928403" y="11838"/>
                  <a:pt x="1950495" y="10180"/>
                  <a:pt x="1985554" y="52251"/>
                </a:cubicBezTo>
                <a:cubicBezTo>
                  <a:pt x="1994369" y="62829"/>
                  <a:pt x="1992459" y="79124"/>
                  <a:pt x="1998617" y="91440"/>
                </a:cubicBezTo>
                <a:cubicBezTo>
                  <a:pt x="2005638" y="105482"/>
                  <a:pt x="2016034" y="117565"/>
                  <a:pt x="2024743" y="130628"/>
                </a:cubicBezTo>
                <a:cubicBezTo>
                  <a:pt x="2029097" y="143691"/>
                  <a:pt x="2031647" y="157501"/>
                  <a:pt x="2037805" y="169817"/>
                </a:cubicBezTo>
                <a:cubicBezTo>
                  <a:pt x="2044826" y="183859"/>
                  <a:pt x="2057746" y="194576"/>
                  <a:pt x="2063931" y="209006"/>
                </a:cubicBezTo>
                <a:cubicBezTo>
                  <a:pt x="2071003" y="225507"/>
                  <a:pt x="2069922" y="244756"/>
                  <a:pt x="2076994" y="261257"/>
                </a:cubicBezTo>
                <a:cubicBezTo>
                  <a:pt x="2083179" y="275687"/>
                  <a:pt x="2095331" y="286815"/>
                  <a:pt x="2103120" y="300446"/>
                </a:cubicBezTo>
                <a:cubicBezTo>
                  <a:pt x="2112781" y="317353"/>
                  <a:pt x="2121574" y="334799"/>
                  <a:pt x="2129245" y="352697"/>
                </a:cubicBezTo>
                <a:cubicBezTo>
                  <a:pt x="2134669" y="365353"/>
                  <a:pt x="2136150" y="379570"/>
                  <a:pt x="2142308" y="391886"/>
                </a:cubicBezTo>
                <a:cubicBezTo>
                  <a:pt x="2149329" y="405928"/>
                  <a:pt x="2159725" y="418011"/>
                  <a:pt x="2168434" y="431074"/>
                </a:cubicBezTo>
                <a:cubicBezTo>
                  <a:pt x="2189143" y="493201"/>
                  <a:pt x="2209749" y="548336"/>
                  <a:pt x="2220685" y="613954"/>
                </a:cubicBezTo>
                <a:lnTo>
                  <a:pt x="2233748" y="692331"/>
                </a:lnTo>
                <a:cubicBezTo>
                  <a:pt x="2238102" y="792480"/>
                  <a:pt x="2237155" y="893000"/>
                  <a:pt x="2246811" y="992777"/>
                </a:cubicBezTo>
                <a:cubicBezTo>
                  <a:pt x="2250270" y="1028516"/>
                  <a:pt x="2272937" y="1097280"/>
                  <a:pt x="2272937" y="1097280"/>
                </a:cubicBezTo>
                <a:cubicBezTo>
                  <a:pt x="2277291" y="1136469"/>
                  <a:pt x="2282430" y="1175578"/>
                  <a:pt x="2286000" y="1214846"/>
                </a:cubicBezTo>
                <a:cubicBezTo>
                  <a:pt x="2305688" y="1431413"/>
                  <a:pt x="2286005" y="1319367"/>
                  <a:pt x="2312125" y="1449977"/>
                </a:cubicBezTo>
                <a:cubicBezTo>
                  <a:pt x="2316479" y="1532708"/>
                  <a:pt x="2318011" y="1615637"/>
                  <a:pt x="2325188" y="1698171"/>
                </a:cubicBezTo>
                <a:cubicBezTo>
                  <a:pt x="2326743" y="1716057"/>
                  <a:pt x="2328292" y="1735485"/>
                  <a:pt x="2338251" y="1750423"/>
                </a:cubicBezTo>
                <a:cubicBezTo>
                  <a:pt x="2346960" y="1763486"/>
                  <a:pt x="2364377" y="1767840"/>
                  <a:pt x="2377440" y="1776548"/>
                </a:cubicBezTo>
                <a:cubicBezTo>
                  <a:pt x="2381794" y="1789611"/>
                  <a:pt x="2383816" y="1803700"/>
                  <a:pt x="2390503" y="1815737"/>
                </a:cubicBezTo>
                <a:cubicBezTo>
                  <a:pt x="2390506" y="1815742"/>
                  <a:pt x="2455816" y="1913707"/>
                  <a:pt x="2468880" y="1933303"/>
                </a:cubicBezTo>
                <a:cubicBezTo>
                  <a:pt x="2477588" y="1946366"/>
                  <a:pt x="2490040" y="1957597"/>
                  <a:pt x="2495005" y="1972491"/>
                </a:cubicBezTo>
                <a:cubicBezTo>
                  <a:pt x="2503610" y="1998307"/>
                  <a:pt x="2511173" y="2032451"/>
                  <a:pt x="2534194" y="2050868"/>
                </a:cubicBezTo>
                <a:cubicBezTo>
                  <a:pt x="2544946" y="2059470"/>
                  <a:pt x="2560320" y="2059577"/>
                  <a:pt x="2573383" y="2063931"/>
                </a:cubicBezTo>
                <a:cubicBezTo>
                  <a:pt x="2590800" y="2076994"/>
                  <a:pt x="2610239" y="2087725"/>
                  <a:pt x="2625634" y="2103120"/>
                </a:cubicBezTo>
                <a:cubicBezTo>
                  <a:pt x="2636735" y="2114221"/>
                  <a:pt x="2640659" y="2131207"/>
                  <a:pt x="2651760" y="2142308"/>
                </a:cubicBezTo>
                <a:cubicBezTo>
                  <a:pt x="2677084" y="2167632"/>
                  <a:pt x="2698263" y="2170872"/>
                  <a:pt x="2730137" y="2181497"/>
                </a:cubicBezTo>
                <a:cubicBezTo>
                  <a:pt x="2804420" y="2255782"/>
                  <a:pt x="2732898" y="2195943"/>
                  <a:pt x="2808514" y="2233748"/>
                </a:cubicBezTo>
                <a:cubicBezTo>
                  <a:pt x="2812409" y="2235695"/>
                  <a:pt x="2799805" y="2233748"/>
                  <a:pt x="2795451" y="22337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43000"/>
          </a:xfrm>
        </p:spPr>
        <p:txBody>
          <a:bodyPr>
            <a:normAutofit fontScale="90000"/>
          </a:bodyPr>
          <a:lstStyle/>
          <a:p>
            <a:r>
              <a:rPr lang="en-US" dirty="0" smtClean="0"/>
              <a:t>Gripping</a:t>
            </a:r>
            <a:br>
              <a:rPr lang="en-US" dirty="0" smtClean="0"/>
            </a:br>
            <a:r>
              <a:rPr lang="en-US" sz="3100" dirty="0" smtClean="0"/>
              <a:t>(Full Hand, Finger and Thumb)</a:t>
            </a:r>
            <a:endParaRPr lang="en-US" dirty="0"/>
          </a:p>
        </p:txBody>
      </p:sp>
      <p:pic>
        <p:nvPicPr>
          <p:cNvPr id="1026" name="Picture 2" descr="C:\Documents and Settings\Brian Peacock\Local Settings\Temporary Internet Files\Content.IE5\AJGRZ2A5\MC910215946[1].jpg"/>
          <p:cNvPicPr>
            <a:picLocks noChangeAspect="1" noChangeArrowheads="1"/>
          </p:cNvPicPr>
          <p:nvPr/>
        </p:nvPicPr>
        <p:blipFill>
          <a:blip r:embed="rId3" cstate="print"/>
          <a:srcRect/>
          <a:stretch>
            <a:fillRect/>
          </a:stretch>
        </p:blipFill>
        <p:spPr bwMode="auto">
          <a:xfrm>
            <a:off x="6248400" y="3962400"/>
            <a:ext cx="2667000" cy="2667000"/>
          </a:xfrm>
          <a:prstGeom prst="rect">
            <a:avLst/>
          </a:prstGeom>
          <a:noFill/>
        </p:spPr>
      </p:pic>
      <p:pic>
        <p:nvPicPr>
          <p:cNvPr id="1027" name="Picture 3" descr="C:\Documents and Settings\Brian Peacock\Local Settings\Temporary Internet Files\Content.IE5\UFTRNBP3\MP900442745[1].jpg"/>
          <p:cNvPicPr>
            <a:picLocks noChangeAspect="1" noChangeArrowheads="1"/>
          </p:cNvPicPr>
          <p:nvPr/>
        </p:nvPicPr>
        <p:blipFill>
          <a:blip r:embed="rId4" cstate="print"/>
          <a:srcRect/>
          <a:stretch>
            <a:fillRect/>
          </a:stretch>
        </p:blipFill>
        <p:spPr bwMode="auto">
          <a:xfrm>
            <a:off x="457200" y="1828800"/>
            <a:ext cx="3299460" cy="2195754"/>
          </a:xfrm>
          <a:prstGeom prst="rect">
            <a:avLst/>
          </a:prstGeom>
          <a:noFill/>
        </p:spPr>
      </p:pic>
      <p:pic>
        <p:nvPicPr>
          <p:cNvPr id="1028" name="Picture 4" descr="C:\Documents and Settings\Brian Peacock\Local Settings\Temporary Internet Files\Content.IE5\UFTRNBP3\MP900439481[1].jpg"/>
          <p:cNvPicPr>
            <a:picLocks noChangeAspect="1" noChangeArrowheads="1"/>
          </p:cNvPicPr>
          <p:nvPr/>
        </p:nvPicPr>
        <p:blipFill>
          <a:blip r:embed="rId5" cstate="print"/>
          <a:srcRect l="64286" t="14337" r="2381" b="37518"/>
          <a:stretch>
            <a:fillRect/>
          </a:stretch>
        </p:blipFill>
        <p:spPr bwMode="auto">
          <a:xfrm>
            <a:off x="4114800" y="2743200"/>
            <a:ext cx="2133600" cy="2057400"/>
          </a:xfrm>
          <a:prstGeom prst="rect">
            <a:avLst/>
          </a:prstGeom>
          <a:noFill/>
        </p:spPr>
      </p:pic>
      <p:pic>
        <p:nvPicPr>
          <p:cNvPr id="1029" name="Picture 5" descr="C:\Documents and Settings\Brian Peacock\Local Settings\Temporary Internet Files\Content.IE5\9HKXZNOK\MC900057823[1].wmf"/>
          <p:cNvPicPr>
            <a:picLocks noChangeAspect="1" noChangeArrowheads="1"/>
          </p:cNvPicPr>
          <p:nvPr/>
        </p:nvPicPr>
        <p:blipFill>
          <a:blip r:embed="rId6" cstate="print"/>
          <a:srcRect/>
          <a:stretch>
            <a:fillRect/>
          </a:stretch>
        </p:blipFill>
        <p:spPr bwMode="auto">
          <a:xfrm>
            <a:off x="685800" y="4267200"/>
            <a:ext cx="3709723" cy="1616964"/>
          </a:xfrm>
          <a:prstGeom prst="rect">
            <a:avLst/>
          </a:prstGeom>
          <a:noFill/>
        </p:spPr>
      </p:pic>
      <p:pic>
        <p:nvPicPr>
          <p:cNvPr id="1030" name="Picture 6" descr="C:\Documents and Settings\Brian Peacock\Local Settings\Temporary Internet Files\Content.IE5\AJGRZ2A5\MP900406770[1].jpg"/>
          <p:cNvPicPr>
            <a:picLocks noChangeAspect="1" noChangeArrowheads="1"/>
          </p:cNvPicPr>
          <p:nvPr/>
        </p:nvPicPr>
        <p:blipFill>
          <a:blip r:embed="rId7" cstate="print"/>
          <a:srcRect r="53906"/>
          <a:stretch>
            <a:fillRect/>
          </a:stretch>
        </p:blipFill>
        <p:spPr bwMode="auto">
          <a:xfrm>
            <a:off x="6553200" y="838200"/>
            <a:ext cx="1798320" cy="2599944"/>
          </a:xfrm>
          <a:prstGeom prst="rect">
            <a:avLst/>
          </a:prstGeom>
          <a:noFill/>
        </p:spPr>
      </p:pic>
      <p:sp>
        <p:nvSpPr>
          <p:cNvPr id="11"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772400" cy="1143000"/>
          </a:xfrm>
        </p:spPr>
        <p:txBody>
          <a:bodyPr>
            <a:normAutofit fontScale="90000"/>
          </a:bodyPr>
          <a:lstStyle/>
          <a:p>
            <a:r>
              <a:rPr lang="en-US" dirty="0" smtClean="0"/>
              <a:t>Lifting</a:t>
            </a:r>
            <a:br>
              <a:rPr lang="en-US" dirty="0" smtClean="0"/>
            </a:br>
            <a:r>
              <a:rPr lang="en-US" sz="3100" dirty="0" smtClean="0"/>
              <a:t>(Knees Bent and Knees Straight)</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533400" y="2971800"/>
            <a:ext cx="4876800" cy="32512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038600" y="1600200"/>
            <a:ext cx="3886200" cy="2590800"/>
          </a:xfrm>
          <a:prstGeom prst="rect">
            <a:avLst/>
          </a:prstGeom>
          <a:noFill/>
          <a:ln w="9525">
            <a:noFill/>
            <a:miter lim="800000"/>
            <a:headEnd/>
            <a:tailEnd/>
          </a:ln>
        </p:spPr>
      </p:pic>
      <p:sp>
        <p:nvSpPr>
          <p:cNvPr id="9" name="TextBox 8"/>
          <p:cNvSpPr txBox="1"/>
          <p:nvPr/>
        </p:nvSpPr>
        <p:spPr>
          <a:xfrm>
            <a:off x="5562600" y="4572000"/>
            <a:ext cx="3200400" cy="1107996"/>
          </a:xfrm>
          <a:prstGeom prst="rect">
            <a:avLst/>
          </a:prstGeom>
          <a:solidFill>
            <a:srgbClr val="FFFF00"/>
          </a:solidFill>
          <a:ln>
            <a:solidFill>
              <a:schemeClr val="tx1"/>
            </a:solidFill>
          </a:ln>
        </p:spPr>
        <p:txBody>
          <a:bodyPr wrap="square" rtlCol="0">
            <a:spAutoFit/>
          </a:bodyPr>
          <a:lstStyle/>
          <a:p>
            <a:r>
              <a:rPr lang="en-US" sz="2200" b="1" i="1" dirty="0" smtClean="0"/>
              <a:t>What happens when you lift with your knees straight or with them bent?</a:t>
            </a:r>
            <a:endParaRPr lang="en-US" sz="2200" b="1" i="1" dirty="0"/>
          </a:p>
        </p:txBody>
      </p:sp>
      <p:sp>
        <p:nvSpPr>
          <p:cNvPr id="10"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143000"/>
          </a:xfrm>
        </p:spPr>
        <p:txBody>
          <a:bodyPr/>
          <a:lstStyle/>
          <a:p>
            <a:r>
              <a:rPr lang="en-US" dirty="0" smtClean="0"/>
              <a:t>Working Overhead</a:t>
            </a:r>
            <a:endParaRPr lang="en-US" dirty="0"/>
          </a:p>
        </p:txBody>
      </p:sp>
      <p:pic>
        <p:nvPicPr>
          <p:cNvPr id="6147" name="Picture 3" descr="C:\Documents and Settings\Brian Peacock\Local Settings\Temporary Internet Files\Content.IE5\BO8F0HIW\MCj03654160000[1].wmf"/>
          <p:cNvPicPr>
            <a:picLocks noChangeAspect="1" noChangeArrowheads="1"/>
          </p:cNvPicPr>
          <p:nvPr/>
        </p:nvPicPr>
        <p:blipFill>
          <a:blip r:embed="rId3" cstate="print"/>
          <a:srcRect/>
          <a:stretch>
            <a:fillRect/>
          </a:stretch>
        </p:blipFill>
        <p:spPr bwMode="auto">
          <a:xfrm>
            <a:off x="1905000" y="1600200"/>
            <a:ext cx="3124199" cy="4641069"/>
          </a:xfrm>
          <a:prstGeom prst="rect">
            <a:avLst/>
          </a:prstGeom>
          <a:noFill/>
        </p:spPr>
      </p:pic>
      <p:sp>
        <p:nvSpPr>
          <p:cNvPr id="8" name="TextBox 7"/>
          <p:cNvSpPr txBox="1"/>
          <p:nvPr/>
        </p:nvSpPr>
        <p:spPr>
          <a:xfrm>
            <a:off x="5334000" y="4114800"/>
            <a:ext cx="2971800" cy="1692771"/>
          </a:xfrm>
          <a:prstGeom prst="rect">
            <a:avLst/>
          </a:prstGeom>
          <a:solidFill>
            <a:srgbClr val="FFFF00"/>
          </a:solidFill>
          <a:ln>
            <a:solidFill>
              <a:schemeClr val="tx1"/>
            </a:solidFill>
          </a:ln>
        </p:spPr>
        <p:txBody>
          <a:bodyPr wrap="square" rtlCol="0">
            <a:spAutoFit/>
          </a:bodyPr>
          <a:lstStyle/>
          <a:p>
            <a:r>
              <a:rPr lang="en-US" sz="2600" b="1" i="1" dirty="0" smtClean="0"/>
              <a:t>How long can you hold a heavy weight above your head? What happens? Why?</a:t>
            </a:r>
            <a:endParaRPr lang="en-US" sz="2600" b="1" i="1" dirty="0"/>
          </a:p>
        </p:txBody>
      </p:sp>
      <p:sp>
        <p:nvSpPr>
          <p:cNvPr id="9"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792162"/>
          </a:xfrm>
        </p:spPr>
        <p:txBody>
          <a:bodyPr/>
          <a:lstStyle/>
          <a:p>
            <a:r>
              <a:rPr lang="en-US" dirty="0" smtClean="0"/>
              <a:t>Typing</a:t>
            </a:r>
            <a:endParaRPr lang="en-US" dirty="0"/>
          </a:p>
        </p:txBody>
      </p:sp>
      <p:pic>
        <p:nvPicPr>
          <p:cNvPr id="9" name="Picture 8" descr="office ergonomics 003.jpg"/>
          <p:cNvPicPr>
            <a:picLocks noChangeAspect="1"/>
          </p:cNvPicPr>
          <p:nvPr/>
        </p:nvPicPr>
        <p:blipFill>
          <a:blip r:embed="rId3" cstate="print"/>
          <a:stretch>
            <a:fillRect/>
          </a:stretch>
        </p:blipFill>
        <p:spPr>
          <a:xfrm>
            <a:off x="762000" y="2209800"/>
            <a:ext cx="4572000" cy="3429000"/>
          </a:xfrm>
          <a:prstGeom prst="rect">
            <a:avLst/>
          </a:prstGeom>
        </p:spPr>
      </p:pic>
      <p:sp>
        <p:nvSpPr>
          <p:cNvPr id="7" name="TextBox 6"/>
          <p:cNvSpPr txBox="1"/>
          <p:nvPr/>
        </p:nvSpPr>
        <p:spPr>
          <a:xfrm>
            <a:off x="5486400" y="3352800"/>
            <a:ext cx="3200400" cy="2246769"/>
          </a:xfrm>
          <a:prstGeom prst="rect">
            <a:avLst/>
          </a:prstGeom>
          <a:solidFill>
            <a:srgbClr val="FFFF00"/>
          </a:solidFill>
          <a:ln>
            <a:solidFill>
              <a:schemeClr val="tx1"/>
            </a:solidFill>
          </a:ln>
        </p:spPr>
        <p:txBody>
          <a:bodyPr wrap="square" rtlCol="0">
            <a:spAutoFit/>
          </a:bodyPr>
          <a:lstStyle/>
          <a:p>
            <a:r>
              <a:rPr lang="en-US" sz="2000" b="1" dirty="0" smtClean="0"/>
              <a:t>All we’re trying to do is get our hands  and eyes in the right location, but what happens to the rest of our body?  What is the answer to this world wide problem?</a:t>
            </a:r>
            <a:endParaRPr lang="en-US" sz="2000" b="1" dirty="0"/>
          </a:p>
        </p:txBody>
      </p:sp>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0.gstatic.com/images?q=tbn:RumwAjrCbs2j5M::&amp;t=1&amp;usg=__ZxfqTZ0KqtBojaviH222pRIax9U="/>
          <p:cNvPicPr>
            <a:picLocks noChangeAspect="1" noChangeArrowheads="1"/>
          </p:cNvPicPr>
          <p:nvPr/>
        </p:nvPicPr>
        <p:blipFill>
          <a:blip r:embed="rId3" cstate="print"/>
          <a:srcRect/>
          <a:stretch>
            <a:fillRect/>
          </a:stretch>
        </p:blipFill>
        <p:spPr bwMode="auto">
          <a:xfrm>
            <a:off x="2514600" y="304800"/>
            <a:ext cx="4572000" cy="5972282"/>
          </a:xfrm>
          <a:prstGeom prst="rect">
            <a:avLst/>
          </a:prstGeom>
          <a:noFill/>
        </p:spPr>
      </p:pic>
      <p:sp>
        <p:nvSpPr>
          <p:cNvPr id="8" name="Footer Placeholder 2"/>
          <p:cNvSpPr>
            <a:spLocks noGrp="1"/>
          </p:cNvSpPr>
          <p:nvPr>
            <p:ph type="ftr" sz="quarter" idx="11"/>
          </p:nvPr>
        </p:nvSpPr>
        <p:spPr>
          <a:xfrm>
            <a:off x="8382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905000"/>
          </a:xfrm>
        </p:spPr>
        <p:txBody>
          <a:bodyPr>
            <a:normAutofit/>
          </a:bodyPr>
          <a:lstStyle/>
          <a:p>
            <a:r>
              <a:rPr lang="en-US" sz="2800" smtClean="0"/>
              <a:t>Demonstrate: </a:t>
            </a:r>
            <a:r>
              <a:rPr lang="en-US" sz="2800" dirty="0" smtClean="0"/>
              <a:t/>
            </a:r>
            <a:br>
              <a:rPr lang="en-US" sz="2800" dirty="0" smtClean="0"/>
            </a:br>
            <a:r>
              <a:rPr lang="en-US" sz="2800" dirty="0" smtClean="0"/>
              <a:t>Prime movers, antagonists, </a:t>
            </a:r>
            <a:r>
              <a:rPr lang="en-US" sz="2800" dirty="0" err="1" smtClean="0"/>
              <a:t>fixators</a:t>
            </a:r>
            <a:r>
              <a:rPr lang="en-US" sz="2800" dirty="0" smtClean="0"/>
              <a:t> and synergists</a:t>
            </a:r>
            <a:endParaRPr lang="en-US" sz="2800" dirty="0"/>
          </a:p>
        </p:txBody>
      </p:sp>
      <p:sp>
        <p:nvSpPr>
          <p:cNvPr id="3" name="Content Placeholder 2"/>
          <p:cNvSpPr>
            <a:spLocks noGrp="1"/>
          </p:cNvSpPr>
          <p:nvPr>
            <p:ph sz="quarter" idx="1"/>
          </p:nvPr>
        </p:nvSpPr>
        <p:spPr>
          <a:xfrm>
            <a:off x="609600" y="1905000"/>
            <a:ext cx="2514600" cy="1981200"/>
          </a:xfrm>
        </p:spPr>
        <p:txBody>
          <a:bodyPr/>
          <a:lstStyle/>
          <a:p>
            <a:r>
              <a:rPr lang="en-US" dirty="0" smtClean="0"/>
              <a:t>Kicking</a:t>
            </a:r>
          </a:p>
          <a:p>
            <a:r>
              <a:rPr lang="en-US" dirty="0" smtClean="0"/>
              <a:t>Lifting</a:t>
            </a:r>
          </a:p>
          <a:p>
            <a:r>
              <a:rPr lang="en-US" dirty="0" smtClean="0"/>
              <a:t>Grasping</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5029200" y="3962400"/>
            <a:ext cx="3200400" cy="2133600"/>
          </a:xfrm>
          <a:prstGeom prst="rect">
            <a:avLst/>
          </a:prstGeom>
          <a:ln>
            <a:noFill/>
          </a:ln>
          <a:effectLst>
            <a:softEdge rad="112500"/>
          </a:effectLst>
        </p:spPr>
      </p:pic>
      <p:pic>
        <p:nvPicPr>
          <p:cNvPr id="8" name="Picture 11" descr="trmvd539227%5f36224%5ffull-lnd"/>
          <p:cNvPicPr>
            <a:picLocks noChangeAspect="1" noChangeArrowheads="1"/>
          </p:cNvPicPr>
          <p:nvPr/>
        </p:nvPicPr>
        <p:blipFill>
          <a:blip r:embed="rId4" cstate="print"/>
          <a:srcRect l="4688" r="6250"/>
          <a:stretch>
            <a:fillRect/>
          </a:stretch>
        </p:blipFill>
        <p:spPr bwMode="auto">
          <a:xfrm>
            <a:off x="2743200" y="1981200"/>
            <a:ext cx="2853808" cy="2133600"/>
          </a:xfrm>
          <a:prstGeom prst="rect">
            <a:avLst/>
          </a:prstGeom>
          <a:ln>
            <a:noFill/>
          </a:ln>
          <a:effectLst>
            <a:softEdge rad="112500"/>
          </a:effectLst>
        </p:spPr>
      </p:pic>
      <p:sp>
        <p:nvSpPr>
          <p:cNvPr id="9"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6" descr="C:\Documents and Settings\Brian Peacock\Desktop\ERAUFiles\My Documents\Anatomy Pictures\Ergo Slides\2005-01 (Jan)\scan0015.jpg"/>
          <p:cNvPicPr>
            <a:picLocks noChangeAspect="1" noChangeArrowheads="1"/>
          </p:cNvPicPr>
          <p:nvPr/>
        </p:nvPicPr>
        <p:blipFill>
          <a:blip r:embed="rId3" cstate="print"/>
          <a:srcRect l="8789" b="7246"/>
          <a:stretch>
            <a:fillRect/>
          </a:stretch>
        </p:blipFill>
        <p:spPr bwMode="auto">
          <a:xfrm>
            <a:off x="2971800" y="533400"/>
            <a:ext cx="3657600" cy="5680560"/>
          </a:xfrm>
          <a:prstGeom prst="rect">
            <a:avLst/>
          </a:prstGeom>
          <a:noFill/>
          <a:ln w="9525">
            <a:noFill/>
            <a:miter lim="800000"/>
            <a:headEnd/>
            <a:tailEnd/>
          </a:ln>
        </p:spPr>
      </p:pic>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Brian Peacock\Desktop\ERAUFiles\My Documents\Anatomy Pictures\Ergo Slides\2005-01 (Jan)\scan0032.jpg"/>
          <p:cNvPicPr>
            <a:picLocks noChangeAspect="1" noChangeArrowheads="1"/>
          </p:cNvPicPr>
          <p:nvPr/>
        </p:nvPicPr>
        <p:blipFill>
          <a:blip r:embed="rId3" cstate="print"/>
          <a:srcRect b="8750"/>
          <a:stretch>
            <a:fillRect/>
          </a:stretch>
        </p:blipFill>
        <p:spPr bwMode="auto">
          <a:xfrm>
            <a:off x="2438400" y="457200"/>
            <a:ext cx="3960813" cy="5562600"/>
          </a:xfrm>
          <a:prstGeom prst="rect">
            <a:avLst/>
          </a:prstGeom>
          <a:noFill/>
          <a:ln w="9525">
            <a:noFill/>
            <a:miter lim="800000"/>
            <a:headEnd/>
            <a:tailEnd/>
          </a:ln>
        </p:spPr>
      </p:pic>
      <p:sp>
        <p:nvSpPr>
          <p:cNvPr id="6"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Brian Peacock\Desktop\ERAUFiles\My Documents\Anatomy Pictures\2005-01 (Jan)\scan0027.jpg"/>
          <p:cNvPicPr>
            <a:picLocks noChangeAspect="1" noChangeArrowheads="1"/>
          </p:cNvPicPr>
          <p:nvPr/>
        </p:nvPicPr>
        <p:blipFill>
          <a:blip r:embed="rId3" cstate="print"/>
          <a:srcRect t="4371" r="46790"/>
          <a:stretch>
            <a:fillRect/>
          </a:stretch>
        </p:blipFill>
        <p:spPr bwMode="auto">
          <a:xfrm>
            <a:off x="762000" y="533400"/>
            <a:ext cx="2819400" cy="5001692"/>
          </a:xfrm>
          <a:prstGeom prst="rect">
            <a:avLst/>
          </a:prstGeom>
          <a:noFill/>
          <a:ln w="9525">
            <a:noFill/>
            <a:miter lim="800000"/>
            <a:headEnd/>
            <a:tailEnd/>
          </a:ln>
        </p:spPr>
      </p:pic>
      <p:pic>
        <p:nvPicPr>
          <p:cNvPr id="6" name="Picture 2" descr="C:\Documents and Settings\Brian Peacock\Desktop\ERAUFiles\My Documents\Anatomy Pictures\Ergo Slides\2005-01 (Jan)\scan0043.jpg"/>
          <p:cNvPicPr>
            <a:picLocks noChangeAspect="1" noChangeArrowheads="1"/>
          </p:cNvPicPr>
          <p:nvPr/>
        </p:nvPicPr>
        <p:blipFill>
          <a:blip r:embed="rId4" cstate="print"/>
          <a:srcRect r="43237" b="20513"/>
          <a:stretch>
            <a:fillRect/>
          </a:stretch>
        </p:blipFill>
        <p:spPr bwMode="auto">
          <a:xfrm>
            <a:off x="4953000" y="762000"/>
            <a:ext cx="2362200" cy="4576763"/>
          </a:xfrm>
          <a:prstGeom prst="rect">
            <a:avLst/>
          </a:prstGeom>
          <a:noFill/>
          <a:ln w="9525">
            <a:noFill/>
            <a:miter lim="800000"/>
            <a:headEnd/>
            <a:tailEnd/>
          </a:ln>
        </p:spPr>
      </p:pic>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Brian Peacock\Desktop\ERAUFiles\My Documents\Anatomy Pictures\Ergo Slides\2005-01 (Jan)\scan0036.jpg"/>
          <p:cNvPicPr>
            <a:picLocks noChangeAspect="1" noChangeArrowheads="1"/>
          </p:cNvPicPr>
          <p:nvPr/>
        </p:nvPicPr>
        <p:blipFill>
          <a:blip r:embed="rId3" cstate="print"/>
          <a:srcRect b="9836"/>
          <a:stretch>
            <a:fillRect/>
          </a:stretch>
        </p:blipFill>
        <p:spPr bwMode="auto">
          <a:xfrm>
            <a:off x="1752600" y="609600"/>
            <a:ext cx="5421068" cy="5041351"/>
          </a:xfrm>
          <a:prstGeom prst="rect">
            <a:avLst/>
          </a:prstGeom>
          <a:noFill/>
          <a:ln w="9525">
            <a:noFill/>
            <a:miter lim="800000"/>
            <a:headEnd/>
            <a:tailEnd/>
          </a:ln>
        </p:spPr>
      </p:pic>
      <p:sp>
        <p:nvSpPr>
          <p:cNvPr id="6"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Brian Peacock\Desktop\ERAUFiles\My Documents\Anatomy Pictures\Ergo Slides\2005-01 (Jan)\scan0039.jpg"/>
          <p:cNvPicPr>
            <a:picLocks noChangeAspect="1" noChangeArrowheads="1"/>
          </p:cNvPicPr>
          <p:nvPr/>
        </p:nvPicPr>
        <p:blipFill>
          <a:blip r:embed="rId3" cstate="print"/>
          <a:srcRect b="8537"/>
          <a:stretch>
            <a:fillRect/>
          </a:stretch>
        </p:blipFill>
        <p:spPr bwMode="auto">
          <a:xfrm>
            <a:off x="228600" y="304800"/>
            <a:ext cx="4659313" cy="5715000"/>
          </a:xfrm>
          <a:prstGeom prst="rect">
            <a:avLst/>
          </a:prstGeom>
          <a:noFill/>
          <a:ln w="9525">
            <a:noFill/>
            <a:miter lim="800000"/>
            <a:headEnd/>
            <a:tailEnd/>
          </a:ln>
        </p:spPr>
      </p:pic>
      <p:pic>
        <p:nvPicPr>
          <p:cNvPr id="6" name="Picture 2" descr="C:\Documents and Settings\Brian Peacock\Desktop\ERAUFiles\My Documents\Anatomy Pictures\2005-01 (Jan)\scan0093.jpg"/>
          <p:cNvPicPr>
            <a:picLocks noChangeAspect="1" noChangeArrowheads="1"/>
          </p:cNvPicPr>
          <p:nvPr/>
        </p:nvPicPr>
        <p:blipFill>
          <a:blip r:embed="rId4" cstate="print"/>
          <a:srcRect r="13736"/>
          <a:stretch>
            <a:fillRect/>
          </a:stretch>
        </p:blipFill>
        <p:spPr bwMode="auto">
          <a:xfrm>
            <a:off x="5257800" y="685800"/>
            <a:ext cx="3200400" cy="5581650"/>
          </a:xfrm>
          <a:prstGeom prst="rect">
            <a:avLst/>
          </a:prstGeom>
          <a:noFill/>
          <a:ln w="9525">
            <a:noFill/>
            <a:miter lim="800000"/>
            <a:headEnd/>
            <a:tailEnd/>
          </a:ln>
        </p:spPr>
      </p:pic>
      <p:sp>
        <p:nvSpPr>
          <p:cNvPr id="7"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Anatomy</a:t>
            </a:r>
            <a:endParaRPr lang="en-US" dirty="0"/>
          </a:p>
        </p:txBody>
      </p:sp>
      <p:sp>
        <p:nvSpPr>
          <p:cNvPr id="6" name="Content Placeholder 5"/>
          <p:cNvSpPr>
            <a:spLocks noGrp="1"/>
          </p:cNvSpPr>
          <p:nvPr>
            <p:ph sz="quarter" idx="1"/>
          </p:nvPr>
        </p:nvSpPr>
        <p:spPr>
          <a:xfrm>
            <a:off x="914400" y="1828800"/>
            <a:ext cx="7772400" cy="4572000"/>
          </a:xfrm>
        </p:spPr>
        <p:txBody>
          <a:bodyPr>
            <a:normAutofit/>
          </a:bodyPr>
          <a:lstStyle/>
          <a:p>
            <a:r>
              <a:rPr lang="en-US" sz="2800" dirty="0" smtClean="0"/>
              <a:t>Muscle contraction is Controlled by the Nervous System to Cause Coordinated Joint Movement</a:t>
            </a:r>
          </a:p>
          <a:p>
            <a:pPr lvl="1"/>
            <a:r>
              <a:rPr lang="en-US" sz="2800" dirty="0" smtClean="0"/>
              <a:t>Static – isometric</a:t>
            </a:r>
          </a:p>
          <a:p>
            <a:pPr lvl="1"/>
            <a:r>
              <a:rPr lang="en-US" sz="2800" dirty="0" smtClean="0"/>
              <a:t>Dynamic</a:t>
            </a:r>
          </a:p>
          <a:p>
            <a:pPr lvl="2"/>
            <a:r>
              <a:rPr lang="en-US" sz="2800" dirty="0" smtClean="0"/>
              <a:t>Concentric</a:t>
            </a:r>
          </a:p>
          <a:p>
            <a:pPr lvl="2"/>
            <a:r>
              <a:rPr lang="en-US" sz="2800" dirty="0" smtClean="0"/>
              <a:t>Eccentric</a:t>
            </a:r>
          </a:p>
          <a:p>
            <a:pPr lvl="2"/>
            <a:endParaRPr lang="en-US" sz="2400" dirty="0" smtClean="0"/>
          </a:p>
          <a:p>
            <a:pPr lvl="1"/>
            <a:endParaRPr lang="en-US" sz="2800" dirty="0" smtClean="0"/>
          </a:p>
          <a:p>
            <a:pPr lvl="1"/>
            <a:endParaRPr lang="en-US" sz="2800" dirty="0" smtClean="0"/>
          </a:p>
          <a:p>
            <a:pPr lvl="1"/>
            <a:endParaRPr lang="en-US" sz="2800" dirty="0"/>
          </a:p>
        </p:txBody>
      </p:sp>
      <p:sp>
        <p:nvSpPr>
          <p:cNvPr id="7" name="TextBox 6"/>
          <p:cNvSpPr txBox="1"/>
          <p:nvPr/>
        </p:nvSpPr>
        <p:spPr>
          <a:xfrm>
            <a:off x="4648200" y="3480137"/>
            <a:ext cx="3657600" cy="1200328"/>
          </a:xfrm>
          <a:prstGeom prst="rect">
            <a:avLst/>
          </a:prstGeom>
          <a:solidFill>
            <a:srgbClr val="FFFF00"/>
          </a:solidFill>
          <a:ln>
            <a:solidFill>
              <a:schemeClr val="tx1"/>
            </a:solidFill>
          </a:ln>
        </p:spPr>
        <p:txBody>
          <a:bodyPr wrap="square" rtlCol="0">
            <a:spAutoFit/>
          </a:bodyPr>
          <a:lstStyle/>
          <a:p>
            <a:r>
              <a:rPr lang="en-US" sz="2400" b="1" i="1" dirty="0" smtClean="0"/>
              <a:t>What happens when we jump ( and land) and walk up and down stairs?</a:t>
            </a:r>
            <a:endParaRPr lang="en-US" sz="2400" b="1" i="1" dirty="0"/>
          </a:p>
        </p:txBody>
      </p:sp>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Muscles Coordinate</a:t>
            </a:r>
            <a:endParaRPr lang="en-US" dirty="0"/>
          </a:p>
        </p:txBody>
      </p:sp>
      <p:sp>
        <p:nvSpPr>
          <p:cNvPr id="3" name="Content Placeholder 2"/>
          <p:cNvSpPr>
            <a:spLocks noGrp="1"/>
          </p:cNvSpPr>
          <p:nvPr>
            <p:ph sz="quarter" idx="1"/>
          </p:nvPr>
        </p:nvSpPr>
        <p:spPr>
          <a:xfrm>
            <a:off x="685800" y="1905000"/>
            <a:ext cx="7772400" cy="4572000"/>
          </a:xfrm>
        </p:spPr>
        <p:txBody>
          <a:bodyPr>
            <a:normAutofit/>
          </a:bodyPr>
          <a:lstStyle/>
          <a:p>
            <a:pPr lvl="1"/>
            <a:r>
              <a:rPr lang="en-US" dirty="0" smtClean="0"/>
              <a:t>Prime movers / agonists</a:t>
            </a:r>
          </a:p>
          <a:p>
            <a:pPr lvl="2"/>
            <a:r>
              <a:rPr lang="en-US" sz="2400" dirty="0" smtClean="0"/>
              <a:t>Do the work</a:t>
            </a:r>
          </a:p>
          <a:p>
            <a:pPr lvl="1"/>
            <a:r>
              <a:rPr lang="en-US" dirty="0" smtClean="0"/>
              <a:t>Antagonists</a:t>
            </a:r>
          </a:p>
          <a:p>
            <a:pPr lvl="2"/>
            <a:r>
              <a:rPr lang="en-US" sz="2400" dirty="0" smtClean="0"/>
              <a:t>Pay out slowly to prevent jerky movement</a:t>
            </a:r>
          </a:p>
          <a:p>
            <a:pPr lvl="1"/>
            <a:r>
              <a:rPr lang="en-US" dirty="0" err="1" smtClean="0"/>
              <a:t>Fixators</a:t>
            </a:r>
            <a:endParaRPr lang="en-US" dirty="0" smtClean="0"/>
          </a:p>
          <a:p>
            <a:pPr lvl="2"/>
            <a:r>
              <a:rPr lang="en-US" sz="2400" dirty="0" smtClean="0"/>
              <a:t>Hold the proximal joint steady</a:t>
            </a:r>
          </a:p>
          <a:p>
            <a:pPr lvl="1"/>
            <a:r>
              <a:rPr lang="en-US" dirty="0" smtClean="0"/>
              <a:t>Synergists</a:t>
            </a:r>
          </a:p>
          <a:p>
            <a:pPr lvl="2"/>
            <a:r>
              <a:rPr lang="en-US" sz="2400" dirty="0" smtClean="0"/>
              <a:t>Prevent unwanted movement</a:t>
            </a:r>
            <a:endParaRPr lang="en-US" sz="2400" dirty="0"/>
          </a:p>
        </p:txBody>
      </p:sp>
      <p:sp>
        <p:nvSpPr>
          <p:cNvPr id="7" name="TextBox 6"/>
          <p:cNvSpPr txBox="1"/>
          <p:nvPr/>
        </p:nvSpPr>
        <p:spPr>
          <a:xfrm>
            <a:off x="5486400" y="3784937"/>
            <a:ext cx="3276600" cy="1569660"/>
          </a:xfrm>
          <a:prstGeom prst="rect">
            <a:avLst/>
          </a:prstGeom>
          <a:solidFill>
            <a:srgbClr val="FFFF00"/>
          </a:solidFill>
          <a:ln>
            <a:solidFill>
              <a:schemeClr val="tx1"/>
            </a:solidFill>
          </a:ln>
        </p:spPr>
        <p:txBody>
          <a:bodyPr wrap="square" rtlCol="0">
            <a:spAutoFit/>
          </a:bodyPr>
          <a:lstStyle/>
          <a:p>
            <a:r>
              <a:rPr lang="en-US" sz="2400" b="1" i="1" dirty="0" smtClean="0"/>
              <a:t>Why do we rest our wrist when we wish to make fine finger movements as in writing?</a:t>
            </a:r>
            <a:endParaRPr lang="en-US" sz="2400" b="1" i="1" dirty="0"/>
          </a:p>
        </p:txBody>
      </p:sp>
      <p:sp>
        <p:nvSpPr>
          <p:cNvPr id="8" name="Footer Placeholder 2"/>
          <p:cNvSpPr>
            <a:spLocks noGrp="1"/>
          </p:cNvSpPr>
          <p:nvPr>
            <p:ph type="ftr" sz="quarter" idx="11"/>
          </p:nvPr>
        </p:nvSpPr>
        <p:spPr>
          <a:xfrm>
            <a:off x="762000" y="6172200"/>
            <a:ext cx="3962400" cy="457200"/>
          </a:xfrm>
        </p:spPr>
        <p:txBody>
          <a:bodyPr/>
          <a:lstStyle/>
          <a:p>
            <a:r>
              <a:rPr lang="en-US" smtClean="0"/>
              <a:t>© Brian Peacock Ergonomics (BPE) Pte. Ltd.</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644</TotalTime>
  <Words>689</Words>
  <Application>Microsoft Office PowerPoint</Application>
  <PresentationFormat>On-screen Show (4:3)</PresentationFormat>
  <Paragraphs>195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Surface and Functional Anatomy for Ergonomics</vt:lpstr>
      <vt:lpstr>PowerPoint Presentation</vt:lpstr>
      <vt:lpstr>PowerPoint Presentation</vt:lpstr>
      <vt:lpstr>PowerPoint Presentation</vt:lpstr>
      <vt:lpstr>PowerPoint Presentation</vt:lpstr>
      <vt:lpstr>PowerPoint Presentation</vt:lpstr>
      <vt:lpstr>PowerPoint Presentation</vt:lpstr>
      <vt:lpstr>Functional Anatomy</vt:lpstr>
      <vt:lpstr>How Muscles Coordinate</vt:lpstr>
      <vt:lpstr>Planes of Motion</vt:lpstr>
      <vt:lpstr>Standard Movements</vt:lpstr>
      <vt:lpstr>Range of Motion</vt:lpstr>
      <vt:lpstr>Most muscles pass over two joints</vt:lpstr>
      <vt:lpstr>But Joints don’t normally work in Standard Planes!!!!</vt:lpstr>
      <vt:lpstr>Walking (On the level and up and down stairs)</vt:lpstr>
      <vt:lpstr>Gripping (Full Hand, Finger and Thumb)</vt:lpstr>
      <vt:lpstr>Lifting (Knees Bent and Knees Straight)</vt:lpstr>
      <vt:lpstr>Working Overhead</vt:lpstr>
      <vt:lpstr>Typing</vt:lpstr>
      <vt:lpstr>Demonstrate:  Prime movers, antagonists, fixators and synergists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Structural and Functional Anatomy for Ergonomics</dc:title>
  <dc:creator>Owner</dc:creator>
  <cp:lastModifiedBy>user</cp:lastModifiedBy>
  <cp:revision>55</cp:revision>
  <cp:lastPrinted>2010-07-30T10:41:54Z</cp:lastPrinted>
  <dcterms:created xsi:type="dcterms:W3CDTF">2010-08-01T06:57:49Z</dcterms:created>
  <dcterms:modified xsi:type="dcterms:W3CDTF">2014-07-03T13:57:18Z</dcterms:modified>
</cp:coreProperties>
</file>