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19"/>
  </p:notesMasterIdLst>
  <p:handoutMasterIdLst>
    <p:handoutMasterId r:id="rId20"/>
  </p:handoutMasterIdLst>
  <p:sldIdLst>
    <p:sldId id="275"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Lst>
  <p:sldSz cx="9144000" cy="6858000" type="screen4x3"/>
  <p:notesSz cx="6765925" cy="9867900"/>
  <p:custDataLst>
    <p:tags r:id="rId21"/>
  </p:custDataLst>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pitchFamily="120" charset="-128"/>
        <a:cs typeface="+mn-cs"/>
      </a:defRPr>
    </a:lvl1pPr>
    <a:lvl2pPr marL="457200" algn="l" defTabSz="457200" rtl="0" fontAlgn="base">
      <a:spcBef>
        <a:spcPct val="0"/>
      </a:spcBef>
      <a:spcAft>
        <a:spcPct val="0"/>
      </a:spcAft>
      <a:defRPr kern="1200">
        <a:solidFill>
          <a:schemeClr val="tx1"/>
        </a:solidFill>
        <a:latin typeface="Arial" pitchFamily="34" charset="0"/>
        <a:ea typeface="ヒラギノ角ゴ Pro W3" pitchFamily="120" charset="-128"/>
        <a:cs typeface="+mn-cs"/>
      </a:defRPr>
    </a:lvl2pPr>
    <a:lvl3pPr marL="914400" algn="l" defTabSz="457200" rtl="0" fontAlgn="base">
      <a:spcBef>
        <a:spcPct val="0"/>
      </a:spcBef>
      <a:spcAft>
        <a:spcPct val="0"/>
      </a:spcAft>
      <a:defRPr kern="1200">
        <a:solidFill>
          <a:schemeClr val="tx1"/>
        </a:solidFill>
        <a:latin typeface="Arial" pitchFamily="34" charset="0"/>
        <a:ea typeface="ヒラギノ角ゴ Pro W3" pitchFamily="120" charset="-128"/>
        <a:cs typeface="+mn-cs"/>
      </a:defRPr>
    </a:lvl3pPr>
    <a:lvl4pPr marL="1371600" algn="l" defTabSz="457200" rtl="0" fontAlgn="base">
      <a:spcBef>
        <a:spcPct val="0"/>
      </a:spcBef>
      <a:spcAft>
        <a:spcPct val="0"/>
      </a:spcAft>
      <a:defRPr kern="1200">
        <a:solidFill>
          <a:schemeClr val="tx1"/>
        </a:solidFill>
        <a:latin typeface="Arial" pitchFamily="34" charset="0"/>
        <a:ea typeface="ヒラギノ角ゴ Pro W3" pitchFamily="120" charset="-128"/>
        <a:cs typeface="+mn-cs"/>
      </a:defRPr>
    </a:lvl4pPr>
    <a:lvl5pPr marL="1828800" algn="l" defTabSz="457200" rtl="0" fontAlgn="base">
      <a:spcBef>
        <a:spcPct val="0"/>
      </a:spcBef>
      <a:spcAft>
        <a:spcPct val="0"/>
      </a:spcAft>
      <a:defRPr kern="1200">
        <a:solidFill>
          <a:schemeClr val="tx1"/>
        </a:solidFill>
        <a:latin typeface="Arial" pitchFamily="34" charset="0"/>
        <a:ea typeface="ヒラギノ角ゴ Pro W3" pitchFamily="120"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0"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0"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0"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0018"/>
    <a:srgbClr val="474B55"/>
    <a:srgbClr val="891545"/>
    <a:srgbClr val="FFFFFF"/>
    <a:srgbClr val="9C004E"/>
    <a:srgbClr val="595A62"/>
    <a:srgbClr val="93176C"/>
    <a:srgbClr val="A41A7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70" d="100"/>
          <a:sy n="70" d="100"/>
        </p:scale>
        <p:origin x="-1080" y="-96"/>
      </p:cViewPr>
      <p:guideLst>
        <p:guide orient="horz" pos="2064"/>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p:scale>
          <a:sx n="75" d="100"/>
          <a:sy n="75" d="100"/>
        </p:scale>
        <p:origin x="-2088" y="216"/>
      </p:cViewPr>
      <p:guideLst>
        <p:guide orient="horz" pos="3108"/>
        <p:guide pos="213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14332" y="9285420"/>
            <a:ext cx="2931901" cy="493395"/>
          </a:xfrm>
          <a:prstGeom prst="rect">
            <a:avLst/>
          </a:prstGeom>
        </p:spPr>
        <p:txBody>
          <a:bodyPr vert="horz" lIns="91440" tIns="45720" rIns="91440" bIns="45720" rtlCol="0" anchor="b"/>
          <a:lstStyle>
            <a:lvl1pPr algn="l">
              <a:defRPr sz="1200" smtClean="0"/>
            </a:lvl1pPr>
          </a:lstStyle>
          <a:p>
            <a:pPr>
              <a:defRPr/>
            </a:pPr>
            <a:fld id="{1850B365-2EDE-4037-A511-A9D7A9795326}" type="slidenum">
              <a:rPr lang="en-US"/>
              <a:pPr>
                <a:defRPr/>
              </a:pPr>
              <a:t>‹#›</a:t>
            </a:fld>
            <a:endParaRPr lang="en-US" dirty="0"/>
          </a:p>
        </p:txBody>
      </p:sp>
      <p:pic>
        <p:nvPicPr>
          <p:cNvPr id="6147" name="Picture 5" descr="SIM University Full Colour Logo_Horizontal (120ppi).jpg"/>
          <p:cNvPicPr>
            <a:picLocks noChangeAspect="1"/>
          </p:cNvPicPr>
          <p:nvPr/>
        </p:nvPicPr>
        <p:blipFill>
          <a:blip r:embed="rId2"/>
          <a:srcRect/>
          <a:stretch>
            <a:fillRect/>
          </a:stretch>
        </p:blipFill>
        <p:spPr bwMode="auto">
          <a:xfrm>
            <a:off x="4520014" y="9372792"/>
            <a:ext cx="2000020" cy="320364"/>
          </a:xfrm>
          <a:prstGeom prst="rect">
            <a:avLst/>
          </a:prstGeom>
          <a:noFill/>
          <a:ln w="9525">
            <a:noFill/>
            <a:miter lim="800000"/>
            <a:headEnd/>
            <a:tailEnd/>
          </a:ln>
        </p:spPr>
      </p:pic>
      <p:sp>
        <p:nvSpPr>
          <p:cNvPr id="7" name="Rectangle 6"/>
          <p:cNvSpPr/>
          <p:nvPr/>
        </p:nvSpPr>
        <p:spPr>
          <a:xfrm>
            <a:off x="541901" y="193590"/>
            <a:ext cx="5868501" cy="446276"/>
          </a:xfrm>
          <a:prstGeom prst="rect">
            <a:avLst/>
          </a:prstGeom>
        </p:spPr>
        <p:txBody>
          <a:bodyPr>
            <a:spAutoFit/>
          </a:bodyPr>
          <a:lstStyle/>
          <a:p>
            <a:pPr algn="ctr">
              <a:defRPr/>
            </a:pPr>
            <a:r>
              <a:rPr lang="en-US" sz="1200" dirty="0">
                <a:solidFill>
                  <a:srgbClr val="890018"/>
                </a:solidFill>
                <a:latin typeface="Lucida Sans" pitchFamily="34" charset="0"/>
                <a:cs typeface="Lucida Sans" pitchFamily="34" charset="0"/>
              </a:rPr>
              <a:t>Train The Trainer OH Masterclass For Ergonomics</a:t>
            </a:r>
          </a:p>
          <a:p>
            <a:pPr algn="ctr">
              <a:defRPr/>
            </a:pPr>
            <a:r>
              <a:rPr lang="en-US" sz="1100" dirty="0">
                <a:solidFill>
                  <a:srgbClr val="890018"/>
                </a:solidFill>
                <a:latin typeface="Lucida Sans" pitchFamily="34" charset="0"/>
                <a:cs typeface="Lucida Sans" pitchFamily="34" charset="0"/>
              </a:rPr>
              <a:t>Presented by Brian Peacock &amp; Chui Yoon Ping </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23863" y="815975"/>
            <a:ext cx="5918200" cy="4440238"/>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6593" y="4687253"/>
            <a:ext cx="5412740" cy="444055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372792"/>
            <a:ext cx="2931901" cy="493395"/>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32458" y="9372792"/>
            <a:ext cx="2931901" cy="493395"/>
          </a:xfrm>
          <a:prstGeom prst="rect">
            <a:avLst/>
          </a:prstGeom>
        </p:spPr>
        <p:txBody>
          <a:bodyPr vert="horz" lIns="91440" tIns="45720" rIns="91440" bIns="45720" rtlCol="0" anchor="b"/>
          <a:lstStyle>
            <a:lvl1pPr algn="r">
              <a:defRPr sz="1200" smtClean="0"/>
            </a:lvl1pPr>
          </a:lstStyle>
          <a:p>
            <a:pPr>
              <a:defRPr/>
            </a:pPr>
            <a:fld id="{185593CD-3B5A-446F-8CB5-2C9A4B938555}" type="slidenum">
              <a:rPr lang="en-US"/>
              <a:pPr>
                <a:defRPr/>
              </a:pPr>
              <a:t>‹#›</a:t>
            </a:fld>
            <a:endParaRPr lang="en-US"/>
          </a:p>
        </p:txBody>
      </p:sp>
      <p:sp>
        <p:nvSpPr>
          <p:cNvPr id="8" name="Rectangle 7"/>
          <p:cNvSpPr/>
          <p:nvPr/>
        </p:nvSpPr>
        <p:spPr>
          <a:xfrm>
            <a:off x="903692" y="175104"/>
            <a:ext cx="4867706" cy="492443"/>
          </a:xfrm>
          <a:prstGeom prst="rect">
            <a:avLst/>
          </a:prstGeom>
        </p:spPr>
        <p:txBody>
          <a:bodyPr wrap="square">
            <a:spAutoFit/>
          </a:bodyPr>
          <a:lstStyle/>
          <a:p>
            <a:pPr algn="ctr">
              <a:defRPr/>
            </a:pPr>
            <a:r>
              <a:rPr lang="en-US" sz="1400" dirty="0" smtClean="0"/>
              <a:t>Train The Trainer OH Masterclass For Ergonomics</a:t>
            </a:r>
          </a:p>
          <a:p>
            <a:pPr algn="ctr">
              <a:defRPr/>
            </a:pPr>
            <a:r>
              <a:rPr lang="en-US" sz="1200" i="1" dirty="0" smtClean="0"/>
              <a:t>Prof Brian Peacock and Assoc Prof Chui Yoon Ping</a:t>
            </a: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739775"/>
            <a:ext cx="5413375" cy="40608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2E58AF-2976-493D-B8E7-01175EC2CA1F}" type="slidenum">
              <a:rPr lang="en-US" smtClean="0"/>
              <a:pPr/>
              <a:t>1</a:t>
            </a:fld>
            <a:endParaRPr lang="en-US"/>
          </a:p>
        </p:txBody>
      </p:sp>
    </p:spTree>
    <p:extLst>
      <p:ext uri="{BB962C8B-B14F-4D97-AF65-F5344CB8AC3E}">
        <p14:creationId xmlns:p14="http://schemas.microsoft.com/office/powerpoint/2010/main" xmlns="" val="3509640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5C3A378D-8B8E-4E25-87FC-AD37094613CA}" type="slidenum">
              <a:rPr lang="en-US"/>
              <a:pPr/>
              <a:t>10</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1A891E63-DB69-4C4F-8F5D-5C6D64BE4994}" type="slidenum">
              <a:rPr lang="en-US"/>
              <a:pPr/>
              <a:t>11</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A2DC1767-DAB0-4874-B8CA-BCA345B1C96D}" type="slidenum">
              <a:rPr lang="en-US"/>
              <a:pPr/>
              <a:t>12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87B832A6-ABF0-4588-BF36-9329D8F30DCE}" type="slidenum">
              <a:rPr lang="en-US"/>
              <a:pPr/>
              <a:t>13</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B29D8392-9EED-4F99-B5A0-D9FD4DBF8017}" type="slidenum">
              <a:rPr lang="en-US"/>
              <a:pPr/>
              <a:t>14</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D6F15C2-403A-418D-AF69-13781F222AA3}" type="slidenum">
              <a:rPr lang="en-US"/>
              <a:pPr/>
              <a:t>15</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EA250407-4E6F-4630-9E4F-97751822516A}" type="slidenum">
              <a:rPr lang="en-US"/>
              <a:pPr/>
              <a:t>16</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85593CD-3B5A-446F-8CB5-2C9A4B938555}" type="slidenum">
              <a:rPr lang="en-US" smtClean="0"/>
              <a:pPr>
                <a:defRPr/>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B667FC2F-8678-4338-9AAA-5DC427751EC7}" type="slidenum">
              <a:rPr lang="en-US"/>
              <a:pPr/>
              <a:t>2</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2A4C618-C9CB-4C4A-BB7F-598A64CDF75E}" type="slidenum">
              <a:rPr lang="en-US"/>
              <a:pPr/>
              <a:t>3</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02124" y="4687253"/>
            <a:ext cx="4961678" cy="4440555"/>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BA517483-B79B-43B5-83F4-0844D56474E4}" type="slidenum">
              <a:rPr lang="en-US"/>
              <a:pPr/>
              <a:t>4</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0F0BDD67-A626-4C70-B589-DF2D34447756}" type="slidenum">
              <a:rPr lang="en-US"/>
              <a:pPr/>
              <a:t>5</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02124" y="4687253"/>
            <a:ext cx="4961678" cy="4440555"/>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B69BA508-0088-4770-BB0C-172941D9F3B8}" type="slidenum">
              <a:rPr lang="en-US"/>
              <a:pPr/>
              <a:t>6</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902124" y="4687253"/>
            <a:ext cx="4961678" cy="4440555"/>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8F93CB7-437C-45F6-A1BD-3192839C4086}" type="slidenum">
              <a:rPr lang="en-US"/>
              <a:pPr/>
              <a:t>7</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xfrm>
            <a:off x="902124" y="4687253"/>
            <a:ext cx="4961678" cy="4440555"/>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ADF32631-C70B-4CD8-B340-CFC8EE3DB18D}" type="slidenum">
              <a:rPr lang="en-US"/>
              <a:pPr/>
              <a:t>8</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D73D1454-7618-4407-912E-6A2886964278}" type="slidenum">
              <a:rPr lang="en-US"/>
              <a:pPr/>
              <a:t>9</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5" name="Straight Connector 4"/>
          <p:cNvCxnSpPr/>
          <p:nvPr userDrawn="1"/>
        </p:nvCxnSpPr>
        <p:spPr>
          <a:xfrm>
            <a:off x="0" y="1125538"/>
            <a:ext cx="9144000" cy="0"/>
          </a:xfrm>
          <a:prstGeom prst="line">
            <a:avLst/>
          </a:prstGeom>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a:xfrm>
            <a:off x="0" y="332656"/>
            <a:ext cx="9144000" cy="609600"/>
          </a:xfrm>
          <a:prstGeom prst="rect">
            <a:avLst/>
          </a:prstGeom>
        </p:spPr>
        <p:txBody>
          <a:bodyPr/>
          <a:lstStyle>
            <a:lvl1pPr algn="ctr">
              <a:defRPr sz="3200" baseline="0">
                <a:solidFill>
                  <a:srgbClr val="890018"/>
                </a:solidFill>
                <a:latin typeface="Lucida sans"/>
                <a:cs typeface="Lucida sans"/>
              </a:defRPr>
            </a:lvl1pPr>
          </a:lstStyle>
          <a:p>
            <a:r>
              <a:rPr lang="en-US" dirty="0" smtClean="0"/>
              <a:t>Click to edit Master title style</a:t>
            </a:r>
            <a:endParaRPr lang="en-US" dirty="0"/>
          </a:p>
        </p:txBody>
      </p:sp>
      <p:sp>
        <p:nvSpPr>
          <p:cNvPr id="4" name="Text Placeholder 9"/>
          <p:cNvSpPr>
            <a:spLocks noGrp="1"/>
          </p:cNvSpPr>
          <p:nvPr>
            <p:ph type="body" sz="quarter" idx="11"/>
          </p:nvPr>
        </p:nvSpPr>
        <p:spPr>
          <a:xfrm>
            <a:off x="685800" y="1387810"/>
            <a:ext cx="7543800" cy="4572000"/>
          </a:xfrm>
          <a:prstGeom prst="rect">
            <a:avLst/>
          </a:prstGeom>
        </p:spPr>
        <p:txBody>
          <a:bodyPr vert="horz"/>
          <a:lstStyle>
            <a:lvl1pPr marL="342900" marR="0" indent="-342900" algn="l" defTabSz="457200" rtl="0" eaLnBrk="0" fontAlgn="base" latinLnBrk="0" hangingPunct="0">
              <a:lnSpc>
                <a:spcPct val="100000"/>
              </a:lnSpc>
              <a:spcBef>
                <a:spcPct val="20000"/>
              </a:spcBef>
              <a:spcAft>
                <a:spcPct val="0"/>
              </a:spcAft>
              <a:buClr>
                <a:srgbClr val="890018"/>
              </a:buClr>
              <a:buSzTx/>
              <a:buFont typeface="Arial" panose="020B0604020202020204" pitchFamily="34" charset="0"/>
              <a:buChar char="•"/>
              <a:tabLst/>
              <a:defRPr sz="2400" baseline="0">
                <a:solidFill>
                  <a:schemeClr val="tx1"/>
                </a:solidFill>
                <a:latin typeface="Lucida Sans"/>
                <a:cs typeface="Lucida Sans"/>
              </a:defRPr>
            </a:lvl1pPr>
            <a:lvl2pPr>
              <a:buClr>
                <a:srgbClr val="890018"/>
              </a:buClr>
              <a:buFont typeface="Wingdings" pitchFamily="2" charset="2"/>
              <a:buChar char="§"/>
              <a:defRPr sz="2000">
                <a:solidFill>
                  <a:schemeClr val="tx1">
                    <a:lumMod val="75000"/>
                    <a:lumOff val="25000"/>
                  </a:schemeClr>
                </a:solidFill>
                <a:latin typeface="Lucida Sans" pitchFamily="34" charset="0"/>
                <a:cs typeface="Lucida Sans" pitchFamily="34" charset="0"/>
              </a:defRPr>
            </a:lvl2pPr>
          </a:lstStyle>
          <a:p>
            <a:pPr lvl="0"/>
            <a:r>
              <a:rPr lang="en-US" dirty="0" smtClean="0"/>
              <a:t>Click to edit Master text styles</a:t>
            </a:r>
          </a:p>
          <a:p>
            <a:pPr lvl="1"/>
            <a:r>
              <a:rPr lang="en-US" dirty="0" smtClean="0"/>
              <a:t>Click to edit Master text styles</a:t>
            </a:r>
          </a:p>
          <a:p>
            <a:pPr lvl="0"/>
            <a:endParaRPr lang="en-US" dirty="0" smtClean="0"/>
          </a:p>
          <a:p>
            <a:pPr lvl="0"/>
            <a:endParaRPr lang="en-US"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420888"/>
            <a:ext cx="8229600" cy="1143000"/>
          </a:xfrm>
          <a:prstGeom prst="rect">
            <a:avLst/>
          </a:prstGeom>
        </p:spPr>
        <p:txBody>
          <a:bodyPr/>
          <a:lstStyle>
            <a:lvl1pPr>
              <a:defRPr>
                <a:solidFill>
                  <a:srgbClr val="890018"/>
                </a:solidFill>
              </a:defRPr>
            </a:lvl1p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4"/>
          <p:cNvCxnSpPr/>
          <p:nvPr userDrawn="1"/>
        </p:nvCxnSpPr>
        <p:spPr>
          <a:xfrm>
            <a:off x="685800" y="1125538"/>
            <a:ext cx="7543800" cy="0"/>
          </a:xfrm>
          <a:prstGeom prst="line">
            <a:avLst/>
          </a:prstGeom>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a:xfrm>
            <a:off x="685800" y="515144"/>
            <a:ext cx="7543800" cy="609600"/>
          </a:xfrm>
          <a:prstGeom prst="rect">
            <a:avLst/>
          </a:prstGeom>
        </p:spPr>
        <p:txBody>
          <a:bodyPr/>
          <a:lstStyle>
            <a:lvl1pPr algn="l">
              <a:defRPr sz="2800" baseline="0">
                <a:solidFill>
                  <a:srgbClr val="890018"/>
                </a:solidFill>
                <a:latin typeface="Lucida sans"/>
                <a:cs typeface="Lucida sans"/>
              </a:defRPr>
            </a:lvl1pPr>
          </a:lstStyle>
          <a:p>
            <a:r>
              <a:rPr lang="en-US" dirty="0" smtClean="0"/>
              <a:t>Click to edit Master title style</a:t>
            </a:r>
            <a:endParaRPr lang="en-US" dirty="0"/>
          </a:p>
        </p:txBody>
      </p:sp>
      <p:sp>
        <p:nvSpPr>
          <p:cNvPr id="4" name="Text Placeholder 9"/>
          <p:cNvSpPr>
            <a:spLocks noGrp="1"/>
          </p:cNvSpPr>
          <p:nvPr>
            <p:ph type="body" sz="quarter" idx="11"/>
          </p:nvPr>
        </p:nvSpPr>
        <p:spPr>
          <a:xfrm>
            <a:off x="685800" y="1387810"/>
            <a:ext cx="7543800" cy="4572000"/>
          </a:xfrm>
          <a:prstGeom prst="rect">
            <a:avLst/>
          </a:prstGeom>
        </p:spPr>
        <p:txBody>
          <a:bodyPr vert="horz"/>
          <a:lstStyle>
            <a:lvl1pPr>
              <a:buNone/>
              <a:defRPr sz="1600" baseline="0">
                <a:solidFill>
                  <a:srgbClr val="474B55"/>
                </a:solidFill>
                <a:latin typeface="Lucida Sans"/>
                <a:cs typeface="Lucida Sans"/>
              </a:defRPr>
            </a:lvl1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819400"/>
            <a:ext cx="6596082" cy="609600"/>
          </a:xfrm>
          <a:prstGeom prst="rect">
            <a:avLst/>
          </a:prstGeom>
        </p:spPr>
        <p:txBody>
          <a:bodyPr/>
          <a:lstStyle>
            <a:lvl1pPr algn="l">
              <a:defRPr sz="3500">
                <a:solidFill>
                  <a:schemeClr val="bg1"/>
                </a:solidFill>
                <a:latin typeface="Lucida sans"/>
                <a:cs typeface="Lucida sans"/>
              </a:defRPr>
            </a:lvl1pPr>
          </a:lstStyle>
          <a:p>
            <a:r>
              <a:rPr lang="en-US" dirty="0" smtClean="0"/>
              <a:t>Click to edit Master title style</a:t>
            </a:r>
            <a:endParaRPr lang="en-US" dirty="0"/>
          </a:p>
        </p:txBody>
      </p:sp>
      <p:sp>
        <p:nvSpPr>
          <p:cNvPr id="9" name="Text Placeholder 7"/>
          <p:cNvSpPr>
            <a:spLocks noGrp="1"/>
          </p:cNvSpPr>
          <p:nvPr>
            <p:ph type="body" sz="quarter" idx="11"/>
          </p:nvPr>
        </p:nvSpPr>
        <p:spPr>
          <a:xfrm>
            <a:off x="762000" y="3505200"/>
            <a:ext cx="3810000" cy="457200"/>
          </a:xfrm>
          <a:prstGeom prst="rect">
            <a:avLst/>
          </a:prstGeom>
        </p:spPr>
        <p:txBody>
          <a:bodyPr vert="horz"/>
          <a:lstStyle>
            <a:lvl1pPr>
              <a:buFontTx/>
              <a:buNone/>
              <a:defRPr sz="1600" b="0" baseline="0">
                <a:solidFill>
                  <a:schemeClr val="bg1"/>
                </a:solidFill>
                <a:latin typeface="Lucida sans"/>
                <a:cs typeface="Lucida sans"/>
              </a:defRPr>
            </a:lvl1pPr>
            <a:lvl2pPr marL="1588" indent="-1588">
              <a:buFontTx/>
              <a:buNone/>
              <a:tabLst/>
              <a:defRPr sz="1400"/>
            </a:lvl2pPr>
          </a:lstStyle>
          <a:p>
            <a:pPr lvl="0"/>
            <a:r>
              <a:rPr lang="en-US" dirty="0"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92B552A-66FB-4B13-B069-89DC049C618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Untitled-1.jpg"/>
          <p:cNvPicPr>
            <a:picLocks noChangeAspect="1"/>
          </p:cNvPicPr>
          <p:nvPr userDrawn="1"/>
        </p:nvPicPr>
        <p:blipFill>
          <a:blip r:embed="rId7"/>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1" r:id="rId1"/>
    <p:sldLayoutId id="2147483666" r:id="rId2"/>
    <p:sldLayoutId id="2147483668" r:id="rId3"/>
    <p:sldLayoutId id="2147483667" r:id="rId4"/>
    <p:sldLayoutId id="2147483670" r:id="rId5"/>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pitchFamily="-65"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pitchFamily="-65"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pitchFamily="-65"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pitchFamily="-65"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pitchFamily="-65"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pitchFamily="-65"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pitchFamily="-65"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pitchFamily="-65"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a:xfrm>
            <a:off x="457200" y="2420938"/>
            <a:ext cx="8229600" cy="2664246"/>
          </a:xfrm>
          <a:noFill/>
          <a:ln>
            <a:miter lim="800000"/>
            <a:headEnd/>
            <a:tailEnd/>
          </a:ln>
        </p:spPr>
        <p:txBody>
          <a:bodyPr vert="horz" wrap="square" lIns="91440" tIns="45720" rIns="91440" bIns="45720" numCol="1" anchor="t" anchorCtr="0" compatLnSpc="1">
            <a:prstTxWarp prst="textNoShape">
              <a:avLst/>
            </a:prstTxWarp>
          </a:bodyPr>
          <a:lstStyle/>
          <a:p>
            <a:r>
              <a:rPr lang="en-US" sz="2400" i="1" dirty="0" smtClean="0">
                <a:latin typeface="Lucida Sans" pitchFamily="34" charset="0"/>
                <a:ea typeface="ヒラギノ角ゴ Pro W3" pitchFamily="120" charset="-128"/>
                <a:cs typeface="Lucida Sans" pitchFamily="34" charset="0"/>
              </a:rPr>
              <a:t>Train The Trainer OH Masterclass For Ergonomics:</a:t>
            </a:r>
            <a:br>
              <a:rPr lang="en-US" sz="2400" i="1" dirty="0" smtClean="0">
                <a:latin typeface="Lucida Sans" pitchFamily="34" charset="0"/>
                <a:ea typeface="ヒラギノ角ゴ Pro W3" pitchFamily="120" charset="-128"/>
                <a:cs typeface="Lucida Sans" pitchFamily="34" charset="0"/>
              </a:rPr>
            </a:br>
            <a:r>
              <a:rPr lang="en-US" sz="2800" dirty="0" smtClean="0">
                <a:latin typeface="Lucida Sans" pitchFamily="34" charset="0"/>
                <a:ea typeface="ヒラギノ角ゴ Pro W3" pitchFamily="120" charset="-128"/>
                <a:cs typeface="Lucida Sans" pitchFamily="34" charset="0"/>
              </a:rPr>
              <a:t/>
            </a:r>
            <a:br>
              <a:rPr lang="en-US" sz="2800" dirty="0" smtClean="0">
                <a:latin typeface="Lucida Sans" pitchFamily="34" charset="0"/>
                <a:ea typeface="ヒラギノ角ゴ Pro W3" pitchFamily="120" charset="-128"/>
                <a:cs typeface="Lucida Sans" pitchFamily="34" charset="0"/>
              </a:rPr>
            </a:br>
            <a:r>
              <a:rPr lang="en-US" sz="2800" dirty="0" smtClean="0">
                <a:latin typeface="Lucida Sans" pitchFamily="34" charset="0"/>
                <a:cs typeface="Lucida Sans" pitchFamily="34" charset="0"/>
              </a:rPr>
              <a:t> </a:t>
            </a:r>
            <a:r>
              <a:rPr lang="en-US" sz="2800" b="1" dirty="0" smtClean="0">
                <a:latin typeface="Lucida Sans" pitchFamily="34" charset="0"/>
                <a:ea typeface="ヒラギノ角ゴ Pro W3" pitchFamily="120" charset="-128"/>
                <a:cs typeface="Lucida Sans" pitchFamily="34" charset="0"/>
              </a:rPr>
              <a:t>Medical Management of Work Related Cumulative Trauma Disorders </a:t>
            </a:r>
            <a:r>
              <a:rPr lang="en-US" sz="2800" b="1" dirty="0" smtClean="0">
                <a:latin typeface="Lucida Sans" pitchFamily="34" charset="0"/>
                <a:cs typeface="Lucida Sans" pitchFamily="34" charset="0"/>
              </a:rPr>
              <a:t/>
            </a:r>
            <a:br>
              <a:rPr lang="en-US" sz="2800" b="1" dirty="0" smtClean="0">
                <a:latin typeface="Lucida Sans" pitchFamily="34" charset="0"/>
                <a:cs typeface="Lucida Sans" pitchFamily="34" charset="0"/>
              </a:rPr>
            </a:br>
            <a:r>
              <a:rPr lang="en-US" sz="2800" b="1" dirty="0" smtClean="0">
                <a:latin typeface="Lucida Sans" pitchFamily="34" charset="0"/>
                <a:ea typeface="ヒラギノ角ゴ Pro W3" pitchFamily="120" charset="-128"/>
                <a:cs typeface="Lucida Sans" pitchFamily="34" charset="0"/>
              </a:rPr>
              <a:t/>
            </a:r>
            <a:br>
              <a:rPr lang="en-US" sz="2800" b="1" dirty="0" smtClean="0">
                <a:latin typeface="Lucida Sans" pitchFamily="34" charset="0"/>
                <a:ea typeface="ヒラギノ角ゴ Pro W3" pitchFamily="120" charset="-128"/>
                <a:cs typeface="Lucida Sans" pitchFamily="34" charset="0"/>
              </a:rPr>
            </a:br>
            <a:r>
              <a:rPr lang="en-US" sz="1800" i="1" dirty="0" smtClean="0">
                <a:latin typeface="Lucida Sans" pitchFamily="34" charset="0"/>
                <a:ea typeface="ヒラギノ角ゴ Pro W3" pitchFamily="120" charset="-128"/>
                <a:cs typeface="Lucida Sans" pitchFamily="34" charset="0"/>
              </a:rPr>
              <a:t>Prof. Brian Peacock   </a:t>
            </a:r>
            <a:r>
              <a:rPr lang="en-US" sz="1800" i="1" dirty="0" smtClean="0">
                <a:ea typeface="ヒラギノ角ゴ Pro W3" pitchFamily="120" charset="-128"/>
              </a:rPr>
              <a:t/>
            </a:r>
            <a:br>
              <a:rPr lang="en-US" sz="1800" i="1" dirty="0" smtClean="0">
                <a:ea typeface="ヒラギノ角ゴ Pro W3" pitchFamily="120" charset="-128"/>
              </a:rPr>
            </a:br>
            <a:endParaRPr lang="en-US" sz="2000" i="1" dirty="0" smtClean="0">
              <a:ea typeface="ヒラギノ角ゴ Pro W3" pitchFamily="12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93755" y="2564904"/>
            <a:ext cx="3240360" cy="1200329"/>
          </a:xfrm>
          <a:prstGeom prst="rect">
            <a:avLst/>
          </a:prstGeom>
          <a:solidFill>
            <a:srgbClr val="FFFF00"/>
          </a:solidFill>
          <a:ln w="12700">
            <a:solidFill>
              <a:schemeClr val="tx1"/>
            </a:solidFill>
          </a:ln>
        </p:spPr>
        <p:txBody>
          <a:bodyPr wrap="square" rtlCol="0">
            <a:spAutoFit/>
          </a:bodyPr>
          <a:lstStyle/>
          <a:p>
            <a:pPr algn="ctr"/>
            <a:r>
              <a:rPr lang="en-US" i="1" dirty="0" smtClean="0"/>
              <a:t>The patient identifies the location and intensity of the pain / discomfort on this symptoms questionnaire</a:t>
            </a:r>
            <a:endParaRPr lang="en-US" i="1" dirty="0"/>
          </a:p>
        </p:txBody>
      </p:sp>
      <p:sp>
        <p:nvSpPr>
          <p:cNvPr id="4" name="TextBox 3"/>
          <p:cNvSpPr txBox="1"/>
          <p:nvPr/>
        </p:nvSpPr>
        <p:spPr>
          <a:xfrm>
            <a:off x="5193755" y="4269289"/>
            <a:ext cx="3240360" cy="923330"/>
          </a:xfrm>
          <a:prstGeom prst="rect">
            <a:avLst/>
          </a:prstGeom>
          <a:solidFill>
            <a:srgbClr val="FFFF00"/>
          </a:solidFill>
          <a:ln w="12700">
            <a:solidFill>
              <a:schemeClr val="tx1"/>
            </a:solidFill>
          </a:ln>
        </p:spPr>
        <p:txBody>
          <a:bodyPr wrap="square" rtlCol="0">
            <a:spAutoFit/>
          </a:bodyPr>
          <a:lstStyle/>
          <a:p>
            <a:pPr algn="ctr"/>
            <a:r>
              <a:rPr lang="en-US" i="1" dirty="0" smtClean="0"/>
              <a:t>Use this form to identify the sites of common cumulative trauma disorders</a:t>
            </a:r>
            <a:endParaRPr lang="en-US" i="1" dirty="0"/>
          </a:p>
        </p:txBody>
      </p:sp>
      <p:pic>
        <p:nvPicPr>
          <p:cNvPr id="5" name="Picture 4" descr="medical3.png"/>
          <p:cNvPicPr>
            <a:picLocks noChangeAspect="1"/>
          </p:cNvPicPr>
          <p:nvPr/>
        </p:nvPicPr>
        <p:blipFill>
          <a:blip r:embed="rId3"/>
          <a:stretch>
            <a:fillRect/>
          </a:stretch>
        </p:blipFill>
        <p:spPr>
          <a:xfrm>
            <a:off x="179512" y="174005"/>
            <a:ext cx="4736201" cy="650999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92080" y="620688"/>
            <a:ext cx="2760761" cy="3139321"/>
          </a:xfrm>
          <a:prstGeom prst="rect">
            <a:avLst/>
          </a:prstGeom>
          <a:solidFill>
            <a:srgbClr val="FFFF00"/>
          </a:solidFill>
          <a:ln w="12700">
            <a:solidFill>
              <a:schemeClr val="tx1"/>
            </a:solidFill>
          </a:ln>
        </p:spPr>
        <p:txBody>
          <a:bodyPr wrap="square" rtlCol="0">
            <a:spAutoFit/>
          </a:bodyPr>
          <a:lstStyle/>
          <a:p>
            <a:pPr algn="ctr"/>
            <a:r>
              <a:rPr lang="en-US" i="1" dirty="0" smtClean="0"/>
              <a:t>The medical practitioner records the medical history, the occurrence and level of severity of the symptoms and signs and the results of standard diagnostic tests. These observations are repeated on subsequent visits.</a:t>
            </a:r>
            <a:endParaRPr lang="en-US" i="1" dirty="0"/>
          </a:p>
        </p:txBody>
      </p:sp>
      <p:sp>
        <p:nvSpPr>
          <p:cNvPr id="4" name="TextBox 3"/>
          <p:cNvSpPr txBox="1"/>
          <p:nvPr/>
        </p:nvSpPr>
        <p:spPr>
          <a:xfrm>
            <a:off x="5316537" y="4269289"/>
            <a:ext cx="2736304" cy="923330"/>
          </a:xfrm>
          <a:prstGeom prst="rect">
            <a:avLst/>
          </a:prstGeom>
          <a:solidFill>
            <a:srgbClr val="FFFF00"/>
          </a:solidFill>
          <a:ln w="12700">
            <a:solidFill>
              <a:schemeClr val="tx1"/>
            </a:solidFill>
          </a:ln>
        </p:spPr>
        <p:txBody>
          <a:bodyPr wrap="square" rtlCol="0">
            <a:spAutoFit/>
          </a:bodyPr>
          <a:lstStyle/>
          <a:p>
            <a:pPr algn="ctr"/>
            <a:r>
              <a:rPr lang="en-US" i="1" dirty="0" smtClean="0"/>
              <a:t>Discuss each of these elements of the history gathering process</a:t>
            </a:r>
            <a:endParaRPr lang="en-US" i="1" dirty="0"/>
          </a:p>
        </p:txBody>
      </p:sp>
      <p:pic>
        <p:nvPicPr>
          <p:cNvPr id="5" name="Picture 4" descr="medical4.png"/>
          <p:cNvPicPr>
            <a:picLocks noChangeAspect="1"/>
          </p:cNvPicPr>
          <p:nvPr/>
        </p:nvPicPr>
        <p:blipFill>
          <a:blip r:embed="rId3"/>
          <a:stretch>
            <a:fillRect/>
          </a:stretch>
        </p:blipFill>
        <p:spPr>
          <a:xfrm>
            <a:off x="323528" y="247151"/>
            <a:ext cx="4705723" cy="636369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16537" y="2348880"/>
            <a:ext cx="2855863" cy="1200329"/>
          </a:xfrm>
          <a:prstGeom prst="rect">
            <a:avLst/>
          </a:prstGeom>
          <a:solidFill>
            <a:srgbClr val="FFFF00"/>
          </a:solidFill>
          <a:ln w="12700">
            <a:solidFill>
              <a:schemeClr val="tx1"/>
            </a:solidFill>
          </a:ln>
        </p:spPr>
        <p:txBody>
          <a:bodyPr wrap="square" rtlCol="0">
            <a:spAutoFit/>
          </a:bodyPr>
          <a:lstStyle/>
          <a:p>
            <a:pPr algn="ctr"/>
            <a:r>
              <a:rPr lang="en-US" i="1" dirty="0" smtClean="0"/>
              <a:t>The medical practitioner records greater detail of the signs and symptoms, and diagnostic tests.</a:t>
            </a:r>
            <a:endParaRPr lang="en-US" i="1" dirty="0"/>
          </a:p>
        </p:txBody>
      </p:sp>
      <p:sp>
        <p:nvSpPr>
          <p:cNvPr id="4" name="TextBox 3"/>
          <p:cNvSpPr txBox="1"/>
          <p:nvPr/>
        </p:nvSpPr>
        <p:spPr>
          <a:xfrm>
            <a:off x="5316537" y="4269289"/>
            <a:ext cx="2736304" cy="923330"/>
          </a:xfrm>
          <a:prstGeom prst="rect">
            <a:avLst/>
          </a:prstGeom>
          <a:solidFill>
            <a:srgbClr val="FFFF00"/>
          </a:solidFill>
          <a:ln w="12700">
            <a:solidFill>
              <a:schemeClr val="tx1"/>
            </a:solidFill>
          </a:ln>
        </p:spPr>
        <p:txBody>
          <a:bodyPr wrap="square" rtlCol="0">
            <a:spAutoFit/>
          </a:bodyPr>
          <a:lstStyle/>
          <a:p>
            <a:pPr algn="ctr"/>
            <a:r>
              <a:rPr lang="en-US" i="1" dirty="0" smtClean="0"/>
              <a:t>Use this form to describe some cumulative trauma disorders</a:t>
            </a:r>
            <a:endParaRPr lang="en-US" i="1" dirty="0"/>
          </a:p>
        </p:txBody>
      </p:sp>
      <p:pic>
        <p:nvPicPr>
          <p:cNvPr id="5" name="Picture 4" descr="medical5.png"/>
          <p:cNvPicPr>
            <a:picLocks noChangeAspect="1"/>
          </p:cNvPicPr>
          <p:nvPr/>
        </p:nvPicPr>
        <p:blipFill>
          <a:blip r:embed="rId3"/>
          <a:stretch>
            <a:fillRect/>
          </a:stretch>
        </p:blipFill>
        <p:spPr>
          <a:xfrm>
            <a:off x="539552" y="198387"/>
            <a:ext cx="4620386" cy="646122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16537" y="1988840"/>
            <a:ext cx="2748087" cy="1754326"/>
          </a:xfrm>
          <a:prstGeom prst="rect">
            <a:avLst/>
          </a:prstGeom>
          <a:solidFill>
            <a:srgbClr val="FFFF00"/>
          </a:solidFill>
          <a:ln w="12700">
            <a:solidFill>
              <a:schemeClr val="tx1"/>
            </a:solidFill>
          </a:ln>
        </p:spPr>
        <p:txBody>
          <a:bodyPr wrap="square" rtlCol="0">
            <a:spAutoFit/>
          </a:bodyPr>
          <a:lstStyle/>
          <a:p>
            <a:pPr algn="ctr"/>
            <a:r>
              <a:rPr lang="en-US" i="1" dirty="0" smtClean="0"/>
              <a:t>The medical practitioner provides a diagnosis, prescribes a course of treatment / referral and identifies specific work restrictions.</a:t>
            </a:r>
            <a:endParaRPr lang="en-US" i="1" dirty="0"/>
          </a:p>
        </p:txBody>
      </p:sp>
      <p:sp>
        <p:nvSpPr>
          <p:cNvPr id="4" name="TextBox 3"/>
          <p:cNvSpPr txBox="1"/>
          <p:nvPr/>
        </p:nvSpPr>
        <p:spPr>
          <a:xfrm>
            <a:off x="5316537" y="4269289"/>
            <a:ext cx="2736304" cy="1477328"/>
          </a:xfrm>
          <a:prstGeom prst="rect">
            <a:avLst/>
          </a:prstGeom>
          <a:solidFill>
            <a:srgbClr val="FFFF00"/>
          </a:solidFill>
          <a:ln w="12700">
            <a:solidFill>
              <a:schemeClr val="tx1"/>
            </a:solidFill>
          </a:ln>
        </p:spPr>
        <p:txBody>
          <a:bodyPr wrap="square" rtlCol="0">
            <a:spAutoFit/>
          </a:bodyPr>
          <a:lstStyle/>
          <a:p>
            <a:pPr algn="ctr"/>
            <a:r>
              <a:rPr lang="en-US" i="1" dirty="0" smtClean="0"/>
              <a:t>Identify the treatment / physical work restriction for a selection of cumulative trauma disorders</a:t>
            </a:r>
            <a:endParaRPr lang="en-US" i="1" dirty="0"/>
          </a:p>
        </p:txBody>
      </p:sp>
      <p:pic>
        <p:nvPicPr>
          <p:cNvPr id="5" name="Picture 4" descr="medical6.png"/>
          <p:cNvPicPr>
            <a:picLocks noChangeAspect="1"/>
          </p:cNvPicPr>
          <p:nvPr/>
        </p:nvPicPr>
        <p:blipFill>
          <a:blip r:embed="rId3"/>
          <a:stretch>
            <a:fillRect/>
          </a:stretch>
        </p:blipFill>
        <p:spPr>
          <a:xfrm>
            <a:off x="467544" y="323542"/>
            <a:ext cx="4461903" cy="598577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68144" y="1844824"/>
            <a:ext cx="2772544" cy="1754326"/>
          </a:xfrm>
          <a:prstGeom prst="rect">
            <a:avLst/>
          </a:prstGeom>
          <a:solidFill>
            <a:srgbClr val="FFFF00"/>
          </a:solidFill>
          <a:ln w="12700">
            <a:solidFill>
              <a:schemeClr val="tx1"/>
            </a:solidFill>
          </a:ln>
        </p:spPr>
        <p:txBody>
          <a:bodyPr wrap="square" rtlCol="0">
            <a:spAutoFit/>
          </a:bodyPr>
          <a:lstStyle/>
          <a:p>
            <a:pPr algn="ctr"/>
            <a:r>
              <a:rPr lang="en-US" i="1" dirty="0" smtClean="0"/>
              <a:t>The medical practitioner provides greater detail of diagnosis, treatment work restriction and suggestions for workplace modification</a:t>
            </a:r>
            <a:endParaRPr lang="en-US" i="1" dirty="0"/>
          </a:p>
        </p:txBody>
      </p:sp>
      <p:sp>
        <p:nvSpPr>
          <p:cNvPr id="4" name="TextBox 3"/>
          <p:cNvSpPr txBox="1"/>
          <p:nvPr/>
        </p:nvSpPr>
        <p:spPr>
          <a:xfrm>
            <a:off x="5868144" y="4437112"/>
            <a:ext cx="2736304" cy="1200329"/>
          </a:xfrm>
          <a:prstGeom prst="rect">
            <a:avLst/>
          </a:prstGeom>
          <a:solidFill>
            <a:srgbClr val="FFFF00"/>
          </a:solidFill>
          <a:ln w="12700">
            <a:solidFill>
              <a:schemeClr val="tx1"/>
            </a:solidFill>
          </a:ln>
        </p:spPr>
        <p:txBody>
          <a:bodyPr wrap="square" rtlCol="0">
            <a:spAutoFit/>
          </a:bodyPr>
          <a:lstStyle/>
          <a:p>
            <a:pPr algn="ctr"/>
            <a:r>
              <a:rPr lang="en-US" i="1" dirty="0" smtClean="0"/>
              <a:t>How would you implement the suggested work place modifications and work restrictions?</a:t>
            </a:r>
            <a:endParaRPr lang="en-US" i="1" dirty="0"/>
          </a:p>
        </p:txBody>
      </p:sp>
      <p:pic>
        <p:nvPicPr>
          <p:cNvPr id="5" name="Picture 4" descr="medical7.png"/>
          <p:cNvPicPr>
            <a:picLocks noChangeAspect="1"/>
          </p:cNvPicPr>
          <p:nvPr/>
        </p:nvPicPr>
        <p:blipFill>
          <a:blip r:embed="rId3"/>
          <a:stretch>
            <a:fillRect/>
          </a:stretch>
        </p:blipFill>
        <p:spPr>
          <a:xfrm>
            <a:off x="323528" y="283724"/>
            <a:ext cx="4931257" cy="629055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16537" y="2300972"/>
            <a:ext cx="2736304" cy="1200329"/>
          </a:xfrm>
          <a:prstGeom prst="rect">
            <a:avLst/>
          </a:prstGeom>
          <a:solidFill>
            <a:srgbClr val="FFFF00"/>
          </a:solidFill>
          <a:ln w="12700">
            <a:solidFill>
              <a:schemeClr val="tx1"/>
            </a:solidFill>
          </a:ln>
        </p:spPr>
        <p:txBody>
          <a:bodyPr wrap="square" rtlCol="0">
            <a:spAutoFit/>
          </a:bodyPr>
          <a:lstStyle/>
          <a:p>
            <a:pPr algn="ctr"/>
            <a:r>
              <a:rPr lang="en-US" i="1" dirty="0" smtClean="0"/>
              <a:t>The medical practitioner communicates the required work restriction to the patients supervisor</a:t>
            </a:r>
            <a:endParaRPr lang="en-US" i="1" dirty="0"/>
          </a:p>
        </p:txBody>
      </p:sp>
      <p:sp>
        <p:nvSpPr>
          <p:cNvPr id="4" name="TextBox 3"/>
          <p:cNvSpPr txBox="1"/>
          <p:nvPr/>
        </p:nvSpPr>
        <p:spPr>
          <a:xfrm>
            <a:off x="5316537" y="4269289"/>
            <a:ext cx="2736304" cy="923330"/>
          </a:xfrm>
          <a:prstGeom prst="rect">
            <a:avLst/>
          </a:prstGeom>
          <a:solidFill>
            <a:srgbClr val="FFFF00"/>
          </a:solidFill>
          <a:ln w="12700">
            <a:solidFill>
              <a:schemeClr val="tx1"/>
            </a:solidFill>
          </a:ln>
        </p:spPr>
        <p:txBody>
          <a:bodyPr wrap="square" rtlCol="0">
            <a:spAutoFit/>
          </a:bodyPr>
          <a:lstStyle/>
          <a:p>
            <a:pPr algn="ctr"/>
            <a:r>
              <a:rPr lang="en-US" i="1" dirty="0" smtClean="0"/>
              <a:t>How would you implement these workplace restrictions?</a:t>
            </a:r>
            <a:endParaRPr lang="en-US" i="1" dirty="0"/>
          </a:p>
        </p:txBody>
      </p:sp>
      <p:pic>
        <p:nvPicPr>
          <p:cNvPr id="5" name="Picture 4" descr="medica8.png"/>
          <p:cNvPicPr>
            <a:picLocks noChangeAspect="1"/>
          </p:cNvPicPr>
          <p:nvPr/>
        </p:nvPicPr>
        <p:blipFill>
          <a:blip r:embed="rId3"/>
          <a:stretch>
            <a:fillRect/>
          </a:stretch>
        </p:blipFill>
        <p:spPr>
          <a:xfrm>
            <a:off x="467544" y="305058"/>
            <a:ext cx="4510667" cy="624788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64088" y="1340768"/>
            <a:ext cx="2772544" cy="2308324"/>
          </a:xfrm>
          <a:prstGeom prst="rect">
            <a:avLst/>
          </a:prstGeom>
          <a:solidFill>
            <a:srgbClr val="FFFF00"/>
          </a:solidFill>
          <a:ln w="12700">
            <a:solidFill>
              <a:schemeClr val="tx1"/>
            </a:solidFill>
          </a:ln>
        </p:spPr>
        <p:txBody>
          <a:bodyPr wrap="square" rtlCol="0">
            <a:spAutoFit/>
          </a:bodyPr>
          <a:lstStyle/>
          <a:p>
            <a:pPr algn="ctr"/>
            <a:r>
              <a:rPr lang="en-US" i="1" dirty="0" smtClean="0"/>
              <a:t>Periodically the medical practitioner walks trough the workplaces, identifies the task demands and discusses these risk factors with the supervisor or ergonomics practitioner </a:t>
            </a:r>
            <a:endParaRPr lang="en-US" i="1" dirty="0"/>
          </a:p>
        </p:txBody>
      </p:sp>
      <p:sp>
        <p:nvSpPr>
          <p:cNvPr id="4" name="TextBox 3"/>
          <p:cNvSpPr txBox="1"/>
          <p:nvPr/>
        </p:nvSpPr>
        <p:spPr>
          <a:xfrm>
            <a:off x="5364088" y="3789040"/>
            <a:ext cx="2736304" cy="1477328"/>
          </a:xfrm>
          <a:prstGeom prst="rect">
            <a:avLst/>
          </a:prstGeom>
          <a:solidFill>
            <a:srgbClr val="FFFF00"/>
          </a:solidFill>
          <a:ln w="12700">
            <a:solidFill>
              <a:schemeClr val="tx1"/>
            </a:solidFill>
          </a:ln>
        </p:spPr>
        <p:txBody>
          <a:bodyPr wrap="square" rtlCol="0">
            <a:spAutoFit/>
          </a:bodyPr>
          <a:lstStyle/>
          <a:p>
            <a:pPr algn="ctr"/>
            <a:r>
              <a:rPr lang="en-US" i="1" dirty="0" smtClean="0"/>
              <a:t>Describe how you would walk through a workplace with a medical practitioner and describe the CTD risk factors</a:t>
            </a:r>
            <a:endParaRPr lang="en-US" i="1" dirty="0"/>
          </a:p>
        </p:txBody>
      </p:sp>
      <p:pic>
        <p:nvPicPr>
          <p:cNvPr id="5" name="Picture 4" descr="medical9.png"/>
          <p:cNvPicPr>
            <a:picLocks noChangeAspect="1"/>
          </p:cNvPicPr>
          <p:nvPr/>
        </p:nvPicPr>
        <p:blipFill>
          <a:blip r:embed="rId3"/>
          <a:stretch>
            <a:fillRect/>
          </a:stretch>
        </p:blipFill>
        <p:spPr>
          <a:xfrm>
            <a:off x="539552" y="260648"/>
            <a:ext cx="4516763" cy="622350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Medical Management Process</a:t>
            </a:r>
            <a:endParaRPr lang="en-US" dirty="0"/>
          </a:p>
        </p:txBody>
      </p:sp>
      <p:sp>
        <p:nvSpPr>
          <p:cNvPr id="3" name="Text Placeholder 2"/>
          <p:cNvSpPr>
            <a:spLocks noGrp="1"/>
          </p:cNvSpPr>
          <p:nvPr>
            <p:ph type="body" sz="quarter" idx="11"/>
          </p:nvPr>
        </p:nvSpPr>
        <p:spPr>
          <a:xfrm>
            <a:off x="685800" y="1700808"/>
            <a:ext cx="7543800" cy="4259002"/>
          </a:xfrm>
        </p:spPr>
        <p:txBody>
          <a:bodyPr/>
          <a:lstStyle/>
          <a:p>
            <a:pPr>
              <a:buFont typeface="Arial" pitchFamily="34" charset="0"/>
              <a:buChar char="•"/>
            </a:pPr>
            <a:r>
              <a:rPr lang="en-US" sz="2000" dirty="0" smtClean="0"/>
              <a:t>In practice the medical management process is considerably simpler than this although each step occurs either explicitly or implicitly.</a:t>
            </a:r>
          </a:p>
          <a:p>
            <a:pPr>
              <a:buFont typeface="Arial" pitchFamily="34" charset="0"/>
              <a:buChar char="•"/>
            </a:pPr>
            <a:endParaRPr lang="en-US" sz="2000" dirty="0" smtClean="0"/>
          </a:p>
          <a:p>
            <a:pPr>
              <a:buFont typeface="Arial" pitchFamily="34" charset="0"/>
              <a:buChar char="•"/>
            </a:pPr>
            <a:r>
              <a:rPr lang="en-US" sz="2000" dirty="0" smtClean="0"/>
              <a:t>This process provides a training tool for occupational medical practitioners, therapists and ergonomics practitioners</a:t>
            </a:r>
            <a:endParaRPr lang="en-US" sz="2000" dirty="0"/>
          </a:p>
        </p:txBody>
      </p:sp>
      <p:sp>
        <p:nvSpPr>
          <p:cNvPr id="4" name="TextBox 3"/>
          <p:cNvSpPr txBox="1"/>
          <p:nvPr/>
        </p:nvSpPr>
        <p:spPr>
          <a:xfrm>
            <a:off x="1115616" y="4509119"/>
            <a:ext cx="3888432" cy="646331"/>
          </a:xfrm>
          <a:prstGeom prst="rect">
            <a:avLst/>
          </a:prstGeom>
          <a:solidFill>
            <a:srgbClr val="FFFF00"/>
          </a:solidFill>
          <a:ln w="12700">
            <a:solidFill>
              <a:schemeClr val="tx1"/>
            </a:solidFill>
          </a:ln>
        </p:spPr>
        <p:txBody>
          <a:bodyPr wrap="square" rtlCol="0">
            <a:spAutoFit/>
          </a:bodyPr>
          <a:lstStyle/>
          <a:p>
            <a:pPr algn="ctr"/>
            <a:r>
              <a:rPr lang="en-US" i="1" dirty="0" smtClean="0"/>
              <a:t>Develop a simpler / leaner medical management process for WRMSDs</a:t>
            </a:r>
            <a:endParaRPr lang="en-US" i="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Management Plan</a:t>
            </a:r>
          </a:p>
        </p:txBody>
      </p:sp>
      <p:sp>
        <p:nvSpPr>
          <p:cNvPr id="14339" name="Rectangle 3"/>
          <p:cNvSpPr>
            <a:spLocks noGrp="1" noChangeArrowheads="1"/>
          </p:cNvSpPr>
          <p:nvPr>
            <p:ph type="body" sz="quarter" idx="11"/>
          </p:nvPr>
        </p:nvSpPr>
        <p:spPr>
          <a:xfrm>
            <a:off x="685800" y="1700808"/>
            <a:ext cx="7543800" cy="4259002"/>
          </a:xfrm>
          <a:prstGeom prst="rect">
            <a:avLst/>
          </a:prstGeom>
        </p:spPr>
        <p:txBody>
          <a:bodyPr/>
          <a:lstStyle/>
          <a:p>
            <a:pPr marL="533400" indent="-533400" eaLnBrk="1" hangingPunct="1">
              <a:buFontTx/>
              <a:buAutoNum type="arabicPeriod"/>
            </a:pPr>
            <a:r>
              <a:rPr lang="en-US" sz="2400" dirty="0" smtClean="0"/>
              <a:t>Periodic workplace walkthrough</a:t>
            </a:r>
          </a:p>
          <a:p>
            <a:pPr marL="533400" indent="-533400" eaLnBrk="1" hangingPunct="1">
              <a:buFontTx/>
              <a:buAutoNum type="arabicPeriod"/>
            </a:pPr>
            <a:r>
              <a:rPr lang="en-US" sz="2400" dirty="0" smtClean="0"/>
              <a:t>Symptoms questionnaire</a:t>
            </a:r>
          </a:p>
          <a:p>
            <a:pPr marL="533400" indent="-533400" eaLnBrk="1" hangingPunct="1">
              <a:buFontTx/>
              <a:buAutoNum type="arabicPeriod"/>
            </a:pPr>
            <a:r>
              <a:rPr lang="en-US" sz="2400" dirty="0" smtClean="0"/>
              <a:t>Identification of restricted duty Jobs</a:t>
            </a:r>
          </a:p>
          <a:p>
            <a:pPr marL="533400" indent="-533400" eaLnBrk="1" hangingPunct="1">
              <a:buFontTx/>
              <a:buAutoNum type="arabicPeriod"/>
            </a:pPr>
            <a:r>
              <a:rPr lang="en-US" sz="2400" dirty="0" smtClean="0"/>
              <a:t>Analysis of official records</a:t>
            </a:r>
          </a:p>
          <a:p>
            <a:pPr marL="533400" indent="-533400" eaLnBrk="1" hangingPunct="1">
              <a:buFontTx/>
              <a:buAutoNum type="arabicPeriod"/>
            </a:pPr>
            <a:r>
              <a:rPr lang="en-US" sz="2400" dirty="0" smtClean="0"/>
              <a:t>Appropriate medical care</a:t>
            </a:r>
          </a:p>
          <a:p>
            <a:pPr marL="533400" indent="-533400" eaLnBrk="1" hangingPunct="1">
              <a:buFontTx/>
              <a:buAutoNum type="arabicPeriod"/>
            </a:pPr>
            <a:r>
              <a:rPr lang="en-US" sz="2400" dirty="0" smtClean="0"/>
              <a:t>Record keeping</a:t>
            </a:r>
          </a:p>
          <a:p>
            <a:pPr marL="533400" indent="-533400" eaLnBrk="1" hangingPunct="1">
              <a:buFontTx/>
              <a:buAutoNum type="arabicPeriod"/>
            </a:pPr>
            <a:r>
              <a:rPr lang="en-US" sz="2400" dirty="0" smtClean="0"/>
              <a:t>Periodic program evaluation</a:t>
            </a:r>
          </a:p>
          <a:p>
            <a:pPr marL="533400" indent="-533400" eaLnBrk="1" hangingPunct="1">
              <a:buFontTx/>
              <a:buAutoNum type="arabicPeriod"/>
            </a:pPr>
            <a:r>
              <a:rPr lang="en-US" sz="2400" dirty="0" smtClean="0"/>
              <a:t>Employee training and education</a:t>
            </a:r>
          </a:p>
          <a:p>
            <a:pPr marL="533400" indent="-533400" eaLnBrk="1" hangingPunct="1"/>
            <a:endParaRPr lang="en-US" sz="2400" dirty="0" smtClean="0"/>
          </a:p>
        </p:txBody>
      </p:sp>
      <p:sp>
        <p:nvSpPr>
          <p:cNvPr id="4" name="TextBox 3"/>
          <p:cNvSpPr txBox="1"/>
          <p:nvPr/>
        </p:nvSpPr>
        <p:spPr>
          <a:xfrm>
            <a:off x="5796136" y="3068960"/>
            <a:ext cx="2736304" cy="1477328"/>
          </a:xfrm>
          <a:prstGeom prst="rect">
            <a:avLst/>
          </a:prstGeom>
          <a:solidFill>
            <a:srgbClr val="FFFF00"/>
          </a:solidFill>
          <a:ln w="12700">
            <a:solidFill>
              <a:schemeClr val="tx1"/>
            </a:solidFill>
          </a:ln>
        </p:spPr>
        <p:txBody>
          <a:bodyPr wrap="square" rtlCol="0">
            <a:spAutoFit/>
          </a:bodyPr>
          <a:lstStyle/>
          <a:p>
            <a:r>
              <a:rPr lang="en-US" i="1" dirty="0" smtClean="0"/>
              <a:t>Discuss each of these steps in a medical management program; describe the processes and the tools</a:t>
            </a:r>
            <a:endParaRPr lang="en-US" i="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Pathophysiology</a:t>
            </a:r>
          </a:p>
        </p:txBody>
      </p:sp>
      <p:sp>
        <p:nvSpPr>
          <p:cNvPr id="15363" name="Rectangle 3"/>
          <p:cNvSpPr>
            <a:spLocks noGrp="1" noChangeArrowheads="1"/>
          </p:cNvSpPr>
          <p:nvPr>
            <p:ph type="body" sz="quarter" idx="11"/>
          </p:nvPr>
        </p:nvSpPr>
        <p:spPr>
          <a:prstGeom prst="rect">
            <a:avLst/>
          </a:prstGeom>
        </p:spPr>
        <p:txBody>
          <a:bodyPr/>
          <a:lstStyle/>
          <a:p>
            <a:pPr eaLnBrk="1" hangingPunct="1"/>
            <a:r>
              <a:rPr lang="en-US" sz="2800" dirty="0" smtClean="0"/>
              <a:t>Inflammatory reaction of muscles, tendons, tendon sheaths, </a:t>
            </a:r>
            <a:r>
              <a:rPr lang="en-US" sz="2800" dirty="0" err="1" smtClean="0"/>
              <a:t>bursae</a:t>
            </a:r>
            <a:r>
              <a:rPr lang="en-US" sz="2800" dirty="0" smtClean="0"/>
              <a:t>, fascia</a:t>
            </a:r>
          </a:p>
          <a:p>
            <a:pPr eaLnBrk="1" hangingPunct="1"/>
            <a:r>
              <a:rPr lang="en-US" sz="2800" dirty="0" smtClean="0"/>
              <a:t>Most commonly at interfaces between </a:t>
            </a:r>
          </a:p>
          <a:p>
            <a:pPr lvl="1" eaLnBrk="1" hangingPunct="1"/>
            <a:r>
              <a:rPr lang="en-US" sz="2400" dirty="0" smtClean="0"/>
              <a:t>Bone – tendon</a:t>
            </a:r>
          </a:p>
          <a:p>
            <a:pPr lvl="1" eaLnBrk="1" hangingPunct="1"/>
            <a:r>
              <a:rPr lang="en-US" sz="2400" dirty="0" smtClean="0"/>
              <a:t>Muscle – tendon</a:t>
            </a:r>
          </a:p>
          <a:p>
            <a:pPr lvl="1" eaLnBrk="1" hangingPunct="1"/>
            <a:endParaRPr lang="en-US" sz="2400" dirty="0" smtClean="0"/>
          </a:p>
        </p:txBody>
      </p:sp>
      <p:sp>
        <p:nvSpPr>
          <p:cNvPr id="4" name="TextBox 3"/>
          <p:cNvSpPr txBox="1"/>
          <p:nvPr/>
        </p:nvSpPr>
        <p:spPr>
          <a:xfrm>
            <a:off x="5724128" y="3103801"/>
            <a:ext cx="2736304" cy="1477328"/>
          </a:xfrm>
          <a:prstGeom prst="rect">
            <a:avLst/>
          </a:prstGeom>
          <a:solidFill>
            <a:srgbClr val="FFFF00"/>
          </a:solidFill>
          <a:ln w="12700">
            <a:solidFill>
              <a:schemeClr val="tx1"/>
            </a:solidFill>
          </a:ln>
        </p:spPr>
        <p:txBody>
          <a:bodyPr wrap="square" rtlCol="0">
            <a:spAutoFit/>
          </a:bodyPr>
          <a:lstStyle/>
          <a:p>
            <a:r>
              <a:rPr lang="en-US" i="1" dirty="0" smtClean="0"/>
              <a:t>WRMSDs usually involve these anatomical structures; identify a number of common injury sites</a:t>
            </a:r>
            <a:endParaRPr lang="en-US" i="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err="1" smtClean="0"/>
              <a:t>Pathophysiology</a:t>
            </a:r>
            <a:endParaRPr lang="en-US" dirty="0" smtClean="0"/>
          </a:p>
        </p:txBody>
      </p:sp>
      <p:sp>
        <p:nvSpPr>
          <p:cNvPr id="16387" name="Rectangle 3"/>
          <p:cNvSpPr>
            <a:spLocks noGrp="1" noChangeArrowheads="1"/>
          </p:cNvSpPr>
          <p:nvPr>
            <p:ph type="body" sz="quarter" idx="11"/>
          </p:nvPr>
        </p:nvSpPr>
        <p:spPr>
          <a:prstGeom prst="rect">
            <a:avLst/>
          </a:prstGeom>
        </p:spPr>
        <p:txBody>
          <a:bodyPr/>
          <a:lstStyle/>
          <a:p>
            <a:pPr eaLnBrk="1" hangingPunct="1">
              <a:lnSpc>
                <a:spcPct val="90000"/>
              </a:lnSpc>
            </a:pPr>
            <a:r>
              <a:rPr lang="en-US" sz="2000" dirty="0" smtClean="0"/>
              <a:t>CTD, RSI, WRMSD</a:t>
            </a:r>
          </a:p>
          <a:p>
            <a:pPr eaLnBrk="1" hangingPunct="1">
              <a:lnSpc>
                <a:spcPct val="90000"/>
              </a:lnSpc>
            </a:pPr>
            <a:r>
              <a:rPr lang="en-US" sz="2000" dirty="0" smtClean="0"/>
              <a:t>Inflammatory reaction of nerves, muscles, tendons, </a:t>
            </a:r>
            <a:r>
              <a:rPr lang="en-US" sz="2000" dirty="0" err="1" smtClean="0"/>
              <a:t>bursae</a:t>
            </a:r>
            <a:r>
              <a:rPr lang="en-US" sz="2000" dirty="0" smtClean="0"/>
              <a:t>, ligaments and / or fascia</a:t>
            </a:r>
          </a:p>
          <a:p>
            <a:pPr eaLnBrk="1" hangingPunct="1">
              <a:lnSpc>
                <a:spcPct val="90000"/>
              </a:lnSpc>
            </a:pPr>
            <a:r>
              <a:rPr lang="en-US" sz="2000" dirty="0" smtClean="0"/>
              <a:t>Compression and shearing at bone interfaces</a:t>
            </a:r>
          </a:p>
          <a:p>
            <a:pPr lvl="1" eaLnBrk="1" hangingPunct="1">
              <a:lnSpc>
                <a:spcPct val="90000"/>
              </a:lnSpc>
            </a:pPr>
            <a:r>
              <a:rPr lang="en-US" sz="1800" dirty="0" smtClean="0"/>
              <a:t>Force and velocity</a:t>
            </a:r>
          </a:p>
          <a:p>
            <a:pPr lvl="1" eaLnBrk="1" hangingPunct="1">
              <a:lnSpc>
                <a:spcPct val="90000"/>
              </a:lnSpc>
            </a:pPr>
            <a:r>
              <a:rPr lang="en-US" sz="1800" dirty="0" smtClean="0"/>
              <a:t>Pressure – distribution of stress</a:t>
            </a:r>
          </a:p>
          <a:p>
            <a:pPr lvl="1" eaLnBrk="1" hangingPunct="1">
              <a:lnSpc>
                <a:spcPct val="90000"/>
              </a:lnSpc>
            </a:pPr>
            <a:r>
              <a:rPr lang="en-US" sz="1800" dirty="0" smtClean="0"/>
              <a:t>Thickening, </a:t>
            </a:r>
            <a:r>
              <a:rPr lang="en-US" sz="1800" dirty="0" err="1" smtClean="0"/>
              <a:t>fibrocyte</a:t>
            </a:r>
            <a:r>
              <a:rPr lang="en-US" sz="1800" dirty="0" smtClean="0"/>
              <a:t> formation, fibrosis</a:t>
            </a:r>
          </a:p>
          <a:p>
            <a:pPr lvl="1" eaLnBrk="1" hangingPunct="1">
              <a:lnSpc>
                <a:spcPct val="90000"/>
              </a:lnSpc>
            </a:pPr>
            <a:r>
              <a:rPr lang="en-US" sz="1800" dirty="0" smtClean="0"/>
              <a:t>Static loads</a:t>
            </a:r>
          </a:p>
          <a:p>
            <a:pPr lvl="1" eaLnBrk="1" hangingPunct="1">
              <a:lnSpc>
                <a:spcPct val="90000"/>
              </a:lnSpc>
            </a:pPr>
            <a:r>
              <a:rPr lang="en-US" sz="1800" dirty="0" smtClean="0"/>
              <a:t>Cumulative local fatigue</a:t>
            </a:r>
          </a:p>
          <a:p>
            <a:pPr lvl="1" eaLnBrk="1" hangingPunct="1">
              <a:lnSpc>
                <a:spcPct val="90000"/>
              </a:lnSpc>
            </a:pPr>
            <a:r>
              <a:rPr lang="en-US" sz="1800" dirty="0" smtClean="0"/>
              <a:t>Lactic acid build up</a:t>
            </a:r>
          </a:p>
          <a:p>
            <a:pPr lvl="1" eaLnBrk="1" hangingPunct="1">
              <a:lnSpc>
                <a:spcPct val="90000"/>
              </a:lnSpc>
            </a:pPr>
            <a:r>
              <a:rPr lang="en-US" sz="1800" dirty="0" smtClean="0"/>
              <a:t>Diminished circulation – insufficient replenishment / recovery</a:t>
            </a:r>
          </a:p>
          <a:p>
            <a:pPr lvl="1" eaLnBrk="1" hangingPunct="1">
              <a:lnSpc>
                <a:spcPct val="90000"/>
              </a:lnSpc>
            </a:pPr>
            <a:r>
              <a:rPr lang="en-US" sz="1800" dirty="0" smtClean="0"/>
              <a:t>Repeated / sustained stress over days, weeks, months, years</a:t>
            </a:r>
          </a:p>
          <a:p>
            <a:pPr lvl="1" eaLnBrk="1" hangingPunct="1">
              <a:lnSpc>
                <a:spcPct val="90000"/>
              </a:lnSpc>
            </a:pPr>
            <a:endParaRPr lang="en-US" sz="1800" dirty="0" smtClean="0"/>
          </a:p>
          <a:p>
            <a:pPr lvl="1" eaLnBrk="1" hangingPunct="1">
              <a:lnSpc>
                <a:spcPct val="90000"/>
              </a:lnSpc>
            </a:pPr>
            <a:endParaRPr lang="en-US" sz="1800" dirty="0" smtClean="0"/>
          </a:p>
          <a:p>
            <a:pPr eaLnBrk="1" hangingPunct="1">
              <a:lnSpc>
                <a:spcPct val="90000"/>
              </a:lnSpc>
            </a:pPr>
            <a:endParaRPr lang="en-US" sz="2000" dirty="0" smtClean="0"/>
          </a:p>
        </p:txBody>
      </p:sp>
      <p:sp>
        <p:nvSpPr>
          <p:cNvPr id="4" name="TextBox 3"/>
          <p:cNvSpPr txBox="1"/>
          <p:nvPr/>
        </p:nvSpPr>
        <p:spPr>
          <a:xfrm>
            <a:off x="1259632" y="5733256"/>
            <a:ext cx="4752528" cy="646331"/>
          </a:xfrm>
          <a:prstGeom prst="rect">
            <a:avLst/>
          </a:prstGeom>
          <a:solidFill>
            <a:srgbClr val="FFFF00"/>
          </a:solidFill>
          <a:ln w="12700">
            <a:solidFill>
              <a:schemeClr val="tx1"/>
            </a:solidFill>
          </a:ln>
        </p:spPr>
        <p:txBody>
          <a:bodyPr wrap="square" rtlCol="0">
            <a:spAutoFit/>
          </a:bodyPr>
          <a:lstStyle/>
          <a:p>
            <a:r>
              <a:rPr lang="en-US" i="1" dirty="0" smtClean="0"/>
              <a:t>Discuss and describe these causes and physiological / pathological responses</a:t>
            </a:r>
            <a:endParaRPr lang="en-US"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dirty="0" smtClean="0"/>
              <a:t>Cumulative Trauma Disorders</a:t>
            </a:r>
          </a:p>
        </p:txBody>
      </p:sp>
      <p:sp>
        <p:nvSpPr>
          <p:cNvPr id="17411" name="Rectangle 3"/>
          <p:cNvSpPr>
            <a:spLocks noGrp="1" noChangeArrowheads="1"/>
          </p:cNvSpPr>
          <p:nvPr>
            <p:ph type="body" sz="quarter" idx="11"/>
          </p:nvPr>
        </p:nvSpPr>
        <p:spPr>
          <a:prstGeom prst="rect">
            <a:avLst/>
          </a:prstGeom>
        </p:spPr>
        <p:txBody>
          <a:bodyPr/>
          <a:lstStyle/>
          <a:p>
            <a:pPr eaLnBrk="1" hangingPunct="1"/>
            <a:r>
              <a:rPr lang="en-US" sz="2400" dirty="0" smtClean="0"/>
              <a:t>Sustained Exertions or Mechanical Stresses</a:t>
            </a:r>
          </a:p>
          <a:p>
            <a:pPr eaLnBrk="1" hangingPunct="1"/>
            <a:r>
              <a:rPr lang="en-US" sz="2400" dirty="0" smtClean="0"/>
              <a:t>Not an exact diagnosis</a:t>
            </a:r>
          </a:p>
          <a:p>
            <a:pPr lvl="1" eaLnBrk="1" hangingPunct="1"/>
            <a:r>
              <a:rPr lang="en-US" sz="2400" dirty="0" smtClean="0"/>
              <a:t>A general class of ailments</a:t>
            </a:r>
          </a:p>
          <a:p>
            <a:pPr eaLnBrk="1" hangingPunct="1"/>
            <a:r>
              <a:rPr lang="en-US" sz="2400" dirty="0" smtClean="0"/>
              <a:t>Often work related</a:t>
            </a:r>
          </a:p>
          <a:p>
            <a:pPr lvl="1" eaLnBrk="1" hangingPunct="1"/>
            <a:r>
              <a:rPr lang="en-US" sz="2400" dirty="0" smtClean="0"/>
              <a:t>May be hobby related</a:t>
            </a:r>
          </a:p>
          <a:p>
            <a:pPr eaLnBrk="1" hangingPunct="1"/>
            <a:r>
              <a:rPr lang="en-US" sz="2400" dirty="0" smtClean="0"/>
              <a:t>Variable symptoms reporting thresholds</a:t>
            </a:r>
          </a:p>
          <a:p>
            <a:pPr eaLnBrk="1" hangingPunct="1"/>
            <a:endParaRPr lang="en-US" sz="2400" dirty="0" smtClean="0"/>
          </a:p>
        </p:txBody>
      </p:sp>
      <p:sp>
        <p:nvSpPr>
          <p:cNvPr id="4" name="TextBox 3"/>
          <p:cNvSpPr txBox="1"/>
          <p:nvPr/>
        </p:nvSpPr>
        <p:spPr>
          <a:xfrm>
            <a:off x="755576" y="4653137"/>
            <a:ext cx="5616624" cy="369332"/>
          </a:xfrm>
          <a:prstGeom prst="rect">
            <a:avLst/>
          </a:prstGeom>
          <a:solidFill>
            <a:srgbClr val="FFFF00"/>
          </a:solidFill>
          <a:ln w="12700">
            <a:solidFill>
              <a:schemeClr val="tx1"/>
            </a:solidFill>
          </a:ln>
        </p:spPr>
        <p:txBody>
          <a:bodyPr wrap="square" rtlCol="0">
            <a:spAutoFit/>
          </a:bodyPr>
          <a:lstStyle/>
          <a:p>
            <a:r>
              <a:rPr lang="en-US" i="1" dirty="0" smtClean="0"/>
              <a:t>Discuss the complexity of causes of these disorders</a:t>
            </a:r>
            <a:endParaRPr lang="en-US"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2800" dirty="0" smtClean="0"/>
              <a:t>Work-relatedness of musculoskeletal disorders</a:t>
            </a:r>
          </a:p>
        </p:txBody>
      </p:sp>
      <p:sp>
        <p:nvSpPr>
          <p:cNvPr id="18435" name="Rectangle 3"/>
          <p:cNvSpPr>
            <a:spLocks noGrp="1" noChangeArrowheads="1"/>
          </p:cNvSpPr>
          <p:nvPr>
            <p:ph type="body" sz="quarter" idx="11"/>
          </p:nvPr>
        </p:nvSpPr>
        <p:spPr>
          <a:prstGeom prst="rect">
            <a:avLst/>
          </a:prstGeom>
          <a:noFill/>
        </p:spPr>
        <p:txBody>
          <a:bodyPr lIns="92075" tIns="46038" rIns="92075" bIns="46038"/>
          <a:lstStyle/>
          <a:p>
            <a:pPr eaLnBrk="1" hangingPunct="1">
              <a:lnSpc>
                <a:spcPct val="80000"/>
              </a:lnSpc>
              <a:buClr>
                <a:schemeClr val="tx1"/>
              </a:buClr>
            </a:pPr>
            <a:r>
              <a:rPr lang="en-US" sz="2000" dirty="0" smtClean="0"/>
              <a:t>Enumerated by CDC/NIOSH in 1997</a:t>
            </a:r>
          </a:p>
          <a:p>
            <a:pPr eaLnBrk="1" hangingPunct="1">
              <a:lnSpc>
                <a:spcPct val="80000"/>
              </a:lnSpc>
              <a:buClr>
                <a:schemeClr val="tx1"/>
              </a:buClr>
            </a:pPr>
            <a:endParaRPr lang="en-US" sz="2000" dirty="0" smtClean="0"/>
          </a:p>
          <a:p>
            <a:pPr eaLnBrk="1" hangingPunct="1">
              <a:lnSpc>
                <a:spcPct val="80000"/>
              </a:lnSpc>
              <a:buClr>
                <a:schemeClr val="tx1"/>
              </a:buClr>
            </a:pPr>
            <a:r>
              <a:rPr lang="en-US" sz="2000" dirty="0" err="1" smtClean="0"/>
              <a:t>Multifactorial</a:t>
            </a:r>
            <a:endParaRPr lang="en-US" sz="2000" dirty="0" smtClean="0"/>
          </a:p>
          <a:p>
            <a:pPr eaLnBrk="1" hangingPunct="1">
              <a:lnSpc>
                <a:spcPct val="80000"/>
              </a:lnSpc>
              <a:buClr>
                <a:schemeClr val="tx1"/>
              </a:buClr>
            </a:pPr>
            <a:endParaRPr lang="en-US" sz="2000" dirty="0" smtClean="0"/>
          </a:p>
          <a:p>
            <a:pPr eaLnBrk="1" hangingPunct="1">
              <a:lnSpc>
                <a:spcPct val="80000"/>
              </a:lnSpc>
              <a:buClr>
                <a:schemeClr val="tx1"/>
              </a:buClr>
            </a:pPr>
            <a:r>
              <a:rPr lang="en-US" sz="2000" dirty="0" smtClean="0"/>
              <a:t>May occasionally be difficult to identify a condition as work-related</a:t>
            </a:r>
          </a:p>
          <a:p>
            <a:pPr eaLnBrk="1" hangingPunct="1">
              <a:lnSpc>
                <a:spcPct val="80000"/>
              </a:lnSpc>
              <a:buClr>
                <a:schemeClr val="tx1"/>
              </a:buClr>
            </a:pPr>
            <a:endParaRPr lang="en-US" sz="2000" dirty="0" smtClean="0"/>
          </a:p>
          <a:p>
            <a:pPr eaLnBrk="1" hangingPunct="1">
              <a:lnSpc>
                <a:spcPct val="80000"/>
              </a:lnSpc>
              <a:buClr>
                <a:schemeClr val="tx1"/>
              </a:buClr>
            </a:pPr>
            <a:r>
              <a:rPr lang="en-US" sz="2000" dirty="0" smtClean="0"/>
              <a:t>Diagnoses of health-care provider used as an indicator</a:t>
            </a:r>
          </a:p>
          <a:p>
            <a:pPr lvl="1" eaLnBrk="1" hangingPunct="1">
              <a:lnSpc>
                <a:spcPct val="80000"/>
              </a:lnSpc>
              <a:buClr>
                <a:schemeClr val="tx1"/>
              </a:buClr>
              <a:buFontTx/>
              <a:buChar char="-"/>
            </a:pPr>
            <a:endParaRPr lang="en-US" sz="2000" dirty="0" smtClean="0"/>
          </a:p>
          <a:p>
            <a:pPr lvl="1" eaLnBrk="1" hangingPunct="1">
              <a:lnSpc>
                <a:spcPct val="80000"/>
              </a:lnSpc>
              <a:buClr>
                <a:schemeClr val="tx1"/>
              </a:buClr>
              <a:buFontTx/>
              <a:buChar char="-"/>
            </a:pPr>
            <a:r>
              <a:rPr lang="en-US" sz="2000" dirty="0" smtClean="0"/>
              <a:t>carpal tunnel syndrome – 33% work-related</a:t>
            </a:r>
          </a:p>
          <a:p>
            <a:pPr lvl="1" eaLnBrk="1" hangingPunct="1">
              <a:lnSpc>
                <a:spcPct val="80000"/>
              </a:lnSpc>
              <a:buClr>
                <a:schemeClr val="tx1"/>
              </a:buClr>
              <a:buFontTx/>
              <a:buChar char="-"/>
            </a:pPr>
            <a:r>
              <a:rPr lang="en-US" sz="2000" dirty="0" smtClean="0"/>
              <a:t>tendonitis – 28% work related</a:t>
            </a:r>
          </a:p>
        </p:txBody>
      </p:sp>
      <p:sp>
        <p:nvSpPr>
          <p:cNvPr id="4" name="TextBox 3"/>
          <p:cNvSpPr txBox="1"/>
          <p:nvPr/>
        </p:nvSpPr>
        <p:spPr>
          <a:xfrm>
            <a:off x="457200" y="5197842"/>
            <a:ext cx="7391400" cy="369332"/>
          </a:xfrm>
          <a:prstGeom prst="rect">
            <a:avLst/>
          </a:prstGeom>
          <a:solidFill>
            <a:srgbClr val="FFFF00"/>
          </a:solidFill>
          <a:ln w="12700">
            <a:solidFill>
              <a:schemeClr val="tx1"/>
            </a:solidFill>
          </a:ln>
        </p:spPr>
        <p:txBody>
          <a:bodyPr wrap="square" rtlCol="0">
            <a:spAutoFit/>
          </a:bodyPr>
          <a:lstStyle/>
          <a:p>
            <a:pPr algn="ctr"/>
            <a:r>
              <a:rPr lang="en-US" i="1" dirty="0" smtClean="0"/>
              <a:t>How would you investigate the “work relatedness” of these disorders?</a:t>
            </a:r>
            <a:endParaRPr lang="en-US"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p:txBody>
          <a:bodyPr/>
          <a:lstStyle/>
          <a:p>
            <a:pPr eaLnBrk="1" hangingPunct="1"/>
            <a:r>
              <a:rPr lang="en-US" smtClean="0"/>
              <a:t>Common Forms of CTDs</a:t>
            </a:r>
          </a:p>
        </p:txBody>
      </p:sp>
      <p:sp>
        <p:nvSpPr>
          <p:cNvPr id="19458" name="Rectangle 2"/>
          <p:cNvSpPr>
            <a:spLocks noGrp="1" noChangeArrowheads="1"/>
          </p:cNvSpPr>
          <p:nvPr>
            <p:ph type="body" sz="quarter" idx="11"/>
          </p:nvPr>
        </p:nvSpPr>
        <p:spPr>
          <a:prstGeom prst="rect">
            <a:avLst/>
          </a:prstGeom>
          <a:noFill/>
        </p:spPr>
        <p:txBody>
          <a:bodyPr/>
          <a:lstStyle/>
          <a:p>
            <a:pPr eaLnBrk="1" hangingPunct="1">
              <a:lnSpc>
                <a:spcPct val="90000"/>
              </a:lnSpc>
            </a:pPr>
            <a:r>
              <a:rPr lang="en-US" sz="2000" dirty="0" smtClean="0"/>
              <a:t>Bursitis</a:t>
            </a:r>
          </a:p>
          <a:p>
            <a:pPr eaLnBrk="1" hangingPunct="1">
              <a:lnSpc>
                <a:spcPct val="90000"/>
              </a:lnSpc>
            </a:pPr>
            <a:r>
              <a:rPr lang="en-US" sz="2000" dirty="0" smtClean="0"/>
              <a:t>Rotator Cuff Syndrome</a:t>
            </a:r>
          </a:p>
          <a:p>
            <a:pPr eaLnBrk="1" hangingPunct="1">
              <a:lnSpc>
                <a:spcPct val="90000"/>
              </a:lnSpc>
            </a:pPr>
            <a:r>
              <a:rPr lang="en-US" sz="2000" dirty="0" smtClean="0"/>
              <a:t>Carpal Tunnel Syndrome</a:t>
            </a:r>
          </a:p>
          <a:p>
            <a:pPr eaLnBrk="1" hangingPunct="1">
              <a:lnSpc>
                <a:spcPct val="90000"/>
              </a:lnSpc>
            </a:pPr>
            <a:r>
              <a:rPr lang="en-US" sz="2000" dirty="0" err="1" smtClean="0"/>
              <a:t>Cubital</a:t>
            </a:r>
            <a:r>
              <a:rPr lang="en-US" sz="2000" dirty="0" smtClean="0"/>
              <a:t> Tunnel Syndrome</a:t>
            </a:r>
          </a:p>
          <a:p>
            <a:pPr eaLnBrk="1" hangingPunct="1">
              <a:lnSpc>
                <a:spcPct val="90000"/>
              </a:lnSpc>
            </a:pPr>
            <a:r>
              <a:rPr lang="en-US" sz="2000" dirty="0" smtClean="0"/>
              <a:t>De </a:t>
            </a:r>
            <a:r>
              <a:rPr lang="en-US" sz="2000" dirty="0" err="1" smtClean="0"/>
              <a:t>Quervain’s</a:t>
            </a:r>
            <a:r>
              <a:rPr lang="en-US" sz="2000" dirty="0" smtClean="0"/>
              <a:t> Disease</a:t>
            </a:r>
          </a:p>
          <a:p>
            <a:pPr eaLnBrk="1" hangingPunct="1">
              <a:lnSpc>
                <a:spcPct val="90000"/>
              </a:lnSpc>
            </a:pPr>
            <a:r>
              <a:rPr lang="en-US" sz="2000" dirty="0" err="1" smtClean="0"/>
              <a:t>Epicondilitis</a:t>
            </a:r>
            <a:r>
              <a:rPr lang="en-US" sz="2000" dirty="0" smtClean="0"/>
              <a:t> (Tennis and Golfers elbow)</a:t>
            </a:r>
          </a:p>
          <a:p>
            <a:pPr eaLnBrk="1" hangingPunct="1">
              <a:lnSpc>
                <a:spcPct val="90000"/>
              </a:lnSpc>
            </a:pPr>
            <a:r>
              <a:rPr lang="en-US" sz="2000" dirty="0" smtClean="0"/>
              <a:t>Low Back Strain</a:t>
            </a:r>
          </a:p>
          <a:p>
            <a:pPr eaLnBrk="1" hangingPunct="1">
              <a:lnSpc>
                <a:spcPct val="90000"/>
              </a:lnSpc>
            </a:pPr>
            <a:r>
              <a:rPr lang="en-US" sz="2000" dirty="0" smtClean="0"/>
              <a:t>Pre patellar bursitis (Carpet Layers Knee)</a:t>
            </a:r>
          </a:p>
          <a:p>
            <a:pPr eaLnBrk="1" hangingPunct="1">
              <a:lnSpc>
                <a:spcPct val="90000"/>
              </a:lnSpc>
            </a:pPr>
            <a:r>
              <a:rPr lang="en-US" sz="2000" dirty="0" smtClean="0"/>
              <a:t>Trigger Finger</a:t>
            </a:r>
          </a:p>
          <a:p>
            <a:pPr eaLnBrk="1" hangingPunct="1">
              <a:lnSpc>
                <a:spcPct val="90000"/>
              </a:lnSpc>
            </a:pPr>
            <a:r>
              <a:rPr lang="en-US" sz="2000" dirty="0" smtClean="0"/>
              <a:t>Tension Neck Syndrome</a:t>
            </a:r>
          </a:p>
        </p:txBody>
      </p:sp>
      <p:sp>
        <p:nvSpPr>
          <p:cNvPr id="4" name="TextBox 3"/>
          <p:cNvSpPr txBox="1"/>
          <p:nvPr/>
        </p:nvSpPr>
        <p:spPr>
          <a:xfrm>
            <a:off x="457200" y="5301208"/>
            <a:ext cx="7391400" cy="646331"/>
          </a:xfrm>
          <a:prstGeom prst="rect">
            <a:avLst/>
          </a:prstGeom>
          <a:solidFill>
            <a:srgbClr val="FFFF00"/>
          </a:solidFill>
          <a:ln w="12700">
            <a:solidFill>
              <a:schemeClr val="tx1"/>
            </a:solidFill>
          </a:ln>
        </p:spPr>
        <p:txBody>
          <a:bodyPr wrap="square" rtlCol="0">
            <a:spAutoFit/>
          </a:bodyPr>
          <a:lstStyle/>
          <a:p>
            <a:pPr algn="ctr"/>
            <a:r>
              <a:rPr lang="en-US" i="1" dirty="0" smtClean="0"/>
              <a:t>Describe, from your previous course module, these disorders. Check your descriptions by search on the Internet.</a:t>
            </a:r>
            <a:endParaRPr lang="en-US"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0072" y="1196752"/>
            <a:ext cx="3060576" cy="1200329"/>
          </a:xfrm>
          <a:prstGeom prst="rect">
            <a:avLst/>
          </a:prstGeom>
          <a:solidFill>
            <a:srgbClr val="FFFF00"/>
          </a:solidFill>
          <a:ln w="12700">
            <a:solidFill>
              <a:schemeClr val="tx1"/>
            </a:solidFill>
          </a:ln>
        </p:spPr>
        <p:txBody>
          <a:bodyPr wrap="square" rtlCol="0">
            <a:spAutoFit/>
          </a:bodyPr>
          <a:lstStyle/>
          <a:p>
            <a:pPr algn="ctr"/>
            <a:r>
              <a:rPr lang="en-US" i="1" dirty="0" smtClean="0"/>
              <a:t>Discuss the process by which the medical community should deal with a WRMSD</a:t>
            </a:r>
            <a:endParaRPr lang="en-US" i="1" dirty="0"/>
          </a:p>
        </p:txBody>
      </p:sp>
      <p:pic>
        <p:nvPicPr>
          <p:cNvPr id="4" name="Picture 3" descr="medical1.png"/>
          <p:cNvPicPr>
            <a:picLocks noChangeAspect="1"/>
          </p:cNvPicPr>
          <p:nvPr/>
        </p:nvPicPr>
        <p:blipFill>
          <a:blip r:embed="rId3"/>
          <a:stretch>
            <a:fillRect/>
          </a:stretch>
        </p:blipFill>
        <p:spPr>
          <a:xfrm>
            <a:off x="323528" y="332656"/>
            <a:ext cx="4461903" cy="602235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80112" y="2204864"/>
            <a:ext cx="3024336" cy="1477328"/>
          </a:xfrm>
          <a:prstGeom prst="rect">
            <a:avLst/>
          </a:prstGeom>
          <a:solidFill>
            <a:srgbClr val="FFFF00"/>
          </a:solidFill>
          <a:ln w="12700">
            <a:solidFill>
              <a:schemeClr val="tx1"/>
            </a:solidFill>
          </a:ln>
        </p:spPr>
        <p:txBody>
          <a:bodyPr wrap="square" rtlCol="0">
            <a:spAutoFit/>
          </a:bodyPr>
          <a:lstStyle/>
          <a:p>
            <a:pPr algn="ctr"/>
            <a:r>
              <a:rPr lang="en-US" i="1" dirty="0" smtClean="0"/>
              <a:t>First the patient describes his or her symptoms and the possible causes, then the medical practitioner explores the history</a:t>
            </a:r>
            <a:endParaRPr lang="en-US" i="1" dirty="0"/>
          </a:p>
        </p:txBody>
      </p:sp>
      <p:sp>
        <p:nvSpPr>
          <p:cNvPr id="4" name="TextBox 3"/>
          <p:cNvSpPr txBox="1"/>
          <p:nvPr/>
        </p:nvSpPr>
        <p:spPr>
          <a:xfrm>
            <a:off x="5580112" y="3807624"/>
            <a:ext cx="3024336" cy="923330"/>
          </a:xfrm>
          <a:prstGeom prst="rect">
            <a:avLst/>
          </a:prstGeom>
          <a:solidFill>
            <a:srgbClr val="FFFF00"/>
          </a:solidFill>
          <a:ln w="12700">
            <a:solidFill>
              <a:schemeClr val="tx1"/>
            </a:solidFill>
          </a:ln>
        </p:spPr>
        <p:txBody>
          <a:bodyPr wrap="square" rtlCol="0">
            <a:spAutoFit/>
          </a:bodyPr>
          <a:lstStyle/>
          <a:p>
            <a:pPr algn="ctr"/>
            <a:r>
              <a:rPr lang="en-US" i="1" dirty="0" smtClean="0"/>
              <a:t>Discuss each of these elements of the history gathering process</a:t>
            </a:r>
            <a:endParaRPr lang="en-US" i="1" dirty="0"/>
          </a:p>
        </p:txBody>
      </p:sp>
      <p:pic>
        <p:nvPicPr>
          <p:cNvPr id="5" name="Picture 4" descr="medical2.png"/>
          <p:cNvPicPr>
            <a:picLocks noChangeAspect="1"/>
          </p:cNvPicPr>
          <p:nvPr/>
        </p:nvPicPr>
        <p:blipFill>
          <a:blip r:embed="rId3"/>
          <a:stretch>
            <a:fillRect/>
          </a:stretch>
        </p:blipFill>
        <p:spPr>
          <a:xfrm>
            <a:off x="539552" y="362965"/>
            <a:ext cx="4602100" cy="6132069"/>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resentation Title Lucida Sans 35pt&amp;quot;&quot;/&gt;&lt;property id=&quot;20307&quot; value=&quot;280&quot;/&gt;&lt;/object&gt;&lt;object type=&quot;3&quot; unique_id=&quot;10005&quot;&gt;&lt;property id=&quot;20148&quot; value=&quot;5&quot;/&gt;&lt;property id=&quot;20300&quot; value=&quot;Slide 2 - &amp;quot;Header Lucida Sans 24pt&amp;quot;&quot;/&gt;&lt;property id=&quot;20307&quot; value=&quot;278&quot;/&gt;&lt;/object&gt;&lt;object type=&quot;3&quot; unique_id=&quot;10006&quot;&gt;&lt;property id=&quot;20148&quot; value=&quot;5&quot;/&gt;&lt;property id=&quot;20300&quot; value=&quot;Slide 3 - &amp;quot;Thank You Lucida Sans 35pt&amp;quot;&quot;/&gt;&lt;property id=&quot;20307&quot; value=&quot;279&quot;/&gt;&lt;/object&gt;&lt;/object&gt;&lt;/object&gt;&lt;/database&gt;"/>
  <p:tag name="SECTOMILLISECCONVERTED" val="1"/>
  <p:tag name="ARTICULATE_PROJECT_OPEN"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TotalTime>
  <Words>655</Words>
  <Application>Microsoft Office PowerPoint</Application>
  <PresentationFormat>On-screen Show (4:3)</PresentationFormat>
  <Paragraphs>102</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1_Office Theme</vt:lpstr>
      <vt:lpstr>Train The Trainer OH Masterclass For Ergonomics:   Medical Management of Work Related Cumulative Trauma Disorders   Prof. Brian Peacock    </vt:lpstr>
      <vt:lpstr>Management Plan</vt:lpstr>
      <vt:lpstr>Pathophysiology</vt:lpstr>
      <vt:lpstr>Pathophysiology</vt:lpstr>
      <vt:lpstr>Cumulative Trauma Disorders</vt:lpstr>
      <vt:lpstr>Work-relatedness of musculoskeletal disorders</vt:lpstr>
      <vt:lpstr>Common Forms of CTDs</vt:lpstr>
      <vt:lpstr>Slide 8</vt:lpstr>
      <vt:lpstr>Slide 9</vt:lpstr>
      <vt:lpstr>Slide 10</vt:lpstr>
      <vt:lpstr>Slide 11</vt:lpstr>
      <vt:lpstr>Slide 12</vt:lpstr>
      <vt:lpstr>Slide 13</vt:lpstr>
      <vt:lpstr>Slide 14</vt:lpstr>
      <vt:lpstr>Slide 15</vt:lpstr>
      <vt:lpstr>Slide 16</vt:lpstr>
      <vt:lpstr>The Medical Management Process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Joscans</dc:creator>
  <cp:lastModifiedBy>Chui Yoon Ping (UniSIM)</cp:lastModifiedBy>
  <cp:revision>75</cp:revision>
  <dcterms:created xsi:type="dcterms:W3CDTF">2012-01-26T10:45:43Z</dcterms:created>
  <dcterms:modified xsi:type="dcterms:W3CDTF">2013-11-05T07:46:02Z</dcterms:modified>
</cp:coreProperties>
</file>