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42"/>
  </p:notesMasterIdLst>
  <p:handoutMasterIdLst>
    <p:handoutMasterId r:id="rId43"/>
  </p:handoutMasterIdLst>
  <p:sldIdLst>
    <p:sldId id="304" r:id="rId2"/>
    <p:sldId id="260" r:id="rId3"/>
    <p:sldId id="261" r:id="rId4"/>
    <p:sldId id="303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65" r:id="rId13"/>
    <p:sldId id="266" r:id="rId14"/>
    <p:sldId id="269" r:id="rId15"/>
    <p:sldId id="280" r:id="rId16"/>
    <p:sldId id="270" r:id="rId17"/>
    <p:sldId id="281" r:id="rId18"/>
    <p:sldId id="267" r:id="rId19"/>
    <p:sldId id="282" r:id="rId20"/>
    <p:sldId id="283" r:id="rId21"/>
    <p:sldId id="285" r:id="rId22"/>
    <p:sldId id="286" r:id="rId23"/>
    <p:sldId id="287" r:id="rId24"/>
    <p:sldId id="288" r:id="rId25"/>
    <p:sldId id="291" r:id="rId26"/>
    <p:sldId id="289" r:id="rId27"/>
    <p:sldId id="290" r:id="rId28"/>
    <p:sldId id="263" r:id="rId29"/>
    <p:sldId id="292" r:id="rId30"/>
    <p:sldId id="293" r:id="rId31"/>
    <p:sldId id="294" r:id="rId32"/>
    <p:sldId id="295" r:id="rId33"/>
    <p:sldId id="297" r:id="rId34"/>
    <p:sldId id="296" r:id="rId35"/>
    <p:sldId id="298" r:id="rId36"/>
    <p:sldId id="299" r:id="rId37"/>
    <p:sldId id="300" r:id="rId38"/>
    <p:sldId id="302" r:id="rId39"/>
    <p:sldId id="301" r:id="rId40"/>
    <p:sldId id="257" r:id="rId41"/>
  </p:sldIdLst>
  <p:sldSz cx="9144000" cy="6858000" type="screen4x3"/>
  <p:notesSz cx="6765925" cy="9867900"/>
  <p:custDataLst>
    <p:tags r:id="rId44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018"/>
    <a:srgbClr val="474B55"/>
    <a:srgbClr val="891545"/>
    <a:srgbClr val="FFFFFF"/>
    <a:srgbClr val="9C004E"/>
    <a:srgbClr val="595A62"/>
    <a:srgbClr val="93176C"/>
    <a:srgbClr val="A41A7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MasterView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-1080" y="-96"/>
      </p:cViewPr>
      <p:guideLst>
        <p:guide orient="horz" pos="20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2112" y="-72"/>
      </p:cViewPr>
      <p:guideLst>
        <p:guide orient="horz" pos="3108"/>
        <p:guide pos="213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14332" y="928542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fld id="{1850B365-2EDE-4037-A511-A9D7A979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147" name="Picture 5" descr="SIM University Full Colour Logo_Horizontal (120ppi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0014" y="9372792"/>
            <a:ext cx="2000020" cy="32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41901" y="193590"/>
            <a:ext cx="5868501" cy="4462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Train The Trainer OH Masterclass For Ergonomics</a:t>
            </a:r>
          </a:p>
          <a:p>
            <a:pPr algn="ctr">
              <a:defRPr/>
            </a:pPr>
            <a:r>
              <a:rPr lang="en-US" sz="11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Presented by Brian Peacock &amp; Chui Yoon Ping </a:t>
            </a:r>
          </a:p>
        </p:txBody>
      </p:sp>
    </p:spTree>
    <p:extLst>
      <p:ext uri="{BB962C8B-B14F-4D97-AF65-F5344CB8AC3E}">
        <p14:creationId xmlns:p14="http://schemas.microsoft.com/office/powerpoint/2010/main" xmlns="" val="4249439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593" y="739775"/>
            <a:ext cx="5502697" cy="412702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593" y="4687253"/>
            <a:ext cx="541274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85593CD-3B5A-446F-8CB5-2C9A4B938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67780" y="220072"/>
            <a:ext cx="467426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/>
              <a:t>Train The Trainer OH Masterclass For Ergonomics</a:t>
            </a:r>
          </a:p>
          <a:p>
            <a:pPr algn="ctr">
              <a:defRPr/>
            </a:pPr>
            <a:r>
              <a:rPr lang="en-US" sz="1200" i="1" dirty="0" smtClean="0"/>
              <a:t>Prof Brian Peacock and Assoc Prof Chui Yoon Ping</a:t>
            </a:r>
          </a:p>
        </p:txBody>
      </p:sp>
    </p:spTree>
    <p:extLst>
      <p:ext uri="{BB962C8B-B14F-4D97-AF65-F5344CB8AC3E}">
        <p14:creationId xmlns:p14="http://schemas.microsoft.com/office/powerpoint/2010/main" xmlns="" val="2295984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9001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5144"/>
            <a:ext cx="7543800" cy="609600"/>
          </a:xfrm>
          <a:prstGeom prst="rect">
            <a:avLst/>
          </a:prstGeom>
        </p:spPr>
        <p:txBody>
          <a:bodyPr/>
          <a:lstStyle>
            <a:lvl1pPr algn="ctr">
              <a:defRPr sz="3200" baseline="0">
                <a:solidFill>
                  <a:srgbClr val="890018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7543800" cy="4572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90018"/>
              </a:buClr>
              <a:buSzTx/>
              <a:buFont typeface="Arial" pitchFamily="34" charset="0"/>
              <a:buChar char="•"/>
              <a:tabLst/>
              <a:defRPr sz="2400" baseline="0">
                <a:solidFill>
                  <a:schemeClr val="tx1"/>
                </a:solidFill>
                <a:latin typeface="Lucida Sans"/>
                <a:cs typeface="Lucida Sans"/>
              </a:defRPr>
            </a:lvl1pPr>
            <a:lvl2pPr>
              <a:buClr>
                <a:srgbClr val="890018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Lucida Sans" pitchFamily="34" charset="0"/>
                <a:cs typeface="Lucida Sans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Click to edit Master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685800" y="1125538"/>
            <a:ext cx="7543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5144"/>
            <a:ext cx="7543800" cy="609600"/>
          </a:xfrm>
          <a:prstGeom prst="rect">
            <a:avLst/>
          </a:prstGeom>
        </p:spPr>
        <p:txBody>
          <a:bodyPr/>
          <a:lstStyle>
            <a:lvl1pPr algn="l">
              <a:defRPr sz="2800" baseline="0">
                <a:solidFill>
                  <a:srgbClr val="890018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7543800" cy="45720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1600" baseline="0">
                <a:solidFill>
                  <a:srgbClr val="474B55"/>
                </a:solidFill>
                <a:latin typeface="Lucida Sans"/>
                <a:cs typeface="Lucida San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19400"/>
            <a:ext cx="6596082" cy="609600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62000" y="3505200"/>
            <a:ext cx="3810000" cy="4572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1600" b="0" baseline="0">
                <a:solidFill>
                  <a:schemeClr val="bg1"/>
                </a:solidFill>
                <a:latin typeface="Lucida sans"/>
                <a:cs typeface="Lucida sans"/>
              </a:defRPr>
            </a:lvl1pPr>
            <a:lvl2pPr marL="1588" indent="-1588">
              <a:buFontTx/>
              <a:buNone/>
              <a:tabLst/>
              <a:defRPr sz="1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848942-9BE4-4191-AAAD-B7616C641CAA}" type="datetimeFigureOut">
              <a:rPr lang="en-US" smtClean="0"/>
              <a:pPr/>
              <a:t>04/11/2013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642568-13D7-4568-A1A5-A3902C744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848942-9BE4-4191-AAAD-B7616C641CAA}" type="datetimeFigureOut">
              <a:rPr lang="en-US" smtClean="0"/>
              <a:pPr/>
              <a:t>04/11/2013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642568-13D7-4568-A1A5-A3902C744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titled-1.jpg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2" r:id="rId2"/>
    <p:sldLayoutId id="2147483668" r:id="rId3"/>
    <p:sldLayoutId id="2147483667" r:id="rId4"/>
    <p:sldLayoutId id="2147483670" r:id="rId5"/>
    <p:sldLayoutId id="2147483671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457200" y="1988840"/>
            <a:ext cx="8229600" cy="309629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Train The Trainer OH Master Class For Ergonomics:</a:t>
            </a:r>
            <a:r>
              <a:rPr lang="en-US" sz="2800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2800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800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2800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800" b="1" dirty="0" err="1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Shiftwork</a:t>
            </a:r>
            <a:r>
              <a:rPr lang="en-US" sz="40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40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40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40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18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Professor Brian Peacock </a:t>
            </a:r>
            <a:r>
              <a:rPr lang="en-US" sz="4000" dirty="0" smtClean="0">
                <a:ea typeface="ヒラギノ角ゴ Pro W3" pitchFamily="120" charset="-128"/>
              </a:rPr>
              <a:t/>
            </a:r>
            <a:br>
              <a:rPr lang="en-US" sz="4000" dirty="0" smtClean="0">
                <a:ea typeface="ヒラギノ角ゴ Pro W3" pitchFamily="120" charset="-128"/>
              </a:rPr>
            </a:br>
            <a:endParaRPr lang="en-US" sz="4000" dirty="0" smtClean="0">
              <a:ea typeface="ヒラギノ角ゴ Pro W3" pitchFamily="12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Volunteers</a:t>
            </a:r>
          </a:p>
          <a:p>
            <a:r>
              <a:rPr lang="en-US" sz="2800" dirty="0" smtClean="0"/>
              <a:t>Seniority</a:t>
            </a:r>
          </a:p>
          <a:p>
            <a:r>
              <a:rPr lang="en-US" sz="2800" dirty="0" smtClean="0"/>
              <a:t>Training</a:t>
            </a:r>
          </a:p>
          <a:p>
            <a:r>
              <a:rPr lang="en-US" sz="2800" dirty="0" smtClean="0"/>
              <a:t>Task assignment</a:t>
            </a:r>
          </a:p>
          <a:p>
            <a:r>
              <a:rPr lang="en-US" sz="2800" dirty="0" smtClean="0"/>
              <a:t>Consider total person issues</a:t>
            </a:r>
          </a:p>
          <a:p>
            <a:pPr lvl="1"/>
            <a:r>
              <a:rPr lang="en-US" sz="2400" dirty="0" smtClean="0"/>
              <a:t>Transportation, domestic, social</a:t>
            </a:r>
          </a:p>
          <a:p>
            <a:r>
              <a:rPr lang="en-US" sz="2800" dirty="0" smtClean="0"/>
              <a:t>“Moonlighting” – two jobs</a:t>
            </a:r>
          </a:p>
          <a:p>
            <a:pPr lvl="1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5947540"/>
            <a:ext cx="4968552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What factors should be considered from the individual viewpoint?</a:t>
            </a:r>
            <a:endParaRPr lang="en-U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Preference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Vary</a:t>
            </a:r>
          </a:p>
          <a:p>
            <a:r>
              <a:rPr lang="en-US" sz="2800" dirty="0" smtClean="0"/>
              <a:t>Some people like the night shift </a:t>
            </a:r>
          </a:p>
          <a:p>
            <a:pPr lvl="1"/>
            <a:r>
              <a:rPr lang="en-US" sz="2400" dirty="0" smtClean="0"/>
              <a:t>Less supervision</a:t>
            </a:r>
          </a:p>
          <a:p>
            <a:r>
              <a:rPr lang="en-US" sz="2800" dirty="0" smtClean="0"/>
              <a:t>Domestic and social factors very </a:t>
            </a:r>
            <a:r>
              <a:rPr lang="en-US" sz="2800" dirty="0" err="1" smtClean="0"/>
              <a:t>importatnt</a:t>
            </a:r>
            <a:endParaRPr lang="en-US" sz="2800" dirty="0" smtClean="0"/>
          </a:p>
          <a:p>
            <a:r>
              <a:rPr lang="en-US" sz="2800" dirty="0" smtClean="0"/>
              <a:t>Wage premiums as incentive</a:t>
            </a:r>
          </a:p>
          <a:p>
            <a:r>
              <a:rPr lang="en-US" sz="2800" dirty="0" smtClean="0"/>
              <a:t>Allow volunteers for night shift</a:t>
            </a:r>
          </a:p>
          <a:p>
            <a:r>
              <a:rPr lang="en-US" sz="2800" dirty="0" smtClean="0"/>
              <a:t>Avoid fighting the </a:t>
            </a:r>
            <a:r>
              <a:rPr lang="en-US" sz="2800" dirty="0" err="1" smtClean="0"/>
              <a:t>Zeitgebers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5661248"/>
            <a:ext cx="4762872" cy="92333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Why does people chose jobs that involve shift work? What are the incentives / constraints?</a:t>
            </a:r>
            <a:endParaRPr lang="en-US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Surveys, Focus groups</a:t>
            </a:r>
          </a:p>
          <a:p>
            <a:r>
              <a:rPr lang="en-US" sz="2800" dirty="0" smtClean="0"/>
              <a:t>Questionnaires</a:t>
            </a:r>
          </a:p>
          <a:p>
            <a:r>
              <a:rPr lang="en-US" sz="2800" dirty="0" smtClean="0"/>
              <a:t>Performance / output measures</a:t>
            </a:r>
          </a:p>
          <a:p>
            <a:pPr lvl="1"/>
            <a:r>
              <a:rPr lang="en-US" sz="2400" dirty="0" smtClean="0"/>
              <a:t>Productivity, quality, health and safety</a:t>
            </a:r>
          </a:p>
          <a:p>
            <a:r>
              <a:rPr lang="en-US" sz="2800" dirty="0" smtClean="0"/>
              <a:t>(Sleep) Laboratory research</a:t>
            </a:r>
          </a:p>
          <a:p>
            <a:r>
              <a:rPr lang="en-US" sz="2800" dirty="0" smtClean="0"/>
              <a:t>Epidemiology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325308"/>
            <a:ext cx="5112568" cy="120032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How would you investigate shift work from the operational and individual viewpoints?</a:t>
            </a:r>
          </a:p>
          <a:p>
            <a:pPr algn="ctr"/>
            <a:r>
              <a:rPr lang="en-US" i="1" dirty="0" smtClean="0"/>
              <a:t>Discuss and describe in detail the methods you would employ.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Production / Performance</a:t>
            </a:r>
          </a:p>
          <a:p>
            <a:r>
              <a:rPr lang="en-US" dirty="0" smtClean="0"/>
              <a:t>Quality / Safety</a:t>
            </a:r>
          </a:p>
          <a:p>
            <a:r>
              <a:rPr lang="en-US" dirty="0" smtClean="0"/>
              <a:t>Physiological measures</a:t>
            </a:r>
          </a:p>
          <a:p>
            <a:pPr lvl="1"/>
            <a:r>
              <a:rPr lang="en-US" dirty="0" smtClean="0"/>
              <a:t>Body Temperature </a:t>
            </a:r>
          </a:p>
          <a:p>
            <a:pPr lvl="1"/>
            <a:r>
              <a:rPr lang="en-US" dirty="0" smtClean="0"/>
              <a:t>Critical Flicker Fusion Frequency</a:t>
            </a:r>
          </a:p>
          <a:p>
            <a:r>
              <a:rPr lang="en-US" dirty="0" smtClean="0"/>
              <a:t>Subjective measures</a:t>
            </a:r>
          </a:p>
          <a:p>
            <a:pPr lvl="1"/>
            <a:r>
              <a:rPr lang="en-US" dirty="0" smtClean="0"/>
              <a:t>Sleep quantity, quality</a:t>
            </a:r>
          </a:p>
          <a:p>
            <a:r>
              <a:rPr lang="en-US" dirty="0" smtClean="0"/>
              <a:t>Activity diaries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5959809"/>
            <a:ext cx="5112568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Discuss the methods that could be employed in field studies of shift work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Circadian Rhythms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Cyclical, quantitative physiological changes that occur over a 24 hour period</a:t>
            </a:r>
          </a:p>
          <a:p>
            <a:pPr lvl="1"/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Heart rate</a:t>
            </a:r>
          </a:p>
          <a:p>
            <a:pPr lvl="1"/>
            <a:r>
              <a:rPr lang="en-US" dirty="0" smtClean="0"/>
              <a:t>Blood pressure</a:t>
            </a:r>
          </a:p>
          <a:p>
            <a:pPr lvl="1"/>
            <a:r>
              <a:rPr lang="en-US" dirty="0" smtClean="0"/>
              <a:t>Metabolism</a:t>
            </a:r>
          </a:p>
          <a:p>
            <a:pPr lvl="1"/>
            <a:r>
              <a:rPr lang="en-US" dirty="0" smtClean="0"/>
              <a:t>Pain tolerance</a:t>
            </a:r>
          </a:p>
          <a:p>
            <a:pPr lvl="1"/>
            <a:r>
              <a:rPr lang="en-US" dirty="0" smtClean="0"/>
              <a:t>Response to drugs / medicine</a:t>
            </a:r>
          </a:p>
          <a:p>
            <a:pPr lvl="1"/>
            <a:r>
              <a:rPr lang="en-US" dirty="0" smtClean="0"/>
              <a:t>Blood and urine constituents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5498145"/>
            <a:ext cx="5038328" cy="92333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Develop a diary of your own Circadian rhythms and link it to activities such as sleep, meals and work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Fatigue</a:t>
            </a:r>
          </a:p>
          <a:p>
            <a:pPr lvl="1"/>
            <a:r>
              <a:rPr lang="en-US" dirty="0" smtClean="0"/>
              <a:t>Accidents, errors increase</a:t>
            </a:r>
          </a:p>
          <a:p>
            <a:pPr lvl="1"/>
            <a:r>
              <a:rPr lang="en-US" dirty="0" smtClean="0"/>
              <a:t>Attention</a:t>
            </a:r>
          </a:p>
          <a:p>
            <a:r>
              <a:rPr lang="en-US" dirty="0" smtClean="0"/>
              <a:t>Behavior</a:t>
            </a:r>
          </a:p>
          <a:p>
            <a:pPr lvl="1"/>
            <a:r>
              <a:rPr lang="en-US" dirty="0" smtClean="0"/>
              <a:t>Supervisory climate</a:t>
            </a:r>
          </a:p>
          <a:p>
            <a:pPr lvl="1"/>
            <a:r>
              <a:rPr lang="en-US" dirty="0" smtClean="0"/>
              <a:t>Relaxed behaviors</a:t>
            </a:r>
          </a:p>
          <a:p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Short term sleep disruption</a:t>
            </a:r>
          </a:p>
          <a:p>
            <a:pPr lvl="1"/>
            <a:r>
              <a:rPr lang="en-US" dirty="0" smtClean="0"/>
              <a:t>Long term physical, digestive, cardiovascular illness</a:t>
            </a:r>
          </a:p>
          <a:p>
            <a:pPr lvl="1"/>
            <a:r>
              <a:rPr lang="en-US" dirty="0" smtClean="0"/>
              <a:t>Psychological illness / mood swings</a:t>
            </a:r>
          </a:p>
          <a:p>
            <a:r>
              <a:rPr lang="en-US" dirty="0" smtClean="0"/>
              <a:t>Satisfaction</a:t>
            </a:r>
          </a:p>
          <a:p>
            <a:pPr lvl="1"/>
            <a:r>
              <a:rPr lang="en-US" dirty="0" smtClean="0"/>
              <a:t>Conflicts with domestic / social activity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80112" y="2708920"/>
            <a:ext cx="3168352" cy="120032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Explore, discuss and describe  the experiences of someone you know who does shift work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Zeitgebers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1844824"/>
            <a:ext cx="7543800" cy="4114986"/>
          </a:xfrm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Internal clock and External Drivers</a:t>
            </a:r>
          </a:p>
          <a:p>
            <a:pPr lvl="1"/>
            <a:r>
              <a:rPr lang="en-US" sz="2400" dirty="0" smtClean="0"/>
              <a:t>Light / dark cycles</a:t>
            </a:r>
          </a:p>
          <a:p>
            <a:pPr lvl="1"/>
            <a:r>
              <a:rPr lang="en-US" sz="2400" dirty="0" smtClean="0"/>
              <a:t>Social, Domestic and Work activities</a:t>
            </a:r>
          </a:p>
          <a:p>
            <a:pPr lvl="1"/>
            <a:r>
              <a:rPr lang="en-US" sz="2400" dirty="0" smtClean="0"/>
              <a:t>Meals</a:t>
            </a:r>
          </a:p>
          <a:p>
            <a:pPr lvl="1"/>
            <a:r>
              <a:rPr lang="en-US" sz="2400" dirty="0" smtClean="0"/>
              <a:t>Exercise routine</a:t>
            </a:r>
          </a:p>
          <a:p>
            <a:pPr lvl="1"/>
            <a:r>
              <a:rPr lang="en-US" sz="2400" dirty="0" smtClean="0"/>
              <a:t>Sleep habits</a:t>
            </a:r>
          </a:p>
          <a:p>
            <a:pPr lvl="2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498145"/>
            <a:ext cx="4822304" cy="92333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Look up the definition of a </a:t>
            </a:r>
            <a:r>
              <a:rPr lang="en-US" dirty="0" err="1" smtClean="0"/>
              <a:t>Zeitgeber</a:t>
            </a:r>
            <a:r>
              <a:rPr lang="en-US" dirty="0" smtClean="0"/>
              <a:t>. Describe how the different drivers of the sleep / wake cycle have their effects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Rhythms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1700808"/>
            <a:ext cx="7543800" cy="4259002"/>
          </a:xfrm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Body temperature, heart rate, blood pressure, excretion patterns coincide with sleep / activity cycle</a:t>
            </a:r>
          </a:p>
          <a:p>
            <a:r>
              <a:rPr lang="en-US" sz="2800" dirty="0" smtClean="0"/>
              <a:t>Higher physical activity during day</a:t>
            </a:r>
          </a:p>
          <a:p>
            <a:r>
              <a:rPr lang="en-US" sz="2800" dirty="0" smtClean="0"/>
              <a:t>Slow adaptations with rotating shifts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636644"/>
            <a:ext cx="5112568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Develop a personal diary of your daily activities and the biological parameters</a:t>
            </a:r>
            <a:endParaRPr lang="en-US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4114800" cy="4572000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Permanent shifts show less performance decrements</a:t>
            </a:r>
          </a:p>
          <a:p>
            <a:pPr lvl="1"/>
            <a:r>
              <a:rPr lang="en-US" sz="2000" dirty="0" smtClean="0"/>
              <a:t>Attention, memory, decision making</a:t>
            </a:r>
          </a:p>
          <a:p>
            <a:r>
              <a:rPr lang="en-US" sz="2400" dirty="0" smtClean="0"/>
              <a:t>Rotating shifts show performance and health and safety decrements</a:t>
            </a:r>
          </a:p>
          <a:p>
            <a:endParaRPr lang="en-US" sz="2400" dirty="0"/>
          </a:p>
        </p:txBody>
      </p:sp>
      <p:pic>
        <p:nvPicPr>
          <p:cNvPr id="4" name="Picture 2" descr="C:\Users\ISEJBP\Desktop\Shift Scans\3.gif"/>
          <p:cNvPicPr>
            <a:picLocks noChangeAspect="1" noChangeArrowheads="1"/>
          </p:cNvPicPr>
          <p:nvPr/>
        </p:nvPicPr>
        <p:blipFill>
          <a:blip r:embed="rId2" cstate="print"/>
          <a:srcRect t="16099" b="3750"/>
          <a:stretch>
            <a:fillRect/>
          </a:stretch>
        </p:blipFill>
        <p:spPr bwMode="auto">
          <a:xfrm rot="10800000">
            <a:off x="4355975" y="1600200"/>
            <a:ext cx="3948507" cy="43490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5487615"/>
            <a:ext cx="4114800" cy="92333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Describe some arrangements for permanent, semi permanent and slow and fast rotating shift systems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1700808"/>
            <a:ext cx="7543800" cy="425900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Biological clock disruption</a:t>
            </a:r>
          </a:p>
          <a:p>
            <a:r>
              <a:rPr lang="en-US" dirty="0" smtClean="0"/>
              <a:t>Sleep loss / duration</a:t>
            </a:r>
          </a:p>
          <a:p>
            <a:r>
              <a:rPr lang="en-US" dirty="0" smtClean="0"/>
              <a:t>Sleep quality</a:t>
            </a:r>
          </a:p>
          <a:p>
            <a:r>
              <a:rPr lang="en-US" dirty="0" smtClean="0"/>
              <a:t>Meal times</a:t>
            </a:r>
          </a:p>
          <a:p>
            <a:r>
              <a:rPr lang="en-US" dirty="0" smtClean="0"/>
              <a:t>All affected by </a:t>
            </a:r>
            <a:r>
              <a:rPr lang="en-US" dirty="0" err="1" smtClean="0"/>
              <a:t>zeitgebers</a:t>
            </a:r>
            <a:endParaRPr lang="en-US" dirty="0" smtClean="0"/>
          </a:p>
          <a:p>
            <a:pPr lvl="1"/>
            <a:r>
              <a:rPr lang="en-US" dirty="0" smtClean="0"/>
              <a:t>Light, family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5959810"/>
            <a:ext cx="3600400" cy="3693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Add these factors to your diary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Transportation</a:t>
            </a:r>
          </a:p>
          <a:p>
            <a:r>
              <a:rPr lang="en-US" sz="2400" dirty="0" smtClean="0"/>
              <a:t>Assembly</a:t>
            </a:r>
          </a:p>
          <a:p>
            <a:r>
              <a:rPr lang="en-US" sz="2400" dirty="0" smtClean="0"/>
              <a:t>Public Utilities</a:t>
            </a:r>
          </a:p>
          <a:p>
            <a:r>
              <a:rPr lang="en-US" sz="2400" dirty="0" smtClean="0"/>
              <a:t>Security</a:t>
            </a:r>
          </a:p>
          <a:p>
            <a:r>
              <a:rPr lang="en-US" sz="2400" dirty="0" smtClean="0"/>
              <a:t>Police</a:t>
            </a:r>
          </a:p>
          <a:p>
            <a:r>
              <a:rPr lang="en-US" sz="2400" dirty="0" smtClean="0"/>
              <a:t>Fire</a:t>
            </a:r>
          </a:p>
          <a:p>
            <a:r>
              <a:rPr lang="en-US" sz="2400" dirty="0" smtClean="0"/>
              <a:t>Ambulance</a:t>
            </a:r>
          </a:p>
          <a:p>
            <a:r>
              <a:rPr lang="en-US" sz="2400" dirty="0" smtClean="0"/>
              <a:t>Hospitals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3968" y="1493169"/>
            <a:ext cx="3178696" cy="38080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charset="-128"/>
                <a:cs typeface="ヒラギノ角ゴ Pro W3" charset="-128"/>
              </a:rPr>
              <a:t>Utilities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charset="-128"/>
                <a:cs typeface="ヒラギノ角ゴ Pro W3" charset="-128"/>
              </a:rPr>
              <a:t>Transportation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charset="-128"/>
                <a:cs typeface="ヒラギノ角ゴ Pro W3" charset="-128"/>
              </a:rPr>
              <a:t>Food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charset="-128"/>
                <a:cs typeface="ヒラギノ角ゴ Pro W3" charset="-128"/>
              </a:rPr>
              <a:t>Maintenance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charset="-128"/>
                <a:cs typeface="ヒラギノ角ゴ Pro W3" charset="-128"/>
              </a:rPr>
              <a:t>Military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n-lt"/>
                <a:ea typeface="ヒラギノ角ゴ Pro W3" charset="-128"/>
                <a:cs typeface="ヒラギノ角ゴ Pro W3" charset="-128"/>
              </a:rPr>
              <a:t>Space operations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charset="-128"/>
              <a:cs typeface="ヒラギノ角ゴ Pro W3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charset="-128"/>
                <a:cs typeface="ヒラギノ角ゴ Pro W3" charset="-128"/>
              </a:rPr>
              <a:t>Etc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5301209"/>
            <a:ext cx="7056784" cy="3693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Discuss the experiences of someone you know that does shift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Loss and Health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1628800"/>
            <a:ext cx="4246240" cy="4572000"/>
          </a:xfrm>
          <a:prstGeom prst="rect">
            <a:avLst/>
          </a:prstGeom>
        </p:spPr>
        <p:txBody>
          <a:bodyPr/>
          <a:lstStyle/>
          <a:p>
            <a:r>
              <a:rPr lang="en-US" sz="2000" dirty="0" smtClean="0"/>
              <a:t>Sleep is an important physiological / psychological need</a:t>
            </a:r>
          </a:p>
          <a:p>
            <a:r>
              <a:rPr lang="en-US" sz="2000" dirty="0" smtClean="0"/>
              <a:t>Lack of sleep causes fatigue, but recovery is quick given opportunity to sleep later</a:t>
            </a:r>
          </a:p>
          <a:p>
            <a:r>
              <a:rPr lang="en-US" sz="2000" dirty="0" smtClean="0"/>
              <a:t>Chronic sleep loss and fatigue lead to physical, behavioral and psychological disorders</a:t>
            </a: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5661248"/>
            <a:ext cx="5112568" cy="3693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Explore the topic of sleep and sleep disorders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32040" y="1504617"/>
            <a:ext cx="3754760" cy="36525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90018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charset="-128"/>
                <a:cs typeface="ヒラギノ角ゴ Pro W3" charset="-128"/>
              </a:rPr>
              <a:t>Digestive disorders high among shift workers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90018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charset="-128"/>
                <a:cs typeface="ヒラギノ角ゴ Pro W3" charset="-128"/>
              </a:rPr>
              <a:t>“Nervous” disorders – depression etc higher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90018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charset="-128"/>
                <a:cs typeface="ヒラギノ角ゴ Pro W3" charset="-128"/>
              </a:rPr>
              <a:t>Chemical dependence – alcohol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90018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charset="-128"/>
                <a:cs typeface="ヒラギノ角ゴ Pro W3" charset="-128"/>
              </a:rPr>
              <a:t>Social and domestic strain may compound biological strain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ISEJBP\Desktop\Shift Scans\1.gif"/>
          <p:cNvPicPr>
            <a:picLocks noChangeAspect="1" noChangeArrowheads="1"/>
          </p:cNvPicPr>
          <p:nvPr/>
        </p:nvPicPr>
        <p:blipFill>
          <a:blip r:embed="rId2" cstate="print"/>
          <a:srcRect l="12132" t="19335" r="24080" b="11898"/>
          <a:stretch>
            <a:fillRect/>
          </a:stretch>
        </p:blipFill>
        <p:spPr bwMode="auto">
          <a:xfrm rot="16200000">
            <a:off x="2699789" y="476673"/>
            <a:ext cx="3888432" cy="5760638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Circadian Rhythms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5661248"/>
            <a:ext cx="3816424" cy="92333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Document your own oral temperature variation over the day / night cycle</a:t>
            </a:r>
            <a:endParaRPr lang="en-US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SEJBP\Desktop\Shift Scans\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685800" y="1268760"/>
            <a:ext cx="4752529" cy="5526064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Tests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2564904"/>
            <a:ext cx="1800200" cy="1477328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Discuss how you would apply a memory test to shift workers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ISEJBP\Desktop\Shift Scans\4.gif"/>
          <p:cNvPicPr>
            <a:picLocks noChangeAspect="1" noChangeArrowheads="1"/>
          </p:cNvPicPr>
          <p:nvPr/>
        </p:nvPicPr>
        <p:blipFill>
          <a:blip r:embed="rId2" cstate="print"/>
          <a:srcRect l="14787" t="34067" r="17514" b="17080"/>
          <a:stretch>
            <a:fillRect/>
          </a:stretch>
        </p:blipFill>
        <p:spPr bwMode="auto">
          <a:xfrm rot="10800000">
            <a:off x="1043608" y="1412776"/>
            <a:ext cx="4474840" cy="4437523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Subjective Alertness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09320" y="2348880"/>
            <a:ext cx="2520280" cy="1477328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From your own diary discuss the relationship between body temperature and subjective alertness</a:t>
            </a:r>
            <a:endParaRPr lang="en-US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Inversion of Circadian Rhythms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1700808"/>
            <a:ext cx="7543800" cy="4259002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Complete inversion requires a few weeks</a:t>
            </a:r>
          </a:p>
          <a:p>
            <a:pPr lvl="1"/>
            <a:r>
              <a:rPr lang="en-US" sz="2000" dirty="0" smtClean="0"/>
              <a:t>Does not occur if not synchronized with </a:t>
            </a:r>
            <a:r>
              <a:rPr lang="en-US" sz="2000" dirty="0" err="1" smtClean="0"/>
              <a:t>Zeigtgebers</a:t>
            </a:r>
            <a:endParaRPr lang="en-US" sz="2000" dirty="0" smtClean="0"/>
          </a:p>
          <a:p>
            <a:pPr lvl="2"/>
            <a:r>
              <a:rPr lang="en-US" sz="1800" dirty="0" smtClean="0"/>
              <a:t>Inversion disrupted by light, noise, family and social activity</a:t>
            </a:r>
          </a:p>
          <a:p>
            <a:r>
              <a:rPr lang="en-US" sz="2400" dirty="0" smtClean="0"/>
              <a:t>Partial inversions with 4 – 7 day cycles </a:t>
            </a:r>
          </a:p>
          <a:p>
            <a:r>
              <a:rPr lang="en-US" sz="2400" dirty="0" smtClean="0"/>
              <a:t>Biological rhythms “flatten”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636644"/>
            <a:ext cx="6046440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Discuss your experience with intercontinental travel. </a:t>
            </a:r>
          </a:p>
          <a:p>
            <a:pPr algn="ctr"/>
            <a:r>
              <a:rPr lang="en-US" i="1" dirty="0" smtClean="0"/>
              <a:t>How long did it take you to adapt? Readapt?</a:t>
            </a:r>
            <a:endParaRPr lang="en-US" i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Biological rhythms take 2 – 3 weeks to completely invert</a:t>
            </a:r>
          </a:p>
          <a:p>
            <a:r>
              <a:rPr lang="en-US" sz="2800" dirty="0" smtClean="0"/>
              <a:t>Adjust sleep patterns gradually where possible</a:t>
            </a:r>
          </a:p>
          <a:p>
            <a:r>
              <a:rPr lang="en-US" sz="2800" dirty="0" smtClean="0"/>
              <a:t>Keep meal times regular – strong biological rhythm drivers</a:t>
            </a:r>
          </a:p>
          <a:p>
            <a:r>
              <a:rPr lang="en-US" sz="2800" dirty="0" smtClean="0"/>
              <a:t>Third (night) shift should change meal patterns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5476582"/>
            <a:ext cx="5112568" cy="3693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Develop a guide for shift workers</a:t>
            </a:r>
            <a:endParaRPr lang="en-US" i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1556792"/>
            <a:ext cx="7543800" cy="4403018"/>
          </a:xfrm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Large individual variation in adaptation / tolerance</a:t>
            </a:r>
          </a:p>
          <a:p>
            <a:r>
              <a:rPr lang="en-US" sz="2800" dirty="0" smtClean="0"/>
              <a:t>“Morning” and “Night” persons</a:t>
            </a:r>
          </a:p>
          <a:p>
            <a:pPr lvl="1"/>
            <a:r>
              <a:rPr lang="en-US" sz="2400" dirty="0" smtClean="0"/>
              <a:t>Morning types have greater adaptation problems</a:t>
            </a:r>
          </a:p>
          <a:p>
            <a:r>
              <a:rPr lang="en-US" sz="2800" dirty="0" smtClean="0"/>
              <a:t>Age – older people adapt more slowly</a:t>
            </a:r>
          </a:p>
          <a:p>
            <a:r>
              <a:rPr lang="en-US" sz="2800" dirty="0" smtClean="0"/>
              <a:t>Health – existing illnesses exacerbated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5959810"/>
            <a:ext cx="6264696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Are you a “night” or a “morning” person?</a:t>
            </a:r>
          </a:p>
          <a:p>
            <a:pPr algn="ctr"/>
            <a:r>
              <a:rPr lang="en-US" i="1" dirty="0" smtClean="0"/>
              <a:t>Compare your experiences with those of your colleagues</a:t>
            </a:r>
            <a:endParaRPr lang="en-US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460628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Physical strength, reaction time, dexterity correlated with biological rhythms</a:t>
            </a:r>
          </a:p>
          <a:p>
            <a:endParaRPr lang="en-US" dirty="0" smtClean="0"/>
          </a:p>
          <a:p>
            <a:r>
              <a:rPr lang="en-US" dirty="0" err="1" smtClean="0"/>
              <a:t>Baddeley</a:t>
            </a:r>
            <a:r>
              <a:rPr lang="en-US" dirty="0" smtClean="0"/>
              <a:t> Grammatical Reading Test correlated with biological rhythms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2132856"/>
            <a:ext cx="2649488" cy="166199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AB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 is not preceded by B</a:t>
            </a:r>
          </a:p>
          <a:p>
            <a:pPr algn="ctr"/>
            <a:endParaRPr lang="en-US" dirty="0" smtClean="0"/>
          </a:p>
          <a:p>
            <a:pPr algn="ctr"/>
            <a:r>
              <a:rPr lang="en-US" sz="2000" dirty="0" smtClean="0"/>
              <a:t>T / F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5359645"/>
            <a:ext cx="5112568" cy="120032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Describe the process of </a:t>
            </a:r>
            <a:r>
              <a:rPr lang="en-US" i="1" dirty="0" err="1" smtClean="0"/>
              <a:t>Baddeley’s</a:t>
            </a:r>
            <a:r>
              <a:rPr lang="en-US" i="1" dirty="0" smtClean="0"/>
              <a:t> Grammatical Reasoning test.</a:t>
            </a:r>
          </a:p>
          <a:p>
            <a:pPr algn="ctr"/>
            <a:r>
              <a:rPr lang="en-US" i="1" dirty="0" smtClean="0"/>
              <a:t>Discuss this test as an indicator of job performance.</a:t>
            </a:r>
            <a:endParaRPr lang="en-US" i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ISEJBP\Desktop\Shift Scans\5.gif"/>
          <p:cNvPicPr>
            <a:picLocks noChangeAspect="1" noChangeArrowheads="1"/>
          </p:cNvPicPr>
          <p:nvPr/>
        </p:nvPicPr>
        <p:blipFill>
          <a:blip r:embed="rId2" cstate="print"/>
          <a:srcRect t="13697" b="24104"/>
          <a:stretch>
            <a:fillRect/>
          </a:stretch>
        </p:blipFill>
        <p:spPr bwMode="auto">
          <a:xfrm rot="10800000">
            <a:off x="457200" y="1556792"/>
            <a:ext cx="5292080" cy="452336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8 H /12 D and 12 H / 8 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16216" y="2060848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Police Service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749280" y="3356992"/>
            <a:ext cx="3132348" cy="20313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These charts describe the actual timings of the shift work plan before and after a change.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Map out some similar shift schedules</a:t>
            </a:r>
            <a:endParaRPr lang="en-US" i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ISEJBP\Desktop\Shift Scans\6.gif"/>
          <p:cNvPicPr>
            <a:picLocks noChangeAspect="1" noChangeArrowheads="1"/>
          </p:cNvPicPr>
          <p:nvPr/>
        </p:nvPicPr>
        <p:blipFill>
          <a:blip r:embed="rId2" cstate="print"/>
          <a:srcRect t="10448" b="6615"/>
          <a:stretch>
            <a:fillRect/>
          </a:stretch>
        </p:blipFill>
        <p:spPr bwMode="auto">
          <a:xfrm rot="10800000">
            <a:off x="1547663" y="1628800"/>
            <a:ext cx="4114800" cy="4689771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Duration and Sleep Quality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84168" y="2276872"/>
            <a:ext cx="1872208" cy="20313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Discuss these observations</a:t>
            </a:r>
          </a:p>
          <a:p>
            <a:pPr algn="ctr"/>
            <a:r>
              <a:rPr lang="en-US" i="1" dirty="0" smtClean="0"/>
              <a:t> of sleep quality and duration before and after the schedule change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Shift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1844824"/>
            <a:ext cx="7543800" cy="411498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To meet customer requirements</a:t>
            </a:r>
          </a:p>
          <a:p>
            <a:r>
              <a:rPr lang="en-US" dirty="0" smtClean="0"/>
              <a:t>Greater resource / facility utilization</a:t>
            </a:r>
          </a:p>
          <a:p>
            <a:r>
              <a:rPr lang="en-US" dirty="0" smtClean="0"/>
              <a:t>Lower tooling costs</a:t>
            </a:r>
          </a:p>
          <a:p>
            <a:r>
              <a:rPr lang="en-US" dirty="0" smtClean="0"/>
              <a:t>Increased profits</a:t>
            </a:r>
          </a:p>
          <a:p>
            <a:r>
              <a:rPr lang="en-US" dirty="0" smtClean="0"/>
              <a:t>Reduction of management and support staff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6165304"/>
            <a:ext cx="5256584" cy="3693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Discuss, with examples the reasons for shift work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ISEJBP\Desktop\Shift Scans\7.gif"/>
          <p:cNvPicPr>
            <a:picLocks noChangeAspect="1" noChangeArrowheads="1"/>
          </p:cNvPicPr>
          <p:nvPr/>
        </p:nvPicPr>
        <p:blipFill>
          <a:blip r:embed="rId2" cstate="print"/>
          <a:srcRect t="11321" b="18323"/>
          <a:stretch>
            <a:fillRect/>
          </a:stretch>
        </p:blipFill>
        <p:spPr bwMode="auto">
          <a:xfrm rot="10800000">
            <a:off x="755576" y="1628799"/>
            <a:ext cx="5120904" cy="4951117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Temperature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76480" y="2894966"/>
            <a:ext cx="2844824" cy="147732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These graphs represent body temperature at the beginning and end of each shift in the old and new schedule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Flicker Fusion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en-US" dirty="0" smtClean="0"/>
              <a:t>The rate of flicker at which a person perceives a light as continuous</a:t>
            </a:r>
          </a:p>
          <a:p>
            <a:pPr lvl="1"/>
            <a:r>
              <a:rPr lang="en-US" dirty="0" smtClean="0"/>
              <a:t>CFF approximately 40Hz</a:t>
            </a:r>
          </a:p>
          <a:p>
            <a:pPr lvl="1"/>
            <a:r>
              <a:rPr lang="en-US" dirty="0" smtClean="0"/>
              <a:t>Individual variation</a:t>
            </a:r>
          </a:p>
          <a:p>
            <a:r>
              <a:rPr lang="en-US" dirty="0" smtClean="0"/>
              <a:t>CFF 10% lower with fatigue</a:t>
            </a:r>
          </a:p>
          <a:p>
            <a:pPr lvl="1"/>
            <a:r>
              <a:rPr lang="en-US" dirty="0" err="1" smtClean="0"/>
              <a:t>ie</a:t>
            </a:r>
            <a:r>
              <a:rPr lang="en-US" dirty="0" smtClean="0"/>
              <a:t> CFF = 35Hz</a:t>
            </a:r>
          </a:p>
          <a:p>
            <a:r>
              <a:rPr lang="en-US" dirty="0" smtClean="0"/>
              <a:t>CFF is cyclical – higher in morning than evening</a:t>
            </a:r>
          </a:p>
          <a:p>
            <a:pPr lvl="1"/>
            <a:r>
              <a:rPr lang="en-US" dirty="0" smtClean="0"/>
              <a:t>Correlated with other biological rhythms</a:t>
            </a:r>
          </a:p>
          <a:p>
            <a:r>
              <a:rPr lang="en-US" dirty="0" smtClean="0"/>
              <a:t>CFF indicates level of alertness / information processing ability</a:t>
            </a:r>
          </a:p>
          <a:p>
            <a:r>
              <a:rPr lang="en-US" dirty="0" smtClean="0"/>
              <a:t>CFF can be used to indicate a person’s tolerance / </a:t>
            </a:r>
            <a:r>
              <a:rPr lang="en-US" dirty="0" err="1" smtClean="0"/>
              <a:t>adaptaptation</a:t>
            </a:r>
            <a:r>
              <a:rPr lang="en-US" dirty="0" smtClean="0"/>
              <a:t> to shift rotation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ISEJBP\Desktop\Shift Scans\8.gif"/>
          <p:cNvPicPr>
            <a:picLocks noChangeAspect="1" noChangeArrowheads="1"/>
          </p:cNvPicPr>
          <p:nvPr/>
        </p:nvPicPr>
        <p:blipFill>
          <a:blip r:embed="rId2" cstate="print"/>
          <a:srcRect t="12121" b="13528"/>
          <a:stretch>
            <a:fillRect/>
          </a:stretch>
        </p:blipFill>
        <p:spPr bwMode="auto">
          <a:xfrm rot="10800000">
            <a:off x="683568" y="1628800"/>
            <a:ext cx="4907543" cy="5014249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Flicker Fusion Frequency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24128" y="2492896"/>
            <a:ext cx="2581290" cy="175432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Critical Flicker Fusion Frequency at the beginning and end of each shift before and after the shift schedule change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ISEJBP\Desktop\Shift Scans\9.gif"/>
          <p:cNvPicPr>
            <a:picLocks noChangeAspect="1" noChangeArrowheads="1"/>
          </p:cNvPicPr>
          <p:nvPr/>
        </p:nvPicPr>
        <p:blipFill>
          <a:blip r:embed="rId2" cstate="print"/>
          <a:srcRect t="11638" b="14451"/>
          <a:stretch>
            <a:fillRect/>
          </a:stretch>
        </p:blipFill>
        <p:spPr bwMode="auto">
          <a:xfrm rot="10800000">
            <a:off x="899592" y="1387810"/>
            <a:ext cx="5547001" cy="4780384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Subjective Alertness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46593" y="2780928"/>
            <a:ext cx="1512168" cy="147732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Subjective alertness before and after each shift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Large individual variation</a:t>
            </a:r>
          </a:p>
          <a:p>
            <a:pPr lvl="1"/>
            <a:r>
              <a:rPr lang="en-US" dirty="0" smtClean="0"/>
              <a:t>Some people do not adjust well – especially “Morning” people and older people</a:t>
            </a:r>
          </a:p>
          <a:p>
            <a:r>
              <a:rPr lang="en-US" dirty="0" smtClean="0"/>
              <a:t>Good general health / physical fitness helps</a:t>
            </a:r>
          </a:p>
          <a:p>
            <a:r>
              <a:rPr lang="en-US" dirty="0" smtClean="0"/>
              <a:t>Note that performance / productivity / quality suffers during adaptation period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5661248"/>
            <a:ext cx="5112568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How would you help people to adapt to shift work or changes within a shift cycle?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Health and Safety</a:t>
            </a:r>
          </a:p>
          <a:p>
            <a:pPr lvl="1"/>
            <a:r>
              <a:rPr lang="en-US" dirty="0" smtClean="0"/>
              <a:t>Medical surveillance</a:t>
            </a:r>
          </a:p>
          <a:p>
            <a:r>
              <a:rPr lang="en-US" dirty="0" smtClean="0"/>
              <a:t>Productivity</a:t>
            </a:r>
          </a:p>
          <a:p>
            <a:r>
              <a:rPr lang="en-US" dirty="0" smtClean="0"/>
              <a:t>Quality</a:t>
            </a:r>
          </a:p>
          <a:p>
            <a:r>
              <a:rPr lang="en-US" dirty="0" smtClean="0"/>
              <a:t>Mood / behavior</a:t>
            </a:r>
          </a:p>
          <a:p>
            <a:r>
              <a:rPr lang="en-US" dirty="0" smtClean="0"/>
              <a:t>Personal preferences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5157192"/>
            <a:ext cx="5760640" cy="120032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It is necessary to monitor shift workers from the health, medical, subjective, social and performance viewpoints. How would you implement a monitoring system?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5038328" cy="4572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 smtClean="0"/>
              <a:t>Shift work is bad for a body!</a:t>
            </a:r>
          </a:p>
          <a:p>
            <a:pPr lvl="1"/>
            <a:r>
              <a:rPr lang="en-US" dirty="0" smtClean="0"/>
              <a:t>But necessary for many reasons</a:t>
            </a:r>
          </a:p>
          <a:p>
            <a:r>
              <a:rPr lang="en-US" dirty="0" smtClean="0"/>
              <a:t>Permanent shifts least disruptive</a:t>
            </a:r>
          </a:p>
          <a:p>
            <a:pPr lvl="1"/>
            <a:r>
              <a:rPr lang="en-US" dirty="0" smtClean="0"/>
              <a:t>Or use 1 month rotations</a:t>
            </a:r>
          </a:p>
          <a:p>
            <a:r>
              <a:rPr lang="en-US" dirty="0" smtClean="0"/>
              <a:t>Short cycle less disruptive than 1 week cycle</a:t>
            </a:r>
          </a:p>
          <a:p>
            <a:r>
              <a:rPr lang="en-US" dirty="0" smtClean="0"/>
              <a:t>Minimize consecutive nights</a:t>
            </a:r>
          </a:p>
          <a:p>
            <a:pPr lvl="1"/>
            <a:r>
              <a:rPr lang="en-US" dirty="0" smtClean="0"/>
              <a:t>1 or 2</a:t>
            </a:r>
          </a:p>
          <a:p>
            <a:r>
              <a:rPr lang="en-US" dirty="0" smtClean="0"/>
              <a:t>Include days off</a:t>
            </a:r>
          </a:p>
          <a:p>
            <a:r>
              <a:rPr lang="en-US" dirty="0" smtClean="0"/>
              <a:t>Keep system simple</a:t>
            </a:r>
          </a:p>
          <a:p>
            <a:r>
              <a:rPr lang="en-US" dirty="0" smtClean="0"/>
              <a:t>Consider worker preferences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69360" y="3429000"/>
            <a:ext cx="2160240" cy="2308324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There are good and bad schedules. 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Discuss these strategies for different shift work applications</a:t>
            </a:r>
            <a:endParaRPr lang="en-US" i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Shift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Permanent shifts</a:t>
            </a:r>
          </a:p>
          <a:p>
            <a:r>
              <a:rPr lang="en-US" dirty="0" smtClean="0"/>
              <a:t>Very slow rotation – 3 – 6 months</a:t>
            </a:r>
          </a:p>
          <a:p>
            <a:pPr lvl="1"/>
            <a:r>
              <a:rPr lang="en-US" dirty="0" smtClean="0"/>
              <a:t>Biological  rhythms invert</a:t>
            </a:r>
          </a:p>
          <a:p>
            <a:r>
              <a:rPr lang="en-US" dirty="0" smtClean="0"/>
              <a:t>Slow rotations – one month</a:t>
            </a:r>
          </a:p>
          <a:p>
            <a:pPr lvl="1"/>
            <a:r>
              <a:rPr lang="en-US" dirty="0" smtClean="0"/>
              <a:t>Biological rhythms flatten</a:t>
            </a:r>
          </a:p>
          <a:p>
            <a:r>
              <a:rPr lang="en-US" dirty="0" smtClean="0"/>
              <a:t>Avoid 1 week rotations</a:t>
            </a:r>
          </a:p>
          <a:p>
            <a:pPr lvl="1"/>
            <a:r>
              <a:rPr lang="en-US" dirty="0" smtClean="0"/>
              <a:t>Saturn (fairness)</a:t>
            </a:r>
          </a:p>
          <a:p>
            <a:r>
              <a:rPr lang="en-US" dirty="0" smtClean="0"/>
              <a:t>“Chase the sun” – forward rotation</a:t>
            </a:r>
          </a:p>
          <a:p>
            <a:pPr lvl="1"/>
            <a:r>
              <a:rPr lang="en-US" dirty="0" smtClean="0"/>
              <a:t>Day to Evening to Night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88224" y="2852936"/>
            <a:ext cx="2160240" cy="2308324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There are good and bad schedules. 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Discuss these strategies for different shift work applications</a:t>
            </a:r>
            <a:endParaRPr lang="en-US" i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 </a:t>
            </a:r>
            <a:r>
              <a:rPr lang="en-US" sz="2200" dirty="0" smtClean="0"/>
              <a:t>crew (A, B, C, D) 3 Shift (M, A, N) Rapid Rotation Pattern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2286000"/>
          <a:ext cx="7379780" cy="202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47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Shift /Day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Morning</a:t>
                      </a:r>
                    </a:p>
                    <a:p>
                      <a:r>
                        <a:rPr lang="en-US" sz="1100" dirty="0" smtClean="0"/>
                        <a:t>0600 - 1400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Afternoon</a:t>
                      </a:r>
                    </a:p>
                    <a:p>
                      <a:r>
                        <a:rPr lang="en-US" sz="1100" dirty="0" smtClean="0"/>
                        <a:t>1400 - 2200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Night</a:t>
                      </a:r>
                    </a:p>
                    <a:p>
                      <a:r>
                        <a:rPr lang="en-US" sz="1100" dirty="0" smtClean="0"/>
                        <a:t>2200 - 0600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Off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5105400"/>
            <a:ext cx="7169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many variants of shift systems, some better than others!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Shiftwork</a:t>
            </a:r>
            <a:r>
              <a:rPr lang="en-US" dirty="0" smtClean="0"/>
              <a:t>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Personal diary</a:t>
            </a:r>
          </a:p>
          <a:p>
            <a:pPr lvl="1"/>
            <a:r>
              <a:rPr lang="en-US" dirty="0" smtClean="0"/>
              <a:t>Activities, meals, sleep, temperature, subjective measures</a:t>
            </a:r>
          </a:p>
          <a:p>
            <a:r>
              <a:rPr lang="en-US" dirty="0" smtClean="0"/>
              <a:t>Shift work planning</a:t>
            </a:r>
          </a:p>
          <a:p>
            <a:pPr lvl="1"/>
            <a:r>
              <a:rPr lang="en-US" dirty="0" smtClean="0"/>
              <a:t>McDonalds, Police, Security, Transportation, Emergency room, Utilities, Manufacturing etc – your choice</a:t>
            </a:r>
          </a:p>
          <a:p>
            <a:pPr lvl="1"/>
            <a:r>
              <a:rPr lang="en-US" dirty="0" smtClean="0"/>
              <a:t>Short (2 – 3 days), medium (7 – 10 days) and long (&gt; 4 weeks) rotations</a:t>
            </a:r>
          </a:p>
          <a:p>
            <a:pPr lvl="1"/>
            <a:r>
              <a:rPr lang="en-US" dirty="0" smtClean="0"/>
              <a:t>2, 4, 8, 10, 12, 24 hour shift durations</a:t>
            </a:r>
          </a:p>
          <a:p>
            <a:pPr lvl="1"/>
            <a:r>
              <a:rPr lang="en-US" dirty="0" smtClean="0"/>
              <a:t>2,3,4 crews</a:t>
            </a:r>
          </a:p>
          <a:p>
            <a:pPr lvl="1"/>
            <a:r>
              <a:rPr lang="en-US" dirty="0" smtClean="0"/>
              <a:t>Production, maintenance / support, management</a:t>
            </a:r>
          </a:p>
          <a:p>
            <a:pPr lvl="1"/>
            <a:r>
              <a:rPr lang="en-US" dirty="0" smtClean="0"/>
              <a:t>Commuting, food and other support services</a:t>
            </a:r>
          </a:p>
          <a:p>
            <a:pPr lvl="1"/>
            <a:r>
              <a:rPr lang="en-US" dirty="0" smtClean="0"/>
              <a:t>Social and domestic constraints</a:t>
            </a:r>
          </a:p>
          <a:p>
            <a:r>
              <a:rPr lang="en-US" dirty="0" smtClean="0"/>
              <a:t>Develop annotated spreadsheet for at least 3 different systems</a:t>
            </a:r>
          </a:p>
          <a:p>
            <a:pPr lvl="1"/>
            <a:r>
              <a:rPr lang="en-US" dirty="0" smtClean="0"/>
              <a:t>Explain your reasons</a:t>
            </a:r>
          </a:p>
          <a:p>
            <a:pPr lvl="1"/>
            <a:r>
              <a:rPr lang="en-US" dirty="0" smtClean="0"/>
              <a:t>Consider the physical and cognitive demands of the job</a:t>
            </a:r>
          </a:p>
          <a:p>
            <a:pPr lvl="1"/>
            <a:r>
              <a:rPr lang="en-US" dirty="0" smtClean="0"/>
              <a:t>Consider social, domestic, transport, meal etc factors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1844824"/>
            <a:ext cx="7543800" cy="411498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Production demands</a:t>
            </a:r>
          </a:p>
          <a:p>
            <a:r>
              <a:rPr lang="en-US" dirty="0" smtClean="0"/>
              <a:t>Personnel availability</a:t>
            </a:r>
          </a:p>
          <a:p>
            <a:r>
              <a:rPr lang="en-US" dirty="0" smtClean="0"/>
              <a:t>Support services</a:t>
            </a:r>
          </a:p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842138"/>
            <a:ext cx="5770984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Discuss the various organizational factors that are associated with shift work</a:t>
            </a:r>
            <a:endParaRPr lang="en-US" i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Lucida Sans" pitchFamily="34" charset="0"/>
                <a:ea typeface="ヒラギノ角ゴ Pro W3" pitchFamily="120" charset="-128"/>
              </a:rPr>
              <a:t>Conclusions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Lucida Sans" pitchFamily="34" charset="0"/>
                <a:ea typeface="ヒラギノ角ゴ Pro W3" pitchFamily="120" charset="-128"/>
              </a:rPr>
              <a:t>Shift work is bad for a body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Lucida Sans" pitchFamily="34" charset="0"/>
                <a:ea typeface="ヒラギノ角ゴ Pro W3" pitchFamily="120" charset="-128"/>
              </a:rPr>
              <a:t>Shift work is necessary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Lucida Sans" pitchFamily="34" charset="0"/>
                <a:ea typeface="ヒラギノ角ゴ Pro W3" pitchFamily="120" charset="-128"/>
              </a:rPr>
              <a:t>Some patterns are better than others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Lucida Sans" pitchFamily="34" charset="0"/>
                <a:ea typeface="ヒラギノ角ゴ Pro W3" pitchFamily="120" charset="-128"/>
              </a:rPr>
              <a:t>Need t monitor performance, health, satisfaction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Productivity</a:t>
            </a:r>
          </a:p>
          <a:p>
            <a:pPr lvl="1"/>
            <a:r>
              <a:rPr lang="en-US" sz="2400" dirty="0" smtClean="0"/>
              <a:t>Fatigue – lower physical / cognitive / motor performance</a:t>
            </a:r>
          </a:p>
          <a:p>
            <a:pPr lvl="1"/>
            <a:r>
              <a:rPr lang="en-US" sz="2400" dirty="0" smtClean="0"/>
              <a:t>Increased error – error correction</a:t>
            </a:r>
          </a:p>
          <a:p>
            <a:r>
              <a:rPr lang="en-US" sz="2800" dirty="0" smtClean="0"/>
              <a:t>Quality</a:t>
            </a:r>
          </a:p>
          <a:p>
            <a:pPr lvl="1"/>
            <a:r>
              <a:rPr lang="en-US" sz="2400" dirty="0" smtClean="0"/>
              <a:t>Attention / vigilance decrement</a:t>
            </a:r>
          </a:p>
          <a:p>
            <a:pPr lvl="2"/>
            <a:r>
              <a:rPr lang="en-US" sz="2000" dirty="0" smtClean="0"/>
              <a:t>Inspection performance</a:t>
            </a:r>
          </a:p>
          <a:p>
            <a:pPr lvl="1"/>
            <a:r>
              <a:rPr lang="en-US" sz="2400" dirty="0" smtClean="0"/>
              <a:t>Increased error / uncorrected defects</a:t>
            </a:r>
          </a:p>
          <a:p>
            <a:pPr lvl="2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2736" y="5959810"/>
            <a:ext cx="5847456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How does shift work affect productivity and quality? Give some examples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1844824"/>
            <a:ext cx="7543800" cy="411498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Access to production equipment</a:t>
            </a:r>
          </a:p>
          <a:p>
            <a:pPr lvl="1"/>
            <a:r>
              <a:rPr lang="en-US" dirty="0" smtClean="0"/>
              <a:t>night / third shift</a:t>
            </a:r>
          </a:p>
          <a:p>
            <a:r>
              <a:rPr lang="en-US" dirty="0" smtClean="0"/>
              <a:t>Breaks between shifts</a:t>
            </a:r>
          </a:p>
          <a:p>
            <a:r>
              <a:rPr lang="en-US" dirty="0" smtClean="0"/>
              <a:t>Weekends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498145"/>
            <a:ext cx="5974432" cy="92333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Discuss, with examples, and describe the relationship between production and maintenance operations and the implications for shift work.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Materials supply – JIT</a:t>
            </a:r>
          </a:p>
          <a:p>
            <a:r>
              <a:rPr lang="en-US" sz="2800" dirty="0" smtClean="0"/>
              <a:t>Personnel</a:t>
            </a:r>
          </a:p>
          <a:p>
            <a:pPr lvl="1"/>
            <a:r>
              <a:rPr lang="en-US" sz="2400" dirty="0" smtClean="0"/>
              <a:t>Supervision</a:t>
            </a:r>
          </a:p>
          <a:p>
            <a:r>
              <a:rPr lang="en-US" sz="2800" dirty="0" smtClean="0"/>
              <a:t>Support services</a:t>
            </a:r>
          </a:p>
          <a:p>
            <a:pPr lvl="1"/>
            <a:r>
              <a:rPr lang="en-US" sz="2400" dirty="0" smtClean="0"/>
              <a:t>Security, food, supervision, materials</a:t>
            </a:r>
          </a:p>
          <a:p>
            <a:r>
              <a:rPr lang="en-US" sz="2800" dirty="0" smtClean="0"/>
              <a:t>Communication between shifts</a:t>
            </a:r>
          </a:p>
          <a:p>
            <a:pPr lvl="1"/>
            <a:r>
              <a:rPr lang="en-US" sz="2400" dirty="0" smtClean="0"/>
              <a:t>Changeover</a:t>
            </a:r>
          </a:p>
          <a:p>
            <a:pPr lvl="1"/>
            <a:r>
              <a:rPr lang="en-US" sz="2400" dirty="0" smtClean="0"/>
              <a:t>Overlap, especially supervision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636644"/>
            <a:ext cx="5266928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What are the management / organizational implications for shift work? 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Parking lots and changeover</a:t>
            </a:r>
          </a:p>
          <a:p>
            <a:r>
              <a:rPr lang="en-US" dirty="0" smtClean="0"/>
              <a:t>Driving during physiological “low”</a:t>
            </a:r>
          </a:p>
          <a:p>
            <a:r>
              <a:rPr lang="en-US" dirty="0" smtClean="0"/>
              <a:t>(Avoid) Fighting peak hour traffic</a:t>
            </a:r>
          </a:p>
          <a:p>
            <a:r>
              <a:rPr lang="en-US" dirty="0" smtClean="0"/>
              <a:t>Public transportation availability</a:t>
            </a:r>
          </a:p>
          <a:p>
            <a:r>
              <a:rPr lang="en-US" dirty="0" smtClean="0"/>
              <a:t>Distance / time</a:t>
            </a:r>
          </a:p>
          <a:p>
            <a:r>
              <a:rPr lang="en-US" dirty="0" smtClean="0"/>
              <a:t>Mode of transport (public , personal)</a:t>
            </a:r>
          </a:p>
          <a:p>
            <a:r>
              <a:rPr lang="en-US" dirty="0" smtClean="0"/>
              <a:t>Crowding</a:t>
            </a:r>
          </a:p>
          <a:p>
            <a:r>
              <a:rPr lang="en-US" dirty="0" smtClean="0"/>
              <a:t>Flex time</a:t>
            </a:r>
          </a:p>
          <a:p>
            <a:r>
              <a:rPr lang="en-US" dirty="0" smtClean="0"/>
              <a:t>Competition with regular daily demands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959810"/>
            <a:ext cx="5266928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Discuss and describe the personal and public transportation implications of shift work</a:t>
            </a:r>
            <a:endParaRPr lang="en-US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Services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Food</a:t>
            </a:r>
          </a:p>
          <a:p>
            <a:r>
              <a:rPr lang="en-US" dirty="0" smtClean="0"/>
              <a:t>Medical</a:t>
            </a:r>
          </a:p>
          <a:p>
            <a:r>
              <a:rPr lang="en-US" dirty="0" smtClean="0"/>
              <a:t>Counseling, family support</a:t>
            </a:r>
          </a:p>
          <a:p>
            <a:r>
              <a:rPr lang="en-US" dirty="0" smtClean="0"/>
              <a:t>Supervision</a:t>
            </a:r>
          </a:p>
          <a:p>
            <a:r>
              <a:rPr lang="en-US" dirty="0" smtClean="0"/>
              <a:t>Transportation</a:t>
            </a:r>
          </a:p>
          <a:p>
            <a:r>
              <a:rPr lang="en-US" dirty="0" smtClean="0"/>
              <a:t>Materials</a:t>
            </a:r>
          </a:p>
          <a:p>
            <a:r>
              <a:rPr lang="en-US" dirty="0" smtClean="0"/>
              <a:t>Maintenance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Financial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5636644"/>
            <a:ext cx="4174232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How would you plan the support services for shift work?</a:t>
            </a:r>
            <a:endParaRPr lang="en-US" i="1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 Lucida Sans 35pt&amp;quot;&quot;/&gt;&lt;property id=&quot;20307&quot; value=&quot;280&quot;/&gt;&lt;/object&gt;&lt;object type=&quot;3&quot; unique_id=&quot;10005&quot;&gt;&lt;property id=&quot;20148&quot; value=&quot;5&quot;/&gt;&lt;property id=&quot;20300&quot; value=&quot;Slide 2 - &amp;quot;Header Lucida Sans 24pt&amp;quot;&quot;/&gt;&lt;property id=&quot;20307&quot; value=&quot;278&quot;/&gt;&lt;/object&gt;&lt;object type=&quot;3&quot; unique_id=&quot;10006&quot;&gt;&lt;property id=&quot;20148&quot; value=&quot;5&quot;/&gt;&lt;property id=&quot;20300&quot; value=&quot;Slide 3 - &amp;quot;Thank You Lucida Sans 35pt&amp;quot;&quot;/&gt;&lt;property id=&quot;20307&quot; value=&quot;279&quot;/&gt;&lt;/object&gt;&lt;/object&gt;&lt;/object&gt;&lt;/database&gt;"/>
  <p:tag name="SECTOMILLISECCONVERTED" val="1"/>
  <p:tag name="ARTICULATE_PROJECT_OPEN" val="0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1664</Words>
  <Application>Microsoft Office PowerPoint</Application>
  <PresentationFormat>On-screen Show (4:3)</PresentationFormat>
  <Paragraphs>359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1_Office Theme</vt:lpstr>
      <vt:lpstr>Train The Trainer OH Master Class For Ergonomics:  Shiftwork  Professor Brian Peacock  </vt:lpstr>
      <vt:lpstr>Industry</vt:lpstr>
      <vt:lpstr>Reasons for Shift work</vt:lpstr>
      <vt:lpstr>Organizational Factors</vt:lpstr>
      <vt:lpstr>Production</vt:lpstr>
      <vt:lpstr>Maintenance</vt:lpstr>
      <vt:lpstr>Management</vt:lpstr>
      <vt:lpstr>Transportation</vt:lpstr>
      <vt:lpstr>Support Services Planning</vt:lpstr>
      <vt:lpstr>Individual considerations</vt:lpstr>
      <vt:lpstr>Employee Preference</vt:lpstr>
      <vt:lpstr>Research methods</vt:lpstr>
      <vt:lpstr>Field Studies</vt:lpstr>
      <vt:lpstr>Circadian Rhythms</vt:lpstr>
      <vt:lpstr>Human Effects</vt:lpstr>
      <vt:lpstr>Zeitgebers</vt:lpstr>
      <vt:lpstr>Biological Rhythms</vt:lpstr>
      <vt:lpstr>Performance</vt:lpstr>
      <vt:lpstr>Sleep Patterns</vt:lpstr>
      <vt:lpstr>Sleep Loss and Health Effects</vt:lpstr>
      <vt:lpstr>Circadian Rhythms</vt:lpstr>
      <vt:lpstr>Memory Tests</vt:lpstr>
      <vt:lpstr>Subjective Alertness</vt:lpstr>
      <vt:lpstr>Inversion of Circadian Rhythms</vt:lpstr>
      <vt:lpstr>Adjustment</vt:lpstr>
      <vt:lpstr>Personal Factors</vt:lpstr>
      <vt:lpstr>Performance</vt:lpstr>
      <vt:lpstr>Case Study 8 H /12 D and 12 H / 8 D</vt:lpstr>
      <vt:lpstr>Sleep Duration and Sleep Quality</vt:lpstr>
      <vt:lpstr>Oral Temperature</vt:lpstr>
      <vt:lpstr>Critical Flicker Fusion Frequency</vt:lpstr>
      <vt:lpstr>Critical Flicker Fusion Frequency</vt:lpstr>
      <vt:lpstr>Subjective Alertness</vt:lpstr>
      <vt:lpstr>Adaptation</vt:lpstr>
      <vt:lpstr>Monitoring</vt:lpstr>
      <vt:lpstr>Shift System Design</vt:lpstr>
      <vt:lpstr>Alternative Shift Formats</vt:lpstr>
      <vt:lpstr>4 crew (A, B, C, D) 3 Shift (M, A, N) Rapid Rotation Pattern</vt:lpstr>
      <vt:lpstr>Shiftwork Homework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Joscans</dc:creator>
  <cp:lastModifiedBy>Chui Yoon Ping (UniSIM)</cp:lastModifiedBy>
  <cp:revision>98</cp:revision>
  <dcterms:created xsi:type="dcterms:W3CDTF">2012-01-26T10:45:43Z</dcterms:created>
  <dcterms:modified xsi:type="dcterms:W3CDTF">2013-11-04T04:03:20Z</dcterms:modified>
</cp:coreProperties>
</file>