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309" r:id="rId2"/>
    <p:sldId id="257" r:id="rId3"/>
    <p:sldId id="30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0" r:id="rId15"/>
    <p:sldId id="301" r:id="rId16"/>
    <p:sldId id="303" r:id="rId17"/>
    <p:sldId id="302" r:id="rId18"/>
    <p:sldId id="304" r:id="rId19"/>
    <p:sldId id="283" r:id="rId20"/>
    <p:sldId id="284" r:id="rId21"/>
    <p:sldId id="280" r:id="rId22"/>
    <p:sldId id="258" r:id="rId23"/>
    <p:sldId id="259" r:id="rId24"/>
    <p:sldId id="263" r:id="rId25"/>
    <p:sldId id="264" r:id="rId26"/>
    <p:sldId id="308" r:id="rId27"/>
    <p:sldId id="265" r:id="rId28"/>
    <p:sldId id="266" r:id="rId29"/>
    <p:sldId id="267" r:id="rId30"/>
    <p:sldId id="270" r:id="rId31"/>
    <p:sldId id="271" r:id="rId32"/>
    <p:sldId id="272" r:id="rId33"/>
    <p:sldId id="273" r:id="rId34"/>
    <p:sldId id="305" r:id="rId35"/>
    <p:sldId id="306" r:id="rId36"/>
    <p:sldId id="285" r:id="rId37"/>
    <p:sldId id="286" r:id="rId38"/>
    <p:sldId id="281" r:id="rId39"/>
  </p:sldIdLst>
  <p:sldSz cx="9144000" cy="6858000" type="screen4x3"/>
  <p:notesSz cx="6765925" cy="9867900"/>
  <p:custDataLst>
    <p:tags r:id="rId4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0018"/>
    <a:srgbClr val="474B55"/>
    <a:srgbClr val="891545"/>
    <a:srgbClr val="FFFFFF"/>
    <a:srgbClr val="9C004E"/>
    <a:srgbClr val="595A62"/>
    <a:srgbClr val="93176C"/>
    <a:srgbClr val="A41A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080" y="-96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Objects="1">
      <p:cViewPr>
        <p:scale>
          <a:sx n="75" d="100"/>
          <a:sy n="75" d="100"/>
        </p:scale>
        <p:origin x="-2112" y="600"/>
      </p:cViewPr>
      <p:guideLst>
        <p:guide orient="horz" pos="3108"/>
        <p:guide pos="2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4332" y="928542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fld id="{1850B365-2EDE-4037-A511-A9D7A9795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7" name="Picture 5" descr="SIM University Full Colour Logo_Horizontal (120ppi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0014" y="9372792"/>
            <a:ext cx="2000020" cy="3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901" y="193590"/>
            <a:ext cx="5868501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890018"/>
                </a:solidFill>
                <a:latin typeface="Lucida Sans" pitchFamily="34" charset="0"/>
                <a:cs typeface="Lucida Sans" pitchFamily="34" charset="0"/>
              </a:rPr>
              <a:t>Train The Trainer OH Masterclass For Ergonomics</a:t>
            </a:r>
          </a:p>
          <a:p>
            <a:pPr algn="ctr">
              <a:defRPr/>
            </a:pPr>
            <a:r>
              <a:rPr lang="en-US" sz="1100" dirty="0">
                <a:solidFill>
                  <a:srgbClr val="890018"/>
                </a:solidFill>
                <a:latin typeface="Lucida Sans" pitchFamily="34" charset="0"/>
                <a:cs typeface="Lucida Sans" pitchFamily="34" charset="0"/>
              </a:rPr>
              <a:t>Presented by Brian Peacock &amp; Chui Yoon Ping </a:t>
            </a:r>
          </a:p>
        </p:txBody>
      </p:sp>
    </p:spTree>
    <p:extLst>
      <p:ext uri="{BB962C8B-B14F-4D97-AF65-F5344CB8AC3E}">
        <p14:creationId xmlns:p14="http://schemas.microsoft.com/office/powerpoint/2010/main" xmlns="" val="176962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39775"/>
            <a:ext cx="5918200" cy="444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3" y="4687253"/>
            <a:ext cx="541274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2458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85593CD-3B5A-446F-8CB5-2C9A4B938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3692" y="175104"/>
            <a:ext cx="48677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Train The Trainer OH Masterclass For Ergonomics</a:t>
            </a:r>
          </a:p>
          <a:p>
            <a:pPr algn="ctr">
              <a:defRPr/>
            </a:pPr>
            <a:r>
              <a:rPr lang="en-US" sz="1200" i="1" dirty="0" smtClean="0"/>
              <a:t>Prof Brian Peacock and Assoc Prof Chui Yoon Ping</a:t>
            </a:r>
          </a:p>
        </p:txBody>
      </p:sp>
    </p:spTree>
    <p:extLst>
      <p:ext uri="{BB962C8B-B14F-4D97-AF65-F5344CB8AC3E}">
        <p14:creationId xmlns:p14="http://schemas.microsoft.com/office/powerpoint/2010/main" xmlns="" val="2566480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83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02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09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880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85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25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38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985-616A-4AC1-A07B-A5ADB1496A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09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04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D890-1094-4862-9E04-85097F010DA1}" type="slidenum">
              <a:rPr lang="en-US"/>
              <a:pPr/>
              <a:t>24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Develop a life cycle model for a paper airplane and a training airplane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Use a CPM / PERT model for the times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How do you do verification and validation?</a:t>
            </a:r>
          </a:p>
        </p:txBody>
      </p:sp>
    </p:spTree>
    <p:extLst>
      <p:ext uri="{BB962C8B-B14F-4D97-AF65-F5344CB8AC3E}">
        <p14:creationId xmlns:p14="http://schemas.microsoft.com/office/powerpoint/2010/main" xmlns="" val="251965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4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E6A98-C5F1-4290-B91F-5D53B17E81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8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985-616A-4AC1-A07B-A5ADB1496A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064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1C941-7ED3-4BB1-9053-5D2573AC6F85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283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D406C-48F7-409F-9DD4-C23ED7BBD6DE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374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7C2EF-755F-4700-A108-C9A8BC28C599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693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C78D6-EC09-4460-8179-96596741ECF8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01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BB40F-43C8-4483-8B0D-2B43176CC06A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42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77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9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0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74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9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F722-0CBD-46BD-9390-1213579778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5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00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12553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09600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rgbClr val="890018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7543800" cy="4572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90018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>
              <a:buClr>
                <a:srgbClr val="890018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024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543800" cy="60960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890018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754380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aseline="0">
                <a:solidFill>
                  <a:srgbClr val="474B55"/>
                </a:solidFill>
                <a:latin typeface="Lucida Sans"/>
                <a:cs typeface="Lucida San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6596082" cy="60960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3505200"/>
            <a:ext cx="3810000" cy="4572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baseline="0">
                <a:solidFill>
                  <a:schemeClr val="bg1"/>
                </a:solidFill>
                <a:latin typeface="Lucida sans"/>
                <a:cs typeface="Lucida sans"/>
              </a:defRPr>
            </a:lvl1pPr>
            <a:lvl2pPr marL="1588" indent="-1588">
              <a:buFontTx/>
              <a:buNone/>
              <a:tabLst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96E3B29-3CEE-4E24-A72A-DEAEBBDBB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8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19B13A1-D3C5-41A2-8BA9-D0622F617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67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778231D-7BAE-470E-B632-771FAF262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34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-1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8" r:id="rId3"/>
    <p:sldLayoutId id="2147483667" r:id="rId4"/>
    <p:sldLayoutId id="2147483669" r:id="rId5"/>
    <p:sldLayoutId id="2147483670" r:id="rId6"/>
    <p:sldLayoutId id="2147483671" r:id="rId7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odayonline.com/sites/default/files/styles/photo_gallery_image_lightbox/public/16636459.JPG?itok=muankdL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2420938"/>
            <a:ext cx="8229600" cy="2664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i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>Train The Trainer OH Masterclass For Ergonomics:</a:t>
            </a:r>
            <a:br>
              <a:rPr lang="en-US" sz="2400" i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2800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/>
            </a:r>
            <a:br>
              <a:rPr lang="en-US" sz="2800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2800" dirty="0" smtClean="0">
                <a:latin typeface="Lucida Sans" pitchFamily="34" charset="0"/>
                <a:cs typeface="Lucida Sans" pitchFamily="34" charset="0"/>
              </a:rPr>
              <a:t> </a:t>
            </a:r>
            <a:r>
              <a:rPr lang="en-US" sz="2800" b="1" dirty="0" smtClean="0">
                <a:latin typeface="Lucida Sans" pitchFamily="34" charset="0"/>
                <a:cs typeface="Lucida Sans" pitchFamily="34" charset="0"/>
              </a:rPr>
              <a:t>Socio Technical Systems </a:t>
            </a:r>
            <a:r>
              <a:rPr lang="en-US" sz="2800" b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/>
            </a:r>
            <a:br>
              <a:rPr lang="en-US" sz="2800" b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2800" b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/>
            </a:r>
            <a:br>
              <a:rPr lang="en-US" sz="2800" b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2000" i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>Professor Brian Peacock </a:t>
            </a:r>
            <a:r>
              <a:rPr lang="en-US" sz="2000" i="1" dirty="0" smtClean="0">
                <a:ea typeface="ヒラギノ角ゴ Pro W3" pitchFamily="120" charset="-128"/>
              </a:rPr>
              <a:t/>
            </a:r>
            <a:br>
              <a:rPr lang="en-US" sz="2000" i="1" dirty="0" smtClean="0">
                <a:ea typeface="ヒラギノ角ゴ Pro W3" pitchFamily="120" charset="-128"/>
              </a:rPr>
            </a:br>
            <a:endParaRPr lang="en-US" sz="2400" i="1" dirty="0" smtClean="0">
              <a:ea typeface="ヒラギノ角ゴ Pro W3" pitchFamily="1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7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Frederick Herzberg </a:t>
            </a:r>
            <a:r>
              <a:rPr lang="en-US" sz="1600" dirty="0" smtClean="0"/>
              <a:t>(1923 – 2000)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400" dirty="0" smtClean="0"/>
              <a:t>Motivation – Hygiene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1590" y="1482958"/>
            <a:ext cx="3458362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Motivating Factors</a:t>
            </a:r>
          </a:p>
          <a:p>
            <a:pPr lvl="1"/>
            <a:r>
              <a:rPr lang="en-US" sz="2000" dirty="0" smtClean="0"/>
              <a:t>Work Itself</a:t>
            </a:r>
          </a:p>
          <a:p>
            <a:pPr lvl="1"/>
            <a:r>
              <a:rPr lang="en-US" sz="2000" dirty="0" smtClean="0"/>
              <a:t>Achievement</a:t>
            </a:r>
            <a:endParaRPr lang="en-US" sz="2000" dirty="0"/>
          </a:p>
          <a:p>
            <a:pPr lvl="1"/>
            <a:r>
              <a:rPr lang="en-US" sz="2000" dirty="0"/>
              <a:t>Recognition</a:t>
            </a:r>
          </a:p>
          <a:p>
            <a:pPr lvl="1"/>
            <a:r>
              <a:rPr lang="en-US" sz="2000" dirty="0" smtClean="0"/>
              <a:t>Responsibility</a:t>
            </a:r>
            <a:endParaRPr lang="en-US" sz="2000" dirty="0"/>
          </a:p>
          <a:p>
            <a:pPr lvl="1"/>
            <a:r>
              <a:rPr lang="en-US" sz="2000" dirty="0"/>
              <a:t>Promotion</a:t>
            </a:r>
          </a:p>
          <a:p>
            <a:pPr lvl="1"/>
            <a:r>
              <a:rPr lang="en-US" sz="2000" dirty="0"/>
              <a:t>Growth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457700" y="1484784"/>
            <a:ext cx="4800600" cy="40433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800" dirty="0" smtClean="0"/>
              <a:t>Hygiene Factors (Demotivators)</a:t>
            </a:r>
            <a:endParaRPr lang="en-US" sz="2400" dirty="0" smtClean="0"/>
          </a:p>
          <a:p>
            <a:pPr lvl="1"/>
            <a:r>
              <a:rPr lang="en-US" sz="2000" dirty="0" smtClean="0"/>
              <a:t>Pay and Benefits</a:t>
            </a:r>
          </a:p>
          <a:p>
            <a:pPr lvl="1"/>
            <a:r>
              <a:rPr lang="en-US" sz="2000" dirty="0" smtClean="0"/>
              <a:t>Company Policy and Administration</a:t>
            </a:r>
          </a:p>
          <a:p>
            <a:pPr lvl="1"/>
            <a:r>
              <a:rPr lang="en-US" sz="2000" dirty="0" smtClean="0"/>
              <a:t>Relationships with co-workers</a:t>
            </a:r>
          </a:p>
          <a:p>
            <a:pPr lvl="1"/>
            <a:r>
              <a:rPr lang="en-US" sz="2000" dirty="0" smtClean="0"/>
              <a:t>Physical Environment</a:t>
            </a:r>
          </a:p>
          <a:p>
            <a:pPr lvl="1"/>
            <a:r>
              <a:rPr lang="en-US" sz="2000" dirty="0" smtClean="0"/>
              <a:t>Supervision</a:t>
            </a:r>
          </a:p>
          <a:p>
            <a:pPr lvl="1"/>
            <a:r>
              <a:rPr lang="en-US" sz="2000" dirty="0" smtClean="0"/>
              <a:t>Status</a:t>
            </a:r>
          </a:p>
          <a:p>
            <a:pPr lvl="1"/>
            <a:r>
              <a:rPr lang="en-US" sz="2000" dirty="0" smtClean="0"/>
              <a:t>Job Security</a:t>
            </a:r>
          </a:p>
          <a:p>
            <a:pPr lvl="1"/>
            <a:r>
              <a:rPr lang="en-US" sz="2000" dirty="0" smtClean="0"/>
              <a:t>Salary</a:t>
            </a:r>
          </a:p>
          <a:p>
            <a:pPr lvl="1"/>
            <a:r>
              <a:rPr lang="en-US" sz="2000" dirty="0" smtClean="0"/>
              <a:t>Working Conditions</a:t>
            </a:r>
          </a:p>
          <a:p>
            <a:pPr lvl="1"/>
            <a:r>
              <a:rPr lang="en-US" sz="2000" dirty="0" smtClean="0"/>
              <a:t>Personal life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528146"/>
            <a:ext cx="8363272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List the motivators and </a:t>
            </a:r>
            <a:r>
              <a:rPr lang="en-US" i="1" dirty="0" err="1" smtClean="0"/>
              <a:t>demotivators</a:t>
            </a:r>
            <a:r>
              <a:rPr lang="en-US" i="1" dirty="0" smtClean="0"/>
              <a:t> in your job according to Herzberg’s theory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2666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</a:t>
            </a:r>
            <a:r>
              <a:rPr lang="en-US" dirty="0" smtClean="0"/>
              <a:t> List </a:t>
            </a:r>
            <a:r>
              <a:rPr lang="en-US" sz="2400" dirty="0" smtClean="0"/>
              <a:t>(1951)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4030216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dirty="0" smtClean="0">
                <a:latin typeface="Arial" pitchFamily="34" charset="0"/>
                <a:cs typeface="Arial" pitchFamily="34" charset="0"/>
              </a:rPr>
              <a:t>Humans excel at:</a:t>
            </a:r>
          </a:p>
          <a:p>
            <a:pPr>
              <a:buNone/>
            </a:pPr>
            <a:endParaRPr lang="en-US" sz="45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Detecting small amounts of visual or acoustic energy </a:t>
            </a: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Perceiving patterns of light or sound </a:t>
            </a: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Improvising and using flexible procedures </a:t>
            </a: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Storing very large amounts of information for long periods and recalling relevant facts at the appropriate time </a:t>
            </a: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Reasoning inductively </a:t>
            </a:r>
          </a:p>
          <a:p>
            <a:pPr marL="514350" indent="-514350"/>
            <a:r>
              <a:rPr lang="en-US" sz="3200" dirty="0" smtClean="0">
                <a:latin typeface="Arial" pitchFamily="34" charset="0"/>
                <a:cs typeface="Arial" pitchFamily="34" charset="0"/>
              </a:rPr>
              <a:t>Exercising judgment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341438"/>
            <a:ext cx="4038600" cy="47180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dirty="0" smtClean="0">
                <a:latin typeface="Arial" pitchFamily="34" charset="0"/>
                <a:cs typeface="Arial" pitchFamily="34" charset="0"/>
              </a:rPr>
              <a:t>Machines excel at:</a:t>
            </a:r>
          </a:p>
          <a:p>
            <a:pPr>
              <a:buNone/>
            </a:pPr>
            <a:endParaRPr lang="en-US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Responding quickly to control signals, and applying great force smoothly and precisely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Performing repetitive, routine tasks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Storing information briefly and then erasing it completely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Reasoning deductively, including computational ability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Handling complex operations, i.e. doing many different things at once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26" y="6059488"/>
            <a:ext cx="8283261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Analyze the banking services from the point of view of </a:t>
            </a:r>
            <a:r>
              <a:rPr lang="en-US" sz="2000" i="1" dirty="0" err="1" smtClean="0"/>
              <a:t>Fitts</a:t>
            </a:r>
            <a:r>
              <a:rPr lang="en-US" sz="2000" i="1" dirty="0" smtClean="0"/>
              <a:t> list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687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Deming </a:t>
            </a:r>
            <a:r>
              <a:rPr lang="en-US" sz="2000" dirty="0" smtClean="0"/>
              <a:t>(1980s)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593304"/>
            <a:ext cx="75438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Statistical Quality Control</a:t>
            </a:r>
          </a:p>
          <a:p>
            <a:pPr lvl="1"/>
            <a:r>
              <a:rPr lang="en-US" dirty="0" smtClean="0"/>
              <a:t>Common causes</a:t>
            </a:r>
          </a:p>
          <a:p>
            <a:pPr lvl="1"/>
            <a:r>
              <a:rPr lang="en-US" dirty="0" smtClean="0"/>
              <a:t>Special causes</a:t>
            </a:r>
          </a:p>
          <a:p>
            <a:pPr lvl="1"/>
            <a:r>
              <a:rPr lang="en-US" dirty="0" smtClean="0"/>
              <a:t>Continuous improvement</a:t>
            </a:r>
          </a:p>
          <a:p>
            <a:r>
              <a:rPr lang="en-US" dirty="0" smtClean="0"/>
              <a:t>Japanese automobile manufacturing</a:t>
            </a:r>
          </a:p>
          <a:p>
            <a:r>
              <a:rPr lang="en-US" dirty="0" smtClean="0"/>
              <a:t>The “honest worker”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41168"/>
            <a:ext cx="7859216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What is Statistical Quality Control? Give examples of special causes and common causes with regard to service time in a food court or at a bus stop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3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Toyota Production System </a:t>
            </a:r>
            <a:r>
              <a:rPr lang="en-US" sz="2400" dirty="0" smtClean="0"/>
              <a:t>(1990s)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Back to standardized work</a:t>
            </a:r>
          </a:p>
          <a:p>
            <a:r>
              <a:rPr lang="en-US" dirty="0" smtClean="0"/>
              <a:t>Lean production</a:t>
            </a:r>
          </a:p>
          <a:p>
            <a:r>
              <a:rPr lang="en-US" dirty="0" smtClean="0"/>
              <a:t>Agile production </a:t>
            </a:r>
          </a:p>
          <a:p>
            <a:r>
              <a:rPr lang="en-US" dirty="0" smtClean="0"/>
              <a:t>Six Sigma</a:t>
            </a:r>
          </a:p>
          <a:p>
            <a:r>
              <a:rPr lang="en-US" dirty="0" smtClean="0"/>
              <a:t>Quality circles</a:t>
            </a:r>
          </a:p>
          <a:p>
            <a:r>
              <a:rPr lang="en-US" dirty="0" smtClean="0"/>
              <a:t>5s</a:t>
            </a:r>
          </a:p>
          <a:p>
            <a:r>
              <a:rPr lang="en-US" dirty="0" smtClean="0"/>
              <a:t>Kaizen engineering</a:t>
            </a:r>
          </a:p>
          <a:p>
            <a:r>
              <a:rPr lang="en-US" dirty="0" err="1" smtClean="0"/>
              <a:t>Andon</a:t>
            </a:r>
            <a:r>
              <a:rPr lang="en-US" dirty="0" smtClean="0"/>
              <a:t> cord</a:t>
            </a:r>
          </a:p>
          <a:p>
            <a:r>
              <a:rPr lang="en-US" dirty="0" smtClean="0"/>
              <a:t>Visual controls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981257"/>
            <a:ext cx="403244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Search the Internet on each of these words. Discuss how these processes improved the quality and productivity of a production line.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0100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Ergonomics Furor of the 1990s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4822304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Meat packers, nursing homes</a:t>
            </a:r>
          </a:p>
          <a:p>
            <a:r>
              <a:rPr lang="en-US" sz="2800" dirty="0" smtClean="0"/>
              <a:t>Tripartite agreements</a:t>
            </a:r>
          </a:p>
          <a:p>
            <a:pPr lvl="1"/>
            <a:r>
              <a:rPr lang="en-US" sz="2400" dirty="0" smtClean="0"/>
              <a:t>Big 3 automobile manufacturers</a:t>
            </a:r>
          </a:p>
          <a:p>
            <a:pPr lvl="1"/>
            <a:r>
              <a:rPr lang="en-US" sz="2400" dirty="0" smtClean="0"/>
              <a:t>UAW</a:t>
            </a:r>
          </a:p>
          <a:p>
            <a:pPr lvl="1"/>
            <a:r>
              <a:rPr lang="en-US" sz="2400" dirty="0" smtClean="0"/>
              <a:t>OSHA</a:t>
            </a:r>
          </a:p>
          <a:p>
            <a:r>
              <a:rPr lang="en-US" sz="2800" dirty="0" smtClean="0"/>
              <a:t>Production with protection</a:t>
            </a:r>
          </a:p>
          <a:p>
            <a:r>
              <a:rPr lang="en-US" sz="2800" dirty="0" smtClean="0"/>
              <a:t>Ergonomics standards</a:t>
            </a:r>
          </a:p>
          <a:p>
            <a:r>
              <a:rPr lang="en-US" sz="2800" dirty="0" smtClean="0"/>
              <a:t>Politics</a:t>
            </a:r>
          </a:p>
          <a:p>
            <a:r>
              <a:rPr lang="en-US" sz="2800" dirty="0" smtClean="0"/>
              <a:t>Job Rotation and Enlargement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09499" y="3429000"/>
            <a:ext cx="3096344" cy="230832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the tradeoffs between productivity, job satisfaction and health and safety in the context of production lines.</a:t>
            </a:r>
          </a:p>
          <a:p>
            <a:pPr algn="ctr"/>
            <a:endParaRPr lang="en-US" i="1" dirty="0" smtClean="0"/>
          </a:p>
          <a:p>
            <a:pPr algn="ctr"/>
            <a:r>
              <a:rPr lang="en-US" i="1" dirty="0" smtClean="0"/>
              <a:t>How are ergonomics standards developed?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1664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Hendrick, </a:t>
            </a:r>
            <a:r>
              <a:rPr lang="en-US" dirty="0" err="1" smtClean="0"/>
              <a:t>Kleiner</a:t>
            </a:r>
            <a:r>
              <a:rPr lang="en-US" dirty="0" smtClean="0"/>
              <a:t>, </a:t>
            </a:r>
            <a:r>
              <a:rPr lang="en-US" dirty="0" err="1" smtClean="0"/>
              <a:t>Imada</a:t>
            </a:r>
            <a:r>
              <a:rPr lang="en-US" dirty="0" smtClean="0"/>
              <a:t> and others </a:t>
            </a:r>
            <a:r>
              <a:rPr lang="en-US" sz="2700" dirty="0" smtClean="0"/>
              <a:t>(1990s)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685800" y="1521296"/>
            <a:ext cx="75438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Coined the term Macroergonomics</a:t>
            </a:r>
          </a:p>
          <a:p>
            <a:r>
              <a:rPr lang="en-US" dirty="0" smtClean="0"/>
              <a:t>Human centered design</a:t>
            </a:r>
          </a:p>
          <a:p>
            <a:r>
              <a:rPr lang="en-US" dirty="0" smtClean="0"/>
              <a:t>Predicted and demonstrated improved quality, productivity and job satisfaction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941168"/>
            <a:ext cx="725800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Search the Internet for discussions of Macro Ergonomics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26858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(2000s)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Ergonomics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Human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User centered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Universal design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798332"/>
            <a:ext cx="6264696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What, if any, are the differences among these professions? Identify other overlapping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5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What is the purpose of an organization?</a:t>
            </a:r>
          </a:p>
          <a:p>
            <a:r>
              <a:rPr lang="en-US" sz="2800" dirty="0" smtClean="0"/>
              <a:t>What are the constraints?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The employment of people?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Making a profit (for the company and shareholders)?</a:t>
            </a:r>
            <a:endParaRPr lang="en-US" sz="2800" dirty="0" smtClean="0"/>
          </a:p>
          <a:p>
            <a:r>
              <a:rPr lang="en-US" sz="2800" dirty="0" smtClean="0"/>
              <a:t>Multiple customers with different requirements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8136904" cy="147732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these questions: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What is the purpose of an organization? What are the constraints?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Why do we work?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0446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System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6069" y="1826205"/>
            <a:ext cx="75438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There are many models of system design that address complexity, multiple stakeholders and time. Here are few.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39597" y="3237857"/>
            <a:ext cx="669674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Go through each of the following models and the examples in groups and identify their implications for design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10534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90018"/>
                </a:solidFill>
              </a:rPr>
              <a:t>Multiple Purposes / Requirements of Design</a:t>
            </a:r>
            <a:endParaRPr lang="en-US" sz="3200" b="1" dirty="0">
              <a:solidFill>
                <a:srgbClr val="89001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1649"/>
            <a:ext cx="3124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Effectiveness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Meets functional requirements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“quality”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Efficiency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Optimal use of resources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“productivity”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Ease of Use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Intended users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Comfort and Convenience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Prevention of misuse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Elegance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Esthetic / emotional appeal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Affective Design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941649"/>
            <a:ext cx="2667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Safety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Prevention or mitigation of system failures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For participants and third parties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Security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Inadvertent or malicious misuse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Satisfaction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Of ALL customers and stakeholders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314" y="5446830"/>
            <a:ext cx="662372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There WILL be tradeoffs</a:t>
            </a:r>
            <a:endParaRPr lang="en-US" sz="2400" b="1" i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43600" y="941649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Sustainability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intended contexts over the life cycle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unintended, unexpected and harsh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443711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1" y="5908495"/>
            <a:ext cx="8083624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A system may fail on any one or more of these purposes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293446"/>
            <a:ext cx="881208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Compare and contrast border security systems on each of these criteria</a:t>
            </a:r>
            <a:endParaRPr lang="en-US" b="1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61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Lucida Sans" pitchFamily="34" charset="0"/>
                <a:ea typeface="ヒラギノ角ゴ Pro W3" pitchFamily="120" charset="-128"/>
              </a:rPr>
              <a:t>Socio Technical Systems &gt;&gt;&gt; </a:t>
            </a:r>
            <a:r>
              <a:rPr lang="en-US" sz="2400" dirty="0" err="1" smtClean="0">
                <a:latin typeface="Lucida Sans" pitchFamily="34" charset="0"/>
                <a:ea typeface="ヒラギノ角ゴ Pro W3" pitchFamily="120" charset="-128"/>
              </a:rPr>
              <a:t>Macroergonomics</a:t>
            </a:r>
            <a:endParaRPr lang="en-US" sz="2400" dirty="0" smtClean="0">
              <a:latin typeface="Lucida Sans" pitchFamily="34" charset="0"/>
              <a:ea typeface="ヒラギノ角ゴ Pro W3" pitchFamily="120" charset="-128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ucida Sans" pitchFamily="34" charset="0"/>
                <a:ea typeface="ヒラギノ角ゴ Pro W3" pitchFamily="120" charset="-128"/>
              </a:rPr>
              <a:t>Large scale systems may fail because of failure to consider the multiple requirements of multiple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ucida Sans" pitchFamily="34" charset="0"/>
                <a:ea typeface="ヒラギノ角ゴ Pro W3" pitchFamily="120" charset="-128"/>
              </a:rPr>
              <a:t>There is a long history of serious failures and efforts to include stakeholder requirements in the design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ucida Sans" pitchFamily="34" charset="0"/>
                <a:ea typeface="ヒラギノ角ゴ Pro W3" pitchFamily="120" charset="-128"/>
              </a:rPr>
              <a:t>Even contemporary systems managers often argue that the cause of failure is failure “to educate or train the user”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Lucida Sans" pitchFamily="34" charset="0"/>
                <a:ea typeface="ヒラギノ角ゴ Pro W3" pitchFamily="120" charset="-128"/>
              </a:rPr>
              <a:t>A “system” may be developed through many stages, each with different stakeholders and their different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4077072"/>
            <a:ext cx="6264696" cy="258532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Consider a public transport system (trains, boats, buses or airplanes), describe all the stakeholders – managers, vehicle manufacturers, passengers, maintainers, other road users etc.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How do transportation systems fail?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What defines success or failure for the different stakeholders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90018"/>
                </a:solidFill>
                <a:latin typeface="Lucida Sans" panose="020B0602030504020204" pitchFamily="34" charset="0"/>
              </a:rPr>
              <a:t>The 6Us and 2Ms of Usability</a:t>
            </a:r>
            <a:endParaRPr lang="en-US" sz="3200" b="1" dirty="0">
              <a:solidFill>
                <a:srgbClr val="890018"/>
              </a:solidFill>
              <a:latin typeface="Lucida Sans" panose="020B06020305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/>
              <a:t>Utility</a:t>
            </a:r>
          </a:p>
          <a:p>
            <a:pPr lvl="1"/>
            <a:r>
              <a:rPr lang="en-US" sz="1600" dirty="0" smtClean="0"/>
              <a:t>Is the system useful?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Usage and Misusage</a:t>
            </a:r>
          </a:p>
          <a:p>
            <a:pPr lvl="1"/>
            <a:r>
              <a:rPr lang="en-US" sz="1600" dirty="0" smtClean="0"/>
              <a:t>How and in what context will the system be used? </a:t>
            </a:r>
          </a:p>
          <a:p>
            <a:pPr lvl="1"/>
            <a:r>
              <a:rPr lang="en-US" sz="1600" dirty="0" smtClean="0"/>
              <a:t>What possible extreme contexts may be predicted</a:t>
            </a:r>
          </a:p>
          <a:p>
            <a:r>
              <a:rPr lang="en-US" sz="2000" b="1" dirty="0" smtClean="0"/>
              <a:t>Usability</a:t>
            </a:r>
          </a:p>
          <a:p>
            <a:pPr lvl="1"/>
            <a:r>
              <a:rPr lang="en-US" sz="1600" dirty="0" smtClean="0"/>
              <a:t>Is the system easy to use or misuse?</a:t>
            </a:r>
            <a:r>
              <a:rPr lang="en-US" sz="1800" b="1" dirty="0" smtClean="0"/>
              <a:t> </a:t>
            </a:r>
          </a:p>
          <a:p>
            <a:r>
              <a:rPr lang="en-US" sz="2000" b="1" dirty="0" smtClean="0"/>
              <a:t>Utilization</a:t>
            </a:r>
          </a:p>
          <a:p>
            <a:pPr lvl="1"/>
            <a:r>
              <a:rPr lang="en-US" sz="1600" dirty="0" smtClean="0"/>
              <a:t>How often and by how many people is the system used?</a:t>
            </a:r>
            <a:endParaRPr lang="en-US" sz="1800" dirty="0" smtClean="0"/>
          </a:p>
          <a:p>
            <a:r>
              <a:rPr lang="en-US" sz="2000" b="1" dirty="0" smtClean="0"/>
              <a:t>Users and </a:t>
            </a:r>
            <a:r>
              <a:rPr lang="en-US" sz="2400" b="1" dirty="0" err="1" smtClean="0"/>
              <a:t>M</a:t>
            </a:r>
            <a:r>
              <a:rPr lang="en-US" sz="2000" b="1" dirty="0" err="1" smtClean="0"/>
              <a:t>isusers</a:t>
            </a:r>
            <a:endParaRPr lang="en-US" sz="2000" b="1" dirty="0" smtClean="0"/>
          </a:p>
          <a:p>
            <a:pPr lvl="1"/>
            <a:r>
              <a:rPr lang="en-US" sz="1600" dirty="0" smtClean="0"/>
              <a:t>Who are the users and possible misusers?</a:t>
            </a:r>
            <a:endParaRPr lang="en-US" sz="1800" dirty="0" smtClean="0"/>
          </a:p>
          <a:p>
            <a:r>
              <a:rPr lang="en-US" sz="2000" b="1" dirty="0" smtClean="0"/>
              <a:t>User Error</a:t>
            </a:r>
          </a:p>
          <a:p>
            <a:pPr lvl="1"/>
            <a:r>
              <a:rPr lang="en-US" sz="1600" dirty="0" smtClean="0"/>
              <a:t>What kinds of error can be made, when and how will they be made, how frequently and what are the possible consequences?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2667000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640" y="6036032"/>
            <a:ext cx="8087847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these questions must be asked in the system design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11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1600200"/>
            <a:ext cx="6172198" cy="4343400"/>
            <a:chOff x="152401" y="3733800"/>
            <a:chExt cx="3886199" cy="2057400"/>
          </a:xfrm>
        </p:grpSpPr>
        <p:sp>
          <p:nvSpPr>
            <p:cNvPr id="3" name="Rectangle 2"/>
            <p:cNvSpPr/>
            <p:nvPr/>
          </p:nvSpPr>
          <p:spPr>
            <a:xfrm>
              <a:off x="1495778" y="4419600"/>
              <a:ext cx="1247422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Integration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 Interfaces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Interactions  Interferences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Interdependencies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71600" y="3733800"/>
              <a:ext cx="1447800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Operations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1" y="4419600"/>
              <a:ext cx="1343378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Technology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95222" y="4419600"/>
              <a:ext cx="1343378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People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5105400"/>
              <a:ext cx="1447800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Environment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 System  Design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1600200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6781798" y="5247409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20" y="5013176"/>
            <a:ext cx="2520280" cy="147732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Describe, using a concept map, your house or apartment with regard to each of these factors.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8997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715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890018"/>
                </a:solidFill>
              </a:rPr>
              <a:t>The System Design Process</a:t>
            </a:r>
            <a:endParaRPr lang="en-US" sz="3200" b="1" dirty="0">
              <a:solidFill>
                <a:srgbClr val="89001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965" y="1059873"/>
            <a:ext cx="3590746" cy="284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Definition of Purposes (E4S4)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964" y="2022763"/>
            <a:ext cx="4542836" cy="304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Definition and Exploration of Functions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964" y="2479964"/>
            <a:ext cx="305954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Allocation of Functions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964" y="2964873"/>
            <a:ext cx="4381863" cy="318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Definition / Development of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2894" y="4267199"/>
            <a:ext cx="2787769" cy="318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Operational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964" y="1517073"/>
            <a:ext cx="3138668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Description of Constraints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894" y="3394364"/>
            <a:ext cx="3138668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Technological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2894" y="3851564"/>
            <a:ext cx="2330112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Human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964" y="4724399"/>
            <a:ext cx="3059540" cy="332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Development of Interfaces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965" y="5181600"/>
            <a:ext cx="4800476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Construction  and Verification of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7646" y="5612410"/>
            <a:ext cx="2612815" cy="2869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Evaluation, Investigation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1605" y="1059873"/>
            <a:ext cx="2914711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E4S4 There will be tradeoffs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8229" y="1527464"/>
            <a:ext cx="4473427" cy="2978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Environmental, Social, Financial, Temporal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3041" y="2033155"/>
            <a:ext cx="2015352" cy="304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6Us, Simulation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5895" y="2490355"/>
            <a:ext cx="3465571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Between People and Technology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9933" y="2989118"/>
            <a:ext cx="942457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Design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41329" y="3404755"/>
            <a:ext cx="1570624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Development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8900" y="3848101"/>
            <a:ext cx="3371175" cy="2770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Selection, Training, Assignment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8419" y="4277590"/>
            <a:ext cx="1582233" cy="3047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Times, Rules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3042" y="4720935"/>
            <a:ext cx="4710094" cy="3325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Technological-Human-Operational-Contextual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646" y="6062351"/>
            <a:ext cx="3280502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Continuous Improvement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935" y="5612410"/>
            <a:ext cx="503609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Implementation and Validation of Processes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4499" y="6061524"/>
            <a:ext cx="2167696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Research,  Analysis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1095" y="5181599"/>
            <a:ext cx="3173499" cy="3048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FFFF00"/>
                </a:solidFill>
              </a:rPr>
              <a:t>Testing, Quality Management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07504" y="1018309"/>
            <a:ext cx="502096" cy="53488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909405" y="3622964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0381" y="3163531"/>
            <a:ext cx="1118819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E4S4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799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" y="152400"/>
            <a:ext cx="9067800" cy="78523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90018"/>
                </a:solidFill>
              </a:rPr>
              <a:t>Design a Better Mouse Trap</a:t>
            </a:r>
            <a:endParaRPr lang="en-US" sz="3200" b="1" dirty="0">
              <a:solidFill>
                <a:srgbClr val="89001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965" y="1059873"/>
            <a:ext cx="3590746" cy="284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Definition of Purposes (E4S4)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964" y="2022763"/>
            <a:ext cx="4542836" cy="304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Definition and Exploration of Functions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964" y="2479964"/>
            <a:ext cx="305954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Allocation of Functions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964" y="2964873"/>
            <a:ext cx="4381863" cy="3186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Definition / Development of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2894" y="4267199"/>
            <a:ext cx="2787769" cy="318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Operational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964" y="1517073"/>
            <a:ext cx="3138668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Description of Constraints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2894" y="3394364"/>
            <a:ext cx="3138668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Technological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2894" y="3851564"/>
            <a:ext cx="2330112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Human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964" y="4724399"/>
            <a:ext cx="3059540" cy="3325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Development of Interfaces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965" y="5181600"/>
            <a:ext cx="4800476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Construction  and Verification of Systems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7646" y="6062351"/>
            <a:ext cx="3280502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Continuous Improvement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935" y="5612410"/>
            <a:ext cx="503609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Implementation and Validation of Processes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t3.gstatic.com/images?q=tbn:ANd9GcRwRsXOAMmZN6tmDM2yeHLLHoXE7CsQvAC66ohb4DSg2exqYZ-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806" y="256883"/>
            <a:ext cx="1523679" cy="152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T_VFXh2H-qqKCwpv7hnNxvuPABAYREksn2yZdMwcKrlvrSxo2wp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126" y="5056908"/>
            <a:ext cx="1983040" cy="14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7.sphotos.ak.fbcdn.net/photos-ak-snc1/v4201/52/118/1309386960/n1309386960_30456475_2489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0356" y="3437766"/>
            <a:ext cx="1916260" cy="14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73711" y="2461598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5503609" y="3089564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t1.gstatic.com/images?q=tbn:ANd9GcShSyj5Hf66MTgsEoP1D2iksj9tSrVWTJuQ4NxYMkr0xIS7KV5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055" y="1742462"/>
            <a:ext cx="2057400" cy="15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6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Life Cycle and Stakeholders in Design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685800" y="1387810"/>
            <a:ext cx="4915644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Mission / Purpose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Requirements and Specifications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Concept design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Concept evaluation and testing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Concept selection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Design and evaluation for use (Usability Testing)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Design and evaluation  for manufacturing and assembly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Design and evaluation  for service and maintenance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Design and evaluation  for disposal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CC00FF"/>
                </a:solidFill>
              </a:rPr>
              <a:t>Design and evaluation  for SAFETY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Manufacturing and Production Design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Production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Distribution and Sales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Use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Service and Maintenance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Disposal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6324600" y="419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5868144" y="1387810"/>
            <a:ext cx="2736304" cy="19389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i="1" dirty="0"/>
              <a:t>Verification of specifications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i="1" dirty="0"/>
              <a:t>Adjectives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i="1" dirty="0"/>
              <a:t>Validation of requirements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i="1" dirty="0"/>
              <a:t>Adverbs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8380" y="391138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6635080" y="4557713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Title 1"/>
          <p:cNvSpPr>
            <a:spLocks noGrp="1"/>
          </p:cNvSpPr>
          <p:nvPr>
            <p:ph type="title"/>
          </p:nvPr>
        </p:nvSpPr>
        <p:spPr>
          <a:xfrm>
            <a:off x="646113" y="0"/>
            <a:ext cx="5754687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Product Life 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513" y="1143000"/>
            <a:ext cx="1752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3313" y="1676400"/>
            <a:ext cx="1639887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Concept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Development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5313" y="2209800"/>
            <a:ext cx="1447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Concept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Selection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8713" y="2743200"/>
            <a:ext cx="1676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Specifications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6913" y="3230563"/>
            <a:ext cx="14478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Tooling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6513" y="3763963"/>
            <a:ext cx="14478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Production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9913" y="4297363"/>
            <a:ext cx="14478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Marketing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5713" y="4830763"/>
            <a:ext cx="14478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Use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Misuse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1513" y="5364163"/>
            <a:ext cx="1563687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Maintenance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9713" y="5897563"/>
            <a:ext cx="14478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Disposal</a:t>
            </a:r>
          </a:p>
        </p:txBody>
      </p:sp>
      <p:sp>
        <p:nvSpPr>
          <p:cNvPr id="20" name="Left Arrow 19"/>
          <p:cNvSpPr/>
          <p:nvPr/>
        </p:nvSpPr>
        <p:spPr>
          <a:xfrm rot="2494900">
            <a:off x="-101600" y="3532188"/>
            <a:ext cx="5075238" cy="950912"/>
          </a:xfrm>
          <a:prstGeom prst="lef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</a:rPr>
              <a:t>Feedback, Technical Memory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18658" y="2102767"/>
            <a:ext cx="3011487" cy="1280865"/>
          </a:xfrm>
          <a:prstGeom prst="wedgeEllipseCallout">
            <a:avLst>
              <a:gd name="adj1" fmla="val -58660"/>
              <a:gd name="adj2" fmla="val 10499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Many Customers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00"/>
                </a:solidFill>
              </a:rPr>
              <a:t>(including the shareholders)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6019800" y="752794"/>
            <a:ext cx="3075709" cy="1190306"/>
          </a:xfrm>
          <a:prstGeom prst="wedgeEllipseCallout">
            <a:avLst>
              <a:gd name="adj1" fmla="val 26884"/>
              <a:gd name="adj2" fmla="val 8298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Many </a:t>
            </a:r>
            <a:r>
              <a:rPr lang="en-US" sz="2000" b="1" dirty="0" smtClean="0">
                <a:solidFill>
                  <a:srgbClr val="FFFF00"/>
                </a:solidFill>
              </a:rPr>
              <a:t>Requirements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117273" y="948098"/>
            <a:ext cx="2919413" cy="950913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Feedforward (</a:t>
            </a:r>
            <a:r>
              <a:rPr lang="en-US" sz="1600" b="1" dirty="0">
                <a:solidFill>
                  <a:srgbClr val="FFFF00"/>
                </a:solidFill>
              </a:rPr>
              <a:t>Anticipation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8913" y="4144963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39" y="4844481"/>
            <a:ext cx="323537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smtClean="0"/>
              <a:t>Design and evaluation for use (Usability Testing)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smtClean="0"/>
              <a:t>Design and evaluation  for manufacturing and assembly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smtClean="0"/>
              <a:t>Design and evaluation  for service and maintenance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dirty="0" smtClean="0"/>
              <a:t>Design and evaluation  for disposal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C00FF"/>
                </a:solidFill>
              </a:rPr>
              <a:t>Design and evaluation  for SAFETY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7513" y="3974197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5051" y="6430963"/>
            <a:ext cx="881208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Consider a manned Mars mission or a neighborhood beach barbeque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6150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Socio Technical System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following examples are offered for your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Apply the system development tools to a group based analysis of these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What 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User centered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Human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Macro Ergonomics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Ergonomics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Socio technical system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Big Picture Engineering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Invent a new name for what we do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5580112" y="3068960"/>
            <a:ext cx="1224136" cy="122413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44580" y="3501008"/>
            <a:ext cx="1224136" cy="1224136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15519" y="2609292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46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6" descr="Arch of Constantine (Arco di Constantino), Rome It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4480"/>
            <a:ext cx="7010400" cy="51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2514600" y="1447800"/>
            <a:ext cx="495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rgbClr val="FFFF00"/>
                </a:solidFill>
                <a:latin typeface="Informal Roman" pitchFamily="66" charset="0"/>
              </a:rPr>
              <a:t>Rome wasn’t built in a day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2000" y="4572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Design and Manufacturing Timelines</a:t>
            </a:r>
          </a:p>
        </p:txBody>
      </p:sp>
    </p:spTree>
    <p:extLst>
      <p:ext uri="{BB962C8B-B14F-4D97-AF65-F5344CB8AC3E}">
        <p14:creationId xmlns:p14="http://schemas.microsoft.com/office/powerpoint/2010/main" xmlns="" val="24614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7" descr="Corv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324" y="1484784"/>
            <a:ext cx="7740352" cy="419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Beautiful Design</a:t>
            </a:r>
            <a:br>
              <a:rPr lang="en-US" b="1" dirty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00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Construction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25781" r="20625" b="51562"/>
          <a:stretch>
            <a:fillRect/>
          </a:stretch>
        </p:blipFill>
        <p:spPr bwMode="auto">
          <a:xfrm>
            <a:off x="838200" y="1371600"/>
            <a:ext cx="71943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2501" t="38992" r="72429" b="46094"/>
          <a:stretch/>
        </p:blipFill>
        <p:spPr bwMode="auto">
          <a:xfrm>
            <a:off x="2409370" y="4201683"/>
            <a:ext cx="3802163" cy="23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20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90018"/>
                </a:solidFill>
              </a:rPr>
              <a:t>Multiple Purposes / Requirements of Design</a:t>
            </a:r>
            <a:endParaRPr lang="en-US" sz="3200" b="1" dirty="0">
              <a:solidFill>
                <a:srgbClr val="89001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1649"/>
            <a:ext cx="3124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Effectiveness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Meets functional requirements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“quality”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Efficiency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Optimal use of resources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“productivity”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Ease of Use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Intended users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Comfort and Convenience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Prevention of misuse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Elegance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Esthetic / emotional appeal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Affective Design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941649"/>
            <a:ext cx="2667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Safety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Prevention or mitigation of system failures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For participants and third parties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Security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Inadvertent or malicious misuse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Satisfaction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Of ALL customers and stakeholders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692" y="5446830"/>
            <a:ext cx="6623729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There WILL be tradeoffs</a:t>
            </a:r>
            <a:endParaRPr lang="en-US" sz="2000" b="1" i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43600" y="941649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Sustainability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intended contexts over the life cycle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unintended, unexpected and harsh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9756" y="4437112"/>
            <a:ext cx="1371600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E4S4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744" y="5908495"/>
            <a:ext cx="8083624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 system may fail on any one or more of these purposes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293446"/>
            <a:ext cx="881208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Compare and contrast public transport systems on each of these criteria</a:t>
            </a:r>
            <a:endParaRPr lang="en-US" b="1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3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3.gstatic.com/images?q=tbn:ANd9GcTkPcf3tdzNi0w_v9nUV2uRzyf6Ds2KjSU5cZXwXtdneX6zrtX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984" y="1468769"/>
            <a:ext cx="5554488" cy="4160507"/>
          </a:xfrm>
          <a:prstGeom prst="rect">
            <a:avLst/>
          </a:prstGeom>
          <a:noFill/>
        </p:spPr>
      </p:pic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2555910"/>
              </p:ext>
            </p:extLst>
          </p:nvPr>
        </p:nvGraphicFramePr>
        <p:xfrm>
          <a:off x="323528" y="1414831"/>
          <a:ext cx="2942456" cy="4214445"/>
        </p:xfrm>
        <a:graphic>
          <a:graphicData uri="http://schemas.openxmlformats.org/presentationml/2006/ole">
            <p:oleObj spid="_x0000_s1036" name="Photo Editor Photo" r:id="rId5" imgW="5800000" imgH="8314286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Crowds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21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87047"/>
            <a:ext cx="7114270" cy="533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The Atlas Rocket to take astronauts to the moon</a:t>
            </a:r>
            <a:br>
              <a:rPr lang="en-US" sz="2400" b="1" dirty="0"/>
            </a:b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2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9" descr="aerial-photograph-500"/>
          <p:cNvPicPr>
            <a:picLocks noChangeAspect="1" noChangeArrowheads="1"/>
          </p:cNvPicPr>
          <p:nvPr/>
        </p:nvPicPr>
        <p:blipFill>
          <a:blip r:embed="rId3" cstate="print"/>
          <a:srcRect l="12801" t="24023" r="10400"/>
          <a:stretch>
            <a:fillRect/>
          </a:stretch>
        </p:blipFill>
        <p:spPr bwMode="auto">
          <a:xfrm>
            <a:off x="304800" y="457200"/>
            <a:ext cx="84582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2209800" y="48006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Design for Manufacturing?</a:t>
            </a:r>
          </a:p>
        </p:txBody>
      </p:sp>
    </p:spTree>
    <p:extLst>
      <p:ext uri="{BB962C8B-B14F-4D97-AF65-F5344CB8AC3E}">
        <p14:creationId xmlns:p14="http://schemas.microsoft.com/office/powerpoint/2010/main" xmlns="" val="116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Tourists?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8850" name="Picture 2" descr="Great Wall of 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876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69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Fukushima, Three Mile Island Chernobyl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t1.gstatic.com/images?q=tbn:ANd9GcQz_t2KuQZIopY_m2NCOsma2-eurbtP1I5rgRoPI6GjIbKZWxB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37" y="1124744"/>
            <a:ext cx="4440491" cy="266429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nimatedsoftware.com/hotwords/control_room/tmi2_control_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05419"/>
            <a:ext cx="3124200" cy="31071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 descr="http://users.owt.com/smsrpm/Chernobyl/Chernobyl4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862" y="3645024"/>
            <a:ext cx="2891739" cy="271699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621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 of Warfare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1.bp.blogspot.com/_VaYCVw6D8Ew/TGVOB22iywI/AAAAAAAAAAM/sAFNm7aY0iA/s1600/200607predator-B-UAS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12" y="1219201"/>
            <a:ext cx="478584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ired.com/images_blogs/dangerroom/2011/10/Predator-cockpit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5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TODAY’s Newspaper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12255" y="1792397"/>
            <a:ext cx="356687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Singapore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An ‘epic fail’ for network resilience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If a single fire in a private company’s facility can cause five days’ service disruption in Singapore, it calls into question the resilience of the country’s critical information infrastructure. Photo: SingTel"/>
              </a:rPr>
              <a:t>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79669"/>
            <a:ext cx="1140056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If a single fire in a private company’s facility can cause five days’ service disruption in Singapore, it calls into question the resilience of the country’s critical information infrastructure. Photo: SingTel"/>
              </a:rPr>
              <a:t>  </a:t>
            </a:r>
            <a:r>
              <a:rPr kumimoji="0" lang="en-US" altLang="en-US" sz="25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2" name="Picture 4" descr="An ‘epic fail’ for network resilience">
            <a:hlinkClick r:id="rId2" tooltip="If a single fire in a private company’s facility can cause five days’ service disruption in Singapore, it calls into question the resilience of the country’s critical information infrastructure. Photo: SingTe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097" y="2644774"/>
            <a:ext cx="3637922" cy="27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949" y="4369101"/>
            <a:ext cx="4272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Operators TODAY spoke to warned that heavier traffic and non-savvy users could lead to routine technical glitches, breakdowns and parking delays. </a:t>
            </a:r>
          </a:p>
        </p:txBody>
      </p:sp>
      <p:pic>
        <p:nvPicPr>
          <p:cNvPr id="2054" name="Picture 6" descr="http://www.todayonline.com/sites/default/files/styles/photo_gallery_image_lightbox/public/16637701.JPG?itok=sm9NPWj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50" y="1524001"/>
            <a:ext cx="4267650" cy="28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UniSIM</a:t>
            </a:r>
            <a:r>
              <a:rPr lang="en-US" smtClean="0"/>
              <a:t> Blackboard </a:t>
            </a:r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1600" y="1387810"/>
            <a:ext cx="72580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Managers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Computer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Program Heads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Teachers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System designers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etc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When the system failed recently a response from one manager was “we will have to train the teachers”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085184"/>
            <a:ext cx="7344816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Discuss some Computer Information Systems with which you interact, such as airline  booking, banking, online shopping, work HR processes. Describe some shortcomings from the user’s point of view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501263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Sustainability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07033"/>
                </a:solidFill>
              </a:rPr>
              <a:t>Reliability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7033"/>
                </a:solidFill>
              </a:rPr>
              <a:t>Under intended contexts over the life cycle</a:t>
            </a:r>
          </a:p>
          <a:p>
            <a:pPr>
              <a:defRPr/>
            </a:pPr>
            <a:r>
              <a:rPr lang="en-US" sz="2000" b="1" dirty="0">
                <a:solidFill>
                  <a:srgbClr val="007033"/>
                </a:solidFill>
              </a:rPr>
              <a:t>Resilience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7033"/>
                </a:solidFill>
              </a:rPr>
              <a:t>Under unintended, unexpected and harsh conditions</a:t>
            </a:r>
          </a:p>
          <a:p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4800" y="1193722"/>
            <a:ext cx="6393873" cy="146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700" y="6089363"/>
            <a:ext cx="8796599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Consider the life of a car, nuclear power plant, political party or a pair of shoes</a:t>
            </a:r>
            <a:endParaRPr lang="en-US" i="1" dirty="0"/>
          </a:p>
        </p:txBody>
      </p:sp>
      <p:pic>
        <p:nvPicPr>
          <p:cNvPr id="7" name="Picture 7" descr="hummer-h1-wallpaper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21" y="3235760"/>
            <a:ext cx="2609850" cy="15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t1.gstatic.com/images?q=tbn:ANd9GcQDlk9h73ij2-ucGS2BBlmVeTftNMxn2BxGCDSIpGdlf4TLRlNim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701" y="3123935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Qz_t2KuQZIopY_m2NCOsma2-eurbtP1I5rgRoPI6GjIbKZWxB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130" y="3129811"/>
            <a:ext cx="2622842" cy="15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94376" y="870556"/>
            <a:ext cx="1381735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7866144" y="1560867"/>
            <a:ext cx="838200" cy="76200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6U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3" name="Picture 4" descr="http://media16.onsugar.com/files/2011/10/40/5/1895/18959596/75b1a16a8acc2a33_Womens_Black_Shoes_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639" y="4724002"/>
            <a:ext cx="1054324" cy="107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Ford (1913) The Production Line</a:t>
            </a:r>
            <a:endParaRPr lang="en-US" dirty="0"/>
          </a:p>
        </p:txBody>
      </p:sp>
      <p:pic>
        <p:nvPicPr>
          <p:cNvPr id="1026" name="Picture 2" descr="C:\Documents and Settings\Brian Peacock\Desktop\d113asse0100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4765622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993690"/>
            <a:ext cx="817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“Bring the work to the worker”, eliminate wasteful activity; enormous increases in productivity</a:t>
            </a:r>
            <a:endParaRPr lang="en-US" sz="2400" dirty="0"/>
          </a:p>
        </p:txBody>
      </p:sp>
      <p:pic>
        <p:nvPicPr>
          <p:cNvPr id="3074" name="Picture 2" descr="http://dgkfn.com/en/UploadFile/dzcp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148" y="148478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1464" y="452098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6239" y="455508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4904" y="5861627"/>
            <a:ext cx="5526516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Search the Internet for production or assembly lines</a:t>
            </a:r>
          </a:p>
          <a:p>
            <a:pPr algn="ctr"/>
            <a:r>
              <a:rPr lang="en-US" i="1" dirty="0" smtClean="0"/>
              <a:t>Discuss how production lines improve productivity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75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Frederick Winslow Taylor </a:t>
            </a:r>
            <a:r>
              <a:rPr lang="en-US" sz="2800" dirty="0" smtClean="0"/>
              <a:t>(1856 – 1915)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Standardized Work</a:t>
            </a:r>
          </a:p>
          <a:p>
            <a:pPr lvl="1"/>
            <a:r>
              <a:rPr lang="en-US" sz="2000" dirty="0" smtClean="0"/>
              <a:t>Man </a:t>
            </a:r>
            <a:r>
              <a:rPr lang="en-US" sz="2000" dirty="0"/>
              <a:t>is a rational economic animal concerned with </a:t>
            </a:r>
            <a:r>
              <a:rPr lang="en-US" sz="2000" dirty="0" smtClean="0"/>
              <a:t>maximizing </a:t>
            </a:r>
            <a:r>
              <a:rPr lang="en-US" sz="2000" dirty="0"/>
              <a:t>his economic gain;</a:t>
            </a:r>
          </a:p>
          <a:p>
            <a:pPr lvl="1"/>
            <a:r>
              <a:rPr lang="en-US" sz="2000" dirty="0" smtClean="0"/>
              <a:t>People </a:t>
            </a:r>
            <a:r>
              <a:rPr lang="en-US" sz="2000" dirty="0"/>
              <a:t>respond as individuals, not as groups</a:t>
            </a:r>
          </a:p>
          <a:p>
            <a:pPr lvl="1"/>
            <a:r>
              <a:rPr lang="en-US" sz="2000" dirty="0" smtClean="0"/>
              <a:t>People </a:t>
            </a:r>
            <a:r>
              <a:rPr lang="en-US" sz="2000" dirty="0"/>
              <a:t>can be treated in a </a:t>
            </a:r>
            <a:r>
              <a:rPr lang="en-US" sz="2000" dirty="0" smtClean="0"/>
              <a:t>standardized </a:t>
            </a:r>
            <a:r>
              <a:rPr lang="en-US" sz="2000" dirty="0"/>
              <a:t>fashion, like machines</a:t>
            </a:r>
          </a:p>
          <a:p>
            <a:r>
              <a:rPr lang="en-US" sz="2000" dirty="0" smtClean="0"/>
              <a:t>The implications</a:t>
            </a:r>
            <a:endParaRPr lang="en-US" sz="20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main form of motivation is </a:t>
            </a:r>
            <a:r>
              <a:rPr lang="en-US" sz="2000" dirty="0" smtClean="0"/>
              <a:t>money </a:t>
            </a:r>
            <a:r>
              <a:rPr lang="en-US" sz="2000" dirty="0"/>
              <a:t>linked to </a:t>
            </a:r>
            <a:r>
              <a:rPr lang="en-US" sz="2000" dirty="0" smtClean="0"/>
              <a:t>output (piece work)</a:t>
            </a:r>
            <a:endParaRPr lang="en-US" sz="2000" dirty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manager's job is to tell employees what to do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worker's job is to do what they are told and get paid accordingly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712897"/>
            <a:ext cx="4032448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the motivation to work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Was Taylor right?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1790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Frank and Lillian </a:t>
            </a:r>
            <a:r>
              <a:rPr lang="en-US" sz="2800" dirty="0" err="1" smtClean="0"/>
              <a:t>Gilbreth</a:t>
            </a:r>
            <a:r>
              <a:rPr lang="en-US" sz="2800" dirty="0" smtClean="0"/>
              <a:t> (1920s and onward)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Time and Motion Study (Therbligs)</a:t>
            </a:r>
          </a:p>
          <a:p>
            <a:pPr lvl="1"/>
            <a:r>
              <a:rPr lang="en-US" sz="2400" dirty="0" smtClean="0"/>
              <a:t>Efficiency</a:t>
            </a:r>
          </a:p>
          <a:p>
            <a:pPr lvl="1"/>
            <a:r>
              <a:rPr lang="en-US" sz="2400" dirty="0" smtClean="0"/>
              <a:t>Fatigue, Job satisfaction</a:t>
            </a:r>
          </a:p>
          <a:p>
            <a:r>
              <a:rPr lang="en-US" sz="2800" dirty="0" smtClean="0"/>
              <a:t>Work measurement (ergonomics?)</a:t>
            </a:r>
          </a:p>
          <a:p>
            <a:r>
              <a:rPr lang="en-US" sz="2800" dirty="0" smtClean="0"/>
              <a:t>Predetermined Motion Time Systems</a:t>
            </a:r>
          </a:p>
          <a:p>
            <a:pPr lvl="1"/>
            <a:r>
              <a:rPr lang="en-US" sz="2400" dirty="0" smtClean="0"/>
              <a:t>MTM, Work Factor, MOST etc</a:t>
            </a:r>
          </a:p>
          <a:p>
            <a:r>
              <a:rPr lang="en-US" sz="2800" dirty="0" smtClean="0"/>
              <a:t>The birth of Industrial Engineering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013177"/>
            <a:ext cx="619268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and describe an analysis process for the operations of a food stall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Quality, Productivity, Safety, Elegance, Sustainability?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8287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Hawthorne Studies </a:t>
            </a:r>
            <a:r>
              <a:rPr lang="en-US" sz="2000" dirty="0" smtClean="0"/>
              <a:t>(1924)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Studies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Hawthorne Works of Western Electric Company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Relation of quality and quantity of illumination to efficiency in industry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Findings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 increase in lighting resulted in an increase in productivity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later decrease in lighting also resulted in an increase in productivity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Conclusions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changes were not due to the lighting </a:t>
            </a:r>
            <a:r>
              <a:rPr lang="en-US" sz="2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 se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but rather to the response of workers to being observed – the informal human relations effect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220698"/>
            <a:ext cx="5328592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the pitfalls in subjective surveys of work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8088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Abraham Maslow </a:t>
            </a:r>
            <a:r>
              <a:rPr lang="en-US" sz="1800" dirty="0" smtClean="0"/>
              <a:t>(1908 – 1970)</a:t>
            </a:r>
            <a:r>
              <a:rPr lang="en-US" sz="2400" dirty="0"/>
              <a:t> </a:t>
            </a:r>
            <a:r>
              <a:rPr lang="en-US" sz="2400" dirty="0" smtClean="0"/>
              <a:t>The Hierarchy of Needs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Physiological </a:t>
            </a:r>
            <a:r>
              <a:rPr lang="en-US" sz="2000" dirty="0" smtClean="0"/>
              <a:t>Needs</a:t>
            </a:r>
          </a:p>
          <a:p>
            <a:pPr lvl="1">
              <a:buNone/>
            </a:pPr>
            <a:r>
              <a:rPr lang="en-US" sz="1200" dirty="0" smtClean="0"/>
              <a:t>	Needs </a:t>
            </a:r>
            <a:r>
              <a:rPr lang="en-US" sz="1200" dirty="0"/>
              <a:t>that are vital to </a:t>
            </a:r>
            <a:r>
              <a:rPr lang="en-US" sz="1200" dirty="0" smtClean="0"/>
              <a:t>survival - air</a:t>
            </a:r>
            <a:r>
              <a:rPr lang="en-US" sz="1200" dirty="0"/>
              <a:t>, </a:t>
            </a:r>
            <a:r>
              <a:rPr lang="en-US" sz="1200" dirty="0" smtClean="0"/>
              <a:t>water, food</a:t>
            </a:r>
            <a:r>
              <a:rPr lang="en-US" sz="1200" dirty="0"/>
              <a:t>, and sleep. </a:t>
            </a:r>
            <a:endParaRPr lang="en-US" sz="12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Safety and Security Needs</a:t>
            </a:r>
          </a:p>
          <a:p>
            <a:pPr lvl="1">
              <a:buNone/>
            </a:pPr>
            <a:r>
              <a:rPr lang="en-US" sz="1200" dirty="0" smtClean="0"/>
              <a:t>	Security </a:t>
            </a:r>
            <a:r>
              <a:rPr lang="en-US" sz="1200" dirty="0"/>
              <a:t>needs are important for survival, but they are not as demanding as the physiological </a:t>
            </a:r>
            <a:r>
              <a:rPr lang="en-US" sz="1200" dirty="0" smtClean="0"/>
              <a:t>needs. Examples of security needs include a desire for steady employment, health insurance, safe neighborhoods, and shelter from the environment.	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Social Needs</a:t>
            </a:r>
          </a:p>
          <a:p>
            <a:pPr lvl="1">
              <a:buNone/>
            </a:pPr>
            <a:r>
              <a:rPr lang="en-US" sz="1200" dirty="0" smtClean="0"/>
              <a:t>	These </a:t>
            </a:r>
            <a:r>
              <a:rPr lang="en-US" sz="1200" dirty="0"/>
              <a:t>include needs for belonging, love, and </a:t>
            </a:r>
            <a:r>
              <a:rPr lang="en-US" sz="1200" dirty="0" smtClean="0"/>
              <a:t>affection - such </a:t>
            </a:r>
            <a:r>
              <a:rPr lang="en-US" sz="1200" dirty="0"/>
              <a:t>as friendships, romantic </a:t>
            </a:r>
            <a:r>
              <a:rPr lang="en-US" sz="1200" dirty="0" smtClean="0"/>
              <a:t>attachments, families, community </a:t>
            </a:r>
            <a:r>
              <a:rPr lang="en-US" sz="1200" dirty="0"/>
              <a:t>or religious groups</a:t>
            </a:r>
            <a:r>
              <a:rPr lang="en-US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Esteem Needs</a:t>
            </a:r>
          </a:p>
          <a:p>
            <a:pPr lvl="1">
              <a:buNone/>
            </a:pPr>
            <a:r>
              <a:rPr lang="en-US" sz="1200" dirty="0" smtClean="0"/>
              <a:t>	The need </a:t>
            </a:r>
            <a:r>
              <a:rPr lang="en-US" sz="1200" dirty="0"/>
              <a:t>for things that reflect on self-esteem, personal worth, social recognition, and accomplishment</a:t>
            </a:r>
            <a:r>
              <a:rPr lang="en-US" sz="12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Self-actualizing Needs</a:t>
            </a:r>
          </a:p>
          <a:p>
            <a:pPr lvl="1">
              <a:buNone/>
            </a:pPr>
            <a:r>
              <a:rPr lang="en-US" sz="1200" dirty="0" smtClean="0"/>
              <a:t>	This </a:t>
            </a:r>
            <a:r>
              <a:rPr lang="en-US" sz="1200" dirty="0"/>
              <a:t>is the highest level of Maslow’s hierarchy of needs. Self-actualizing people are self-aware, </a:t>
            </a:r>
            <a:r>
              <a:rPr lang="en-US" sz="1200" dirty="0" smtClean="0"/>
              <a:t>concerned with </a:t>
            </a:r>
            <a:r>
              <a:rPr lang="en-US" sz="1200" dirty="0"/>
              <a:t>personal growth, less concerned with the opinions of </a:t>
            </a:r>
            <a:r>
              <a:rPr lang="en-US" sz="1200" dirty="0" smtClean="0"/>
              <a:t>others</a:t>
            </a:r>
            <a:r>
              <a:rPr lang="en-US" sz="1200" dirty="0"/>
              <a:t>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06969" y="5759033"/>
            <a:ext cx="56166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Consider your own job; describe how it satisfies your needs as articulated by Maslow.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7857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The Tavistock Institute of Human Relations </a:t>
            </a:r>
            <a:br>
              <a:rPr lang="en-US" sz="2400" b="1" dirty="0" smtClean="0"/>
            </a:br>
            <a:r>
              <a:rPr lang="en-US" sz="1600" b="1" dirty="0" smtClean="0"/>
              <a:t>(founded in1947)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Socio-technical </a:t>
            </a:r>
            <a:r>
              <a:rPr lang="en-US" sz="2400" dirty="0"/>
              <a:t>systems design </a:t>
            </a:r>
            <a:r>
              <a:rPr lang="en-US" sz="2400" dirty="0" smtClean="0"/>
              <a:t>approach to job, task </a:t>
            </a:r>
            <a:r>
              <a:rPr lang="en-US" sz="2400" dirty="0"/>
              <a:t>and </a:t>
            </a:r>
            <a:r>
              <a:rPr lang="en-US" sz="2400" dirty="0" smtClean="0"/>
              <a:t>organization </a:t>
            </a:r>
            <a:r>
              <a:rPr lang="en-US" sz="2400" dirty="0"/>
              <a:t>design for joint </a:t>
            </a:r>
            <a:r>
              <a:rPr lang="en-US" sz="2400" dirty="0" smtClean="0"/>
              <a:t>optimization </a:t>
            </a:r>
            <a:r>
              <a:rPr lang="en-US" sz="2400" dirty="0"/>
              <a:t>of both technical and psycho-social resources. </a:t>
            </a:r>
            <a:endParaRPr lang="en-US" sz="2400" dirty="0" smtClean="0"/>
          </a:p>
          <a:p>
            <a:pPr lvl="1"/>
            <a:r>
              <a:rPr lang="en-US" sz="1600" dirty="0" smtClean="0"/>
              <a:t>English </a:t>
            </a:r>
            <a:r>
              <a:rPr lang="en-US" sz="1600" dirty="0"/>
              <a:t>coalmines (Trist &amp; Bamforth, 1951) and Indian textile mills (Rice &amp; Miller, 1953)</a:t>
            </a:r>
          </a:p>
          <a:p>
            <a:r>
              <a:rPr lang="en-US" sz="2400" dirty="0" smtClean="0"/>
              <a:t>Culture </a:t>
            </a:r>
            <a:r>
              <a:rPr lang="en-US" sz="2400" dirty="0"/>
              <a:t>change and </a:t>
            </a:r>
            <a:r>
              <a:rPr lang="en-US" sz="2400" dirty="0" smtClean="0"/>
              <a:t>organization </a:t>
            </a:r>
            <a:r>
              <a:rPr lang="en-US" sz="2400" dirty="0"/>
              <a:t>development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Quality </a:t>
            </a:r>
            <a:r>
              <a:rPr lang="en-US" sz="2400" dirty="0"/>
              <a:t>of Working Life movements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661248"/>
            <a:ext cx="5938518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top down and bottom up job design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Should employees have a say in how their work is done?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413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 Lucida Sans 35pt&amp;quot;&quot;/&gt;&lt;property id=&quot;20307&quot; value=&quot;280&quot;/&gt;&lt;/object&gt;&lt;object type=&quot;3&quot; unique_id=&quot;10005&quot;&gt;&lt;property id=&quot;20148&quot; value=&quot;5&quot;/&gt;&lt;property id=&quot;20300&quot; value=&quot;Slide 2 - &amp;quot;Header Lucida Sans 24pt&amp;quot;&quot;/&gt;&lt;property id=&quot;20307&quot; value=&quot;278&quot;/&gt;&lt;/object&gt;&lt;object type=&quot;3&quot; unique_id=&quot;10006&quot;&gt;&lt;property id=&quot;20148&quot; value=&quot;5&quot;/&gt;&lt;property id=&quot;20300&quot; value=&quot;Slide 3 - &amp;quot;Thank You Lucida Sans 35pt&amp;quot;&quot;/&gt;&lt;property id=&quot;20307&quot; value=&quot;279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1950</Words>
  <Application>Microsoft Office PowerPoint</Application>
  <PresentationFormat>On-screen Show (4:3)</PresentationFormat>
  <Paragraphs>432</Paragraphs>
  <Slides>38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1_Office Theme</vt:lpstr>
      <vt:lpstr>Photo Editor Photo</vt:lpstr>
      <vt:lpstr>Train The Trainer OH Masterclass For Ergonomics:   Socio Technical Systems   Professor Brian Peacock  </vt:lpstr>
      <vt:lpstr>Socio Technical Systems &gt;&gt;&gt; Macroergonomics</vt:lpstr>
      <vt:lpstr>Multiple Purposes / Requirements of Design</vt:lpstr>
      <vt:lpstr>Henry Ford (1913) The Production Line</vt:lpstr>
      <vt:lpstr>Frederick Winslow Taylor (1856 – 1915)</vt:lpstr>
      <vt:lpstr>Frank and Lillian Gilbreth (1920s and onward)</vt:lpstr>
      <vt:lpstr>Hawthorne Studies (1924)</vt:lpstr>
      <vt:lpstr>Abraham Maslow (1908 – 1970) The Hierarchy of Needs</vt:lpstr>
      <vt:lpstr>The Tavistock Institute of Human Relations  (founded in1947) </vt:lpstr>
      <vt:lpstr>Frederick Herzberg (1923 – 2000)  Motivation – Hygiene Theory</vt:lpstr>
      <vt:lpstr>Fitts List (1951)</vt:lpstr>
      <vt:lpstr>Deming (1980s)</vt:lpstr>
      <vt:lpstr>Toyota Production System (1990s)</vt:lpstr>
      <vt:lpstr>The Ergonomics Furor of the 1990s</vt:lpstr>
      <vt:lpstr>Hendrick, Kleiner, Imada and others (1990s)</vt:lpstr>
      <vt:lpstr>Usability (2000s)</vt:lpstr>
      <vt:lpstr>Question</vt:lpstr>
      <vt:lpstr>Models of System Design</vt:lpstr>
      <vt:lpstr>Multiple Purposes / Requirements of Design</vt:lpstr>
      <vt:lpstr>The 6Us and 2Ms of Usability</vt:lpstr>
      <vt:lpstr>Factors in System  Design</vt:lpstr>
      <vt:lpstr>The System Design Process</vt:lpstr>
      <vt:lpstr>Design a Better Mouse Trap</vt:lpstr>
      <vt:lpstr>Life Cycle and Stakeholders in Design</vt:lpstr>
      <vt:lpstr>Product Life Cycle</vt:lpstr>
      <vt:lpstr>Examples of Socio Technical System Design</vt:lpstr>
      <vt:lpstr>Slide 27</vt:lpstr>
      <vt:lpstr>Beautiful Design </vt:lpstr>
      <vt:lpstr>Design for Construction</vt:lpstr>
      <vt:lpstr>Design for Crowds</vt:lpstr>
      <vt:lpstr>The Atlas Rocket to take astronauts to the moon </vt:lpstr>
      <vt:lpstr>Slide 32</vt:lpstr>
      <vt:lpstr>Design for Tourists?</vt:lpstr>
      <vt:lpstr>Fukushima, Three Mile Island Chernobyl</vt:lpstr>
      <vt:lpstr>The Future of Warfare</vt:lpstr>
      <vt:lpstr>From TODAY’s Newspaper</vt:lpstr>
      <vt:lpstr>UniSIM Blackboard Stakeholders</vt:lpstr>
      <vt:lpstr>System Sustainability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Joscans</dc:creator>
  <cp:lastModifiedBy>Chui Yoon Ping (UniSIM)</cp:lastModifiedBy>
  <cp:revision>88</cp:revision>
  <dcterms:created xsi:type="dcterms:W3CDTF">2012-01-26T10:45:43Z</dcterms:created>
  <dcterms:modified xsi:type="dcterms:W3CDTF">2013-11-04T04:03:24Z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C:\Documents and Settings\bpeacock\Desktop\WDA1\WDA2\Socio Technical Systems.ppta</vt:lpwstr>
  </property>
  <property fmtid="{D5CDD505-2E9C-101B-9397-08002B2CF9AE}" pid="4" name="ArticulateGUID">
    <vt:lpwstr>90E524C3-E368-404F-BB1B-42CA70FFC8DF</vt:lpwstr>
  </property>
  <property fmtid="{D5CDD505-2E9C-101B-9397-08002B2CF9AE}" pid="5" name="ArticulatePath">
    <vt:lpwstr>Socio Technical Systems</vt:lpwstr>
  </property>
</Properties>
</file>