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765925" cy="9867900"/>
  <p:custDataLst>
    <p:tags r:id="rId1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12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018"/>
    <a:srgbClr val="474B55"/>
    <a:srgbClr val="891545"/>
    <a:srgbClr val="FFFFFF"/>
    <a:srgbClr val="9C004E"/>
    <a:srgbClr val="595A62"/>
    <a:srgbClr val="93176C"/>
    <a:srgbClr val="A41A7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94660"/>
  </p:normalViewPr>
  <p:slideViewPr>
    <p:cSldViewPr snapToObjects="1">
      <p:cViewPr varScale="1">
        <p:scale>
          <a:sx n="70" d="100"/>
          <a:sy n="70" d="100"/>
        </p:scale>
        <p:origin x="-1080" y="-96"/>
      </p:cViewPr>
      <p:guideLst>
        <p:guide orient="horz" pos="206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-2598" y="-108"/>
      </p:cViewPr>
      <p:guideLst>
        <p:guide orient="horz" pos="3108"/>
        <p:guide pos="213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14332" y="9285420"/>
            <a:ext cx="2931901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fld id="{1850B365-2EDE-4037-A511-A9D7A97953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7" name="Picture 5" descr="SIM University Full Colour Logo_Horizontal (120ppi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0014" y="9372792"/>
            <a:ext cx="2000020" cy="320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41901" y="193590"/>
            <a:ext cx="5868501" cy="4462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Train The Trainer OH Masterclass For Ergonomics</a:t>
            </a:r>
          </a:p>
          <a:p>
            <a:pPr algn="ctr">
              <a:defRPr/>
            </a:pPr>
            <a:r>
              <a:rPr lang="en-US" sz="1100" dirty="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rPr>
              <a:t>Presented by Brian Peacock &amp; Chui Yoon Ping </a:t>
            </a:r>
          </a:p>
        </p:txBody>
      </p:sp>
    </p:spTree>
    <p:extLst>
      <p:ext uri="{BB962C8B-B14F-4D97-AF65-F5344CB8AC3E}">
        <p14:creationId xmlns:p14="http://schemas.microsoft.com/office/powerpoint/2010/main" xmlns="" val="9241773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593" y="739775"/>
            <a:ext cx="5502697" cy="4127024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593" y="4687253"/>
            <a:ext cx="541274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915989" y="162258"/>
            <a:ext cx="493394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400" dirty="0" smtClean="0"/>
              <a:t>Train The Trainer OH Masterclass For Ergonomics</a:t>
            </a:r>
          </a:p>
          <a:p>
            <a:pPr algn="ctr">
              <a:defRPr/>
            </a:pPr>
            <a:r>
              <a:rPr lang="en-US" sz="1200" i="1" dirty="0" smtClean="0"/>
              <a:t>Prof Brian Peacock and Assoc Prof Chui Yoon Ping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3832225" y="9372600"/>
            <a:ext cx="2932113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CA105-9E8F-4D80-9F86-02DB39C17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1138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739775"/>
            <a:ext cx="5413375" cy="40592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3568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8590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52871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4287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24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3860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412740" cy="4059555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2363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729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32458" y="9372792"/>
            <a:ext cx="2931901" cy="49339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85593CD-3B5A-446F-8CB5-2C9A4B9385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846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6123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5725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6593" y="747713"/>
            <a:ext cx="5501640" cy="412623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8513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890018"/>
                </a:solidFill>
                <a:latin typeface="Lucida Sans" pitchFamily="34" charset="0"/>
                <a:cs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125538"/>
            <a:ext cx="9144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7152"/>
            <a:ext cx="9144000" cy="609600"/>
          </a:xfrm>
          <a:prstGeom prst="rect">
            <a:avLst/>
          </a:prstGeom>
        </p:spPr>
        <p:txBody>
          <a:bodyPr/>
          <a:lstStyle>
            <a:lvl1pPr algn="ctr">
              <a:defRPr sz="2800" baseline="0">
                <a:solidFill>
                  <a:srgbClr val="890018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685800" y="1387810"/>
            <a:ext cx="7543800" cy="4572000"/>
          </a:xfrm>
          <a:prstGeom prst="rect">
            <a:avLst/>
          </a:prstGeom>
        </p:spPr>
        <p:txBody>
          <a:bodyPr vert="horz"/>
          <a:lstStyle>
            <a:lvl1pPr marL="342900" marR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 sz="2000" baseline="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742950" marR="0" indent="-28575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Wingdings" pitchFamily="2" charset="2"/>
              <a:buChar char="§"/>
              <a:tabLst/>
              <a:defRPr sz="2000">
                <a:solidFill>
                  <a:schemeClr val="tx1"/>
                </a:solidFill>
              </a:defRPr>
            </a:lvl2pPr>
          </a:lstStyle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890018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819400"/>
            <a:ext cx="6596082" cy="609600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chemeClr val="bg1"/>
                </a:solidFill>
                <a:latin typeface="Lucida sans"/>
                <a:cs typeface="Lucida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62000" y="3505200"/>
            <a:ext cx="3810000" cy="457200"/>
          </a:xfrm>
          <a:prstGeom prst="rect">
            <a:avLst/>
          </a:prstGeom>
        </p:spPr>
        <p:txBody>
          <a:bodyPr vert="horz"/>
          <a:lstStyle>
            <a:lvl1pPr>
              <a:buFontTx/>
              <a:buNone/>
              <a:defRPr sz="1600" b="0" baseline="0">
                <a:solidFill>
                  <a:schemeClr val="bg1"/>
                </a:solidFill>
                <a:latin typeface="Lucida sans"/>
                <a:cs typeface="Lucida sans"/>
              </a:defRPr>
            </a:lvl1pPr>
            <a:lvl2pPr marL="1588" indent="-1588">
              <a:buFontTx/>
              <a:buNone/>
              <a:tabLst/>
              <a:defRPr sz="1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/>
          <a:p>
            <a:fld id="{C29EE852-688F-41E8-BBB8-A4D8F2D75F3A}" type="datetime1">
              <a:rPr lang="en-US" smtClean="0"/>
              <a:pPr/>
              <a:t>04/11/2013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62000" y="6248400"/>
            <a:ext cx="3962400" cy="457200"/>
          </a:xfrm>
          <a:prstGeom prst="rect">
            <a:avLst/>
          </a:prstGeom>
        </p:spPr>
        <p:txBody>
          <a:bodyPr/>
          <a:lstStyle/>
          <a:p>
            <a:r>
              <a:rPr lang="en-US" sz="1600" smtClean="0">
                <a:solidFill>
                  <a:srgbClr val="696464"/>
                </a:solidFill>
              </a:rPr>
              <a:t>© Brian Peacock Ergonomics (BPE) Pte. Ltd.</a:t>
            </a:r>
            <a:endParaRPr lang="en-US" sz="1600" dirty="0" smtClean="0">
              <a:solidFill>
                <a:srgbClr val="6964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1695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titled-1.jpg"/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8" r:id="rId2"/>
    <p:sldLayoutId id="2147483667" r:id="rId3"/>
    <p:sldLayoutId id="2147483670" r:id="rId4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ヒラギノ角ゴ Pro W3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65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 bwMode="auto">
          <a:xfrm>
            <a:off x="457200" y="2420938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i="1" dirty="0" smtClean="0">
                <a:ea typeface="ヒラギノ角ゴ Pro W3" pitchFamily="120" charset="-128"/>
              </a:rPr>
              <a:t>Train The Trainer OH Masterclass For Ergonomics</a:t>
            </a:r>
            <a:r>
              <a:rPr lang="en-US" sz="2400" dirty="0" smtClean="0">
                <a:ea typeface="ヒラギノ角ゴ Pro W3" pitchFamily="120" charset="-128"/>
              </a:rPr>
              <a:t>:</a:t>
            </a:r>
            <a:br>
              <a:rPr lang="en-US" sz="2400" dirty="0" smtClean="0">
                <a:ea typeface="ヒラギノ角ゴ Pro W3" pitchFamily="120" charset="-128"/>
              </a:rPr>
            </a:br>
            <a:r>
              <a:rPr lang="en-US" sz="2800" b="1" dirty="0">
                <a:ea typeface="ヒラギノ角ゴ Pro W3" pitchFamily="120" charset="-128"/>
              </a:rPr>
              <a:t/>
            </a:r>
            <a:br>
              <a:rPr lang="en-US" sz="2800" b="1" dirty="0">
                <a:ea typeface="ヒラギノ角ゴ Pro W3" pitchFamily="120" charset="-128"/>
              </a:rPr>
            </a:br>
            <a:r>
              <a:rPr lang="en-US" sz="2800" b="1" dirty="0" smtClean="0">
                <a:ea typeface="ヒラギノ角ゴ Pro W3" pitchFamily="120" charset="-128"/>
              </a:rPr>
              <a:t>Vision and Lighting</a:t>
            </a:r>
            <a:br>
              <a:rPr lang="en-US" sz="2800" b="1" dirty="0" smtClean="0">
                <a:ea typeface="ヒラギノ角ゴ Pro W3" pitchFamily="120" charset="-128"/>
              </a:rPr>
            </a:br>
            <a:r>
              <a:rPr lang="en-US" sz="2800" b="1" dirty="0" smtClean="0">
                <a:ea typeface="ヒラギノ角ゴ Pro W3" pitchFamily="120" charset="-128"/>
              </a:rPr>
              <a:t/>
            </a:r>
            <a:br>
              <a:rPr lang="en-US" sz="2800" b="1" dirty="0" smtClean="0">
                <a:ea typeface="ヒラギノ角ゴ Pro W3" pitchFamily="120" charset="-128"/>
              </a:rPr>
            </a:br>
            <a:r>
              <a:rPr lang="en-US" sz="2000" i="1" dirty="0" smtClean="0">
                <a:ea typeface="ヒラギノ角ゴ Pro W3" pitchFamily="120" charset="-128"/>
              </a:rPr>
              <a:t> </a:t>
            </a:r>
            <a:r>
              <a:rPr lang="en-US" sz="1800" i="1" dirty="0" smtClean="0">
                <a:ea typeface="ヒラギノ角ゴ Pro W3" pitchFamily="120" charset="-128"/>
              </a:rPr>
              <a:t>Prof. Brian Peacock  &amp; A. Prof. Chui Yoon Ping </a:t>
            </a:r>
            <a:r>
              <a:rPr lang="en-US" sz="2800" dirty="0" smtClean="0">
                <a:ea typeface="ヒラギノ角ゴ Pro W3" pitchFamily="120" charset="-128"/>
              </a:rPr>
              <a:t/>
            </a:r>
            <a:br>
              <a:rPr lang="en-US" sz="2800" dirty="0" smtClean="0">
                <a:ea typeface="ヒラギノ角ゴ Pro W3" pitchFamily="120" charset="-128"/>
              </a:rPr>
            </a:br>
            <a:r>
              <a:rPr lang="en-US" sz="2800" dirty="0" smtClean="0">
                <a:ea typeface="ヒラギノ角ゴ Pro W3" pitchFamily="120" charset="-128"/>
              </a:rPr>
              <a:t/>
            </a:r>
            <a:br>
              <a:rPr lang="en-US" sz="2800" dirty="0" smtClean="0">
                <a:ea typeface="ヒラギノ角ゴ Pro W3" pitchFamily="120" charset="-128"/>
              </a:rPr>
            </a:br>
            <a:r>
              <a:rPr lang="en-US" sz="2800" dirty="0" smtClean="0">
                <a:ea typeface="ヒラギノ角ゴ Pro W3" pitchFamily="120" charset="-128"/>
              </a:rPr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 Studies in Vision and Lighting</a:t>
            </a: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554162"/>
            <a:ext cx="5635352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800" dirty="0" smtClean="0"/>
              <a:t>Inspection of flaws in sheet metal</a:t>
            </a:r>
          </a:p>
          <a:p>
            <a:r>
              <a:rPr lang="en-US" sz="2800" dirty="0" smtClean="0"/>
              <a:t>Flaws vary - dings, scratches, scuffs</a:t>
            </a:r>
          </a:p>
          <a:p>
            <a:r>
              <a:rPr lang="en-US" sz="2800" dirty="0" smtClean="0"/>
              <a:t>Increase general lighting</a:t>
            </a:r>
          </a:p>
          <a:p>
            <a:r>
              <a:rPr lang="en-US" sz="2800" dirty="0" smtClean="0"/>
              <a:t>Introduce directional lighting</a:t>
            </a:r>
          </a:p>
          <a:p>
            <a:r>
              <a:rPr lang="en-US" sz="2800" dirty="0" smtClean="0"/>
              <a:t>Create movement - change</a:t>
            </a:r>
          </a:p>
          <a:p>
            <a:r>
              <a:rPr lang="en-US" sz="2800" dirty="0" smtClean="0"/>
              <a:t>Consider effects of search pattern and pacing</a:t>
            </a:r>
          </a:p>
          <a:p>
            <a:r>
              <a:rPr lang="en-US" sz="2800" dirty="0" smtClean="0"/>
              <a:t>Consider effects of visual capabilities and experience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700808"/>
            <a:ext cx="2145432" cy="28623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 challenges and solutions to the inspection of car bodies that have emerged from the paint shop and been conveyed through general assembly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23498349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Exercises in Vision and Lighting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5326360" cy="4572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Describe the light sources in a CAD room</a:t>
            </a:r>
          </a:p>
          <a:p>
            <a:endParaRPr lang="en-US" sz="800" dirty="0" smtClean="0"/>
          </a:p>
          <a:p>
            <a:r>
              <a:rPr lang="en-US" sz="3300" dirty="0" smtClean="0"/>
              <a:t>Describe the characteristics of vision that must be considered in screen content and format design</a:t>
            </a:r>
          </a:p>
          <a:p>
            <a:endParaRPr lang="en-US" sz="800" dirty="0" smtClean="0"/>
          </a:p>
          <a:p>
            <a:r>
              <a:rPr lang="en-US" sz="3300" dirty="0" smtClean="0"/>
              <a:t>Give recommendations for ambient and local lighting</a:t>
            </a:r>
          </a:p>
          <a:p>
            <a:endParaRPr lang="en-US" sz="800" dirty="0" smtClean="0"/>
          </a:p>
          <a:p>
            <a:r>
              <a:rPr lang="en-US" sz="3300" dirty="0" smtClean="0"/>
              <a:t>Describe alternative interventions</a:t>
            </a:r>
            <a:endParaRPr lang="en-US" sz="33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988840"/>
            <a:ext cx="2145432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Discuss the lighting issues in a large computer room where people work all day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418206670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Vision and Lighting are important human factors challenges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Discuss the vision and lighting aspects of your day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Physics of Light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665312"/>
            <a:ext cx="4534272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Light Intensity</a:t>
            </a:r>
          </a:p>
          <a:p>
            <a:pPr lvl="1"/>
            <a:r>
              <a:rPr lang="en-US" dirty="0" smtClean="0"/>
              <a:t>Luminance - light source</a:t>
            </a:r>
          </a:p>
          <a:p>
            <a:pPr lvl="1"/>
            <a:r>
              <a:rPr lang="en-US" dirty="0" smtClean="0"/>
              <a:t>Illumination - light arriving at a surface</a:t>
            </a:r>
          </a:p>
          <a:p>
            <a:pPr lvl="1"/>
            <a:r>
              <a:rPr lang="en-US" dirty="0" smtClean="0"/>
              <a:t>Reflection</a:t>
            </a:r>
          </a:p>
          <a:p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Shadows</a:t>
            </a:r>
          </a:p>
          <a:p>
            <a:r>
              <a:rPr lang="en-US" dirty="0" smtClean="0"/>
              <a:t>Color</a:t>
            </a:r>
          </a:p>
          <a:p>
            <a:pPr lvl="1"/>
            <a:r>
              <a:rPr lang="en-US" dirty="0" smtClean="0"/>
              <a:t>Refraction</a:t>
            </a:r>
          </a:p>
          <a:p>
            <a:pPr lvl="1"/>
            <a:r>
              <a:rPr lang="en-US" dirty="0" smtClean="0"/>
              <a:t>Chromatic Charts</a:t>
            </a:r>
          </a:p>
          <a:p>
            <a:r>
              <a:rPr lang="en-US" dirty="0" smtClean="0"/>
              <a:t>Contrast between object and background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64088" y="1690278"/>
            <a:ext cx="3021087" cy="230832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Discuss and describe </a:t>
            </a:r>
            <a:r>
              <a:rPr lang="en-US" i="1" dirty="0" smtClean="0"/>
              <a:t>these characteristics of light.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How would you measure them?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What are the implications for human performance 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4757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Sources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628800"/>
            <a:ext cx="5110336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Sunlight</a:t>
            </a:r>
          </a:p>
          <a:p>
            <a:pPr lvl="1"/>
            <a:r>
              <a:rPr lang="en-US" dirty="0" smtClean="0"/>
              <a:t>Windows</a:t>
            </a:r>
          </a:p>
          <a:p>
            <a:pPr lvl="1"/>
            <a:r>
              <a:rPr lang="en-US" dirty="0" smtClean="0"/>
              <a:t>Sky lights</a:t>
            </a:r>
          </a:p>
          <a:p>
            <a:pPr lvl="1"/>
            <a:endParaRPr lang="en-US" sz="800" dirty="0" smtClean="0"/>
          </a:p>
          <a:p>
            <a:r>
              <a:rPr lang="en-US" dirty="0" smtClean="0"/>
              <a:t>Artificial Light</a:t>
            </a:r>
          </a:p>
          <a:p>
            <a:pPr lvl="1"/>
            <a:r>
              <a:rPr lang="en-US" dirty="0" smtClean="0"/>
              <a:t>Tungsten, Fluorescent, Mercury, Sodium, Argon, Neon etc.</a:t>
            </a:r>
          </a:p>
          <a:p>
            <a:pPr lvl="1"/>
            <a:r>
              <a:rPr lang="en-US" dirty="0" smtClean="0"/>
              <a:t>LEDs</a:t>
            </a:r>
          </a:p>
          <a:p>
            <a:pPr lvl="1"/>
            <a:r>
              <a:rPr lang="en-US" dirty="0" smtClean="0"/>
              <a:t>Color characteristics</a:t>
            </a:r>
          </a:p>
          <a:p>
            <a:pPr lvl="1"/>
            <a:endParaRPr lang="en-US" sz="865" dirty="0" smtClean="0"/>
          </a:p>
          <a:p>
            <a:r>
              <a:rPr lang="en-US" dirty="0" smtClean="0"/>
              <a:t>Reflection</a:t>
            </a:r>
          </a:p>
          <a:p>
            <a:r>
              <a:rPr lang="en-US" dirty="0" smtClean="0"/>
              <a:t>Dispersion</a:t>
            </a:r>
          </a:p>
          <a:p>
            <a:r>
              <a:rPr lang="en-US" dirty="0" smtClean="0"/>
              <a:t>Light and Heat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52120" y="1628800"/>
            <a:ext cx="2145432" cy="1200329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Search the Internet for descriptions of different light sources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90609933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Measurement of Light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628800"/>
            <a:ext cx="5110336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Luminance:</a:t>
            </a:r>
          </a:p>
          <a:p>
            <a:pPr lvl="1"/>
            <a:r>
              <a:rPr lang="en-US" sz="2400" dirty="0" smtClean="0"/>
              <a:t>Light emitted from a source</a:t>
            </a:r>
          </a:p>
          <a:p>
            <a:r>
              <a:rPr lang="en-US" sz="2400" dirty="0" smtClean="0"/>
              <a:t>Illumination:</a:t>
            </a:r>
          </a:p>
          <a:p>
            <a:pPr lvl="1"/>
            <a:r>
              <a:rPr lang="en-US" sz="2400" dirty="0" smtClean="0"/>
              <a:t>Light arriving at a surface</a:t>
            </a:r>
          </a:p>
          <a:p>
            <a:r>
              <a:rPr lang="en-US" sz="2400" dirty="0" smtClean="0"/>
              <a:t>Light Meter</a:t>
            </a:r>
          </a:p>
          <a:p>
            <a:pPr lvl="1"/>
            <a:r>
              <a:rPr lang="en-US" sz="2400" dirty="0" err="1" smtClean="0"/>
              <a:t>Lux</a:t>
            </a:r>
            <a:r>
              <a:rPr lang="en-US" sz="2400" dirty="0" smtClean="0"/>
              <a:t> (10 - 2000)</a:t>
            </a:r>
          </a:p>
          <a:p>
            <a:r>
              <a:rPr lang="en-US" sz="2400" dirty="0" smtClean="0"/>
              <a:t>Spot Meter</a:t>
            </a:r>
          </a:p>
          <a:p>
            <a:r>
              <a:rPr lang="en-US" sz="2400" dirty="0" smtClean="0"/>
              <a:t>Color temperature measurement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084168" y="1628800"/>
            <a:ext cx="2145432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Use your </a:t>
            </a:r>
            <a:r>
              <a:rPr lang="en-US" i="1" dirty="0" err="1" smtClean="0"/>
              <a:t>iPad</a:t>
            </a:r>
            <a:r>
              <a:rPr lang="en-US" i="1" dirty="0" smtClean="0"/>
              <a:t> app to measure the light intensity at different locations, inside and outside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11184215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Physiology of Vision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772816"/>
            <a:ext cx="4534272" cy="418699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Cornea, Lens, Pupil, Eye Muscles</a:t>
            </a:r>
          </a:p>
          <a:p>
            <a:r>
              <a:rPr lang="en-US" dirty="0" smtClean="0"/>
              <a:t>Retina</a:t>
            </a:r>
          </a:p>
          <a:p>
            <a:pPr lvl="1"/>
            <a:r>
              <a:rPr lang="en-US" dirty="0" smtClean="0"/>
              <a:t>Rods and Cones, Fovea</a:t>
            </a:r>
          </a:p>
          <a:p>
            <a:pPr lvl="1"/>
            <a:r>
              <a:rPr lang="en-US" dirty="0" smtClean="0"/>
              <a:t>Color vision</a:t>
            </a:r>
          </a:p>
          <a:p>
            <a:r>
              <a:rPr lang="en-US" dirty="0" smtClean="0"/>
              <a:t>The Optic Nerve</a:t>
            </a:r>
          </a:p>
          <a:p>
            <a:endParaRPr lang="en-US" dirty="0" smtClean="0"/>
          </a:p>
          <a:p>
            <a:r>
              <a:rPr lang="en-US" dirty="0" smtClean="0"/>
              <a:t>Light and Dark Adaptation</a:t>
            </a:r>
          </a:p>
          <a:p>
            <a:r>
              <a:rPr lang="en-US" dirty="0" smtClean="0"/>
              <a:t>Accommodation, Focus </a:t>
            </a:r>
          </a:p>
          <a:p>
            <a:r>
              <a:rPr lang="en-US" dirty="0" smtClean="0"/>
              <a:t>Monocular and Binocular Vision</a:t>
            </a:r>
          </a:p>
          <a:p>
            <a:r>
              <a:rPr lang="en-US" dirty="0" err="1" smtClean="0"/>
              <a:t>Presbyopia</a:t>
            </a:r>
            <a:r>
              <a:rPr lang="en-US" dirty="0" smtClean="0"/>
              <a:t> - age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8144" y="1772816"/>
            <a:ext cx="2145432" cy="14773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Explore the Internet for descriptions of the functions of each of these structures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012159" y="4077072"/>
            <a:ext cx="2012975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Describe and discuss these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338830621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virtualmedicalcentre.com/uploads/VMC/DiseaseImages/2133_eye_anatomy_label_v2_700.jpg"/>
          <p:cNvPicPr>
            <a:picLocks noChangeAspect="1" noChangeArrowheads="1"/>
          </p:cNvPicPr>
          <p:nvPr/>
        </p:nvPicPr>
        <p:blipFill>
          <a:blip r:embed="rId3" cstate="print"/>
          <a:srcRect b="7224"/>
          <a:stretch>
            <a:fillRect/>
          </a:stretch>
        </p:blipFill>
        <p:spPr bwMode="auto">
          <a:xfrm>
            <a:off x="457200" y="330055"/>
            <a:ext cx="7283152" cy="507739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57200" y="5517232"/>
            <a:ext cx="2145432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What do all these structures do??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215274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Performance Measurement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700808"/>
            <a:ext cx="5542384" cy="425900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dirty="0" err="1" smtClean="0"/>
              <a:t>Orthorator</a:t>
            </a:r>
            <a:r>
              <a:rPr lang="en-US" dirty="0" smtClean="0"/>
              <a:t> - Vision Screening</a:t>
            </a:r>
          </a:p>
          <a:p>
            <a:r>
              <a:rPr lang="en-US" dirty="0" smtClean="0"/>
              <a:t>Visual Acuity</a:t>
            </a:r>
          </a:p>
          <a:p>
            <a:pPr lvl="1"/>
            <a:r>
              <a:rPr lang="en-US" dirty="0" smtClean="0"/>
              <a:t>Visual Angle</a:t>
            </a:r>
          </a:p>
          <a:p>
            <a:pPr lvl="1"/>
            <a:r>
              <a:rPr lang="en-US" dirty="0" smtClean="0"/>
              <a:t>Near and Far Vision</a:t>
            </a:r>
          </a:p>
          <a:p>
            <a:r>
              <a:rPr lang="en-US" dirty="0" smtClean="0"/>
              <a:t>Contrast Sensitivity</a:t>
            </a:r>
          </a:p>
          <a:p>
            <a:r>
              <a:rPr lang="en-US" dirty="0" smtClean="0"/>
              <a:t>Depth Perception</a:t>
            </a:r>
          </a:p>
          <a:p>
            <a:r>
              <a:rPr lang="en-US" dirty="0" smtClean="0"/>
              <a:t>Color Perception, Color Deficiency</a:t>
            </a:r>
          </a:p>
          <a:p>
            <a:r>
              <a:rPr lang="en-US" dirty="0" smtClean="0"/>
              <a:t>Critical Flicker Fusion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1772816"/>
            <a:ext cx="2145432" cy="203132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How do we measure vision?</a:t>
            </a:r>
          </a:p>
          <a:p>
            <a:pPr algn="ctr"/>
            <a:endParaRPr lang="en-US" i="1" dirty="0" smtClean="0"/>
          </a:p>
          <a:p>
            <a:pPr algn="ctr"/>
            <a:r>
              <a:rPr lang="en-US" i="1" dirty="0" smtClean="0"/>
              <a:t>Download an app for visual acuity and color vision measurement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5895459"/>
            <a:ext cx="5616624" cy="36933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Explain Critical Flicker Fusion Frequency.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64667717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Effects of Poor Lighting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2400" dirty="0" smtClean="0"/>
              <a:t>Reduction in Visual Acuity</a:t>
            </a:r>
          </a:p>
          <a:p>
            <a:r>
              <a:rPr lang="en-US" sz="2400" dirty="0" smtClean="0"/>
              <a:t>Glare</a:t>
            </a:r>
          </a:p>
          <a:p>
            <a:pPr lvl="1"/>
            <a:r>
              <a:rPr lang="en-US" sz="2400" dirty="0" smtClean="0"/>
              <a:t>Discomfort Glare</a:t>
            </a:r>
          </a:p>
          <a:p>
            <a:pPr lvl="1"/>
            <a:r>
              <a:rPr lang="en-US" sz="2400" dirty="0" smtClean="0"/>
              <a:t>Disability Glare</a:t>
            </a:r>
          </a:p>
          <a:p>
            <a:pPr lvl="1"/>
            <a:r>
              <a:rPr lang="en-US" sz="2400" dirty="0" smtClean="0"/>
              <a:t>Glare Index</a:t>
            </a:r>
          </a:p>
          <a:p>
            <a:r>
              <a:rPr lang="en-US" sz="2400" dirty="0" smtClean="0"/>
              <a:t>Color Discrimination</a:t>
            </a:r>
          </a:p>
          <a:p>
            <a:r>
              <a:rPr lang="en-US" sz="2400" dirty="0" smtClean="0"/>
              <a:t>Visual Fatigue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5550495"/>
            <a:ext cx="4824536" cy="92333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Identify, discuss and describe some occupations where visual performance is important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60047321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Environment Design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quarter" idx="11"/>
          </p:nvPr>
        </p:nvSpPr>
        <p:spPr>
          <a:xfrm>
            <a:off x="685800" y="1387810"/>
            <a:ext cx="5254352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/>
              <a:t>Ambient Lighting</a:t>
            </a:r>
          </a:p>
          <a:p>
            <a:r>
              <a:rPr lang="en-US" sz="2400" dirty="0" smtClean="0"/>
              <a:t>Task Lighting</a:t>
            </a:r>
          </a:p>
          <a:p>
            <a:r>
              <a:rPr lang="en-US" sz="2400" dirty="0" smtClean="0"/>
              <a:t>Reflectors</a:t>
            </a:r>
          </a:p>
          <a:p>
            <a:r>
              <a:rPr lang="en-US" sz="2400" dirty="0" err="1" smtClean="0"/>
              <a:t>Dispersors</a:t>
            </a:r>
            <a:endParaRPr lang="en-US" sz="2400" dirty="0" smtClean="0"/>
          </a:p>
          <a:p>
            <a:r>
              <a:rPr lang="en-US" sz="2400" dirty="0" smtClean="0"/>
              <a:t>Directional Lighting, Modeling</a:t>
            </a:r>
          </a:p>
          <a:p>
            <a:r>
              <a:rPr lang="en-US" sz="2400" dirty="0" smtClean="0"/>
              <a:t>Glare Elimination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733256"/>
            <a:ext cx="5254352" cy="646331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Identify a visually demanding task and describe the management of the light environment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137433451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resentation Title Lucida Sans 35pt&amp;quot;&quot;/&gt;&lt;property id=&quot;20307&quot; value=&quot;280&quot;/&gt;&lt;/object&gt;&lt;object type=&quot;3&quot; unique_id=&quot;10005&quot;&gt;&lt;property id=&quot;20148&quot; value=&quot;5&quot;/&gt;&lt;property id=&quot;20300&quot; value=&quot;Slide 2 - &amp;quot;Header Lucida Sans 24pt&amp;quot;&quot;/&gt;&lt;property id=&quot;20307&quot; value=&quot;278&quot;/&gt;&lt;/object&gt;&lt;object type=&quot;3&quot; unique_id=&quot;10006&quot;&gt;&lt;property id=&quot;20148&quot; value=&quot;5&quot;/&gt;&lt;property id=&quot;20300&quot; value=&quot;Slide 3 - &amp;quot;Thank You Lucida Sans 35pt&amp;quot;&quot;/&gt;&lt;property id=&quot;20307&quot; value=&quot;279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456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1_Office Theme</vt:lpstr>
      <vt:lpstr>Train The Trainer OH Masterclass For Ergonomics:  Vision and Lighting   Prof. Brian Peacock  &amp; A. Prof. Chui Yoon Ping    </vt:lpstr>
      <vt:lpstr>The Physics of Light</vt:lpstr>
      <vt:lpstr>Light Sources</vt:lpstr>
      <vt:lpstr>The Measurement of Light</vt:lpstr>
      <vt:lpstr>The Physiology of Vision</vt:lpstr>
      <vt:lpstr>Slide 6</vt:lpstr>
      <vt:lpstr>Visual Performance Measurement</vt:lpstr>
      <vt:lpstr>The Effects of Poor Lighting</vt:lpstr>
      <vt:lpstr>Visual Environment Design</vt:lpstr>
      <vt:lpstr>Case Studies in Vision and Lighting</vt:lpstr>
      <vt:lpstr>Exercises in Vision and Lighting</vt:lpstr>
      <vt:lpstr>Reflections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Joscans</dc:creator>
  <cp:lastModifiedBy>Chui Yoon Ping (UniSIM)</cp:lastModifiedBy>
  <cp:revision>98</cp:revision>
  <dcterms:created xsi:type="dcterms:W3CDTF">2012-01-26T10:45:43Z</dcterms:created>
  <dcterms:modified xsi:type="dcterms:W3CDTF">2013-11-04T01:58:03Z</dcterms:modified>
</cp:coreProperties>
</file>