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6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EFDCD-B327-9E45-9485-2DECF71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592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3B86-69B5-480D-A4D0-82C6BD31B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597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3B86-69B5-480D-A4D0-82C6BD31B5D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BC2CC-98EA-429E-BF3C-DCA024E73C9B}" type="slidenum">
              <a:rPr lang="en-US"/>
              <a:pPr/>
              <a:t>10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Discuss this and other courses in these system design terms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5985-616A-4AC1-A07B-A5ADB1496A4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3B86-69B5-480D-A4D0-82C6BD31B5D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3B86-69B5-480D-A4D0-82C6BD31B5D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3B86-69B5-480D-A4D0-82C6BD31B5D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5985-616A-4AC1-A07B-A5ADB1496A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76BC3-A760-4E75-82EC-7318CEB29102}" type="slidenum">
              <a:rPr lang="en-US"/>
              <a:pPr/>
              <a:t>4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don’t solve the big problems early it will cost you later.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Product quality</a:t>
            </a:r>
          </a:p>
          <a:p>
            <a:pPr>
              <a:buFontTx/>
              <a:buChar char="•"/>
            </a:pPr>
            <a:r>
              <a:rPr lang="en-US"/>
              <a:t>Productivity</a:t>
            </a:r>
          </a:p>
          <a:p>
            <a:pPr>
              <a:buFontTx/>
              <a:buChar char="•"/>
            </a:pPr>
            <a:r>
              <a:rPr lang="en-US"/>
              <a:t>Safety</a:t>
            </a:r>
          </a:p>
          <a:p>
            <a:pPr>
              <a:buFontTx/>
              <a:buChar char="•"/>
            </a:pPr>
            <a:r>
              <a:rPr lang="en-US"/>
              <a:t>Customer appeal</a:t>
            </a:r>
          </a:p>
          <a:p>
            <a:pPr>
              <a:buFontTx/>
              <a:buChar char="•"/>
            </a:pPr>
            <a:endParaRPr lang="en-US"/>
          </a:p>
          <a:p>
            <a:r>
              <a:rPr lang="en-US"/>
              <a:t>Model airplanes, cars and airplanes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66F29-64C7-4793-9E4B-A040C03072B7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Within the GM Systems Engineering function</a:t>
            </a:r>
          </a:p>
          <a:p>
            <a:endParaRPr lang="en-US"/>
          </a:p>
          <a:p>
            <a:r>
              <a:rPr lang="en-US"/>
              <a:t>Concurrent engineering, Lean / Agile manufacturing</a:t>
            </a:r>
          </a:p>
          <a:p>
            <a:endParaRPr lang="en-US"/>
          </a:p>
          <a:p>
            <a:r>
              <a:rPr lang="en-US"/>
              <a:t>Stage reviews</a:t>
            </a:r>
          </a:p>
          <a:p>
            <a:endParaRPr lang="en-US"/>
          </a:p>
          <a:p>
            <a:r>
              <a:rPr lang="en-US"/>
              <a:t>Wall Worksheet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1951A-9FDD-45B0-AE47-AD0CDD2EFF53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Issues / opportunities at each stage of the design / production process</a:t>
            </a:r>
          </a:p>
          <a:p>
            <a:endParaRPr lang="en-US"/>
          </a:p>
          <a:p>
            <a:r>
              <a:rPr lang="en-US"/>
              <a:t>What about safety?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4B7C0-A55A-4583-967E-0DE8E712F5F4}" type="slidenum">
              <a:rPr lang="en-US"/>
              <a:pPr/>
              <a:t>7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safety questions should be asked at what stage?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B1AA4-1528-4F5E-8F9E-40F5D3880858}" type="slidenum">
              <a:rPr lang="en-US"/>
              <a:pPr/>
              <a:t>8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Putting safety into the processes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AFA0B-23F3-4093-9644-B66F7D037108}" type="slidenum">
              <a:rPr lang="en-US"/>
              <a:pPr/>
              <a:t>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step in the design process involves these sub steps / activities</a:t>
            </a:r>
          </a:p>
          <a:p>
            <a:endParaRPr lang="en-US"/>
          </a:p>
          <a:p>
            <a:r>
              <a:rPr lang="en-US"/>
              <a:t>Describe for paper airplane / training airplane manufacturing, given that the design has been agreed upon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99FB-00E7-724E-9070-4B3DB8CF303B}" type="datetime1">
              <a:rPr lang="en-US" smtClean="0"/>
              <a:t>7/3/2014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F7F6-B7B4-FC4D-9BAB-8FCDE6750350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D505-D50A-B84C-9E8A-8E6B422E695C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5673-CA9E-F446-A7F3-E4730DD90B34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465F-CAFE-3F42-9198-931E8466E175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A279-928F-0545-AB57-CA5C596D9CFB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5CC-E4CC-F54C-B0C1-420CF3491E13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99D9-2AD8-FE45-9196-3F275B148978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3DB-E418-8641-92A0-3C70F447CCB8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F5D2-07D7-CF47-BDCE-428DBC80201A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FD2A-C48E-4241-9243-B9C2FBB8F698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39C2D6-B230-054B-824C-DCC09AEF8F6A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C89291-F5F6-409E-BF98-48E3E0B3A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 Life Cycle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1722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3429000"/>
            <a:ext cx="77794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Brian Peacock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Pitney Bowes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r>
              <a:rPr lang="en-US" dirty="0"/>
              <a:t>The Classroom Analogy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3581400"/>
            <a:ext cx="1828800" cy="9144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Specifications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Syllabus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2819400" y="3200400"/>
            <a:ext cx="1752600" cy="146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Classes, Labs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 and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Homework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5105400" y="2667000"/>
            <a:ext cx="1219200" cy="2027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Exams</a:t>
            </a:r>
          </a:p>
          <a:p>
            <a:pPr algn="ctr"/>
            <a:endParaRPr lang="en-US" sz="2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Verify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the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 knowledge</a:t>
            </a:r>
            <a:endParaRPr lang="en-US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6858000" y="3581400"/>
            <a:ext cx="1905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Employers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Validate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the 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capabilities</a:t>
            </a:r>
            <a:endParaRPr lang="en-US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7200" y="12954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Capabilities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cxnSp>
        <p:nvCxnSpPr>
          <p:cNvPr id="19" name="Curved Connector 18"/>
          <p:cNvCxnSpPr>
            <a:stCxn id="16" idx="2"/>
            <a:endCxn id="210947" idx="0"/>
          </p:cNvCxnSpPr>
          <p:nvPr/>
        </p:nvCxnSpPr>
        <p:spPr>
          <a:xfrm rot="5400000">
            <a:off x="990600" y="2819400"/>
            <a:ext cx="1066800" cy="4572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210947" idx="3"/>
            <a:endCxn id="210949" idx="1"/>
          </p:cNvCxnSpPr>
          <p:nvPr/>
        </p:nvCxnSpPr>
        <p:spPr>
          <a:xfrm flipV="1">
            <a:off x="2209800" y="3932238"/>
            <a:ext cx="609600" cy="106363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210949" idx="3"/>
            <a:endCxn id="210950" idx="1"/>
          </p:cNvCxnSpPr>
          <p:nvPr/>
        </p:nvCxnSpPr>
        <p:spPr>
          <a:xfrm flipV="1">
            <a:off x="4572000" y="3680619"/>
            <a:ext cx="533400" cy="25161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210950" idx="3"/>
            <a:endCxn id="210951" idx="1"/>
          </p:cNvCxnSpPr>
          <p:nvPr/>
        </p:nvCxnSpPr>
        <p:spPr>
          <a:xfrm>
            <a:off x="6324600" y="3680619"/>
            <a:ext cx="533400" cy="89138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16" idx="3"/>
            <a:endCxn id="210951" idx="0"/>
          </p:cNvCxnSpPr>
          <p:nvPr/>
        </p:nvCxnSpPr>
        <p:spPr>
          <a:xfrm>
            <a:off x="3048000" y="1905000"/>
            <a:ext cx="4762500" cy="1676400"/>
          </a:xfrm>
          <a:prstGeom prst="curvedConnector2">
            <a:avLst/>
          </a:prstGeom>
          <a:ln w="381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210947" idx="2"/>
            <a:endCxn id="210950" idx="2"/>
          </p:cNvCxnSpPr>
          <p:nvPr/>
        </p:nvCxnSpPr>
        <p:spPr>
          <a:xfrm rot="16200000" flipH="1">
            <a:off x="3405982" y="2385219"/>
            <a:ext cx="198437" cy="4419600"/>
          </a:xfrm>
          <a:prstGeom prst="curvedConnector3">
            <a:avLst>
              <a:gd name="adj1" fmla="val 715499"/>
            </a:avLst>
          </a:prstGeom>
          <a:ln w="381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77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Proactive Design saves Time and Money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16977" y="1143000"/>
            <a:ext cx="17526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Requirements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2776" y="1676400"/>
            <a:ext cx="1640423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Concept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Development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4777" y="2209800"/>
            <a:ext cx="1447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Concept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177" y="2743200"/>
            <a:ext cx="16764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Specifications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6377" y="32305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Tooling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5977" y="37639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9377" y="42973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Marketing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4830762"/>
            <a:ext cx="1752599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 and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Misuse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0976" y="5364162"/>
            <a:ext cx="1564223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Maintenance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89177" y="5897562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Disposal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23" name="Curved Connector 22"/>
          <p:cNvCxnSpPr>
            <a:stCxn id="9" idx="1"/>
            <a:endCxn id="8" idx="1"/>
          </p:cNvCxnSpPr>
          <p:nvPr/>
        </p:nvCxnSpPr>
        <p:spPr>
          <a:xfrm rot="10800000">
            <a:off x="2398177" y="3009900"/>
            <a:ext cx="838200" cy="487362"/>
          </a:xfrm>
          <a:prstGeom prst="curvedConnector3">
            <a:avLst>
              <a:gd name="adj1" fmla="val 1272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1" idx="1"/>
            <a:endCxn id="8" idx="1"/>
          </p:cNvCxnSpPr>
          <p:nvPr/>
        </p:nvCxnSpPr>
        <p:spPr>
          <a:xfrm rot="10800000">
            <a:off x="2398177" y="3009900"/>
            <a:ext cx="1981200" cy="1554162"/>
          </a:xfrm>
          <a:prstGeom prst="curvedConnector3">
            <a:avLst>
              <a:gd name="adj1" fmla="val 1115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0" idx="1"/>
            <a:endCxn id="8" idx="1"/>
          </p:cNvCxnSpPr>
          <p:nvPr/>
        </p:nvCxnSpPr>
        <p:spPr>
          <a:xfrm rot="10800000">
            <a:off x="2398177" y="3009900"/>
            <a:ext cx="1447800" cy="1020762"/>
          </a:xfrm>
          <a:prstGeom prst="curvedConnector3">
            <a:avLst>
              <a:gd name="adj1" fmla="val 1157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2" idx="1"/>
            <a:endCxn id="8" idx="1"/>
          </p:cNvCxnSpPr>
          <p:nvPr/>
        </p:nvCxnSpPr>
        <p:spPr>
          <a:xfrm rot="10800000">
            <a:off x="2398178" y="3009900"/>
            <a:ext cx="2554823" cy="2087562"/>
          </a:xfrm>
          <a:prstGeom prst="curvedConnector3">
            <a:avLst>
              <a:gd name="adj1" fmla="val 1089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3" idx="1"/>
            <a:endCxn id="8" idx="1"/>
          </p:cNvCxnSpPr>
          <p:nvPr/>
        </p:nvCxnSpPr>
        <p:spPr>
          <a:xfrm rot="10800000">
            <a:off x="2398178" y="3009900"/>
            <a:ext cx="3352799" cy="2620962"/>
          </a:xfrm>
          <a:prstGeom prst="curvedConnector3">
            <a:avLst>
              <a:gd name="adj1" fmla="val 1068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4" idx="1"/>
            <a:endCxn id="8" idx="1"/>
          </p:cNvCxnSpPr>
          <p:nvPr/>
        </p:nvCxnSpPr>
        <p:spPr>
          <a:xfrm rot="10800000">
            <a:off x="2398177" y="3009900"/>
            <a:ext cx="4191000" cy="3154362"/>
          </a:xfrm>
          <a:prstGeom prst="curvedConnector3">
            <a:avLst>
              <a:gd name="adj1" fmla="val 1116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9" idx="3"/>
            <a:endCxn id="5" idx="3"/>
          </p:cNvCxnSpPr>
          <p:nvPr/>
        </p:nvCxnSpPr>
        <p:spPr>
          <a:xfrm flipH="1" flipV="1">
            <a:off x="2169577" y="1409700"/>
            <a:ext cx="2514600" cy="2087562"/>
          </a:xfrm>
          <a:prstGeom prst="curvedConnector3">
            <a:avLst>
              <a:gd name="adj1" fmla="val -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1" idx="3"/>
            <a:endCxn id="5" idx="3"/>
          </p:cNvCxnSpPr>
          <p:nvPr/>
        </p:nvCxnSpPr>
        <p:spPr>
          <a:xfrm flipH="1" flipV="1">
            <a:off x="2169577" y="1409700"/>
            <a:ext cx="3657600" cy="3154362"/>
          </a:xfrm>
          <a:prstGeom prst="curvedConnector3">
            <a:avLst>
              <a:gd name="adj1" fmla="val -6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" idx="3"/>
            <a:endCxn id="5" idx="3"/>
          </p:cNvCxnSpPr>
          <p:nvPr/>
        </p:nvCxnSpPr>
        <p:spPr>
          <a:xfrm flipH="1" flipV="1">
            <a:off x="2169577" y="1409700"/>
            <a:ext cx="3124200" cy="2620962"/>
          </a:xfrm>
          <a:prstGeom prst="curvedConnector3">
            <a:avLst>
              <a:gd name="adj1" fmla="val -73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12" idx="3"/>
            <a:endCxn id="5" idx="3"/>
          </p:cNvCxnSpPr>
          <p:nvPr/>
        </p:nvCxnSpPr>
        <p:spPr>
          <a:xfrm flipH="1" flipV="1">
            <a:off x="2169577" y="1409700"/>
            <a:ext cx="4536022" cy="3687762"/>
          </a:xfrm>
          <a:prstGeom prst="curvedConnector3">
            <a:avLst>
              <a:gd name="adj1" fmla="val -50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3" idx="3"/>
            <a:endCxn id="5" idx="3"/>
          </p:cNvCxnSpPr>
          <p:nvPr/>
        </p:nvCxnSpPr>
        <p:spPr>
          <a:xfrm flipH="1" flipV="1">
            <a:off x="2169577" y="1409700"/>
            <a:ext cx="5145622" cy="4221162"/>
          </a:xfrm>
          <a:prstGeom prst="curvedConnector3">
            <a:avLst>
              <a:gd name="adj1" fmla="val -444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4" idx="3"/>
            <a:endCxn id="5" idx="3"/>
          </p:cNvCxnSpPr>
          <p:nvPr/>
        </p:nvCxnSpPr>
        <p:spPr>
          <a:xfrm flipH="1" flipV="1">
            <a:off x="2169577" y="1409700"/>
            <a:ext cx="5867400" cy="4754562"/>
          </a:xfrm>
          <a:prstGeom prst="curvedConnector3">
            <a:avLst>
              <a:gd name="adj1" fmla="val -389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638800" y="838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Prediction</a:t>
            </a:r>
          </a:p>
          <a:p>
            <a:pPr algn="ctr"/>
            <a:r>
              <a:rPr lang="en-US" sz="2800" dirty="0" smtClean="0"/>
              <a:t>Proactive Design</a:t>
            </a:r>
            <a:endParaRPr lang="en-US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228600" y="5181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Feedback</a:t>
            </a:r>
          </a:p>
          <a:p>
            <a:pPr algn="ctr"/>
            <a:r>
              <a:rPr lang="en-US" sz="2400" dirty="0" smtClean="0"/>
              <a:t>Reactive Responses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Proactive Design for Vehicle Manufacturing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adjustable height skillets or variable height assembly line </a:t>
            </a:r>
          </a:p>
          <a:p>
            <a:r>
              <a:rPr lang="en-US" dirty="0" smtClean="0"/>
              <a:t>Modular design enables subassembly away from the main line</a:t>
            </a:r>
          </a:p>
          <a:p>
            <a:r>
              <a:rPr lang="en-US" dirty="0" smtClean="0"/>
              <a:t>Use COBOTS or assists for heavy subassembly install</a:t>
            </a:r>
          </a:p>
          <a:p>
            <a:r>
              <a:rPr lang="en-US" dirty="0" smtClean="0"/>
              <a:t>Layered assembly allows easy access for hands and tools</a:t>
            </a:r>
          </a:p>
          <a:p>
            <a:r>
              <a:rPr lang="en-US" dirty="0" smtClean="0"/>
              <a:t>Leaving doors off until late in final assembly allows easier access to interior and allows stock to be placed closer to the line. </a:t>
            </a:r>
          </a:p>
          <a:p>
            <a:r>
              <a:rPr lang="en-US" dirty="0" smtClean="0"/>
              <a:t>Engine compartment fasteners facing upward and outward enables faster assembly and easier inspection</a:t>
            </a:r>
          </a:p>
          <a:p>
            <a:r>
              <a:rPr lang="en-US" dirty="0" smtClean="0"/>
              <a:t>Tapered fasteners /  enable quicker assembly</a:t>
            </a:r>
          </a:p>
          <a:p>
            <a:r>
              <a:rPr lang="en-US" dirty="0" smtClean="0"/>
              <a:t>Rotating the vehicle allows easier access to the underbody</a:t>
            </a:r>
          </a:p>
          <a:p>
            <a:r>
              <a:rPr lang="en-US" dirty="0" smtClean="0"/>
              <a:t>Push fasteners for trim, and wiring enable faster assembly</a:t>
            </a:r>
          </a:p>
          <a:p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065212"/>
            <a:ext cx="807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Some specific tasks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sz="3000" dirty="0" smtClean="0"/>
              <a:t>Bring windshield wiper motor outboard</a:t>
            </a:r>
          </a:p>
          <a:p>
            <a:r>
              <a:rPr lang="en-US" sz="3000" dirty="0" smtClean="0"/>
              <a:t>Preassemble seatbelts to the seat</a:t>
            </a:r>
          </a:p>
          <a:p>
            <a:r>
              <a:rPr lang="en-US" sz="3000" dirty="0" smtClean="0"/>
              <a:t>Raise brake booster in the engine compartment</a:t>
            </a:r>
          </a:p>
          <a:p>
            <a:r>
              <a:rPr lang="en-US" sz="3000" dirty="0" smtClean="0"/>
              <a:t>Allow tapered target for engine compartment battery install</a:t>
            </a:r>
          </a:p>
          <a:p>
            <a:r>
              <a:rPr lang="en-US" sz="3000" dirty="0" smtClean="0"/>
              <a:t>Join intermediate shaft in the engine compartment</a:t>
            </a:r>
          </a:p>
          <a:p>
            <a:r>
              <a:rPr lang="en-US" sz="3000" dirty="0" smtClean="0"/>
              <a:t>Taper hose connections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370012"/>
            <a:ext cx="807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Design for Maintenance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Place fluid filler access close to perimeter (coolant, engine oil, windshield)</a:t>
            </a:r>
          </a:p>
          <a:p>
            <a:r>
              <a:rPr lang="en-US" dirty="0" smtClean="0"/>
              <a:t>Allow easy access to replaceable components ( oil and air filters)</a:t>
            </a:r>
          </a:p>
          <a:p>
            <a:r>
              <a:rPr lang="en-US" dirty="0" smtClean="0"/>
              <a:t>Place spare wheel vertically</a:t>
            </a:r>
          </a:p>
          <a:p>
            <a:r>
              <a:rPr lang="en-US" dirty="0" smtClean="0"/>
              <a:t>Design large access holes for components, tools, hands, fasteners and eyes</a:t>
            </a:r>
          </a:p>
          <a:p>
            <a:r>
              <a:rPr lang="en-US" dirty="0" smtClean="0"/>
              <a:t>Allow easy module removal for out of vehicle maintenance and repair.</a:t>
            </a:r>
          </a:p>
          <a:p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1722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1143000"/>
            <a:ext cx="7543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77" y="0"/>
            <a:ext cx="8229600" cy="914400"/>
          </a:xfrm>
        </p:spPr>
        <p:txBody>
          <a:bodyPr/>
          <a:lstStyle/>
          <a:p>
            <a:r>
              <a:rPr lang="en-US" b="1" dirty="0" smtClean="0"/>
              <a:t>Product Life Cycle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16977" y="1143000"/>
            <a:ext cx="17526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Requirements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2776" y="1676400"/>
            <a:ext cx="1640423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Concept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Development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4777" y="2209800"/>
            <a:ext cx="1447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Concept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177" y="2743200"/>
            <a:ext cx="16764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Specifications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6377" y="32305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Tooling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5977" y="37639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9377" y="42973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Marketing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65177" y="4830762"/>
            <a:ext cx="1447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Use and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Misuse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0976" y="5364162"/>
            <a:ext cx="1564223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Maintenance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89177" y="5897562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Disposal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 rot="2306656">
            <a:off x="-101934" y="3532158"/>
            <a:ext cx="5075669" cy="951611"/>
          </a:xfrm>
          <a:prstGeom prst="leftArrow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Feedback, Technical Memory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2" name="Left Arrow 21"/>
          <p:cNvSpPr/>
          <p:nvPr/>
        </p:nvSpPr>
        <p:spPr>
          <a:xfrm rot="2306656">
            <a:off x="2869864" y="2511396"/>
            <a:ext cx="5075669" cy="951611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Feedforward (Anticipation)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334000" y="609600"/>
            <a:ext cx="3581400" cy="2057400"/>
          </a:xfrm>
          <a:prstGeom prst="wedgeEllipseCallout">
            <a:avLst>
              <a:gd name="adj1" fmla="val -22316"/>
              <a:gd name="adj2" fmla="val 7471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Many Customers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(including the shareholders)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152400" y="5029200"/>
            <a:ext cx="2971800" cy="990600"/>
          </a:xfrm>
          <a:prstGeom prst="wedgeEllipseCallout">
            <a:avLst>
              <a:gd name="adj1" fmla="val -9985"/>
              <a:gd name="adj2" fmla="val -17916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Design Team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Design Requirements - Voice Of the Customers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the customer?</a:t>
            </a:r>
          </a:p>
          <a:p>
            <a:pPr lvl="1"/>
            <a:r>
              <a:rPr lang="en-US" dirty="0" smtClean="0"/>
              <a:t>End user?</a:t>
            </a:r>
          </a:p>
          <a:p>
            <a:pPr lvl="1"/>
            <a:r>
              <a:rPr lang="en-US" dirty="0" smtClean="0"/>
              <a:t>Maintainer?</a:t>
            </a:r>
          </a:p>
          <a:p>
            <a:pPr lvl="1"/>
            <a:r>
              <a:rPr lang="en-US" dirty="0" smtClean="0"/>
              <a:t>Procurement department?</a:t>
            </a:r>
          </a:p>
          <a:p>
            <a:pPr lvl="1"/>
            <a:r>
              <a:rPr lang="en-US" dirty="0" smtClean="0"/>
              <a:t>Shareholders?</a:t>
            </a:r>
          </a:p>
          <a:p>
            <a:pPr lvl="1"/>
            <a:r>
              <a:rPr lang="en-US" dirty="0" smtClean="0"/>
              <a:t>Manufacturing employees?</a:t>
            </a:r>
          </a:p>
          <a:p>
            <a:pPr lvl="1"/>
            <a:r>
              <a:rPr lang="en-US" dirty="0" smtClean="0"/>
              <a:t>Your manager?</a:t>
            </a:r>
          </a:p>
          <a:p>
            <a:pPr lvl="1"/>
            <a:r>
              <a:rPr lang="en-US" dirty="0" smtClean="0"/>
              <a:t>Others?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038600"/>
            <a:ext cx="1066800" cy="193899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E4S4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1447800"/>
            <a:ext cx="3352800" cy="19389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What are their requirements?</a:t>
            </a:r>
          </a:p>
          <a:p>
            <a:pPr algn="ctr"/>
            <a:endParaRPr lang="en-US" sz="2400" b="1" i="1" dirty="0" smtClean="0"/>
          </a:p>
          <a:p>
            <a:pPr algn="ctr"/>
            <a:r>
              <a:rPr lang="en-US" sz="2400" b="1" i="1" dirty="0" smtClean="0"/>
              <a:t>Different customers have different requirements!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724400"/>
            <a:ext cx="15240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6Us</a:t>
            </a:r>
            <a:endParaRPr lang="en-US" sz="6000" b="1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33400" y="1066800"/>
            <a:ext cx="784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991600" cy="1143000"/>
          </a:xfrm>
        </p:spPr>
        <p:txBody>
          <a:bodyPr>
            <a:noAutofit/>
          </a:bodyPr>
          <a:lstStyle/>
          <a:p>
            <a:r>
              <a:rPr lang="en-US" sz="3500" dirty="0"/>
              <a:t>Catch the Quality and Safety Problems Early</a:t>
            </a:r>
          </a:p>
        </p:txBody>
      </p:sp>
      <p:sp>
        <p:nvSpPr>
          <p:cNvPr id="467972" name="Line 4"/>
          <p:cNvSpPr>
            <a:spLocks noChangeShapeType="1"/>
          </p:cNvSpPr>
          <p:nvPr/>
        </p:nvSpPr>
        <p:spPr bwMode="auto">
          <a:xfrm>
            <a:off x="2057400" y="2133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73" name="Line 5"/>
          <p:cNvSpPr>
            <a:spLocks noChangeShapeType="1"/>
          </p:cNvSpPr>
          <p:nvPr/>
        </p:nvSpPr>
        <p:spPr bwMode="auto">
          <a:xfrm>
            <a:off x="2057400" y="49530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Cost</a:t>
            </a:r>
          </a:p>
        </p:txBody>
      </p:sp>
      <p:sp>
        <p:nvSpPr>
          <p:cNvPr id="467975" name="Freeform 7"/>
          <p:cNvSpPr>
            <a:spLocks/>
          </p:cNvSpPr>
          <p:nvPr/>
        </p:nvSpPr>
        <p:spPr bwMode="auto">
          <a:xfrm>
            <a:off x="2209800" y="1905000"/>
            <a:ext cx="56388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960" y="1536"/>
              </a:cxn>
              <a:cxn ang="0">
                <a:pos x="1632" y="1200"/>
              </a:cxn>
              <a:cxn ang="0">
                <a:pos x="2208" y="672"/>
              </a:cxn>
              <a:cxn ang="0">
                <a:pos x="2736" y="0"/>
              </a:cxn>
            </a:cxnLst>
            <a:rect l="0" t="0" r="r" b="b"/>
            <a:pathLst>
              <a:path w="2736" h="1632">
                <a:moveTo>
                  <a:pt x="0" y="1632"/>
                </a:moveTo>
                <a:cubicBezTo>
                  <a:pt x="344" y="1620"/>
                  <a:pt x="688" y="1608"/>
                  <a:pt x="960" y="1536"/>
                </a:cubicBezTo>
                <a:cubicBezTo>
                  <a:pt x="1232" y="1464"/>
                  <a:pt x="1424" y="1344"/>
                  <a:pt x="1632" y="1200"/>
                </a:cubicBezTo>
                <a:cubicBezTo>
                  <a:pt x="1840" y="1056"/>
                  <a:pt x="2024" y="872"/>
                  <a:pt x="2208" y="672"/>
                </a:cubicBezTo>
                <a:cubicBezTo>
                  <a:pt x="2392" y="472"/>
                  <a:pt x="2648" y="12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4267200" y="5410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Time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1676400" y="51054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Product 		Process 		Production	Operations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1600200" y="59436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Design			Retrofit			Repair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1293812"/>
            <a:ext cx="807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The (Manufacturing System) Design Process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685800" y="1066800"/>
            <a:ext cx="2667000" cy="685800"/>
          </a:xfrm>
          <a:prstGeom prst="right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Mission Design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743200" y="2514600"/>
            <a:ext cx="2667000" cy="685800"/>
          </a:xfrm>
          <a:prstGeom prst="right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System Design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810000" y="3200400"/>
            <a:ext cx="2667000" cy="685800"/>
          </a:xfrm>
          <a:prstGeom prst="right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Process Integration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4876800" y="3886200"/>
            <a:ext cx="2667000" cy="685800"/>
          </a:xfrm>
          <a:prstGeom prst="right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Operations Design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5791200" y="4572000"/>
            <a:ext cx="3171825" cy="685800"/>
          </a:xfrm>
          <a:prstGeom prst="rightArrow">
            <a:avLst>
              <a:gd name="adj1" fmla="val 50000"/>
              <a:gd name="adj2" fmla="val 11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Operations Implementation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1828800" y="1752600"/>
            <a:ext cx="2667000" cy="685800"/>
          </a:xfrm>
          <a:prstGeom prst="right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Process Design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343400" y="685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Concurrent Engineering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 flipH="1">
            <a:off x="2362200" y="5638800"/>
            <a:ext cx="5076825" cy="685800"/>
          </a:xfrm>
          <a:prstGeom prst="rightArrow">
            <a:avLst>
              <a:gd name="adj1" fmla="val 50000"/>
              <a:gd name="adj2" fmla="val 185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Feedback / Lessons learned</a:t>
            </a: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5715000" y="1206500"/>
            <a:ext cx="2943225" cy="638175"/>
          </a:xfrm>
          <a:prstGeom prst="ellipse">
            <a:avLst/>
          </a:prstGeom>
          <a:noFill/>
          <a:ln w="28575" cap="rnd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Times New Roman" pitchFamily="18" charset="0"/>
              </a:rPr>
              <a:t>Stage Reviews</a:t>
            </a: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81000" y="3475038"/>
            <a:ext cx="3473450" cy="2286000"/>
          </a:xfrm>
          <a:prstGeom prst="ellipse">
            <a:avLst/>
          </a:prstGeom>
          <a:solidFill>
            <a:srgbClr val="3399FF"/>
          </a:solidFill>
          <a:ln w="38100" cap="rnd">
            <a:solidFill>
              <a:srgbClr val="3399FF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Sequential paper or computer models (“walls”) of the hardware / software development status</a:t>
            </a:r>
          </a:p>
        </p:txBody>
      </p:sp>
      <p:cxnSp>
        <p:nvCxnSpPr>
          <p:cNvPr id="53261" name="AutoShape 13"/>
          <p:cNvCxnSpPr>
            <a:cxnSpLocks noChangeShapeType="1"/>
            <a:stCxn id="53260" idx="1"/>
            <a:endCxn id="53256" idx="1"/>
          </p:cNvCxnSpPr>
          <p:nvPr/>
        </p:nvCxnSpPr>
        <p:spPr bwMode="auto">
          <a:xfrm flipV="1">
            <a:off x="889000" y="2095500"/>
            <a:ext cx="939800" cy="1695450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2" name="AutoShape 14"/>
          <p:cNvCxnSpPr>
            <a:cxnSpLocks noChangeShapeType="1"/>
            <a:stCxn id="53260" idx="2"/>
            <a:endCxn id="53251" idx="1"/>
          </p:cNvCxnSpPr>
          <p:nvPr/>
        </p:nvCxnSpPr>
        <p:spPr bwMode="auto">
          <a:xfrm flipV="1">
            <a:off x="361950" y="1409700"/>
            <a:ext cx="323850" cy="3208338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3" name="AutoShape 15"/>
          <p:cNvCxnSpPr>
            <a:cxnSpLocks noChangeShapeType="1"/>
            <a:stCxn id="53260" idx="0"/>
            <a:endCxn id="53252" idx="1"/>
          </p:cNvCxnSpPr>
          <p:nvPr/>
        </p:nvCxnSpPr>
        <p:spPr bwMode="auto">
          <a:xfrm flipV="1">
            <a:off x="2117725" y="2857500"/>
            <a:ext cx="625475" cy="598488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4" name="AutoShape 16"/>
          <p:cNvCxnSpPr>
            <a:cxnSpLocks noChangeShapeType="1"/>
            <a:stCxn id="53260" idx="7"/>
            <a:endCxn id="53253" idx="1"/>
          </p:cNvCxnSpPr>
          <p:nvPr/>
        </p:nvCxnSpPr>
        <p:spPr bwMode="auto">
          <a:xfrm flipV="1">
            <a:off x="3346450" y="3543300"/>
            <a:ext cx="463550" cy="247650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5" name="AutoShape 17"/>
          <p:cNvCxnSpPr>
            <a:cxnSpLocks noChangeShapeType="1"/>
            <a:stCxn id="53260" idx="6"/>
            <a:endCxn id="53254" idx="1"/>
          </p:cNvCxnSpPr>
          <p:nvPr/>
        </p:nvCxnSpPr>
        <p:spPr bwMode="auto">
          <a:xfrm flipV="1">
            <a:off x="3873500" y="4229100"/>
            <a:ext cx="1003300" cy="388938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6" name="AutoShape 18"/>
          <p:cNvCxnSpPr>
            <a:cxnSpLocks noChangeShapeType="1"/>
            <a:stCxn id="53260" idx="5"/>
            <a:endCxn id="53255" idx="1"/>
          </p:cNvCxnSpPr>
          <p:nvPr/>
        </p:nvCxnSpPr>
        <p:spPr bwMode="auto">
          <a:xfrm flipV="1">
            <a:off x="3346450" y="4914900"/>
            <a:ext cx="2444750" cy="530225"/>
          </a:xfrm>
          <a:prstGeom prst="straightConnector1">
            <a:avLst/>
          </a:prstGeom>
          <a:noFill/>
          <a:ln w="38100" cap="rnd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7" name="AutoShape 19"/>
          <p:cNvCxnSpPr>
            <a:cxnSpLocks noChangeShapeType="1"/>
            <a:stCxn id="53259" idx="1"/>
            <a:endCxn id="53251" idx="3"/>
          </p:cNvCxnSpPr>
          <p:nvPr/>
        </p:nvCxnSpPr>
        <p:spPr bwMode="auto">
          <a:xfrm flipH="1">
            <a:off x="3352800" y="1285875"/>
            <a:ext cx="2792413" cy="123825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8" name="AutoShape 20"/>
          <p:cNvCxnSpPr>
            <a:cxnSpLocks noChangeShapeType="1"/>
            <a:stCxn id="53259" idx="2"/>
            <a:endCxn id="53256" idx="3"/>
          </p:cNvCxnSpPr>
          <p:nvPr/>
        </p:nvCxnSpPr>
        <p:spPr bwMode="auto">
          <a:xfrm flipH="1">
            <a:off x="4495800" y="1525588"/>
            <a:ext cx="1204913" cy="569912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69" name="AutoShape 21"/>
          <p:cNvCxnSpPr>
            <a:cxnSpLocks noChangeShapeType="1"/>
            <a:stCxn id="53259" idx="3"/>
            <a:endCxn id="53252" idx="3"/>
          </p:cNvCxnSpPr>
          <p:nvPr/>
        </p:nvCxnSpPr>
        <p:spPr bwMode="auto">
          <a:xfrm flipH="1">
            <a:off x="5410200" y="1765300"/>
            <a:ext cx="735013" cy="1092200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70" name="AutoShape 22"/>
          <p:cNvCxnSpPr>
            <a:cxnSpLocks noChangeShapeType="1"/>
            <a:stCxn id="53259" idx="4"/>
            <a:endCxn id="53253" idx="3"/>
          </p:cNvCxnSpPr>
          <p:nvPr/>
        </p:nvCxnSpPr>
        <p:spPr bwMode="auto">
          <a:xfrm flipH="1">
            <a:off x="6477000" y="1858963"/>
            <a:ext cx="709613" cy="1684337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71" name="AutoShape 23"/>
          <p:cNvCxnSpPr>
            <a:cxnSpLocks noChangeShapeType="1"/>
            <a:stCxn id="53259" idx="5"/>
            <a:endCxn id="53254" idx="3"/>
          </p:cNvCxnSpPr>
          <p:nvPr/>
        </p:nvCxnSpPr>
        <p:spPr bwMode="auto">
          <a:xfrm flipH="1">
            <a:off x="7543800" y="1765300"/>
            <a:ext cx="684213" cy="2463800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53272" name="AutoShape 24"/>
          <p:cNvCxnSpPr>
            <a:cxnSpLocks noChangeShapeType="1"/>
            <a:stCxn id="53259" idx="6"/>
            <a:endCxn id="53255" idx="3"/>
          </p:cNvCxnSpPr>
          <p:nvPr/>
        </p:nvCxnSpPr>
        <p:spPr bwMode="auto">
          <a:xfrm>
            <a:off x="8672513" y="1525588"/>
            <a:ext cx="290512" cy="3389312"/>
          </a:xfrm>
          <a:prstGeom prst="straightConnector1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304800" y="762000"/>
            <a:ext cx="8153400" cy="1588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4" name="AutoShape 26"/>
          <p:cNvSpPr>
            <a:spLocks noChangeArrowheads="1"/>
          </p:cNvSpPr>
          <p:nvPr/>
        </p:nvSpPr>
        <p:spPr bwMode="auto">
          <a:xfrm>
            <a:off x="8001000" y="914400"/>
            <a:ext cx="1143000" cy="457200"/>
          </a:xfrm>
          <a:prstGeom prst="wedgeEllipseCallout">
            <a:avLst>
              <a:gd name="adj1" fmla="val -62917"/>
              <a:gd name="adj2" fmla="val -78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Times New Roman" pitchFamily="18" charset="0"/>
              </a:rPr>
              <a:t>Time to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  <a:latin typeface="Times New Roman" pitchFamily="18" charset="0"/>
              </a:rPr>
              <a:t>Market</a:t>
            </a:r>
          </a:p>
        </p:txBody>
      </p:sp>
      <p:pic>
        <p:nvPicPr>
          <p:cNvPr id="53275" name="Picture 27" descr="pe020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334000"/>
            <a:ext cx="741362" cy="742950"/>
          </a:xfrm>
          <a:prstGeom prst="rect">
            <a:avLst/>
          </a:prstGeom>
          <a:noFill/>
        </p:spPr>
      </p:pic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Manufacturing Process Design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Product / component design for manufacturing and assembly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Packaging, layering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Fasteners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Manufacturing processes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Automation, conveyors, materials racks, fixtures, tools, work cells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Production operations design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Line speed, line balance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Materials management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Production management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People, teams, quality circles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Shift work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Job enlargement and rotation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Job assignment, seniority</a:t>
            </a:r>
          </a:p>
        </p:txBody>
      </p:sp>
      <p:pic>
        <p:nvPicPr>
          <p:cNvPr id="51204" name="Picture 4" descr="pe020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388" y="3733800"/>
            <a:ext cx="2281237" cy="22860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609600" y="1143000"/>
            <a:ext cx="784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CC0000"/>
                </a:solidFill>
              </a:rPr>
              <a:t>Sequential Evaluations</a:t>
            </a: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0" y="1676400"/>
            <a:ext cx="2362200" cy="914400"/>
          </a:xfrm>
          <a:prstGeom prst="rightArrow">
            <a:avLst>
              <a:gd name="adj1" fmla="val 50000"/>
              <a:gd name="adj2" fmla="val 64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Product Design</a:t>
            </a:r>
          </a:p>
        </p:txBody>
      </p:sp>
      <p:sp>
        <p:nvSpPr>
          <p:cNvPr id="200708" name="AutoShape 4"/>
          <p:cNvSpPr>
            <a:spLocks noChangeArrowheads="1"/>
          </p:cNvSpPr>
          <p:nvPr/>
        </p:nvSpPr>
        <p:spPr bwMode="auto">
          <a:xfrm>
            <a:off x="1828800" y="2743200"/>
            <a:ext cx="2743200" cy="914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Process Design</a:t>
            </a:r>
          </a:p>
        </p:txBody>
      </p:sp>
      <p:sp>
        <p:nvSpPr>
          <p:cNvPr id="200709" name="AutoShape 5"/>
          <p:cNvSpPr>
            <a:spLocks noChangeArrowheads="1"/>
          </p:cNvSpPr>
          <p:nvPr/>
        </p:nvSpPr>
        <p:spPr bwMode="auto">
          <a:xfrm>
            <a:off x="3886200" y="3657600"/>
            <a:ext cx="2743200" cy="914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Production Design</a:t>
            </a:r>
          </a:p>
        </p:txBody>
      </p:sp>
      <p:sp>
        <p:nvSpPr>
          <p:cNvPr id="200710" name="AutoShape 6"/>
          <p:cNvSpPr>
            <a:spLocks noChangeArrowheads="1"/>
          </p:cNvSpPr>
          <p:nvPr/>
        </p:nvSpPr>
        <p:spPr bwMode="auto">
          <a:xfrm>
            <a:off x="5943600" y="4648200"/>
            <a:ext cx="2743200" cy="914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Operations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1219200"/>
            <a:ext cx="0" cy="4572000"/>
            <a:chOff x="384" y="1152"/>
            <a:chExt cx="0" cy="2880"/>
          </a:xfrm>
        </p:grpSpPr>
        <p:sp>
          <p:nvSpPr>
            <p:cNvPr id="200712" name="Line 8"/>
            <p:cNvSpPr>
              <a:spLocks noChangeShapeType="1"/>
            </p:cNvSpPr>
            <p:nvPr/>
          </p:nvSpPr>
          <p:spPr bwMode="auto">
            <a:xfrm>
              <a:off x="384" y="11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3" name="Line 9"/>
            <p:cNvSpPr>
              <a:spLocks noChangeShapeType="1"/>
            </p:cNvSpPr>
            <p:nvPr/>
          </p:nvSpPr>
          <p:spPr bwMode="auto">
            <a:xfrm>
              <a:off x="384" y="19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4" name="Line 10"/>
            <p:cNvSpPr>
              <a:spLocks noChangeShapeType="1"/>
            </p:cNvSpPr>
            <p:nvPr/>
          </p:nvSpPr>
          <p:spPr bwMode="auto">
            <a:xfrm>
              <a:off x="384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5" name="Line 11"/>
            <p:cNvSpPr>
              <a:spLocks noChangeShapeType="1"/>
            </p:cNvSpPr>
            <p:nvPr/>
          </p:nvSpPr>
          <p:spPr bwMode="auto">
            <a:xfrm>
              <a:off x="384" y="35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flipH="1">
            <a:off x="4114800" y="1371600"/>
            <a:ext cx="74613" cy="4572000"/>
            <a:chOff x="1392" y="1104"/>
            <a:chExt cx="0" cy="2688"/>
          </a:xfrm>
        </p:grpSpPr>
        <p:sp>
          <p:nvSpPr>
            <p:cNvPr id="200717" name="Line 13"/>
            <p:cNvSpPr>
              <a:spLocks noChangeShapeType="1"/>
            </p:cNvSpPr>
            <p:nvPr/>
          </p:nvSpPr>
          <p:spPr bwMode="auto">
            <a:xfrm>
              <a:off x="1392" y="110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8" name="Line 14"/>
            <p:cNvSpPr>
              <a:spLocks noChangeShapeType="1"/>
            </p:cNvSpPr>
            <p:nvPr/>
          </p:nvSpPr>
          <p:spPr bwMode="auto">
            <a:xfrm>
              <a:off x="1392" y="211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9" name="Line 15"/>
            <p:cNvSpPr>
              <a:spLocks noChangeShapeType="1"/>
            </p:cNvSpPr>
            <p:nvPr/>
          </p:nvSpPr>
          <p:spPr bwMode="auto">
            <a:xfrm>
              <a:off x="1392" y="302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6172200" y="1371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8229600" y="1371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0722" name="Picture 18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295400"/>
            <a:ext cx="552450" cy="685800"/>
          </a:xfrm>
          <a:prstGeom prst="rect">
            <a:avLst/>
          </a:prstGeom>
          <a:noFill/>
        </p:spPr>
      </p:pic>
      <p:pic>
        <p:nvPicPr>
          <p:cNvPr id="200723" name="Picture 19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919163" cy="1143000"/>
          </a:xfrm>
          <a:prstGeom prst="rect">
            <a:avLst/>
          </a:prstGeom>
          <a:noFill/>
        </p:spPr>
      </p:pic>
      <p:pic>
        <p:nvPicPr>
          <p:cNvPr id="200724" name="Picture 20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842963" cy="1047750"/>
          </a:xfrm>
          <a:prstGeom prst="rect">
            <a:avLst/>
          </a:prstGeom>
          <a:noFill/>
        </p:spPr>
      </p:pic>
      <p:pic>
        <p:nvPicPr>
          <p:cNvPr id="200725" name="Picture 21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219200"/>
            <a:ext cx="1333500" cy="1657350"/>
          </a:xfrm>
          <a:prstGeom prst="rect">
            <a:avLst/>
          </a:prstGeom>
          <a:noFill/>
        </p:spPr>
      </p:pic>
      <p:pic>
        <p:nvPicPr>
          <p:cNvPr id="200726" name="Picture 22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038600"/>
            <a:ext cx="1333500" cy="1657350"/>
          </a:xfrm>
          <a:prstGeom prst="rect">
            <a:avLst/>
          </a:prstGeom>
          <a:noFill/>
        </p:spPr>
      </p:pic>
      <p:pic>
        <p:nvPicPr>
          <p:cNvPr id="200727" name="Picture 23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1333500" cy="1657350"/>
          </a:xfrm>
          <a:prstGeom prst="rect">
            <a:avLst/>
          </a:prstGeom>
          <a:noFill/>
        </p:spPr>
      </p:pic>
      <p:pic>
        <p:nvPicPr>
          <p:cNvPr id="200728" name="Picture 24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09800"/>
            <a:ext cx="552450" cy="685800"/>
          </a:xfrm>
          <a:prstGeom prst="rect">
            <a:avLst/>
          </a:prstGeom>
          <a:noFill/>
        </p:spPr>
      </p:pic>
      <p:pic>
        <p:nvPicPr>
          <p:cNvPr id="200729" name="Picture 25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971800"/>
            <a:ext cx="552450" cy="685800"/>
          </a:xfrm>
          <a:prstGeom prst="rect">
            <a:avLst/>
          </a:prstGeom>
          <a:noFill/>
        </p:spPr>
      </p:pic>
      <p:pic>
        <p:nvPicPr>
          <p:cNvPr id="200730" name="Picture 26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86200"/>
            <a:ext cx="552450" cy="685800"/>
          </a:xfrm>
          <a:prstGeom prst="rect">
            <a:avLst/>
          </a:prstGeom>
          <a:noFill/>
        </p:spPr>
      </p:pic>
      <p:pic>
        <p:nvPicPr>
          <p:cNvPr id="200731" name="Picture 27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486400"/>
            <a:ext cx="552450" cy="685800"/>
          </a:xfrm>
          <a:prstGeom prst="rect">
            <a:avLst/>
          </a:prstGeom>
          <a:noFill/>
        </p:spPr>
      </p:pic>
      <p:pic>
        <p:nvPicPr>
          <p:cNvPr id="200732" name="Picture 28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990600"/>
            <a:ext cx="842963" cy="1047750"/>
          </a:xfrm>
          <a:prstGeom prst="rect">
            <a:avLst/>
          </a:prstGeom>
          <a:noFill/>
        </p:spPr>
      </p:pic>
      <p:pic>
        <p:nvPicPr>
          <p:cNvPr id="200733" name="Picture 29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7788" y="0"/>
            <a:ext cx="1217612" cy="1219200"/>
          </a:xfrm>
          <a:prstGeom prst="rect">
            <a:avLst/>
          </a:prstGeom>
          <a:noFill/>
        </p:spPr>
      </p:pic>
      <p:pic>
        <p:nvPicPr>
          <p:cNvPr id="200734" name="Picture 30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447800"/>
            <a:ext cx="609600" cy="609600"/>
          </a:xfrm>
          <a:prstGeom prst="rect">
            <a:avLst/>
          </a:prstGeom>
          <a:noFill/>
        </p:spPr>
      </p:pic>
      <p:pic>
        <p:nvPicPr>
          <p:cNvPr id="200735" name="Picture 31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5486400"/>
            <a:ext cx="609600" cy="609600"/>
          </a:xfrm>
          <a:prstGeom prst="rect">
            <a:avLst/>
          </a:prstGeom>
          <a:noFill/>
        </p:spPr>
      </p:pic>
      <p:pic>
        <p:nvPicPr>
          <p:cNvPr id="200736" name="Picture 32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362200"/>
            <a:ext cx="609600" cy="609600"/>
          </a:xfrm>
          <a:prstGeom prst="rect">
            <a:avLst/>
          </a:prstGeom>
          <a:noFill/>
        </p:spPr>
      </p:pic>
      <p:pic>
        <p:nvPicPr>
          <p:cNvPr id="200737" name="Picture 33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3352800"/>
            <a:ext cx="609600" cy="609600"/>
          </a:xfrm>
          <a:prstGeom prst="rect">
            <a:avLst/>
          </a:prstGeom>
          <a:noFill/>
        </p:spPr>
      </p:pic>
      <p:pic>
        <p:nvPicPr>
          <p:cNvPr id="200738" name="Picture 34" descr="pe020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4191000"/>
            <a:ext cx="609600" cy="609600"/>
          </a:xfrm>
          <a:prstGeom prst="rect">
            <a:avLst/>
          </a:prstGeom>
          <a:noFill/>
        </p:spPr>
      </p:pic>
      <p:sp>
        <p:nvSpPr>
          <p:cNvPr id="200739" name="AutoShape 35"/>
          <p:cNvSpPr>
            <a:spLocks noChangeArrowheads="1"/>
          </p:cNvSpPr>
          <p:nvPr/>
        </p:nvSpPr>
        <p:spPr bwMode="auto">
          <a:xfrm>
            <a:off x="457200" y="304800"/>
            <a:ext cx="1143000" cy="1219200"/>
          </a:xfrm>
          <a:prstGeom prst="wedgeRoundRectCallout">
            <a:avLst>
              <a:gd name="adj1" fmla="val 10417"/>
              <a:gd name="adj2" fmla="val 772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i="1"/>
              <a:t>Catch the big fish</a:t>
            </a:r>
          </a:p>
        </p:txBody>
      </p:sp>
      <p:sp>
        <p:nvSpPr>
          <p:cNvPr id="200740" name="AutoShape 36"/>
          <p:cNvSpPr>
            <a:spLocks noChangeArrowheads="1"/>
          </p:cNvSpPr>
          <p:nvPr/>
        </p:nvSpPr>
        <p:spPr bwMode="auto">
          <a:xfrm>
            <a:off x="5943600" y="5638800"/>
            <a:ext cx="1143000" cy="990600"/>
          </a:xfrm>
          <a:prstGeom prst="wedgeRoundRectCallout">
            <a:avLst>
              <a:gd name="adj1" fmla="val 57917"/>
              <a:gd name="adj2" fmla="val -8205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i="1"/>
              <a:t>Catch the little fish</a:t>
            </a:r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Incorporate Safety Evaluations Throughout the Design Process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229600" cy="4038600"/>
          </a:xfrm>
        </p:spPr>
        <p:txBody>
          <a:bodyPr/>
          <a:lstStyle/>
          <a:p>
            <a:r>
              <a:rPr lang="en-US" sz="2400" dirty="0"/>
              <a:t>Analysis of Historical Data on Similar Processes and Systems</a:t>
            </a:r>
          </a:p>
          <a:p>
            <a:r>
              <a:rPr lang="en-US" sz="2400" dirty="0"/>
              <a:t>Preliminary Hazard List / Analysis</a:t>
            </a:r>
          </a:p>
          <a:p>
            <a:r>
              <a:rPr lang="en-US" sz="2400" dirty="0"/>
              <a:t>Failure Mode and Effects Analysis</a:t>
            </a:r>
          </a:p>
          <a:p>
            <a:r>
              <a:rPr lang="en-US" sz="2400" dirty="0"/>
              <a:t>System / Subsystem Hazard Analysis</a:t>
            </a:r>
          </a:p>
          <a:p>
            <a:r>
              <a:rPr lang="en-US" sz="2400" dirty="0"/>
              <a:t>Operations Hazard Analysis</a:t>
            </a:r>
          </a:p>
          <a:p>
            <a:r>
              <a:rPr lang="en-US" sz="2400" dirty="0"/>
              <a:t>Job / Task Safety Analysis</a:t>
            </a:r>
          </a:p>
          <a:p>
            <a:r>
              <a:rPr lang="en-US" sz="2400" dirty="0"/>
              <a:t>Risk Assessment (Lecture 6)</a:t>
            </a:r>
          </a:p>
          <a:p>
            <a:r>
              <a:rPr lang="en-US" sz="2400" dirty="0"/>
              <a:t>Concept / Process / System Alternatives Analysis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1722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446212"/>
            <a:ext cx="762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+mj-lt"/>
              </a:rPr>
              <a:t>One Step in the Design Process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685800" y="2209800"/>
            <a:ext cx="1828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Guidelines</a:t>
            </a:r>
          </a:p>
          <a:p>
            <a:pPr algn="ctr"/>
            <a:r>
              <a:rPr lang="en-US" sz="2400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 sz="2400">
                <a:latin typeface="Times New Roman" pitchFamily="18" charset="0"/>
              </a:rPr>
              <a:t>Specifications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3048000" y="2209800"/>
            <a:ext cx="1219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Activities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4724400" y="2133600"/>
            <a:ext cx="1828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Reviews</a:t>
            </a:r>
          </a:p>
          <a:p>
            <a:pPr algn="ctr"/>
            <a:r>
              <a:rPr lang="en-US" sz="2400">
                <a:latin typeface="Times New Roman" pitchFamily="18" charset="0"/>
              </a:rPr>
              <a:t>(Verification)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6858000" y="22860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Reviews</a:t>
            </a:r>
          </a:p>
          <a:p>
            <a:pPr algn="ctr"/>
            <a:r>
              <a:rPr lang="en-US" sz="2400">
                <a:latin typeface="Times New Roman" pitchFamily="18" charset="0"/>
              </a:rPr>
              <a:t>(Validation)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276600" y="1371600"/>
            <a:ext cx="1219200" cy="423863"/>
          </a:xfrm>
          <a:prstGeom prst="rect">
            <a:avLst/>
          </a:prstGeom>
          <a:solidFill>
            <a:schemeClr val="folHlink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People</a:t>
            </a:r>
          </a:p>
        </p:txBody>
      </p:sp>
      <p:cxnSp>
        <p:nvCxnSpPr>
          <p:cNvPr id="213000" name="AutoShape 8"/>
          <p:cNvCxnSpPr>
            <a:cxnSpLocks noChangeShapeType="1"/>
            <a:stCxn id="212995" idx="3"/>
            <a:endCxn id="212996" idx="1"/>
          </p:cNvCxnSpPr>
          <p:nvPr/>
        </p:nvCxnSpPr>
        <p:spPr bwMode="auto">
          <a:xfrm flipV="1">
            <a:off x="2514600" y="2743200"/>
            <a:ext cx="533400" cy="114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1" name="AutoShape 9"/>
          <p:cNvCxnSpPr>
            <a:cxnSpLocks noChangeShapeType="1"/>
            <a:stCxn id="212999" idx="2"/>
            <a:endCxn id="212996" idx="0"/>
          </p:cNvCxnSpPr>
          <p:nvPr/>
        </p:nvCxnSpPr>
        <p:spPr bwMode="auto">
          <a:xfrm flipH="1">
            <a:off x="3657600" y="1824038"/>
            <a:ext cx="228600" cy="38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2" name="AutoShape 10"/>
          <p:cNvCxnSpPr>
            <a:cxnSpLocks noChangeShapeType="1"/>
            <a:stCxn id="212997" idx="3"/>
            <a:endCxn id="212998" idx="1"/>
          </p:cNvCxnSpPr>
          <p:nvPr/>
        </p:nvCxnSpPr>
        <p:spPr bwMode="auto">
          <a:xfrm flipV="1">
            <a:off x="6553200" y="2705100"/>
            <a:ext cx="30480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3" name="AutoShape 11"/>
          <p:cNvCxnSpPr>
            <a:cxnSpLocks noChangeShapeType="1"/>
            <a:stCxn id="212996" idx="3"/>
            <a:endCxn id="212997" idx="1"/>
          </p:cNvCxnSpPr>
          <p:nvPr/>
        </p:nvCxnSpPr>
        <p:spPr bwMode="auto">
          <a:xfrm>
            <a:off x="4267200" y="2743200"/>
            <a:ext cx="45720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4" name="AutoShape 12"/>
          <p:cNvCxnSpPr>
            <a:cxnSpLocks noChangeShapeType="1"/>
            <a:endCxn id="212996" idx="2"/>
          </p:cNvCxnSpPr>
          <p:nvPr/>
        </p:nvCxnSpPr>
        <p:spPr bwMode="auto">
          <a:xfrm flipH="1" flipV="1">
            <a:off x="3657600" y="3276600"/>
            <a:ext cx="76200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3005" name="AutoShape 13"/>
          <p:cNvSpPr>
            <a:spLocks noChangeArrowheads="1"/>
          </p:cNvSpPr>
          <p:nvPr/>
        </p:nvSpPr>
        <p:spPr bwMode="auto">
          <a:xfrm flipH="1" flipV="1">
            <a:off x="0" y="3962400"/>
            <a:ext cx="8534400" cy="16764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2400" dirty="0"/>
              <a:t>Information </a:t>
            </a:r>
          </a:p>
          <a:p>
            <a:pPr algn="ctr"/>
            <a:r>
              <a:rPr lang="en-US" sz="2400" dirty="0"/>
              <a:t>Feedback</a:t>
            </a:r>
          </a:p>
        </p:txBody>
      </p:sp>
      <p:cxnSp>
        <p:nvCxnSpPr>
          <p:cNvPr id="213006" name="AutoShape 14"/>
          <p:cNvCxnSpPr>
            <a:cxnSpLocks noChangeShapeType="1"/>
            <a:stCxn id="213012" idx="1"/>
            <a:endCxn id="212995" idx="2"/>
          </p:cNvCxnSpPr>
          <p:nvPr/>
        </p:nvCxnSpPr>
        <p:spPr bwMode="auto">
          <a:xfrm flipH="1" flipV="1">
            <a:off x="1600200" y="3505200"/>
            <a:ext cx="149542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7" name="AutoShape 15"/>
          <p:cNvCxnSpPr>
            <a:cxnSpLocks noChangeShapeType="1"/>
            <a:stCxn id="213012" idx="3"/>
            <a:endCxn id="212998" idx="2"/>
          </p:cNvCxnSpPr>
          <p:nvPr/>
        </p:nvCxnSpPr>
        <p:spPr bwMode="auto">
          <a:xfrm flipV="1">
            <a:off x="4905375" y="3124200"/>
            <a:ext cx="2905125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8" name="AutoShape 16"/>
          <p:cNvCxnSpPr>
            <a:cxnSpLocks noChangeShapeType="1"/>
            <a:stCxn id="213012" idx="3"/>
            <a:endCxn id="212997" idx="2"/>
          </p:cNvCxnSpPr>
          <p:nvPr/>
        </p:nvCxnSpPr>
        <p:spPr bwMode="auto">
          <a:xfrm flipV="1">
            <a:off x="4905375" y="3429000"/>
            <a:ext cx="733425" cy="593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9" name="AutoShape 17"/>
          <p:cNvCxnSpPr>
            <a:cxnSpLocks noChangeShapeType="1"/>
            <a:stCxn id="212999" idx="1"/>
            <a:endCxn id="212995" idx="0"/>
          </p:cNvCxnSpPr>
          <p:nvPr/>
        </p:nvCxnSpPr>
        <p:spPr bwMode="auto">
          <a:xfrm flipH="1">
            <a:off x="1600200" y="1584325"/>
            <a:ext cx="1647825" cy="625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10" name="AutoShape 18"/>
          <p:cNvCxnSpPr>
            <a:cxnSpLocks noChangeShapeType="1"/>
            <a:stCxn id="212999" idx="3"/>
            <a:endCxn id="212997" idx="0"/>
          </p:cNvCxnSpPr>
          <p:nvPr/>
        </p:nvCxnSpPr>
        <p:spPr bwMode="auto">
          <a:xfrm>
            <a:off x="4524375" y="1584325"/>
            <a:ext cx="1114425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11" name="AutoShape 19"/>
          <p:cNvCxnSpPr>
            <a:cxnSpLocks noChangeShapeType="1"/>
            <a:stCxn id="212999" idx="3"/>
            <a:endCxn id="212998" idx="0"/>
          </p:cNvCxnSpPr>
          <p:nvPr/>
        </p:nvCxnSpPr>
        <p:spPr bwMode="auto">
          <a:xfrm>
            <a:off x="4524375" y="1584325"/>
            <a:ext cx="328612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3012" name="Text Box 20"/>
          <p:cNvSpPr txBox="1">
            <a:spLocks noChangeArrowheads="1"/>
          </p:cNvSpPr>
          <p:nvPr/>
        </p:nvSpPr>
        <p:spPr bwMode="auto">
          <a:xfrm>
            <a:off x="3124200" y="3810000"/>
            <a:ext cx="1752600" cy="423863"/>
          </a:xfrm>
          <a:prstGeom prst="rect">
            <a:avLst/>
          </a:prstGeom>
          <a:solidFill>
            <a:schemeClr val="folHlink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Properties</a:t>
            </a: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248400"/>
            <a:ext cx="39624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" y="990600"/>
            <a:ext cx="807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808</Words>
  <Application>Microsoft Office PowerPoint</Application>
  <PresentationFormat>On-screen Show (4:3)</PresentationFormat>
  <Paragraphs>208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Product Life Cycle</vt:lpstr>
      <vt:lpstr>Product Life Cycle</vt:lpstr>
      <vt:lpstr>Design Requirements - Voice Of the Customers</vt:lpstr>
      <vt:lpstr>Catch the Quality and Safety Problems Early</vt:lpstr>
      <vt:lpstr>PowerPoint Presentation</vt:lpstr>
      <vt:lpstr>Manufacturing Process Design</vt:lpstr>
      <vt:lpstr>PowerPoint Presentation</vt:lpstr>
      <vt:lpstr>Incorporate Safety Evaluations Throughout the Design Process</vt:lpstr>
      <vt:lpstr>PowerPoint Presentation</vt:lpstr>
      <vt:lpstr>The Classroom Analogy</vt:lpstr>
      <vt:lpstr>Proactive Design saves Time and Money</vt:lpstr>
      <vt:lpstr>Proactive Design for Vehicle Manufacturing</vt:lpstr>
      <vt:lpstr>Some specific tasks</vt:lpstr>
      <vt:lpstr>Design for Maintenance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Life Cycle</dc:title>
  <dc:creator>Owner</dc:creator>
  <cp:lastModifiedBy>user</cp:lastModifiedBy>
  <cp:revision>6</cp:revision>
  <cp:lastPrinted>2010-07-29T08:05:11Z</cp:lastPrinted>
  <dcterms:created xsi:type="dcterms:W3CDTF">2010-08-01T06:53:55Z</dcterms:created>
  <dcterms:modified xsi:type="dcterms:W3CDTF">2014-07-03T13:51:20Z</dcterms:modified>
</cp:coreProperties>
</file>