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7" r:id="rId2"/>
    <p:sldId id="258" r:id="rId3"/>
    <p:sldId id="302" r:id="rId4"/>
    <p:sldId id="265" r:id="rId5"/>
    <p:sldId id="264" r:id="rId6"/>
    <p:sldId id="262" r:id="rId7"/>
    <p:sldId id="263" r:id="rId8"/>
    <p:sldId id="310" r:id="rId9"/>
    <p:sldId id="273" r:id="rId10"/>
    <p:sldId id="304" r:id="rId11"/>
    <p:sldId id="305" r:id="rId12"/>
    <p:sldId id="306" r:id="rId13"/>
    <p:sldId id="307" r:id="rId14"/>
    <p:sldId id="308" r:id="rId15"/>
    <p:sldId id="309" r:id="rId16"/>
    <p:sldId id="303" r:id="rId17"/>
    <p:sldId id="267" r:id="rId18"/>
    <p:sldId id="268" r:id="rId19"/>
    <p:sldId id="299" r:id="rId20"/>
    <p:sldId id="300" r:id="rId21"/>
    <p:sldId id="274" r:id="rId22"/>
    <p:sldId id="275" r:id="rId23"/>
    <p:sldId id="276" r:id="rId24"/>
    <p:sldId id="278" r:id="rId25"/>
    <p:sldId id="283" r:id="rId26"/>
    <p:sldId id="285" r:id="rId27"/>
    <p:sldId id="287" r:id="rId28"/>
    <p:sldId id="289" r:id="rId29"/>
    <p:sldId id="291" r:id="rId30"/>
    <p:sldId id="280" r:id="rId31"/>
    <p:sldId id="301" r:id="rId32"/>
    <p:sldId id="293" r:id="rId33"/>
    <p:sldId id="298" r:id="rId34"/>
  </p:sldIdLst>
  <p:sldSz cx="9144000" cy="6858000" type="screen4x3"/>
  <p:notesSz cx="6858000" cy="91440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clrMru>
    <a:srgbClr val="996633"/>
    <a:srgbClr val="CC99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66" d="100"/>
          <a:sy n="66" d="100"/>
        </p:scale>
        <p:origin x="-1506" y="-27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Brian%20Peacock\My%20Documents\STKinetics%20Sta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Brian%20Peacock\My%20Documents\STKinetics%20Sta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854883271169993E-2"/>
          <c:y val="0.137508362925223"/>
          <c:w val="0.88138520513883201"/>
          <c:h val="0.75634501569656998"/>
        </c:manualLayout>
      </c:layout>
      <c:scatterChart>
        <c:scatterStyle val="lineMarker"/>
        <c:varyColors val="0"/>
        <c:ser>
          <c:idx val="0"/>
          <c:order val="0"/>
          <c:tx>
            <c:strRef>
              <c:f>Regression!$E$1</c:f>
              <c:strCache>
                <c:ptCount val="1"/>
                <c:pt idx="0">
                  <c:v>Weight</c:v>
                </c:pt>
              </c:strCache>
            </c:strRef>
          </c:tx>
          <c:spPr>
            <a:ln w="28575">
              <a:noFill/>
            </a:ln>
          </c:spPr>
          <c:trendline>
            <c:trendlineType val="linear"/>
            <c:dispRSqr val="1"/>
            <c:dispEq val="1"/>
            <c:trendlineLbl>
              <c:layout>
                <c:manualLayout>
                  <c:x val="-5.4561652731552897E-2"/>
                  <c:y val="-0.17506765318128301"/>
                </c:manualLayout>
              </c:layout>
              <c:numFmt formatCode="General" sourceLinked="0"/>
              <c:txPr>
                <a:bodyPr/>
                <a:lstStyle/>
                <a:p>
                  <a:pPr>
                    <a:defRPr sz="1600"/>
                  </a:pPr>
                  <a:endParaRPr lang="en-US"/>
                </a:p>
              </c:txPr>
            </c:trendlineLbl>
          </c:trendline>
          <c:xVal>
            <c:numRef>
              <c:f>Regression!$D$2:$D$21</c:f>
              <c:numCache>
                <c:formatCode>General</c:formatCode>
                <c:ptCount val="20"/>
                <c:pt idx="0">
                  <c:v>173</c:v>
                </c:pt>
                <c:pt idx="1">
                  <c:v>177</c:v>
                </c:pt>
                <c:pt idx="2">
                  <c:v>180</c:v>
                </c:pt>
                <c:pt idx="3">
                  <c:v>170</c:v>
                </c:pt>
                <c:pt idx="4">
                  <c:v>179</c:v>
                </c:pt>
                <c:pt idx="5">
                  <c:v>163</c:v>
                </c:pt>
                <c:pt idx="6">
                  <c:v>172</c:v>
                </c:pt>
                <c:pt idx="7">
                  <c:v>172</c:v>
                </c:pt>
                <c:pt idx="8">
                  <c:v>175</c:v>
                </c:pt>
                <c:pt idx="9">
                  <c:v>154</c:v>
                </c:pt>
                <c:pt idx="10">
                  <c:v>167</c:v>
                </c:pt>
                <c:pt idx="11">
                  <c:v>158</c:v>
                </c:pt>
                <c:pt idx="12">
                  <c:v>156</c:v>
                </c:pt>
                <c:pt idx="13">
                  <c:v>154</c:v>
                </c:pt>
                <c:pt idx="14">
                  <c:v>179</c:v>
                </c:pt>
                <c:pt idx="15">
                  <c:v>158</c:v>
                </c:pt>
                <c:pt idx="16">
                  <c:v>169</c:v>
                </c:pt>
                <c:pt idx="17">
                  <c:v>179</c:v>
                </c:pt>
                <c:pt idx="18">
                  <c:v>158</c:v>
                </c:pt>
                <c:pt idx="19">
                  <c:v>167</c:v>
                </c:pt>
              </c:numCache>
            </c:numRef>
          </c:xVal>
          <c:yVal>
            <c:numRef>
              <c:f>Regression!$E$2:$E$21</c:f>
              <c:numCache>
                <c:formatCode>General</c:formatCode>
                <c:ptCount val="20"/>
                <c:pt idx="0">
                  <c:v>94.573333333333025</c:v>
                </c:pt>
                <c:pt idx="1">
                  <c:v>87.32</c:v>
                </c:pt>
                <c:pt idx="2">
                  <c:v>108</c:v>
                </c:pt>
                <c:pt idx="3">
                  <c:v>94.066666666666663</c:v>
                </c:pt>
                <c:pt idx="4">
                  <c:v>96.66</c:v>
                </c:pt>
                <c:pt idx="5">
                  <c:v>93.453333333333276</c:v>
                </c:pt>
                <c:pt idx="6">
                  <c:v>87.146666666666661</c:v>
                </c:pt>
                <c:pt idx="7">
                  <c:v>83.706666666666663</c:v>
                </c:pt>
                <c:pt idx="8">
                  <c:v>102.6666666666667</c:v>
                </c:pt>
                <c:pt idx="9">
                  <c:v>73.92</c:v>
                </c:pt>
                <c:pt idx="10">
                  <c:v>91.293333333333308</c:v>
                </c:pt>
                <c:pt idx="11">
                  <c:v>94.8</c:v>
                </c:pt>
                <c:pt idx="12">
                  <c:v>86.32</c:v>
                </c:pt>
                <c:pt idx="13">
                  <c:v>78.026666666666671</c:v>
                </c:pt>
                <c:pt idx="14">
                  <c:v>105.01333333333331</c:v>
                </c:pt>
                <c:pt idx="15">
                  <c:v>79</c:v>
                </c:pt>
                <c:pt idx="16">
                  <c:v>86.753333333333245</c:v>
                </c:pt>
                <c:pt idx="17">
                  <c:v>95.466666666666697</c:v>
                </c:pt>
                <c:pt idx="18">
                  <c:v>93.746666666666727</c:v>
                </c:pt>
                <c:pt idx="19">
                  <c:v>92.406666666666666</c:v>
                </c:pt>
              </c:numCache>
            </c:numRef>
          </c:yVal>
          <c:smooth val="0"/>
        </c:ser>
        <c:dLbls>
          <c:showLegendKey val="0"/>
          <c:showVal val="0"/>
          <c:showCatName val="0"/>
          <c:showSerName val="0"/>
          <c:showPercent val="0"/>
          <c:showBubbleSize val="0"/>
        </c:dLbls>
        <c:axId val="34314112"/>
        <c:axId val="34315648"/>
      </c:scatterChart>
      <c:valAx>
        <c:axId val="34314112"/>
        <c:scaling>
          <c:orientation val="minMax"/>
        </c:scaling>
        <c:delete val="0"/>
        <c:axPos val="b"/>
        <c:numFmt formatCode="General" sourceLinked="1"/>
        <c:majorTickMark val="out"/>
        <c:minorTickMark val="none"/>
        <c:tickLblPos val="nextTo"/>
        <c:crossAx val="34315648"/>
        <c:crosses val="autoZero"/>
        <c:crossBetween val="midCat"/>
      </c:valAx>
      <c:valAx>
        <c:axId val="34315648"/>
        <c:scaling>
          <c:orientation val="minMax"/>
          <c:max val="120"/>
          <c:min val="50"/>
        </c:scaling>
        <c:delete val="0"/>
        <c:axPos val="l"/>
        <c:majorGridlines/>
        <c:numFmt formatCode="General" sourceLinked="1"/>
        <c:majorTickMark val="out"/>
        <c:minorTickMark val="none"/>
        <c:tickLblPos val="nextTo"/>
        <c:crossAx val="34314112"/>
        <c:crosses val="autoZero"/>
        <c:crossBetween val="midCat"/>
      </c:valAx>
    </c:plotArea>
    <c:plotVisOnly val="1"/>
    <c:dispBlanksAs val="gap"/>
    <c:showDLblsOverMax val="0"/>
  </c:chart>
  <c:txPr>
    <a:bodyPr/>
    <a:lstStyle/>
    <a:p>
      <a:pPr>
        <a:defRPr b="1"/>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854883271169993E-2"/>
          <c:y val="0.137508362925223"/>
          <c:w val="0.88138520513883201"/>
          <c:h val="0.75634501569656998"/>
        </c:manualLayout>
      </c:layout>
      <c:scatterChart>
        <c:scatterStyle val="lineMarker"/>
        <c:varyColors val="0"/>
        <c:ser>
          <c:idx val="0"/>
          <c:order val="0"/>
          <c:tx>
            <c:strRef>
              <c:f>Regression!$E$1</c:f>
              <c:strCache>
                <c:ptCount val="1"/>
                <c:pt idx="0">
                  <c:v>Weight</c:v>
                </c:pt>
              </c:strCache>
            </c:strRef>
          </c:tx>
          <c:spPr>
            <a:ln w="28575">
              <a:noFill/>
            </a:ln>
          </c:spPr>
          <c:trendline>
            <c:trendlineType val="linear"/>
            <c:dispRSqr val="0"/>
            <c:dispEq val="0"/>
          </c:trendline>
          <c:xVal>
            <c:numRef>
              <c:f>Regression!$D$2:$D$21</c:f>
              <c:numCache>
                <c:formatCode>General</c:formatCode>
                <c:ptCount val="20"/>
                <c:pt idx="0">
                  <c:v>173</c:v>
                </c:pt>
                <c:pt idx="1">
                  <c:v>177</c:v>
                </c:pt>
                <c:pt idx="2">
                  <c:v>180</c:v>
                </c:pt>
                <c:pt idx="3">
                  <c:v>170</c:v>
                </c:pt>
                <c:pt idx="4">
                  <c:v>179</c:v>
                </c:pt>
                <c:pt idx="5">
                  <c:v>163</c:v>
                </c:pt>
                <c:pt idx="6">
                  <c:v>172</c:v>
                </c:pt>
                <c:pt idx="7">
                  <c:v>172</c:v>
                </c:pt>
                <c:pt idx="8">
                  <c:v>175</c:v>
                </c:pt>
                <c:pt idx="9">
                  <c:v>154</c:v>
                </c:pt>
                <c:pt idx="10">
                  <c:v>167</c:v>
                </c:pt>
                <c:pt idx="11">
                  <c:v>158</c:v>
                </c:pt>
                <c:pt idx="12">
                  <c:v>156</c:v>
                </c:pt>
                <c:pt idx="13">
                  <c:v>154</c:v>
                </c:pt>
                <c:pt idx="14">
                  <c:v>179</c:v>
                </c:pt>
                <c:pt idx="15">
                  <c:v>158</c:v>
                </c:pt>
                <c:pt idx="16">
                  <c:v>169</c:v>
                </c:pt>
                <c:pt idx="17">
                  <c:v>179</c:v>
                </c:pt>
                <c:pt idx="18">
                  <c:v>158</c:v>
                </c:pt>
                <c:pt idx="19">
                  <c:v>167</c:v>
                </c:pt>
              </c:numCache>
            </c:numRef>
          </c:xVal>
          <c:yVal>
            <c:numRef>
              <c:f>Regression!$E$2:$E$21</c:f>
              <c:numCache>
                <c:formatCode>General</c:formatCode>
                <c:ptCount val="20"/>
                <c:pt idx="0">
                  <c:v>94.573333333332997</c:v>
                </c:pt>
                <c:pt idx="1">
                  <c:v>87.32</c:v>
                </c:pt>
                <c:pt idx="2">
                  <c:v>108</c:v>
                </c:pt>
                <c:pt idx="3">
                  <c:v>94.066666666666663</c:v>
                </c:pt>
                <c:pt idx="4">
                  <c:v>96.66</c:v>
                </c:pt>
                <c:pt idx="5">
                  <c:v>93.453333333333276</c:v>
                </c:pt>
                <c:pt idx="6">
                  <c:v>87.146666666666661</c:v>
                </c:pt>
                <c:pt idx="7">
                  <c:v>83.706666666666663</c:v>
                </c:pt>
                <c:pt idx="8">
                  <c:v>102.6666666666667</c:v>
                </c:pt>
                <c:pt idx="9">
                  <c:v>73.92</c:v>
                </c:pt>
                <c:pt idx="10">
                  <c:v>91.293333333333308</c:v>
                </c:pt>
                <c:pt idx="11">
                  <c:v>94.8</c:v>
                </c:pt>
                <c:pt idx="12">
                  <c:v>86.32</c:v>
                </c:pt>
                <c:pt idx="13">
                  <c:v>78.026666666666671</c:v>
                </c:pt>
                <c:pt idx="14">
                  <c:v>105.01333333333331</c:v>
                </c:pt>
                <c:pt idx="15">
                  <c:v>79</c:v>
                </c:pt>
                <c:pt idx="16">
                  <c:v>86.753333333333245</c:v>
                </c:pt>
                <c:pt idx="17">
                  <c:v>95.466666666666697</c:v>
                </c:pt>
                <c:pt idx="18">
                  <c:v>93.746666666666727</c:v>
                </c:pt>
                <c:pt idx="19">
                  <c:v>92.406666666666666</c:v>
                </c:pt>
              </c:numCache>
            </c:numRef>
          </c:yVal>
          <c:smooth val="0"/>
        </c:ser>
        <c:dLbls>
          <c:showLegendKey val="0"/>
          <c:showVal val="0"/>
          <c:showCatName val="0"/>
          <c:showSerName val="0"/>
          <c:showPercent val="0"/>
          <c:showBubbleSize val="0"/>
        </c:dLbls>
        <c:axId val="34364416"/>
        <c:axId val="34378496"/>
      </c:scatterChart>
      <c:valAx>
        <c:axId val="34364416"/>
        <c:scaling>
          <c:orientation val="minMax"/>
        </c:scaling>
        <c:delete val="0"/>
        <c:axPos val="b"/>
        <c:numFmt formatCode="General" sourceLinked="1"/>
        <c:majorTickMark val="out"/>
        <c:minorTickMark val="none"/>
        <c:tickLblPos val="nextTo"/>
        <c:crossAx val="34378496"/>
        <c:crosses val="autoZero"/>
        <c:crossBetween val="midCat"/>
      </c:valAx>
      <c:valAx>
        <c:axId val="34378496"/>
        <c:scaling>
          <c:orientation val="minMax"/>
          <c:max val="120"/>
          <c:min val="50"/>
        </c:scaling>
        <c:delete val="0"/>
        <c:axPos val="l"/>
        <c:majorGridlines/>
        <c:numFmt formatCode="General" sourceLinked="1"/>
        <c:majorTickMark val="out"/>
        <c:minorTickMark val="none"/>
        <c:tickLblPos val="nextTo"/>
        <c:crossAx val="34364416"/>
        <c:crosses val="autoZero"/>
        <c:crossBetween val="midCat"/>
      </c:valAx>
    </c:plotArea>
    <c:plotVisOnly val="1"/>
    <c:dispBlanksAs val="gap"/>
    <c:showDLblsOverMax val="0"/>
  </c:chart>
  <c:txPr>
    <a:bodyPr/>
    <a:lstStyle/>
    <a:p>
      <a:pPr>
        <a:defRPr b="1"/>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E14735-0CEF-E845-A53D-810C8996157C}" type="slidenum">
              <a:rPr lang="en-US" smtClean="0"/>
              <a:pPr/>
              <a:t>‹#›</a:t>
            </a:fld>
            <a:endParaRPr lang="en-US"/>
          </a:p>
        </p:txBody>
      </p:sp>
    </p:spTree>
    <p:extLst>
      <p:ext uri="{BB962C8B-B14F-4D97-AF65-F5344CB8AC3E}">
        <p14:creationId xmlns:p14="http://schemas.microsoft.com/office/powerpoint/2010/main" val="213207656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B11A0E-3E69-4405-8CCD-A63E9CDC0693}" type="slidenum">
              <a:rPr lang="en-US" smtClean="0"/>
              <a:pPr/>
              <a:t>‹#›</a:t>
            </a:fld>
            <a:endParaRPr lang="en-US"/>
          </a:p>
        </p:txBody>
      </p:sp>
    </p:spTree>
    <p:extLst>
      <p:ext uri="{BB962C8B-B14F-4D97-AF65-F5344CB8AC3E}">
        <p14:creationId xmlns:p14="http://schemas.microsoft.com/office/powerpoint/2010/main" val="104640064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B11A0E-3E69-4405-8CCD-A63E9CDC0693}"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24BDC0-342E-4E49-AEF6-D3303A815A59}" type="slidenum">
              <a:rPr lang="en-US" smtClean="0"/>
              <a:pPr/>
              <a:t>10</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24BDC0-342E-4E49-AEF6-D3303A815A59}" type="slidenum">
              <a:rPr lang="en-US" smtClean="0"/>
              <a:pPr/>
              <a:t>11</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24BDC0-342E-4E49-AEF6-D3303A815A59}" type="slidenum">
              <a:rPr lang="en-US" smtClean="0"/>
              <a:pPr/>
              <a:t>12</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24BDC0-342E-4E49-AEF6-D3303A815A59}" type="slidenum">
              <a:rPr lang="en-US" smtClean="0"/>
              <a:pPr/>
              <a:t>13</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24BDC0-342E-4E49-AEF6-D3303A815A59}" type="slidenum">
              <a:rPr lang="en-US" smtClean="0"/>
              <a:pPr/>
              <a:t>14</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24BDC0-342E-4E49-AEF6-D3303A815A59}" type="slidenum">
              <a:rPr lang="en-US" smtClean="0"/>
              <a:pPr/>
              <a:t>15</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16</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17</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18</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19</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20</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21</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22</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23</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24</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25</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26</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27</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28</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29</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3</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30</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31</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32</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33</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4</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5</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6</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7</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8</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11A0E-3E69-4405-8CCD-A63E9CDC0693}" type="slidenum">
              <a:rPr lang="en-US" smtClean="0"/>
              <a:pPr/>
              <a:t>9</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EEB6E75-A1AA-C243-BDF7-4035DFBEE3FE}" type="datetime1">
              <a:rPr lang="en-US" smtClean="0"/>
              <a:t>7/3/2014</a:t>
            </a:fld>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C95AB31-C5AC-4A16-875E-12802E88966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
        <p:nvSpPr>
          <p:cNvPr id="14" name="Footer Placeholder 2"/>
          <p:cNvSpPr>
            <a:spLocks noGrp="1"/>
          </p:cNvSpPr>
          <p:nvPr userDrawn="1">
            <p:ph type="ftr" sz="quarter" idx="11"/>
          </p:nvPr>
        </p:nvSpPr>
        <p:spPr>
          <a:xfrm>
            <a:off x="838200" y="6172200"/>
            <a:ext cx="3962400" cy="457200"/>
          </a:xfrm>
        </p:spPr>
        <p:txBody>
          <a:bodyPr/>
          <a:lstStyle/>
          <a:p>
            <a:r>
              <a:rPr lang="en-US" smtClean="0"/>
              <a:t>© Brian Peacock Ergonomics (BPE) Pte. Ltd.</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A4A01D-2D21-B74B-A88D-AAB6F96255D7}" type="datetime1">
              <a:rPr lang="en-US" smtClean="0"/>
              <a:t>7/3/2014</a:t>
            </a:fld>
            <a:endParaRPr lang="en-US"/>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r>
              <a:rPr lang="en-US" smtClean="0"/>
              <a:t>© Brian Peacock Ergonomics (BPE) Pte. Ltd.</a:t>
            </a:r>
            <a:endParaRPr lang="en-US"/>
          </a:p>
        </p:txBody>
      </p:sp>
      <p:sp>
        <p:nvSpPr>
          <p:cNvPr id="6" name="Slide Number Placeholder 5"/>
          <p:cNvSpPr>
            <a:spLocks noGrp="1"/>
          </p:cNvSpPr>
          <p:nvPr>
            <p:ph type="sldNum" sz="quarter" idx="12"/>
          </p:nvPr>
        </p:nvSpPr>
        <p:spPr/>
        <p:txBody>
          <a:bodyPr/>
          <a:lstStyle/>
          <a:p>
            <a:fld id="{AC95AB31-C5AC-4A16-875E-12802E8896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00F618-C229-2B4C-8072-D6C6D67C781B}" type="datetime1">
              <a:rPr lang="en-US" smtClean="0"/>
              <a:t>7/3/2014</a:t>
            </a:fld>
            <a:endParaRPr lang="en-US"/>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r>
              <a:rPr lang="en-US" smtClean="0"/>
              <a:t>© Brian Peacock Ergonomics (BPE) Pte. Ltd.</a:t>
            </a:r>
            <a:endParaRPr lang="en-US"/>
          </a:p>
        </p:txBody>
      </p:sp>
      <p:sp>
        <p:nvSpPr>
          <p:cNvPr id="6" name="Slide Number Placeholder 5"/>
          <p:cNvSpPr>
            <a:spLocks noGrp="1"/>
          </p:cNvSpPr>
          <p:nvPr>
            <p:ph type="sldNum" sz="quarter" idx="12"/>
          </p:nvPr>
        </p:nvSpPr>
        <p:spPr/>
        <p:txBody>
          <a:bodyPr/>
          <a:lstStyle/>
          <a:p>
            <a:fld id="{AC95AB31-C5AC-4A16-875E-12802E8896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44668F0-782D-1E4F-8485-D2C0B189F26A}" type="datetime1">
              <a:rPr lang="en-US" smtClean="0"/>
              <a:t>7/3/2014</a:t>
            </a:fld>
            <a:endParaRPr lang="en-US"/>
          </a:p>
        </p:txBody>
      </p:sp>
      <p:sp>
        <p:nvSpPr>
          <p:cNvPr id="6" name="Slide Number Placeholder 5"/>
          <p:cNvSpPr>
            <a:spLocks noGrp="1"/>
          </p:cNvSpPr>
          <p:nvPr>
            <p:ph type="sldNum" sz="quarter" idx="12"/>
          </p:nvPr>
        </p:nvSpPr>
        <p:spPr/>
        <p:txBody>
          <a:bodyPr/>
          <a:lstStyle/>
          <a:p>
            <a:fld id="{AC95AB31-C5AC-4A16-875E-12802E88966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Footer Placeholder 2"/>
          <p:cNvSpPr>
            <a:spLocks noGrp="1"/>
          </p:cNvSpPr>
          <p:nvPr userDrawn="1">
            <p:ph type="ftr" sz="quarter" idx="11"/>
          </p:nvPr>
        </p:nvSpPr>
        <p:spPr>
          <a:xfrm>
            <a:off x="838200" y="6172200"/>
            <a:ext cx="3962400" cy="457200"/>
          </a:xfrm>
        </p:spPr>
        <p:txBody>
          <a:bodyPr/>
          <a:lstStyle/>
          <a:p>
            <a:r>
              <a:rPr lang="en-US" smtClean="0"/>
              <a:t>© Brian Peacock Ergonomics (BPE) Pte. Ltd.</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046DC74-3CAC-6140-BDED-22537FD10FEC}" type="datetime1">
              <a:rPr lang="en-US" smtClean="0"/>
              <a:t>7/3/2014</a:t>
            </a:fld>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C95AB31-C5AC-4A16-875E-12802E88966A}" type="slidenum">
              <a:rPr lang="en-US" smtClean="0"/>
              <a:pPr/>
              <a:t>‹#›</a:t>
            </a:fld>
            <a:endParaRPr lang="en-US"/>
          </a:p>
        </p:txBody>
      </p:sp>
      <p:sp>
        <p:nvSpPr>
          <p:cNvPr id="13" name="Footer Placeholder 2"/>
          <p:cNvSpPr>
            <a:spLocks noGrp="1"/>
          </p:cNvSpPr>
          <p:nvPr userDrawn="1">
            <p:ph type="ftr" sz="quarter" idx="11"/>
          </p:nvPr>
        </p:nvSpPr>
        <p:spPr>
          <a:xfrm>
            <a:off x="838200" y="6172200"/>
            <a:ext cx="3962400" cy="457200"/>
          </a:xfrm>
        </p:spPr>
        <p:txBody>
          <a:bodyPr/>
          <a:lstStyle/>
          <a:p>
            <a:r>
              <a:rPr lang="en-US" smtClean="0"/>
              <a:t>© Brian Peacock Ergonomics (BPE) Pte. Ltd.</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7DDF77-52C2-9340-9966-4F27299B4E83}" type="datetime1">
              <a:rPr lang="en-US" smtClean="0"/>
              <a:t>7/3/2014</a:t>
            </a:fld>
            <a:endParaRPr lang="en-US"/>
          </a:p>
        </p:txBody>
      </p:sp>
      <p:sp>
        <p:nvSpPr>
          <p:cNvPr id="7" name="Slide Number Placeholder 6"/>
          <p:cNvSpPr>
            <a:spLocks noGrp="1"/>
          </p:cNvSpPr>
          <p:nvPr>
            <p:ph type="sldNum" sz="quarter" idx="12"/>
          </p:nvPr>
        </p:nvSpPr>
        <p:spPr/>
        <p:txBody>
          <a:bodyPr/>
          <a:lstStyle/>
          <a:p>
            <a:fld id="{AC95AB31-C5AC-4A16-875E-12802E88966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Footer Placeholder 2"/>
          <p:cNvSpPr>
            <a:spLocks noGrp="1"/>
          </p:cNvSpPr>
          <p:nvPr userDrawn="1">
            <p:ph type="ftr" sz="quarter" idx="11"/>
          </p:nvPr>
        </p:nvSpPr>
        <p:spPr>
          <a:xfrm>
            <a:off x="838200" y="6172200"/>
            <a:ext cx="3962400" cy="457200"/>
          </a:xfrm>
        </p:spPr>
        <p:txBody>
          <a:bodyPr/>
          <a:lstStyle/>
          <a:p>
            <a:r>
              <a:rPr lang="en-US" smtClean="0"/>
              <a:t>© Brian Peacock Ergonomics (BPE) Pte. Ltd.</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2516665-5FDF-F84F-8F12-02D96BF1FDE1}" type="datetime1">
              <a:rPr lang="en-US" smtClean="0"/>
              <a:t>7/3/2014</a:t>
            </a:fld>
            <a:endParaRPr lang="en-US"/>
          </a:p>
        </p:txBody>
      </p:sp>
      <p:sp>
        <p:nvSpPr>
          <p:cNvPr id="9" name="Slide Number Placeholder 8"/>
          <p:cNvSpPr>
            <a:spLocks noGrp="1"/>
          </p:cNvSpPr>
          <p:nvPr>
            <p:ph type="sldNum" sz="quarter" idx="12"/>
          </p:nvPr>
        </p:nvSpPr>
        <p:spPr/>
        <p:txBody>
          <a:bodyPr/>
          <a:lstStyle/>
          <a:p>
            <a:fld id="{AC95AB31-C5AC-4A16-875E-12802E88966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Footer Placeholder 2"/>
          <p:cNvSpPr>
            <a:spLocks noGrp="1"/>
          </p:cNvSpPr>
          <p:nvPr userDrawn="1">
            <p:ph type="ftr" sz="quarter" idx="11"/>
          </p:nvPr>
        </p:nvSpPr>
        <p:spPr>
          <a:xfrm>
            <a:off x="838200" y="6172200"/>
            <a:ext cx="3962400" cy="457200"/>
          </a:xfrm>
        </p:spPr>
        <p:txBody>
          <a:bodyPr/>
          <a:lstStyle/>
          <a:p>
            <a:r>
              <a:rPr lang="en-US" smtClean="0"/>
              <a:t>© Brian Peacock Ergonomics (BPE) Pte. Ltd.</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FA6B98-E744-FA46-97FF-34150601F72E}" type="datetime1">
              <a:rPr lang="en-US" smtClean="0"/>
              <a:t>7/3/2014</a:t>
            </a:fld>
            <a:endParaRPr lang="en-US"/>
          </a:p>
        </p:txBody>
      </p:sp>
      <p:sp>
        <p:nvSpPr>
          <p:cNvPr id="5" name="Slide Number Placeholder 4"/>
          <p:cNvSpPr>
            <a:spLocks noGrp="1"/>
          </p:cNvSpPr>
          <p:nvPr>
            <p:ph type="sldNum" sz="quarter" idx="12"/>
          </p:nvPr>
        </p:nvSpPr>
        <p:spPr/>
        <p:txBody>
          <a:bodyPr/>
          <a:lstStyle/>
          <a:p>
            <a:fld id="{AC95AB31-C5AC-4A16-875E-12802E88966A}" type="slidenum">
              <a:rPr lang="en-US" smtClean="0"/>
              <a:pPr/>
              <a:t>‹#›</a:t>
            </a:fld>
            <a:endParaRPr lang="en-US"/>
          </a:p>
        </p:txBody>
      </p:sp>
      <p:sp>
        <p:nvSpPr>
          <p:cNvPr id="6" name="Footer Placeholder 2"/>
          <p:cNvSpPr>
            <a:spLocks noGrp="1"/>
          </p:cNvSpPr>
          <p:nvPr userDrawn="1">
            <p:ph type="ftr" sz="quarter" idx="11"/>
          </p:nvPr>
        </p:nvSpPr>
        <p:spPr>
          <a:xfrm>
            <a:off x="838200" y="6172200"/>
            <a:ext cx="3962400" cy="457200"/>
          </a:xfrm>
        </p:spPr>
        <p:txBody>
          <a:bodyPr/>
          <a:lstStyle/>
          <a:p>
            <a:r>
              <a:rPr lang="en-US" smtClean="0"/>
              <a:t>© Brian Peacock Ergonomics (BPE) Pte. Ltd.</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33B03B-A6B4-DD45-90AC-7EEACD005C7E}" type="datetime1">
              <a:rPr lang="en-US" smtClean="0"/>
              <a:t>7/3/2014</a:t>
            </a:fld>
            <a:endParaRPr lang="en-US"/>
          </a:p>
        </p:txBody>
      </p:sp>
      <p:sp>
        <p:nvSpPr>
          <p:cNvPr id="3" name="Footer Placeholder 2"/>
          <p:cNvSpPr>
            <a:spLocks noGrp="1"/>
          </p:cNvSpPr>
          <p:nvPr>
            <p:ph type="ftr" sz="quarter" idx="11"/>
          </p:nvPr>
        </p:nvSpPr>
        <p:spPr>
          <a:xfrm>
            <a:off x="914400" y="6172200"/>
            <a:ext cx="3962400" cy="457200"/>
          </a:xfrm>
          <a:prstGeom prst="rect">
            <a:avLst/>
          </a:prstGeom>
        </p:spPr>
        <p:txBody>
          <a:bodyPr/>
          <a:lstStyle/>
          <a:p>
            <a:r>
              <a:rPr lang="en-US" smtClean="0"/>
              <a:t>© Brian Peacock Ergonomics (BPE) Pte. Ltd.</a:t>
            </a:r>
            <a:endParaRPr lang="en-US"/>
          </a:p>
        </p:txBody>
      </p:sp>
      <p:sp>
        <p:nvSpPr>
          <p:cNvPr id="4" name="Slide Number Placeholder 3"/>
          <p:cNvSpPr>
            <a:spLocks noGrp="1"/>
          </p:cNvSpPr>
          <p:nvPr>
            <p:ph type="sldNum" sz="quarter" idx="12"/>
          </p:nvPr>
        </p:nvSpPr>
        <p:spPr/>
        <p:txBody>
          <a:bodyPr/>
          <a:lstStyle/>
          <a:p>
            <a:fld id="{AC95AB31-C5AC-4A16-875E-12802E8896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8D5B0D2-DA69-0643-A903-0A28779CBC4B}" type="datetime1">
              <a:rPr lang="en-US" smtClean="0"/>
              <a:t>7/3/2014</a:t>
            </a:fld>
            <a:endParaRPr lang="en-US"/>
          </a:p>
        </p:txBody>
      </p:sp>
      <p:sp>
        <p:nvSpPr>
          <p:cNvPr id="6" name="Footer Placeholder 5"/>
          <p:cNvSpPr>
            <a:spLocks noGrp="1"/>
          </p:cNvSpPr>
          <p:nvPr>
            <p:ph type="ftr" sz="quarter" idx="11"/>
          </p:nvPr>
        </p:nvSpPr>
        <p:spPr>
          <a:xfrm>
            <a:off x="914400" y="6172200"/>
            <a:ext cx="3962400" cy="457200"/>
          </a:xfrm>
          <a:prstGeom prst="rect">
            <a:avLst/>
          </a:prstGeom>
        </p:spPr>
        <p:txBody>
          <a:bodyPr/>
          <a:lstStyle/>
          <a:p>
            <a:r>
              <a:rPr lang="en-US" smtClean="0"/>
              <a:t>© Brian Peacock Ergonomics (BPE) Pte. Ltd.</a:t>
            </a:r>
            <a:endParaRPr lang="en-US"/>
          </a:p>
        </p:txBody>
      </p:sp>
      <p:sp>
        <p:nvSpPr>
          <p:cNvPr id="7" name="Slide Number Placeholder 6"/>
          <p:cNvSpPr>
            <a:spLocks noGrp="1"/>
          </p:cNvSpPr>
          <p:nvPr>
            <p:ph type="sldNum" sz="quarter" idx="12"/>
          </p:nvPr>
        </p:nvSpPr>
        <p:spPr/>
        <p:txBody>
          <a:bodyPr/>
          <a:lstStyle/>
          <a:p>
            <a:fld id="{AC95AB31-C5AC-4A16-875E-12802E88966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C14CFCE-AB2C-6144-8AEA-D9AADEDD3E8E}" type="datetime1">
              <a:rPr lang="en-US" smtClean="0"/>
              <a:t>7/3/2014</a:t>
            </a:fld>
            <a:endParaRPr lang="en-US"/>
          </a:p>
        </p:txBody>
      </p:sp>
      <p:sp>
        <p:nvSpPr>
          <p:cNvPr id="6" name="Footer Placeholder 5"/>
          <p:cNvSpPr>
            <a:spLocks noGrp="1"/>
          </p:cNvSpPr>
          <p:nvPr>
            <p:ph type="ftr" sz="quarter" idx="11"/>
          </p:nvPr>
        </p:nvSpPr>
        <p:spPr>
          <a:xfrm>
            <a:off x="914400" y="6172200"/>
            <a:ext cx="3886200" cy="457200"/>
          </a:xfrm>
          <a:prstGeom prst="rect">
            <a:avLst/>
          </a:prstGeom>
        </p:spPr>
        <p:txBody>
          <a:bodyPr/>
          <a:lstStyle/>
          <a:p>
            <a:r>
              <a:rPr lang="en-US" smtClean="0"/>
              <a:t>© Brian Peacock Ergonomics (BPE) Pte. Ltd.</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C95AB31-C5AC-4A16-875E-12802E88966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810505B-9722-184D-BDAD-8A53D3797881}" type="datetime1">
              <a:rPr lang="en-US" smtClean="0"/>
              <a:t>7/3/2014</a:t>
            </a:fld>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95AB31-C5AC-4A16-875E-12802E88966A}" type="slidenum">
              <a:rPr lang="en-US" smtClean="0"/>
              <a:pPr/>
              <a:t>‹#›</a:t>
            </a:fld>
            <a:endParaRPr lang="en-US"/>
          </a:p>
        </p:txBody>
      </p:sp>
      <p:sp>
        <p:nvSpPr>
          <p:cNvPr id="10" name="Footer Placeholder 2"/>
          <p:cNvSpPr>
            <a:spLocks noGrp="1"/>
          </p:cNvSpPr>
          <p:nvPr userDrawn="1">
            <p:ph type="ftr" sz="quarter" idx="3"/>
          </p:nvPr>
        </p:nvSpPr>
        <p:spPr>
          <a:xfrm>
            <a:off x="838200" y="6172200"/>
            <a:ext cx="3962400" cy="457200"/>
          </a:xfrm>
          <a:prstGeom prst="rect">
            <a:avLst/>
          </a:prstGeom>
        </p:spPr>
        <p:txBody>
          <a:bodyPr/>
          <a:lstStyle/>
          <a:p>
            <a:r>
              <a:rPr lang="en-US" smtClean="0"/>
              <a:t>© Brian Peacock Ergonomics (BPE) Pte. Ltd.</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Human Variability and Statistics</a:t>
            </a:r>
            <a:endParaRPr lang="en-US" dirty="0"/>
          </a:p>
        </p:txBody>
      </p:sp>
      <p:sp>
        <p:nvSpPr>
          <p:cNvPr id="9" name="Footer Placeholder 2"/>
          <p:cNvSpPr>
            <a:spLocks noGrp="1"/>
          </p:cNvSpPr>
          <p:nvPr>
            <p:ph type="ftr" sz="quarter" idx="11"/>
          </p:nvPr>
        </p:nvSpPr>
        <p:spPr/>
        <p:txBody>
          <a:bodyPr/>
          <a:lstStyle/>
          <a:p>
            <a:r>
              <a:rPr lang="en-US" smtClean="0"/>
              <a:t>© Brian Peacock Ergonomics (BPE) Pte. Ltd.</a:t>
            </a:r>
            <a:endParaRPr lang="en-US" dirty="0"/>
          </a:p>
        </p:txBody>
      </p:sp>
      <p:sp>
        <p:nvSpPr>
          <p:cNvPr id="7" name="TextBox 6"/>
          <p:cNvSpPr txBox="1"/>
          <p:nvPr/>
        </p:nvSpPr>
        <p:spPr>
          <a:xfrm>
            <a:off x="914400" y="3119735"/>
            <a:ext cx="7696200" cy="461665"/>
          </a:xfrm>
          <a:prstGeom prst="rect">
            <a:avLst/>
          </a:prstGeom>
          <a:noFill/>
        </p:spPr>
        <p:txBody>
          <a:bodyPr wrap="square" rtlCol="0">
            <a:spAutoFit/>
          </a:bodyPr>
          <a:lstStyle/>
          <a:p>
            <a:pPr algn="ctr"/>
            <a:r>
              <a:rPr lang="en-US" sz="2400" dirty="0" smtClean="0"/>
              <a:t>Dealing with   Human, Situational and Temporal Variability</a:t>
            </a:r>
            <a:endParaRPr lang="en-US" sz="2400" dirty="0"/>
          </a:p>
        </p:txBody>
      </p:sp>
      <p:sp>
        <p:nvSpPr>
          <p:cNvPr id="10" name="Subtitle 2"/>
          <p:cNvSpPr txBox="1">
            <a:spLocks/>
          </p:cNvSpPr>
          <p:nvPr/>
        </p:nvSpPr>
        <p:spPr>
          <a:xfrm>
            <a:off x="609600" y="3886200"/>
            <a:ext cx="7779434" cy="1752600"/>
          </a:xfrm>
          <a:prstGeom prst="rect">
            <a:avLst/>
          </a:prstGeom>
        </p:spPr>
        <p:txBody>
          <a:bodyPr>
            <a:normAutofit/>
          </a:bodyPr>
          <a:lstStyle/>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smtClean="0">
                <a:ln>
                  <a:noFill/>
                </a:ln>
                <a:solidFill>
                  <a:schemeClr val="tx2"/>
                </a:solidFill>
                <a:effectLst/>
                <a:uLnTx/>
                <a:uFillTx/>
                <a:latin typeface="+mn-lt"/>
                <a:ea typeface="+mn-ea"/>
                <a:cs typeface="+mn-cs"/>
              </a:rPr>
              <a:t>Brian Peacock </a:t>
            </a: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smtClean="0">
                <a:ln>
                  <a:noFill/>
                </a:ln>
                <a:solidFill>
                  <a:schemeClr val="tx2"/>
                </a:solidFill>
                <a:effectLst/>
                <a:uLnTx/>
                <a:uFillTx/>
                <a:latin typeface="+mn-lt"/>
                <a:ea typeface="+mn-ea"/>
                <a:cs typeface="+mn-cs"/>
              </a:rPr>
              <a:t>for</a:t>
            </a: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smtClean="0">
                <a:ln>
                  <a:noFill/>
                </a:ln>
                <a:solidFill>
                  <a:schemeClr val="tx2"/>
                </a:solidFill>
                <a:effectLst/>
                <a:uLnTx/>
                <a:uFillTx/>
                <a:latin typeface="+mn-lt"/>
                <a:ea typeface="+mn-ea"/>
                <a:cs typeface="+mn-cs"/>
              </a:rPr>
              <a:t>Pitney Bowes </a:t>
            </a:r>
            <a:r>
              <a:rPr kumimoji="0" lang="en-US" sz="2600" b="0" i="0" u="none" strike="noStrike" kern="1200" cap="none" spc="0" normalizeH="0" baseline="0" noProof="0" dirty="0" err="1" smtClean="0">
                <a:ln>
                  <a:noFill/>
                </a:ln>
                <a:solidFill>
                  <a:schemeClr val="tx2"/>
                </a:solidFill>
                <a:effectLst/>
                <a:uLnTx/>
                <a:uFillTx/>
                <a:latin typeface="+mn-lt"/>
                <a:ea typeface="+mn-ea"/>
                <a:cs typeface="+mn-cs"/>
              </a:rPr>
              <a:t>Inc</a:t>
            </a:r>
            <a:endParaRPr kumimoji="0" lang="en-US" sz="26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146175"/>
          </a:xfrm>
        </p:spPr>
        <p:txBody>
          <a:bodyPr>
            <a:normAutofit fontScale="90000"/>
          </a:bodyPr>
          <a:lstStyle/>
          <a:p>
            <a:pPr lvl="0"/>
            <a:r>
              <a:rPr kumimoji="0" lang="en-US" b="1" i="0" u="none" strike="noStrike" cap="none" normalizeH="0" baseline="0" dirty="0" smtClean="0">
                <a:ln>
                  <a:noFill/>
                </a:ln>
                <a:solidFill>
                  <a:schemeClr val="bg1"/>
                </a:solidFill>
                <a:effectLst/>
                <a:latin typeface="Arial" pitchFamily="34" charset="0"/>
                <a:ea typeface="Times New Roman" pitchFamily="18" charset="0"/>
              </a:rPr>
              <a:t>Policy, percentiles and other statistics exercises</a:t>
            </a:r>
            <a:r>
              <a:rPr kumimoji="0" lang="en-US" sz="2000" b="0" i="0" u="none" strike="noStrike" cap="none" normalizeH="0" baseline="0" dirty="0" smtClean="0">
                <a:ln>
                  <a:noFill/>
                </a:ln>
                <a:solidFill>
                  <a:schemeClr val="tx1"/>
                </a:solidFill>
                <a:effectLst/>
                <a:latin typeface="Arial" pitchFamily="34" charset="0"/>
              </a:rPr>
              <a:t/>
            </a:r>
            <a:br>
              <a:rPr kumimoji="0" lang="en-US" sz="2000" b="0" i="0" u="none" strike="noStrike" cap="none" normalizeH="0" baseline="0" dirty="0" smtClean="0">
                <a:ln>
                  <a:noFill/>
                </a:ln>
                <a:solidFill>
                  <a:schemeClr val="tx1"/>
                </a:solidFill>
                <a:effectLst/>
                <a:latin typeface="Arial" pitchFamily="34" charset="0"/>
              </a:rPr>
            </a:br>
            <a:endParaRPr lang="en-US" dirty="0"/>
          </a:p>
        </p:txBody>
      </p:sp>
      <p:sp>
        <p:nvSpPr>
          <p:cNvPr id="4" name="Footer Placeholder 3"/>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74638"/>
            <a:ext cx="7848600" cy="1020762"/>
          </a:xfrm>
        </p:spPr>
        <p:txBody>
          <a:bodyPr>
            <a:normAutofit/>
          </a:bodyPr>
          <a:lstStyle/>
          <a:p>
            <a:r>
              <a:rPr lang="en-US" dirty="0" smtClean="0"/>
              <a:t>Data Capture</a:t>
            </a:r>
            <a:endParaRPr lang="en-US" dirty="0"/>
          </a:p>
        </p:txBody>
      </p:sp>
      <p:sp>
        <p:nvSpPr>
          <p:cNvPr id="7" name="Content Placeholder 6"/>
          <p:cNvSpPr>
            <a:spLocks noGrp="1"/>
          </p:cNvSpPr>
          <p:nvPr>
            <p:ph sz="quarter" idx="1"/>
          </p:nvPr>
        </p:nvSpPr>
        <p:spPr/>
        <p:txBody>
          <a:bodyPr>
            <a:normAutofit lnSpcReduction="10000"/>
          </a:bodyPr>
          <a:lstStyle/>
          <a:p>
            <a:pPr marL="514350" indent="-514350">
              <a:buFont typeface="+mj-lt"/>
              <a:buAutoNum type="arabicPeriod"/>
            </a:pPr>
            <a:r>
              <a:rPr lang="en-US" sz="2400" dirty="0" smtClean="0"/>
              <a:t>Clear a space in the classroom</a:t>
            </a:r>
          </a:p>
          <a:p>
            <a:pPr marL="514350" indent="-514350">
              <a:buFont typeface="+mj-lt"/>
              <a:buAutoNum type="arabicPeriod"/>
            </a:pPr>
            <a:r>
              <a:rPr lang="en-US" sz="2400" dirty="0" smtClean="0"/>
              <a:t>Arrange yourselves in a row with the shortest to the left and the tallest to the right.</a:t>
            </a:r>
          </a:p>
          <a:p>
            <a:pPr marL="808038" lvl="2" indent="-260350">
              <a:buFont typeface="+mj-lt"/>
              <a:buAutoNum type="alphaLcParenR"/>
            </a:pPr>
            <a:r>
              <a:rPr lang="en-US" sz="2300" dirty="0" smtClean="0"/>
              <a:t>It’s easier if you split into groups of 10</a:t>
            </a:r>
          </a:p>
          <a:p>
            <a:pPr marL="514350" indent="-514350">
              <a:buFont typeface="+mj-lt"/>
              <a:buAutoNum type="arabicPeriod"/>
            </a:pPr>
            <a:r>
              <a:rPr lang="en-US" sz="2400" dirty="0" smtClean="0"/>
              <a:t>Counting from the left, show that the person with the 10</a:t>
            </a:r>
            <a:r>
              <a:rPr lang="en-US" sz="2400" baseline="30000" dirty="0" smtClean="0"/>
              <a:t>th</a:t>
            </a:r>
            <a:r>
              <a:rPr lang="en-US" sz="2400" dirty="0" smtClean="0"/>
              <a:t> percentile stature is the one with nearest integer to n/10</a:t>
            </a:r>
          </a:p>
          <a:p>
            <a:pPr marL="514350" indent="-514350">
              <a:buFont typeface="+mj-lt"/>
              <a:buAutoNum type="arabicPeriod"/>
            </a:pPr>
            <a:r>
              <a:rPr lang="en-US" sz="2400" dirty="0" smtClean="0"/>
              <a:t>Similarly the 90</a:t>
            </a:r>
            <a:r>
              <a:rPr lang="en-US" sz="2400" baseline="30000" dirty="0" smtClean="0"/>
              <a:t>th</a:t>
            </a:r>
            <a:r>
              <a:rPr lang="en-US" sz="2400" dirty="0" smtClean="0"/>
              <a:t> percentile is the one with the nearest integer to n*9/10</a:t>
            </a:r>
          </a:p>
          <a:p>
            <a:pPr marL="514350" indent="-514350">
              <a:buFont typeface="+mj-lt"/>
              <a:buAutoNum type="arabicPeriod"/>
            </a:pPr>
            <a:r>
              <a:rPr lang="en-US" sz="2400" dirty="0" smtClean="0"/>
              <a:t>The class member with the average (median) height is the one with the nearest integer to n/2</a:t>
            </a:r>
          </a:p>
          <a:p>
            <a:pPr marL="514350" indent="-514350">
              <a:buFont typeface="+mj-lt"/>
              <a:buAutoNum type="arabicPeriod"/>
            </a:pPr>
            <a:r>
              <a:rPr lang="en-US" sz="2400" dirty="0" smtClean="0"/>
              <a:t>Find the 5</a:t>
            </a:r>
            <a:r>
              <a:rPr lang="en-US" sz="2400" baseline="30000" dirty="0" smtClean="0"/>
              <a:t>th</a:t>
            </a:r>
            <a:r>
              <a:rPr lang="en-US" sz="2400" dirty="0" smtClean="0"/>
              <a:t> and 95</a:t>
            </a:r>
            <a:r>
              <a:rPr lang="en-US" sz="2400" baseline="30000" dirty="0" smtClean="0"/>
              <a:t>th</a:t>
            </a:r>
            <a:r>
              <a:rPr lang="en-US" sz="2400" dirty="0" smtClean="0"/>
              <a:t> percentiles</a:t>
            </a:r>
          </a:p>
          <a:p>
            <a:pPr marL="514350" indent="-514350">
              <a:buFont typeface="+mj-lt"/>
              <a:buAutoNum type="arabicPeriod"/>
            </a:pPr>
            <a:r>
              <a:rPr lang="en-US" sz="2400" dirty="0" smtClean="0"/>
              <a:t>How does sample size affect the results?</a:t>
            </a:r>
          </a:p>
          <a:p>
            <a:pPr marL="514350" indent="-514350">
              <a:buFont typeface="+mj-lt"/>
              <a:buAutoNum type="arabicPeriod"/>
            </a:pPr>
            <a:endParaRPr lang="en-US" sz="2400" dirty="0" smtClean="0"/>
          </a:p>
          <a:p>
            <a:pPr marL="514350" indent="-514350">
              <a:buFont typeface="+mj-lt"/>
              <a:buAutoNum type="arabicPeriod"/>
            </a:pPr>
            <a:endParaRPr lang="en-US" sz="2400" dirty="0" smtClean="0"/>
          </a:p>
          <a:p>
            <a:endParaRPr lang="en-US" sz="2400" dirty="0"/>
          </a:p>
        </p:txBody>
      </p:sp>
      <p:sp>
        <p:nvSpPr>
          <p:cNvPr id="6" name="Footer Placeholder 2"/>
          <p:cNvSpPr txBox="1">
            <a:spLocks/>
          </p:cNvSpPr>
          <p:nvPr/>
        </p:nvSpPr>
        <p:spPr>
          <a:xfrm>
            <a:off x="838200" y="61722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Brian Peacock Ergonomics (BPE)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Pte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9" name="Straight Connector 8"/>
          <p:cNvCxnSpPr/>
          <p:nvPr/>
        </p:nvCxnSpPr>
        <p:spPr>
          <a:xfrm>
            <a:off x="914400" y="1295400"/>
            <a:ext cx="7620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8" name="Footer Placeholder 7"/>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772400" cy="1143000"/>
          </a:xfrm>
        </p:spPr>
        <p:txBody>
          <a:bodyPr/>
          <a:lstStyle/>
          <a:p>
            <a:r>
              <a:rPr lang="en-US" dirty="0" smtClean="0"/>
              <a:t>Weight</a:t>
            </a:r>
            <a:endParaRPr lang="en-US" dirty="0"/>
          </a:p>
        </p:txBody>
      </p:sp>
      <p:sp>
        <p:nvSpPr>
          <p:cNvPr id="3" name="Content Placeholder 2"/>
          <p:cNvSpPr>
            <a:spLocks noGrp="1"/>
          </p:cNvSpPr>
          <p:nvPr>
            <p:ph sz="quarter" idx="1"/>
          </p:nvPr>
        </p:nvSpPr>
        <p:spPr/>
        <p:txBody>
          <a:bodyPr>
            <a:normAutofit lnSpcReduction="10000"/>
          </a:bodyPr>
          <a:lstStyle/>
          <a:p>
            <a:pPr marL="514350" indent="-514350" fontAlgn="base">
              <a:spcBef>
                <a:spcPct val="0"/>
              </a:spcBef>
              <a:spcAft>
                <a:spcPct val="0"/>
              </a:spcAft>
              <a:buClr>
                <a:schemeClr val="accent1">
                  <a:lumMod val="60000"/>
                  <a:lumOff val="40000"/>
                </a:schemeClr>
              </a:buClr>
              <a:buSzTx/>
              <a:buFont typeface="+mj-lt"/>
              <a:buAutoNum type="arabicPeriod"/>
            </a:pPr>
            <a:r>
              <a:rPr lang="en-US" sz="2000" dirty="0" smtClean="0">
                <a:latin typeface="Arial" pitchFamily="34" charset="0"/>
                <a:ea typeface="Times New Roman" pitchFamily="18" charset="0"/>
              </a:rPr>
              <a:t>Have each member of the class recall his / her weight (kg)</a:t>
            </a:r>
            <a:endParaRPr lang="en-US" sz="2000" dirty="0" smtClean="0">
              <a:latin typeface="Arial" pitchFamily="34" charset="0"/>
            </a:endParaRPr>
          </a:p>
          <a:p>
            <a:pPr marL="457200" indent="-457200" eaLnBrk="0" fontAlgn="base" hangingPunct="0">
              <a:spcBef>
                <a:spcPct val="0"/>
              </a:spcBef>
              <a:spcAft>
                <a:spcPct val="0"/>
              </a:spcAft>
              <a:buClr>
                <a:schemeClr val="accent1">
                  <a:lumMod val="60000"/>
                  <a:lumOff val="40000"/>
                </a:schemeClr>
              </a:buClr>
              <a:buSzTx/>
              <a:buFont typeface="+mj-lt"/>
              <a:buAutoNum type="arabicPeriod"/>
              <a:tabLst>
                <a:tab pos="228600" algn="l"/>
              </a:tabLst>
            </a:pPr>
            <a:endParaRPr lang="en-US" sz="2000" dirty="0" smtClean="0">
              <a:latin typeface="Arial" pitchFamily="34" charset="0"/>
              <a:ea typeface="Times New Roman" pitchFamily="18" charset="0"/>
            </a:endParaRPr>
          </a:p>
          <a:p>
            <a:pPr marL="457200" indent="-457200" eaLnBrk="0" fontAlgn="base" hangingPunct="0">
              <a:spcBef>
                <a:spcPct val="0"/>
              </a:spcBef>
              <a:spcAft>
                <a:spcPct val="0"/>
              </a:spcAft>
              <a:buClr>
                <a:schemeClr val="accent1">
                  <a:lumMod val="60000"/>
                  <a:lumOff val="40000"/>
                </a:schemeClr>
              </a:buClr>
              <a:buSzTx/>
              <a:buFont typeface="+mj-lt"/>
              <a:buAutoNum type="arabicPeriod"/>
              <a:tabLst>
                <a:tab pos="228600" algn="l"/>
              </a:tabLst>
            </a:pPr>
            <a:r>
              <a:rPr lang="en-US" sz="2000" dirty="0" smtClean="0">
                <a:latin typeface="Arial" pitchFamily="34" charset="0"/>
                <a:ea typeface="Times New Roman" pitchFamily="18" charset="0"/>
              </a:rPr>
              <a:t>Divide this score by 10 and have the class member move forward that number of paces</a:t>
            </a:r>
          </a:p>
          <a:p>
            <a:pPr marL="457200" indent="-457200" eaLnBrk="0" fontAlgn="base" hangingPunct="0">
              <a:spcBef>
                <a:spcPct val="0"/>
              </a:spcBef>
              <a:spcAft>
                <a:spcPct val="0"/>
              </a:spcAft>
              <a:buClr>
                <a:schemeClr val="accent1">
                  <a:lumMod val="60000"/>
                  <a:lumOff val="40000"/>
                </a:schemeClr>
              </a:buClr>
              <a:buSzTx/>
              <a:buFont typeface="+mj-lt"/>
              <a:buAutoNum type="arabicPeriod"/>
              <a:tabLst>
                <a:tab pos="228600" algn="l"/>
              </a:tabLst>
            </a:pPr>
            <a:endParaRPr lang="en-US" sz="2000" dirty="0" smtClean="0">
              <a:latin typeface="Arial" pitchFamily="34" charset="0"/>
              <a:ea typeface="Times New Roman" pitchFamily="18" charset="0"/>
            </a:endParaRPr>
          </a:p>
          <a:p>
            <a:pPr marL="457200" indent="-457200" eaLnBrk="0" fontAlgn="base" hangingPunct="0">
              <a:spcBef>
                <a:spcPct val="0"/>
              </a:spcBef>
              <a:spcAft>
                <a:spcPct val="0"/>
              </a:spcAft>
              <a:buClr>
                <a:schemeClr val="accent1">
                  <a:lumMod val="60000"/>
                  <a:lumOff val="40000"/>
                </a:schemeClr>
              </a:buClr>
              <a:buSzTx/>
              <a:buFont typeface="+mj-lt"/>
              <a:buAutoNum type="arabicPeriod"/>
              <a:tabLst>
                <a:tab pos="228600" algn="l"/>
              </a:tabLst>
            </a:pPr>
            <a:r>
              <a:rPr lang="en-US" sz="2000" dirty="0" smtClean="0">
                <a:latin typeface="Arial" pitchFamily="34" charset="0"/>
                <a:ea typeface="Times New Roman" pitchFamily="18" charset="0"/>
              </a:rPr>
              <a:t>Stretch a long piece of string through the group of people so that there are an equal number of class members on each side of the string and in each quadrant formed by the string and the median height.</a:t>
            </a:r>
            <a:endParaRPr lang="en-US" sz="1800" dirty="0" smtClean="0">
              <a:latin typeface="Arial" pitchFamily="34" charset="0"/>
            </a:endParaRPr>
          </a:p>
          <a:p>
            <a:pPr marL="457200" indent="-457200" eaLnBrk="0" fontAlgn="base" hangingPunct="0">
              <a:spcBef>
                <a:spcPct val="0"/>
              </a:spcBef>
              <a:spcAft>
                <a:spcPct val="0"/>
              </a:spcAft>
              <a:buClr>
                <a:schemeClr val="accent1">
                  <a:lumMod val="60000"/>
                  <a:lumOff val="40000"/>
                </a:schemeClr>
              </a:buClr>
              <a:buSzTx/>
              <a:buFont typeface="+mj-lt"/>
              <a:buAutoNum type="arabicPeriod"/>
              <a:tabLst>
                <a:tab pos="228600" algn="l"/>
              </a:tabLst>
            </a:pPr>
            <a:endParaRPr lang="en-US" sz="2000" dirty="0" smtClean="0">
              <a:latin typeface="Arial" pitchFamily="34" charset="0"/>
              <a:ea typeface="Times New Roman" pitchFamily="18" charset="0"/>
            </a:endParaRPr>
          </a:p>
          <a:p>
            <a:pPr marL="457200" indent="-457200" eaLnBrk="0" fontAlgn="base" hangingPunct="0">
              <a:spcBef>
                <a:spcPct val="0"/>
              </a:spcBef>
              <a:spcAft>
                <a:spcPct val="0"/>
              </a:spcAft>
              <a:buClr>
                <a:schemeClr val="accent1">
                  <a:lumMod val="60000"/>
                  <a:lumOff val="40000"/>
                </a:schemeClr>
              </a:buClr>
              <a:buSzTx/>
              <a:buFont typeface="+mj-lt"/>
              <a:buAutoNum type="arabicPeriod"/>
              <a:tabLst>
                <a:tab pos="228600" algn="l"/>
              </a:tabLst>
            </a:pPr>
            <a:r>
              <a:rPr lang="en-US" sz="2000" dirty="0" smtClean="0">
                <a:latin typeface="Arial" pitchFamily="34" charset="0"/>
                <a:ea typeface="Times New Roman" pitchFamily="18" charset="0"/>
              </a:rPr>
              <a:t>This is the linear regression line that shows the relationship between stature and height </a:t>
            </a:r>
          </a:p>
          <a:p>
            <a:pPr marL="457200" indent="-457200" eaLnBrk="0" fontAlgn="base" hangingPunct="0">
              <a:spcBef>
                <a:spcPct val="0"/>
              </a:spcBef>
              <a:spcAft>
                <a:spcPct val="0"/>
              </a:spcAft>
              <a:buClr>
                <a:schemeClr val="accent1">
                  <a:lumMod val="60000"/>
                  <a:lumOff val="40000"/>
                </a:schemeClr>
              </a:buClr>
              <a:buSzTx/>
              <a:buFont typeface="+mj-lt"/>
              <a:buAutoNum type="arabicPeriod"/>
              <a:tabLst>
                <a:tab pos="228600" algn="l"/>
              </a:tabLst>
            </a:pPr>
            <a:endParaRPr lang="en-US" sz="2000" dirty="0" smtClean="0">
              <a:latin typeface="Arial" pitchFamily="34" charset="0"/>
              <a:ea typeface="Times New Roman" pitchFamily="18" charset="0"/>
            </a:endParaRPr>
          </a:p>
          <a:p>
            <a:pPr marL="457200" indent="-457200" eaLnBrk="0" fontAlgn="base" hangingPunct="0">
              <a:spcBef>
                <a:spcPct val="0"/>
              </a:spcBef>
              <a:spcAft>
                <a:spcPct val="0"/>
              </a:spcAft>
              <a:buClr>
                <a:schemeClr val="accent1">
                  <a:lumMod val="60000"/>
                  <a:lumOff val="40000"/>
                </a:schemeClr>
              </a:buClr>
              <a:buSzTx/>
              <a:buFont typeface="+mj-lt"/>
              <a:buAutoNum type="arabicPeriod"/>
              <a:tabLst>
                <a:tab pos="228600" algn="l"/>
              </a:tabLst>
            </a:pPr>
            <a:r>
              <a:rPr lang="en-US" sz="2000" dirty="0" smtClean="0">
                <a:latin typeface="Arial" pitchFamily="34" charset="0"/>
                <a:ea typeface="Times New Roman" pitchFamily="18" charset="0"/>
              </a:rPr>
              <a:t>Calculate the 10</a:t>
            </a:r>
            <a:r>
              <a:rPr lang="en-US" sz="2000" baseline="30000" dirty="0" smtClean="0">
                <a:latin typeface="Arial" pitchFamily="34" charset="0"/>
                <a:ea typeface="Times New Roman" pitchFamily="18" charset="0"/>
              </a:rPr>
              <a:t>th</a:t>
            </a:r>
            <a:r>
              <a:rPr lang="en-US" sz="2000" dirty="0" smtClean="0">
                <a:latin typeface="Arial" pitchFamily="34" charset="0"/>
                <a:ea typeface="Times New Roman" pitchFamily="18" charset="0"/>
              </a:rPr>
              <a:t> and 90</a:t>
            </a:r>
            <a:r>
              <a:rPr lang="en-US" sz="2000" baseline="30000" dirty="0" smtClean="0">
                <a:latin typeface="Arial" pitchFamily="34" charset="0"/>
                <a:ea typeface="Times New Roman" pitchFamily="18" charset="0"/>
              </a:rPr>
              <a:t>th</a:t>
            </a:r>
            <a:r>
              <a:rPr lang="en-US" sz="2000" dirty="0" smtClean="0">
                <a:latin typeface="Arial" pitchFamily="34" charset="0"/>
                <a:ea typeface="Times New Roman" pitchFamily="18" charset="0"/>
              </a:rPr>
              <a:t> percentiles and the median for weight</a:t>
            </a:r>
          </a:p>
          <a:p>
            <a:pPr marL="342900" indent="-342900" eaLnBrk="0" fontAlgn="base" hangingPunct="0">
              <a:spcBef>
                <a:spcPct val="0"/>
              </a:spcBef>
              <a:spcAft>
                <a:spcPct val="0"/>
              </a:spcAft>
              <a:buClrTx/>
              <a:buSzTx/>
              <a:buFont typeface="+mj-lt"/>
              <a:buAutoNum type="arabicPeriod"/>
              <a:tabLst>
                <a:tab pos="228600" algn="l"/>
              </a:tabLst>
            </a:pPr>
            <a:endParaRPr lang="en-US" sz="1800" dirty="0" smtClean="0">
              <a:latin typeface="Arial" pitchFamily="34" charset="0"/>
            </a:endParaRPr>
          </a:p>
          <a:p>
            <a:pPr marL="514350" lvl="0" indent="-514350" eaLnBrk="0" fontAlgn="base" hangingPunct="0">
              <a:spcBef>
                <a:spcPct val="0"/>
              </a:spcBef>
              <a:spcAft>
                <a:spcPct val="0"/>
              </a:spcAft>
              <a:buClrTx/>
              <a:buSzTx/>
              <a:buFont typeface="+mj-lt"/>
              <a:buAutoNum type="arabicPeriod"/>
            </a:pPr>
            <a:endParaRPr lang="en-US" sz="2000" dirty="0" smtClean="0">
              <a:latin typeface="Arial" pitchFamily="34" charset="0"/>
            </a:endParaRPr>
          </a:p>
          <a:p>
            <a:pPr marL="514350" indent="-514350">
              <a:buNone/>
            </a:pPr>
            <a:endParaRPr lang="en-US" dirty="0"/>
          </a:p>
        </p:txBody>
      </p:sp>
      <p:cxnSp>
        <p:nvCxnSpPr>
          <p:cNvPr id="7" name="Straight Connector 6"/>
          <p:cNvCxnSpPr/>
          <p:nvPr/>
        </p:nvCxnSpPr>
        <p:spPr>
          <a:xfrm>
            <a:off x="1066800" y="1219200"/>
            <a:ext cx="74676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8" name="Footer Placeholder 2"/>
          <p:cNvSpPr txBox="1">
            <a:spLocks/>
          </p:cNvSpPr>
          <p:nvPr/>
        </p:nvSpPr>
        <p:spPr>
          <a:xfrm>
            <a:off x="838200" y="61722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Brian Peacock Ergonomics (BPE)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Pte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Footer Placeholder 8"/>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143000"/>
          </a:xfrm>
        </p:spPr>
        <p:txBody>
          <a:bodyPr/>
          <a:lstStyle/>
          <a:p>
            <a:r>
              <a:rPr lang="en-US" dirty="0" smtClean="0"/>
              <a:t>Regression</a:t>
            </a:r>
            <a:endParaRPr lang="en-US" dirty="0"/>
          </a:p>
        </p:txBody>
      </p:sp>
      <p:graphicFrame>
        <p:nvGraphicFramePr>
          <p:cNvPr id="6" name="Content Placeholder 5"/>
          <p:cNvGraphicFramePr>
            <a:graphicFrameLocks noGrp="1"/>
          </p:cNvGraphicFramePr>
          <p:nvPr>
            <p:ph sz="quarter" idx="1"/>
          </p:nvPr>
        </p:nvGraphicFramePr>
        <p:xfrm>
          <a:off x="685800" y="1447800"/>
          <a:ext cx="8001000" cy="4191000"/>
        </p:xfrm>
        <a:graphic>
          <a:graphicData uri="http://schemas.openxmlformats.org/drawingml/2006/table">
            <a:tbl>
              <a:tblPr firstRow="1" bandRow="1">
                <a:tableStyleId>{5C22544A-7EE6-4342-B048-85BDC9FD1C3A}</a:tableStyleId>
              </a:tblPr>
              <a:tblGrid>
                <a:gridCol w="800100"/>
                <a:gridCol w="800100"/>
                <a:gridCol w="800100"/>
                <a:gridCol w="800100"/>
                <a:gridCol w="800100"/>
                <a:gridCol w="800100"/>
                <a:gridCol w="800100"/>
                <a:gridCol w="800100"/>
                <a:gridCol w="800100"/>
                <a:gridCol w="800100"/>
              </a:tblGrid>
              <a:tr h="411480">
                <a:tc>
                  <a:txBody>
                    <a:bodyPr/>
                    <a:lstStyle/>
                    <a:p>
                      <a:pPr algn="ctr"/>
                      <a:r>
                        <a:rPr lang="en-US" sz="2400" b="1" dirty="0" smtClean="0">
                          <a:solidFill>
                            <a:schemeClr val="tx1"/>
                          </a:solidFill>
                        </a:rPr>
                        <a:t>120</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r>
              <a:tr h="411480">
                <a:tc>
                  <a:txBody>
                    <a:bodyPr/>
                    <a:lstStyle/>
                    <a:p>
                      <a:pPr algn="ctr"/>
                      <a:r>
                        <a:rPr lang="en-US" sz="2400" b="1" dirty="0" smtClean="0">
                          <a:solidFill>
                            <a:schemeClr val="tx1"/>
                          </a:solidFill>
                        </a:rPr>
                        <a:t>100</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r>
              <a:tr h="411480">
                <a:tc>
                  <a:txBody>
                    <a:bodyPr/>
                    <a:lstStyle/>
                    <a:p>
                      <a:pPr algn="ctr"/>
                      <a:r>
                        <a:rPr lang="en-US" sz="2400" b="1" dirty="0" smtClean="0">
                          <a:solidFill>
                            <a:schemeClr val="tx1"/>
                          </a:solidFill>
                        </a:rPr>
                        <a:t>90</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endParaRPr lang="en-US" sz="2400" b="1">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r>
              <a:tr h="411480">
                <a:tc>
                  <a:txBody>
                    <a:bodyPr/>
                    <a:lstStyle/>
                    <a:p>
                      <a:pPr algn="ctr"/>
                      <a:r>
                        <a:rPr lang="en-US" sz="2400" b="1" dirty="0" smtClean="0">
                          <a:solidFill>
                            <a:schemeClr val="tx1"/>
                          </a:solidFill>
                        </a:rPr>
                        <a:t>80</a:t>
                      </a:r>
                      <a:endParaRPr lang="en-US" sz="2400" b="1" dirty="0">
                        <a:solidFill>
                          <a:schemeClr val="tx1"/>
                        </a:solidFill>
                      </a:endParaRPr>
                    </a:p>
                  </a:txBody>
                  <a:tcPr>
                    <a:noFill/>
                  </a:tcPr>
                </a:tc>
                <a:tc>
                  <a:txBody>
                    <a:bodyPr/>
                    <a:lstStyle/>
                    <a:p>
                      <a:pPr algn="ctr"/>
                      <a:endParaRPr lang="en-US" sz="2400" b="1">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endParaRPr lang="en-US" sz="2400" b="1">
                        <a:solidFill>
                          <a:schemeClr val="tx1"/>
                        </a:solidFill>
                      </a:endParaRPr>
                    </a:p>
                  </a:txBody>
                  <a:tcPr>
                    <a:noFill/>
                  </a:tcPr>
                </a:tc>
                <a:tc>
                  <a:txBody>
                    <a:bodyPr/>
                    <a:lstStyle/>
                    <a:p>
                      <a:pPr algn="ctr"/>
                      <a:endParaRPr lang="en-US" sz="2400" b="1" dirty="0">
                        <a:solidFill>
                          <a:schemeClr val="tx1"/>
                        </a:solidFill>
                      </a:endParaRPr>
                    </a:p>
                  </a:txBody>
                  <a:tcPr>
                    <a:noFill/>
                  </a:tcPr>
                </a:tc>
              </a:tr>
              <a:tr h="411480">
                <a:tc>
                  <a:txBody>
                    <a:bodyPr/>
                    <a:lstStyle/>
                    <a:p>
                      <a:pPr algn="ctr"/>
                      <a:r>
                        <a:rPr lang="en-US" sz="2400" b="1" dirty="0" smtClean="0">
                          <a:solidFill>
                            <a:schemeClr val="tx1"/>
                          </a:solidFill>
                        </a:rPr>
                        <a:t>70</a:t>
                      </a:r>
                      <a:endParaRPr lang="en-US" sz="2400" b="1" dirty="0">
                        <a:solidFill>
                          <a:schemeClr val="tx1"/>
                        </a:solidFill>
                      </a:endParaRPr>
                    </a:p>
                  </a:txBody>
                  <a:tcPr>
                    <a:noFill/>
                  </a:tcPr>
                </a:tc>
                <a:tc>
                  <a:txBody>
                    <a:bodyPr/>
                    <a:lstStyle/>
                    <a:p>
                      <a:pPr algn="ctr"/>
                      <a:endParaRPr lang="en-US" sz="2400" b="1">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endParaRPr lang="en-US" sz="2400" b="1">
                        <a:solidFill>
                          <a:schemeClr val="tx1"/>
                        </a:solidFill>
                      </a:endParaRPr>
                    </a:p>
                  </a:txBody>
                  <a:tcPr>
                    <a:noFill/>
                  </a:tcPr>
                </a:tc>
                <a:tc>
                  <a:txBody>
                    <a:bodyPr/>
                    <a:lstStyle/>
                    <a:p>
                      <a:pPr algn="ctr"/>
                      <a:endParaRPr lang="en-US" sz="2400" b="1">
                        <a:solidFill>
                          <a:schemeClr val="tx1"/>
                        </a:solidFill>
                      </a:endParaRPr>
                    </a:p>
                  </a:txBody>
                  <a:tcPr>
                    <a:noFill/>
                  </a:tcPr>
                </a:tc>
              </a:tr>
              <a:tr h="533400">
                <a:tc>
                  <a:txBody>
                    <a:bodyPr/>
                    <a:lstStyle/>
                    <a:p>
                      <a:pPr algn="ctr"/>
                      <a:r>
                        <a:rPr lang="en-US" sz="2400" b="1" dirty="0" smtClean="0">
                          <a:solidFill>
                            <a:schemeClr val="tx1"/>
                          </a:solidFill>
                        </a:rPr>
                        <a:t>60</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r>
              <a:tr h="411480">
                <a:tc>
                  <a:txBody>
                    <a:bodyPr/>
                    <a:lstStyle/>
                    <a:p>
                      <a:pPr algn="ctr"/>
                      <a:r>
                        <a:rPr lang="en-US" sz="2400" b="1" dirty="0" smtClean="0">
                          <a:solidFill>
                            <a:schemeClr val="tx1"/>
                          </a:solidFill>
                        </a:rPr>
                        <a:t>50</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r>
                        <a:rPr lang="en-US" sz="2400" b="1" dirty="0" smtClean="0">
                          <a:solidFill>
                            <a:schemeClr val="tx1"/>
                          </a:solidFill>
                        </a:rPr>
                        <a:t>x</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r>
              <a:tr h="411480">
                <a:tc>
                  <a:txBody>
                    <a:bodyPr/>
                    <a:lstStyle/>
                    <a:p>
                      <a:pPr algn="ctr"/>
                      <a:r>
                        <a:rPr lang="en-US" sz="2400" b="1" dirty="0" smtClean="0">
                          <a:solidFill>
                            <a:schemeClr val="tx1"/>
                          </a:solidFill>
                        </a:rPr>
                        <a:t>40</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r>
              <a:tr h="411480">
                <a:tc>
                  <a:txBody>
                    <a:bodyPr/>
                    <a:lstStyle/>
                    <a:p>
                      <a:pPr algn="ctr"/>
                      <a:endParaRPr lang="en-US" sz="2400" b="1" dirty="0">
                        <a:solidFill>
                          <a:schemeClr val="tx1"/>
                        </a:solidFill>
                      </a:endParaRPr>
                    </a:p>
                  </a:txBody>
                  <a:tcPr>
                    <a:noFill/>
                  </a:tcPr>
                </a:tc>
                <a:tc>
                  <a:txBody>
                    <a:bodyPr/>
                    <a:lstStyle/>
                    <a:p>
                      <a:pPr algn="ctr"/>
                      <a:r>
                        <a:rPr lang="en-US" sz="2400" b="1" dirty="0" smtClean="0">
                          <a:solidFill>
                            <a:schemeClr val="tx1"/>
                          </a:solidFill>
                        </a:rPr>
                        <a:t>30</a:t>
                      </a:r>
                      <a:endParaRPr lang="en-US" sz="2400" b="1" dirty="0">
                        <a:solidFill>
                          <a:schemeClr val="tx1"/>
                        </a:solidFill>
                      </a:endParaRPr>
                    </a:p>
                  </a:txBody>
                  <a:tcPr>
                    <a:noFill/>
                  </a:tcPr>
                </a:tc>
                <a:tc>
                  <a:txBody>
                    <a:bodyPr/>
                    <a:lstStyle/>
                    <a:p>
                      <a:pPr algn="ctr"/>
                      <a:r>
                        <a:rPr lang="en-US" sz="2400" b="1" dirty="0" smtClean="0">
                          <a:solidFill>
                            <a:schemeClr val="tx1"/>
                          </a:solidFill>
                        </a:rPr>
                        <a:t>140</a:t>
                      </a:r>
                      <a:endParaRPr lang="en-US" sz="2400" b="1" dirty="0">
                        <a:solidFill>
                          <a:schemeClr val="tx1"/>
                        </a:solidFill>
                      </a:endParaRPr>
                    </a:p>
                  </a:txBody>
                  <a:tcPr>
                    <a:noFill/>
                  </a:tcPr>
                </a:tc>
                <a:tc>
                  <a:txBody>
                    <a:bodyPr/>
                    <a:lstStyle/>
                    <a:p>
                      <a:pPr algn="ctr"/>
                      <a:r>
                        <a:rPr lang="en-US" sz="2400" b="1" dirty="0" smtClean="0">
                          <a:solidFill>
                            <a:schemeClr val="tx1"/>
                          </a:solidFill>
                        </a:rPr>
                        <a:t>150</a:t>
                      </a:r>
                      <a:endParaRPr lang="en-US" sz="2400" b="1" dirty="0">
                        <a:solidFill>
                          <a:schemeClr val="tx1"/>
                        </a:solidFill>
                      </a:endParaRPr>
                    </a:p>
                  </a:txBody>
                  <a:tcPr>
                    <a:noFill/>
                  </a:tcPr>
                </a:tc>
                <a:tc>
                  <a:txBody>
                    <a:bodyPr/>
                    <a:lstStyle/>
                    <a:p>
                      <a:pPr algn="ctr"/>
                      <a:r>
                        <a:rPr lang="en-US" sz="2400" b="1" dirty="0" smtClean="0">
                          <a:solidFill>
                            <a:schemeClr val="tx1"/>
                          </a:solidFill>
                        </a:rPr>
                        <a:t>160</a:t>
                      </a:r>
                      <a:endParaRPr lang="en-US" sz="2400" b="1" dirty="0">
                        <a:solidFill>
                          <a:schemeClr val="tx1"/>
                        </a:solidFill>
                      </a:endParaRPr>
                    </a:p>
                  </a:txBody>
                  <a:tcPr>
                    <a:noFill/>
                  </a:tcPr>
                </a:tc>
                <a:tc>
                  <a:txBody>
                    <a:bodyPr/>
                    <a:lstStyle/>
                    <a:p>
                      <a:pPr algn="ctr"/>
                      <a:r>
                        <a:rPr lang="en-US" sz="2400" b="1" dirty="0" smtClean="0">
                          <a:solidFill>
                            <a:schemeClr val="tx1"/>
                          </a:solidFill>
                        </a:rPr>
                        <a:t>170</a:t>
                      </a:r>
                      <a:endParaRPr lang="en-US" sz="2400" b="1" dirty="0">
                        <a:solidFill>
                          <a:schemeClr val="tx1"/>
                        </a:solidFill>
                      </a:endParaRPr>
                    </a:p>
                  </a:txBody>
                  <a:tcPr>
                    <a:noFill/>
                  </a:tcPr>
                </a:tc>
                <a:tc>
                  <a:txBody>
                    <a:bodyPr/>
                    <a:lstStyle/>
                    <a:p>
                      <a:pPr algn="ctr"/>
                      <a:r>
                        <a:rPr lang="en-US" sz="2400" b="1" dirty="0" smtClean="0">
                          <a:solidFill>
                            <a:schemeClr val="tx1"/>
                          </a:solidFill>
                        </a:rPr>
                        <a:t>180</a:t>
                      </a:r>
                      <a:endParaRPr lang="en-US" sz="2400" b="1" dirty="0">
                        <a:solidFill>
                          <a:schemeClr val="tx1"/>
                        </a:solidFill>
                      </a:endParaRPr>
                    </a:p>
                  </a:txBody>
                  <a:tcPr>
                    <a:noFill/>
                  </a:tcPr>
                </a:tc>
                <a:tc>
                  <a:txBody>
                    <a:bodyPr/>
                    <a:lstStyle/>
                    <a:p>
                      <a:pPr algn="ctr"/>
                      <a:r>
                        <a:rPr lang="en-US" sz="2400" b="1" dirty="0" smtClean="0">
                          <a:solidFill>
                            <a:schemeClr val="tx1"/>
                          </a:solidFill>
                        </a:rPr>
                        <a:t>190</a:t>
                      </a:r>
                      <a:endParaRPr lang="en-US" sz="2400" b="1" dirty="0">
                        <a:solidFill>
                          <a:schemeClr val="tx1"/>
                        </a:solidFill>
                      </a:endParaRPr>
                    </a:p>
                  </a:txBody>
                  <a:tcPr>
                    <a:noFill/>
                  </a:tcPr>
                </a:tc>
                <a:tc>
                  <a:txBody>
                    <a:bodyPr/>
                    <a:lstStyle/>
                    <a:p>
                      <a:pPr algn="ctr"/>
                      <a:r>
                        <a:rPr lang="en-US" sz="2400" b="1" dirty="0" smtClean="0">
                          <a:solidFill>
                            <a:schemeClr val="tx1"/>
                          </a:solidFill>
                        </a:rPr>
                        <a:t>200</a:t>
                      </a:r>
                      <a:endParaRPr lang="en-US" sz="2400" b="1" dirty="0">
                        <a:solidFill>
                          <a:schemeClr val="tx1"/>
                        </a:solidFill>
                      </a:endParaRPr>
                    </a:p>
                  </a:txBody>
                  <a:tcPr>
                    <a:noFill/>
                  </a:tcPr>
                </a:tc>
                <a:tc>
                  <a:txBody>
                    <a:bodyPr/>
                    <a:lstStyle/>
                    <a:p>
                      <a:pPr algn="ctr"/>
                      <a:endParaRPr lang="en-US" sz="2400" b="1" dirty="0">
                        <a:solidFill>
                          <a:schemeClr val="tx1"/>
                        </a:solidFill>
                      </a:endParaRPr>
                    </a:p>
                  </a:txBody>
                  <a:tcPr>
                    <a:noFill/>
                  </a:tcPr>
                </a:tc>
              </a:tr>
            </a:tbl>
          </a:graphicData>
        </a:graphic>
      </p:graphicFrame>
      <p:sp>
        <p:nvSpPr>
          <p:cNvPr id="7" name="TextBox 6"/>
          <p:cNvSpPr txBox="1"/>
          <p:nvPr/>
        </p:nvSpPr>
        <p:spPr>
          <a:xfrm>
            <a:off x="3352800" y="5562600"/>
            <a:ext cx="2590800" cy="584775"/>
          </a:xfrm>
          <a:prstGeom prst="rect">
            <a:avLst/>
          </a:prstGeom>
          <a:noFill/>
        </p:spPr>
        <p:txBody>
          <a:bodyPr wrap="square" rtlCol="0">
            <a:spAutoFit/>
          </a:bodyPr>
          <a:lstStyle/>
          <a:p>
            <a:r>
              <a:rPr lang="en-US" sz="3200" b="1" dirty="0" smtClean="0"/>
              <a:t>Height (cm)</a:t>
            </a:r>
            <a:endParaRPr lang="en-US" sz="3200" b="1" dirty="0"/>
          </a:p>
        </p:txBody>
      </p:sp>
      <p:sp>
        <p:nvSpPr>
          <p:cNvPr id="8" name="TextBox 7"/>
          <p:cNvSpPr txBox="1"/>
          <p:nvPr/>
        </p:nvSpPr>
        <p:spPr>
          <a:xfrm rot="16200000">
            <a:off x="-691634" y="3129291"/>
            <a:ext cx="2209800" cy="523220"/>
          </a:xfrm>
          <a:prstGeom prst="rect">
            <a:avLst/>
          </a:prstGeom>
          <a:noFill/>
        </p:spPr>
        <p:txBody>
          <a:bodyPr wrap="square" rtlCol="0">
            <a:spAutoFit/>
          </a:bodyPr>
          <a:lstStyle/>
          <a:p>
            <a:pPr algn="ctr"/>
            <a:r>
              <a:rPr lang="en-US" sz="2800" b="1" dirty="0" smtClean="0"/>
              <a:t>Weight (kg)</a:t>
            </a:r>
            <a:endParaRPr lang="en-US" sz="2800" b="1" dirty="0"/>
          </a:p>
        </p:txBody>
      </p:sp>
      <p:cxnSp>
        <p:nvCxnSpPr>
          <p:cNvPr id="10" name="Straight Connector 9"/>
          <p:cNvCxnSpPr/>
          <p:nvPr/>
        </p:nvCxnSpPr>
        <p:spPr>
          <a:xfrm flipV="1">
            <a:off x="1524000" y="2209800"/>
            <a:ext cx="6096000" cy="236220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2400300" y="3238500"/>
            <a:ext cx="3733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1219200" y="3429000"/>
            <a:ext cx="67056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Footer Placeholder 2"/>
          <p:cNvSpPr txBox="1">
            <a:spLocks/>
          </p:cNvSpPr>
          <p:nvPr/>
        </p:nvSpPr>
        <p:spPr>
          <a:xfrm>
            <a:off x="838200" y="61722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Brian Peacock Ergonomics (BPE)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Pte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Footer Placeholder 11"/>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lstStyle/>
          <a:p>
            <a:r>
              <a:rPr lang="en-US" dirty="0" smtClean="0"/>
              <a:t>Conclusions</a:t>
            </a:r>
            <a:endParaRPr lang="en-US" dirty="0"/>
          </a:p>
        </p:txBody>
      </p:sp>
      <p:sp>
        <p:nvSpPr>
          <p:cNvPr id="5" name="Content Placeholder 4"/>
          <p:cNvSpPr>
            <a:spLocks noGrp="1"/>
          </p:cNvSpPr>
          <p:nvPr>
            <p:ph sz="quarter" idx="1"/>
          </p:nvPr>
        </p:nvSpPr>
        <p:spPr/>
        <p:txBody>
          <a:bodyPr>
            <a:normAutofit lnSpcReduction="10000"/>
          </a:bodyPr>
          <a:lstStyle/>
          <a:p>
            <a:r>
              <a:rPr lang="en-US" dirty="0" smtClean="0"/>
              <a:t>These simple anthropometric measurements are the basis of workplace design.</a:t>
            </a:r>
          </a:p>
          <a:p>
            <a:r>
              <a:rPr lang="en-US" dirty="0" smtClean="0"/>
              <a:t>The same exercise can be carried out for other body segment lengths, widths and girths</a:t>
            </a:r>
          </a:p>
          <a:p>
            <a:r>
              <a:rPr lang="en-US" dirty="0" smtClean="0"/>
              <a:t>Similar statistical techniques are used in workplace design</a:t>
            </a:r>
          </a:p>
          <a:p>
            <a:r>
              <a:rPr lang="en-US" dirty="0" smtClean="0"/>
              <a:t>More elaborate anthropometric techniques use full body scanning</a:t>
            </a:r>
          </a:p>
          <a:p>
            <a:r>
              <a:rPr lang="en-US" dirty="0" smtClean="0"/>
              <a:t>The same approach can be used for other human characteristics and performance capabilities</a:t>
            </a:r>
          </a:p>
          <a:p>
            <a:pPr lvl="1"/>
            <a:r>
              <a:rPr lang="en-US" dirty="0" smtClean="0"/>
              <a:t>Running, typing, seeing, assembling, carrying, welding, calculating and so on</a:t>
            </a:r>
            <a:endParaRPr lang="en-US" dirty="0"/>
          </a:p>
        </p:txBody>
      </p:sp>
      <p:sp>
        <p:nvSpPr>
          <p:cNvPr id="6" name="Footer Placeholder 2"/>
          <p:cNvSpPr txBox="1">
            <a:spLocks/>
          </p:cNvSpPr>
          <p:nvPr/>
        </p:nvSpPr>
        <p:spPr>
          <a:xfrm>
            <a:off x="838200" y="61722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Brian Peacock Ergonomics (BPE)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Pte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8" name="Straight Connector 7"/>
          <p:cNvCxnSpPr/>
          <p:nvPr/>
        </p:nvCxnSpPr>
        <p:spPr>
          <a:xfrm>
            <a:off x="914400" y="1295400"/>
            <a:ext cx="7620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7" name="Footer Placeholder 6"/>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1143000"/>
          </a:xfrm>
        </p:spPr>
        <p:txBody>
          <a:bodyPr/>
          <a:lstStyle/>
          <a:p>
            <a:r>
              <a:rPr lang="en-US" dirty="0" smtClean="0"/>
              <a:t>The Policy Question</a:t>
            </a:r>
            <a:endParaRPr lang="en-US" dirty="0"/>
          </a:p>
        </p:txBody>
      </p:sp>
      <p:sp>
        <p:nvSpPr>
          <p:cNvPr id="5" name="Content Placeholder 4"/>
          <p:cNvSpPr>
            <a:spLocks noGrp="1"/>
          </p:cNvSpPr>
          <p:nvPr>
            <p:ph sz="quarter" idx="1"/>
          </p:nvPr>
        </p:nvSpPr>
        <p:spPr>
          <a:xfrm>
            <a:off x="914400" y="1447800"/>
            <a:ext cx="7772400" cy="3048000"/>
          </a:xfrm>
        </p:spPr>
        <p:txBody>
          <a:bodyPr>
            <a:normAutofit fontScale="92500"/>
          </a:bodyPr>
          <a:lstStyle/>
          <a:p>
            <a:r>
              <a:rPr lang="en-US" dirty="0" smtClean="0"/>
              <a:t>Traditionally we accommodate the 5</a:t>
            </a:r>
            <a:r>
              <a:rPr lang="en-US" baseline="30000" dirty="0" smtClean="0"/>
              <a:t>th</a:t>
            </a:r>
            <a:r>
              <a:rPr lang="en-US" dirty="0" smtClean="0"/>
              <a:t> percentile for reach and the 95</a:t>
            </a:r>
            <a:r>
              <a:rPr lang="en-US" baseline="30000" dirty="0" smtClean="0"/>
              <a:t>th</a:t>
            </a:r>
            <a:r>
              <a:rPr lang="en-US" dirty="0" smtClean="0"/>
              <a:t> percentile for fit with anthropometric measures.</a:t>
            </a:r>
          </a:p>
          <a:p>
            <a:r>
              <a:rPr lang="en-US" dirty="0" smtClean="0"/>
              <a:t>Are these policies reasonable?</a:t>
            </a:r>
          </a:p>
          <a:p>
            <a:r>
              <a:rPr lang="en-US" dirty="0" smtClean="0"/>
              <a:t>Are these policies reasonable for other human characteristics and performance capabilities?</a:t>
            </a:r>
          </a:p>
          <a:p>
            <a:r>
              <a:rPr lang="en-US" dirty="0" smtClean="0"/>
              <a:t>What situations would make you argue to change these policies?</a:t>
            </a:r>
          </a:p>
          <a:p>
            <a:r>
              <a:rPr lang="en-US" dirty="0" smtClean="0"/>
              <a:t>What is “experienced worker time standard?”</a:t>
            </a:r>
          </a:p>
          <a:p>
            <a:endParaRPr lang="en-US" dirty="0"/>
          </a:p>
        </p:txBody>
      </p:sp>
      <p:pic>
        <p:nvPicPr>
          <p:cNvPr id="6" name="Picture 2"/>
          <p:cNvPicPr>
            <a:picLocks noChangeAspect="1" noChangeArrowheads="1"/>
          </p:cNvPicPr>
          <p:nvPr/>
        </p:nvPicPr>
        <p:blipFill>
          <a:blip r:embed="rId3" cstate="print"/>
          <a:srcRect l="5882" r="17647" b="11111"/>
          <a:stretch>
            <a:fillRect/>
          </a:stretch>
        </p:blipFill>
        <p:spPr bwMode="auto">
          <a:xfrm>
            <a:off x="2667000" y="4495800"/>
            <a:ext cx="2971800" cy="1295400"/>
          </a:xfrm>
          <a:prstGeom prst="rect">
            <a:avLst/>
          </a:prstGeom>
          <a:noFill/>
          <a:ln w="9525">
            <a:noFill/>
            <a:miter lim="800000"/>
            <a:headEnd/>
            <a:tailEnd/>
          </a:ln>
        </p:spPr>
      </p:pic>
      <p:cxnSp>
        <p:nvCxnSpPr>
          <p:cNvPr id="8" name="Straight Connector 7"/>
          <p:cNvCxnSpPr>
            <a:endCxn id="6" idx="2"/>
          </p:cNvCxnSpPr>
          <p:nvPr/>
        </p:nvCxnSpPr>
        <p:spPr>
          <a:xfrm rot="5400000">
            <a:off x="3543300" y="51816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276600" y="55626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4457700" y="5448300"/>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276600" y="5867400"/>
            <a:ext cx="1905000" cy="369332"/>
          </a:xfrm>
          <a:prstGeom prst="rect">
            <a:avLst/>
          </a:prstGeom>
          <a:noFill/>
        </p:spPr>
        <p:txBody>
          <a:bodyPr wrap="square" rtlCol="0">
            <a:spAutoFit/>
          </a:bodyPr>
          <a:lstStyle/>
          <a:p>
            <a:r>
              <a:rPr lang="en-US" dirty="0" smtClean="0"/>
              <a:t>A            B         C</a:t>
            </a:r>
            <a:endParaRPr lang="en-US" dirty="0"/>
          </a:p>
        </p:txBody>
      </p:sp>
      <p:sp>
        <p:nvSpPr>
          <p:cNvPr id="21" name="TextBox 20"/>
          <p:cNvSpPr txBox="1"/>
          <p:nvPr/>
        </p:nvSpPr>
        <p:spPr>
          <a:xfrm>
            <a:off x="4953000" y="6248400"/>
            <a:ext cx="1676400" cy="369332"/>
          </a:xfrm>
          <a:prstGeom prst="rect">
            <a:avLst/>
          </a:prstGeom>
          <a:noFill/>
        </p:spPr>
        <p:txBody>
          <a:bodyPr wrap="square" rtlCol="0">
            <a:spAutoFit/>
          </a:bodyPr>
          <a:lstStyle/>
          <a:p>
            <a:r>
              <a:rPr lang="en-US" dirty="0" smtClean="0"/>
              <a:t>Time</a:t>
            </a:r>
            <a:endParaRPr lang="en-US" dirty="0"/>
          </a:p>
        </p:txBody>
      </p:sp>
      <p:cxnSp>
        <p:nvCxnSpPr>
          <p:cNvPr id="23" name="Straight Arrow Connector 22"/>
          <p:cNvCxnSpPr/>
          <p:nvPr/>
        </p:nvCxnSpPr>
        <p:spPr>
          <a:xfrm>
            <a:off x="3352800" y="6400800"/>
            <a:ext cx="1524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3" name="Footer Placeholder 2"/>
          <p:cNvSpPr txBox="1">
            <a:spLocks/>
          </p:cNvSpPr>
          <p:nvPr/>
        </p:nvSpPr>
        <p:spPr>
          <a:xfrm>
            <a:off x="5029200" y="1524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Brian Peacock Ergonomics (BPE)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Pte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5" name="Straight Connector 14"/>
          <p:cNvCxnSpPr/>
          <p:nvPr/>
        </p:nvCxnSpPr>
        <p:spPr>
          <a:xfrm>
            <a:off x="914400" y="1219200"/>
            <a:ext cx="7620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4" name="Footer Placeholder 13"/>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533400"/>
          </a:xfrm>
        </p:spPr>
        <p:txBody>
          <a:bodyPr>
            <a:normAutofit fontScale="90000"/>
          </a:bodyPr>
          <a:lstStyle/>
          <a:p>
            <a:pPr algn="ctr"/>
            <a:r>
              <a:rPr lang="en-US" sz="3600" b="1" dirty="0" smtClean="0"/>
              <a:t>Data on Human Variability</a:t>
            </a:r>
            <a:endParaRPr lang="en-US" sz="3600" b="1" dirty="0"/>
          </a:p>
        </p:txBody>
      </p:sp>
      <p:graphicFrame>
        <p:nvGraphicFramePr>
          <p:cNvPr id="6" name="Table 5"/>
          <p:cNvGraphicFramePr>
            <a:graphicFrameLocks noGrp="1"/>
          </p:cNvGraphicFramePr>
          <p:nvPr/>
        </p:nvGraphicFramePr>
        <p:xfrm>
          <a:off x="533400" y="990600"/>
          <a:ext cx="8381997" cy="4820920"/>
        </p:xfrm>
        <a:graphic>
          <a:graphicData uri="http://schemas.openxmlformats.org/drawingml/2006/table">
            <a:tbl>
              <a:tblPr firstRow="1" bandRow="1">
                <a:tableStyleId>{5940675A-B579-460E-94D1-54222C63F5DA}</a:tableStyleId>
              </a:tblPr>
              <a:tblGrid>
                <a:gridCol w="931333"/>
                <a:gridCol w="931333"/>
                <a:gridCol w="931333"/>
                <a:gridCol w="931333"/>
                <a:gridCol w="931333"/>
                <a:gridCol w="931333"/>
                <a:gridCol w="931333"/>
                <a:gridCol w="931333"/>
                <a:gridCol w="931333"/>
              </a:tblGrid>
              <a:tr h="370840">
                <a:tc>
                  <a:txBody>
                    <a:bodyPr/>
                    <a:lstStyle/>
                    <a:p>
                      <a:pPr algn="ctr"/>
                      <a:r>
                        <a:rPr lang="en-US" sz="1600" b="1" dirty="0" smtClean="0"/>
                        <a:t>Subject</a:t>
                      </a:r>
                      <a:endParaRPr lang="en-US" sz="1600" b="1" dirty="0"/>
                    </a:p>
                  </a:txBody>
                  <a:tcPr/>
                </a:tc>
                <a:tc>
                  <a:txBody>
                    <a:bodyPr/>
                    <a:lstStyle/>
                    <a:p>
                      <a:pPr algn="ctr"/>
                      <a:r>
                        <a:rPr lang="en-US" sz="1600" b="1" dirty="0" smtClean="0"/>
                        <a:t>Sex</a:t>
                      </a:r>
                      <a:endParaRPr lang="en-US" sz="1600" b="1" dirty="0"/>
                    </a:p>
                  </a:txBody>
                  <a:tcPr/>
                </a:tc>
                <a:tc>
                  <a:txBody>
                    <a:bodyPr/>
                    <a:lstStyle/>
                    <a:p>
                      <a:pPr algn="ctr"/>
                      <a:r>
                        <a:rPr lang="en-US" sz="1600" b="1" dirty="0" smtClean="0"/>
                        <a:t>Age</a:t>
                      </a:r>
                      <a:endParaRPr lang="en-US" sz="1600" b="1" dirty="0"/>
                    </a:p>
                  </a:txBody>
                  <a:tcPr/>
                </a:tc>
                <a:tc>
                  <a:txBody>
                    <a:bodyPr/>
                    <a:lstStyle/>
                    <a:p>
                      <a:pPr algn="ctr"/>
                      <a:r>
                        <a:rPr lang="en-US" sz="1600" b="1" dirty="0" smtClean="0"/>
                        <a:t>Height</a:t>
                      </a:r>
                      <a:endParaRPr lang="en-US" sz="1600" b="1" dirty="0"/>
                    </a:p>
                  </a:txBody>
                  <a:tcPr/>
                </a:tc>
                <a:tc>
                  <a:txBody>
                    <a:bodyPr/>
                    <a:lstStyle/>
                    <a:p>
                      <a:pPr algn="ctr"/>
                      <a:r>
                        <a:rPr lang="en-US" sz="1600" b="1" dirty="0" smtClean="0"/>
                        <a:t>Weight</a:t>
                      </a:r>
                      <a:endParaRPr lang="en-US" sz="1600" b="1" dirty="0"/>
                    </a:p>
                  </a:txBody>
                  <a:tcPr/>
                </a:tc>
                <a:tc>
                  <a:txBody>
                    <a:bodyPr/>
                    <a:lstStyle/>
                    <a:p>
                      <a:pPr algn="ctr"/>
                      <a:r>
                        <a:rPr lang="en-US" sz="1600" b="1" dirty="0" smtClean="0"/>
                        <a:t>Strength</a:t>
                      </a:r>
                      <a:endParaRPr lang="en-US" sz="1600" b="1" dirty="0"/>
                    </a:p>
                  </a:txBody>
                  <a:tcPr/>
                </a:tc>
                <a:tc>
                  <a:txBody>
                    <a:bodyPr/>
                    <a:lstStyle/>
                    <a:p>
                      <a:pPr algn="ctr"/>
                      <a:r>
                        <a:rPr lang="en-US" sz="1600" b="1" dirty="0" smtClean="0"/>
                        <a:t>Speed</a:t>
                      </a:r>
                      <a:endParaRPr lang="en-US" sz="1600" b="1" dirty="0"/>
                    </a:p>
                  </a:txBody>
                  <a:tcPr/>
                </a:tc>
                <a:tc>
                  <a:txBody>
                    <a:bodyPr/>
                    <a:lstStyle/>
                    <a:p>
                      <a:pPr algn="ctr"/>
                      <a:r>
                        <a:rPr lang="en-US" sz="1600" b="1" dirty="0" smtClean="0"/>
                        <a:t>Skill</a:t>
                      </a:r>
                      <a:endParaRPr lang="en-US" sz="1600" b="1" dirty="0"/>
                    </a:p>
                  </a:txBody>
                  <a:tcPr/>
                </a:tc>
                <a:tc>
                  <a:txBody>
                    <a:bodyPr/>
                    <a:lstStyle/>
                    <a:p>
                      <a:pPr algn="ctr"/>
                      <a:endParaRPr lang="en-US" sz="1600" b="1" dirty="0"/>
                    </a:p>
                  </a:txBody>
                  <a:tcPr/>
                </a:tc>
              </a:tr>
              <a:tr h="370840">
                <a:tc>
                  <a:txBody>
                    <a:bodyPr/>
                    <a:lstStyle/>
                    <a:p>
                      <a:pPr algn="ctr"/>
                      <a:r>
                        <a:rPr lang="en-US" sz="1600" b="1" dirty="0" smtClean="0"/>
                        <a:t>1</a:t>
                      </a:r>
                      <a:endParaRPr lang="en-US" sz="1600" b="1" dirty="0"/>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2</a:t>
                      </a:r>
                      <a:endParaRPr lang="en-US" sz="1600" b="1" dirty="0"/>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3</a:t>
                      </a:r>
                      <a:endParaRPr lang="en-US" sz="1600" b="1" dirty="0"/>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4</a:t>
                      </a:r>
                      <a:endParaRPr lang="en-US" sz="1600" b="1" dirty="0"/>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5</a:t>
                      </a:r>
                      <a:endParaRPr lang="en-US" sz="1600" b="1" dirty="0"/>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6</a:t>
                      </a:r>
                      <a:endParaRPr lang="en-US" sz="1600" b="1" dirty="0"/>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7</a:t>
                      </a:r>
                      <a:endParaRPr lang="en-US" sz="1600" b="1" dirty="0"/>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8</a:t>
                      </a:r>
                      <a:endParaRPr lang="en-US" sz="1600" b="1" dirty="0"/>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9</a:t>
                      </a:r>
                      <a:endParaRPr lang="en-US" sz="1600" b="1" dirty="0"/>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10</a:t>
                      </a:r>
                      <a:endParaRPr lang="en-US" sz="1600" b="1" dirty="0"/>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Average</a:t>
                      </a:r>
                      <a:endParaRPr lang="en-US" sz="1600" b="1" dirty="0"/>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algn="ctr"/>
                      <a:r>
                        <a:rPr lang="en-US" sz="1600" b="1" dirty="0" smtClean="0"/>
                        <a:t>SD</a:t>
                      </a:r>
                      <a:endParaRPr lang="en-US" sz="1600" b="1" dirty="0"/>
                    </a:p>
                  </a:txBody>
                  <a:tcPr/>
                </a:tc>
                <a:tc>
                  <a:txBody>
                    <a:bodyPr/>
                    <a:lstStyle/>
                    <a:p>
                      <a:pPr algn="ctr"/>
                      <a:endParaRPr lang="en-US" sz="1600" b="1"/>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bl>
          </a:graphicData>
        </a:graphic>
      </p:graphicFrame>
      <p:sp>
        <p:nvSpPr>
          <p:cNvPr id="7" name="Footer Placeholder 2"/>
          <p:cNvSpPr txBox="1">
            <a:spLocks/>
          </p:cNvSpPr>
          <p:nvPr/>
        </p:nvSpPr>
        <p:spPr>
          <a:xfrm>
            <a:off x="838200" y="61722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Brian Peacock Ergonomics (BPE)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Pte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Brian Peacock</a:t>
            </a:r>
          </a:p>
        </p:txBody>
      </p:sp>
      <p:sp>
        <p:nvSpPr>
          <p:cNvPr id="82946" name="Title 1"/>
          <p:cNvSpPr>
            <a:spLocks noGrp="1"/>
          </p:cNvSpPr>
          <p:nvPr>
            <p:ph type="ctrTitle"/>
          </p:nvPr>
        </p:nvSpPr>
        <p:spPr/>
        <p:txBody>
          <a:bodyPr/>
          <a:lstStyle/>
          <a:p>
            <a:pPr eaLnBrk="1" hangingPunct="1"/>
            <a:r>
              <a:rPr lang="en-US" smtClean="0"/>
              <a:t>Experimental Design</a:t>
            </a:r>
          </a:p>
        </p:txBody>
      </p:sp>
      <p:sp>
        <p:nvSpPr>
          <p:cNvPr id="6" name="Footer Placeholder 5"/>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The Purposes of Experimental Design</a:t>
            </a:r>
            <a:endParaRPr lang="en-US" dirty="0"/>
          </a:p>
        </p:txBody>
      </p:sp>
      <p:sp>
        <p:nvSpPr>
          <p:cNvPr id="3" name="Content Placeholder 2"/>
          <p:cNvSpPr>
            <a:spLocks noGrp="1"/>
          </p:cNvSpPr>
          <p:nvPr>
            <p:ph sz="quarter" idx="1"/>
          </p:nvPr>
        </p:nvSpPr>
        <p:spPr>
          <a:xfrm>
            <a:off x="914400" y="1828800"/>
            <a:ext cx="7772400" cy="4572000"/>
          </a:xfrm>
        </p:spPr>
        <p:txBody>
          <a:bodyPr/>
          <a:lstStyle/>
          <a:p>
            <a:r>
              <a:rPr lang="en-US" dirty="0" smtClean="0"/>
              <a:t>To explore (control) the effects of the independent variables and their interactions on the dependent variables</a:t>
            </a:r>
          </a:p>
          <a:p>
            <a:r>
              <a:rPr lang="en-US" dirty="0" smtClean="0"/>
              <a:t>To account for concomitant (uncontrollable) effects (Variables in which you are not interested, but which might affect the outcome)</a:t>
            </a:r>
          </a:p>
          <a:p>
            <a:r>
              <a:rPr lang="en-US" dirty="0" smtClean="0"/>
              <a:t>To economize in the use of data - often data points are expensive in time / money</a:t>
            </a:r>
          </a:p>
          <a:p>
            <a:r>
              <a:rPr lang="en-US" dirty="0" smtClean="0"/>
              <a:t>To avoid confounding between separate variables</a:t>
            </a:r>
            <a:endParaRPr lang="en-US" dirty="0"/>
          </a:p>
        </p:txBody>
      </p:sp>
      <p:sp>
        <p:nvSpPr>
          <p:cNvPr id="11" name="Footer Placeholder 2"/>
          <p:cNvSpPr txBox="1">
            <a:spLocks/>
          </p:cNvSpPr>
          <p:nvPr/>
        </p:nvSpPr>
        <p:spPr>
          <a:xfrm>
            <a:off x="838200" y="61722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Brian Peacock Ergonomics (BPE)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Pte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3" name="Straight Connector 12"/>
          <p:cNvCxnSpPr/>
          <p:nvPr/>
        </p:nvCxnSpPr>
        <p:spPr>
          <a:xfrm>
            <a:off x="990600" y="1447800"/>
            <a:ext cx="74676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8" name="Footer Placeholder 7"/>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fontScale="90000"/>
          </a:bodyPr>
          <a:lstStyle/>
          <a:p>
            <a:r>
              <a:rPr lang="en-US" b="1" dirty="0" smtClean="0"/>
              <a:t>Independent and Dependent Variables</a:t>
            </a:r>
            <a:endParaRPr lang="en-US" b="1" dirty="0"/>
          </a:p>
        </p:txBody>
      </p:sp>
      <p:graphicFrame>
        <p:nvGraphicFramePr>
          <p:cNvPr id="6" name="Table 5"/>
          <p:cNvGraphicFramePr>
            <a:graphicFrameLocks noGrp="1"/>
          </p:cNvGraphicFramePr>
          <p:nvPr/>
        </p:nvGraphicFramePr>
        <p:xfrm>
          <a:off x="685800" y="2026920"/>
          <a:ext cx="7924800" cy="3383280"/>
        </p:xfrm>
        <a:graphic>
          <a:graphicData uri="http://schemas.openxmlformats.org/drawingml/2006/table">
            <a:tbl>
              <a:tblPr firstRow="1" bandRow="1">
                <a:tableStyleId>{5940675A-B579-460E-94D1-54222C63F5DA}</a:tableStyleId>
              </a:tblPr>
              <a:tblGrid>
                <a:gridCol w="3962400"/>
                <a:gridCol w="3962400"/>
              </a:tblGrid>
              <a:tr h="370840">
                <a:tc>
                  <a:txBody>
                    <a:bodyPr/>
                    <a:lstStyle/>
                    <a:p>
                      <a:pPr algn="ctr"/>
                      <a:r>
                        <a:rPr lang="en-US" sz="3600" b="1" dirty="0" smtClean="0"/>
                        <a:t>Independent</a:t>
                      </a:r>
                      <a:endParaRPr lang="en-US" sz="3600" b="1" dirty="0"/>
                    </a:p>
                  </a:txBody>
                  <a:tcPr/>
                </a:tc>
                <a:tc>
                  <a:txBody>
                    <a:bodyPr/>
                    <a:lstStyle/>
                    <a:p>
                      <a:pPr algn="ctr"/>
                      <a:r>
                        <a:rPr lang="en-US" sz="3600" b="1" dirty="0" smtClean="0"/>
                        <a:t>Dependent</a:t>
                      </a:r>
                      <a:endParaRPr lang="en-US" sz="3600" b="1" dirty="0"/>
                    </a:p>
                  </a:txBody>
                  <a:tcPr/>
                </a:tc>
              </a:tr>
              <a:tr h="370840">
                <a:tc>
                  <a:txBody>
                    <a:bodyPr/>
                    <a:lstStyle/>
                    <a:p>
                      <a:r>
                        <a:rPr lang="en-US" sz="2400" dirty="0" smtClean="0"/>
                        <a:t>Lighting</a:t>
                      </a:r>
                      <a:endParaRPr lang="en-US" sz="2400" dirty="0"/>
                    </a:p>
                  </a:txBody>
                  <a:tcPr/>
                </a:tc>
                <a:tc>
                  <a:txBody>
                    <a:bodyPr/>
                    <a:lstStyle/>
                    <a:p>
                      <a:r>
                        <a:rPr lang="en-US" sz="2400" dirty="0" smtClean="0"/>
                        <a:t>Visual</a:t>
                      </a:r>
                      <a:r>
                        <a:rPr lang="en-US" sz="2400" baseline="0" dirty="0" smtClean="0"/>
                        <a:t> inspection performance</a:t>
                      </a:r>
                      <a:endParaRPr lang="en-US" sz="2400" dirty="0"/>
                    </a:p>
                  </a:txBody>
                  <a:tcPr/>
                </a:tc>
              </a:tr>
              <a:tr h="370840">
                <a:tc>
                  <a:txBody>
                    <a:bodyPr/>
                    <a:lstStyle/>
                    <a:p>
                      <a:r>
                        <a:rPr lang="en-US" sz="2400" dirty="0" smtClean="0"/>
                        <a:t>Lifting equipment</a:t>
                      </a:r>
                      <a:endParaRPr lang="en-US" sz="2400" dirty="0"/>
                    </a:p>
                  </a:txBody>
                  <a:tcPr/>
                </a:tc>
                <a:tc>
                  <a:txBody>
                    <a:bodyPr/>
                    <a:lstStyle/>
                    <a:p>
                      <a:r>
                        <a:rPr lang="en-US" sz="2400" dirty="0" smtClean="0"/>
                        <a:t>Speed</a:t>
                      </a:r>
                      <a:r>
                        <a:rPr lang="en-US" sz="2400" baseline="0" dirty="0" smtClean="0"/>
                        <a:t> or safety</a:t>
                      </a:r>
                      <a:endParaRPr lang="en-US" sz="2400" dirty="0"/>
                    </a:p>
                  </a:txBody>
                  <a:tcPr/>
                </a:tc>
              </a:tr>
              <a:tr h="370840">
                <a:tc>
                  <a:txBody>
                    <a:bodyPr/>
                    <a:lstStyle/>
                    <a:p>
                      <a:r>
                        <a:rPr lang="en-US" sz="2400" dirty="0" smtClean="0"/>
                        <a:t>Temperature</a:t>
                      </a:r>
                      <a:endParaRPr lang="en-US" sz="2400" dirty="0"/>
                    </a:p>
                  </a:txBody>
                  <a:tcPr/>
                </a:tc>
                <a:tc>
                  <a:txBody>
                    <a:bodyPr/>
                    <a:lstStyle/>
                    <a:p>
                      <a:r>
                        <a:rPr lang="en-US" sz="2400" dirty="0" smtClean="0"/>
                        <a:t>Rate of fatigue</a:t>
                      </a:r>
                      <a:endParaRPr lang="en-US" sz="2400" dirty="0"/>
                    </a:p>
                  </a:txBody>
                  <a:tcPr/>
                </a:tc>
              </a:tr>
              <a:tr h="370840">
                <a:tc>
                  <a:txBody>
                    <a:bodyPr/>
                    <a:lstStyle/>
                    <a:p>
                      <a:r>
                        <a:rPr lang="en-US" sz="2400" dirty="0" smtClean="0"/>
                        <a:t>Method of transport</a:t>
                      </a:r>
                      <a:endParaRPr lang="en-US" sz="2400" dirty="0"/>
                    </a:p>
                  </a:txBody>
                  <a:tcPr/>
                </a:tc>
                <a:tc>
                  <a:txBody>
                    <a:bodyPr/>
                    <a:lstStyle/>
                    <a:p>
                      <a:r>
                        <a:rPr lang="en-US" sz="2400" dirty="0" smtClean="0"/>
                        <a:t>Time to get to work</a:t>
                      </a:r>
                      <a:endParaRPr lang="en-US" sz="2400" dirty="0"/>
                    </a:p>
                  </a:txBody>
                  <a:tcPr/>
                </a:tc>
              </a:tr>
              <a:tr h="370840">
                <a:tc>
                  <a:txBody>
                    <a:bodyPr/>
                    <a:lstStyle/>
                    <a:p>
                      <a:r>
                        <a:rPr lang="en-US" sz="2400" dirty="0" smtClean="0"/>
                        <a:t>Frequency of maintenance</a:t>
                      </a:r>
                      <a:endParaRPr lang="en-US" sz="2400" dirty="0"/>
                    </a:p>
                  </a:txBody>
                  <a:tcPr/>
                </a:tc>
                <a:tc>
                  <a:txBody>
                    <a:bodyPr/>
                    <a:lstStyle/>
                    <a:p>
                      <a:r>
                        <a:rPr lang="en-US" sz="2400" dirty="0" smtClean="0"/>
                        <a:t>Number of machine breakdowns</a:t>
                      </a:r>
                      <a:endParaRPr lang="en-US" sz="2400" dirty="0"/>
                    </a:p>
                  </a:txBody>
                  <a:tcPr/>
                </a:tc>
              </a:tr>
              <a:tr h="370840">
                <a:tc>
                  <a:txBody>
                    <a:bodyPr/>
                    <a:lstStyle/>
                    <a:p>
                      <a:pPr algn="ctr"/>
                      <a:r>
                        <a:rPr lang="en-US" sz="2400" dirty="0" smtClean="0"/>
                        <a:t>?</a:t>
                      </a:r>
                      <a:endParaRPr lang="en-US" sz="2400" dirty="0"/>
                    </a:p>
                  </a:txBody>
                  <a:tcPr/>
                </a:tc>
                <a:tc>
                  <a:txBody>
                    <a:bodyPr/>
                    <a:lstStyle/>
                    <a:p>
                      <a:pPr algn="ctr"/>
                      <a:r>
                        <a:rPr lang="en-US" sz="2400" dirty="0" smtClean="0"/>
                        <a:t>?</a:t>
                      </a:r>
                      <a:endParaRPr lang="en-US" sz="2400" dirty="0"/>
                    </a:p>
                  </a:txBody>
                  <a:tcPr/>
                </a:tc>
              </a:tr>
            </a:tbl>
          </a:graphicData>
        </a:graphic>
      </p:graphicFrame>
      <p:sp>
        <p:nvSpPr>
          <p:cNvPr id="7" name="Footer Placeholder 2"/>
          <p:cNvSpPr txBox="1">
            <a:spLocks/>
          </p:cNvSpPr>
          <p:nvPr/>
        </p:nvSpPr>
        <p:spPr>
          <a:xfrm>
            <a:off x="838200" y="61722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Brian Peacock Ergonomics (BPE)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Pte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9" name="Straight Connector 8"/>
          <p:cNvCxnSpPr/>
          <p:nvPr/>
        </p:nvCxnSpPr>
        <p:spPr>
          <a:xfrm>
            <a:off x="914400" y="1219200"/>
            <a:ext cx="7620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8" name="Footer Placeholder 7"/>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Vary</a:t>
            </a:r>
            <a:endParaRPr lang="en-US" dirty="0"/>
          </a:p>
        </p:txBody>
      </p:sp>
      <p:sp>
        <p:nvSpPr>
          <p:cNvPr id="9" name="Content Placeholder 8"/>
          <p:cNvSpPr>
            <a:spLocks noGrp="1"/>
          </p:cNvSpPr>
          <p:nvPr>
            <p:ph sz="quarter" idx="1"/>
          </p:nvPr>
        </p:nvSpPr>
        <p:spPr/>
        <p:txBody>
          <a:bodyPr/>
          <a:lstStyle/>
          <a:p>
            <a:endParaRPr lang="en-US"/>
          </a:p>
        </p:txBody>
      </p:sp>
      <p:sp>
        <p:nvSpPr>
          <p:cNvPr id="8" name="Footer Placeholder 2"/>
          <p:cNvSpPr>
            <a:spLocks noGrp="1"/>
          </p:cNvSpPr>
          <p:nvPr>
            <p:ph type="ftr" sz="quarter" idx="11"/>
          </p:nvPr>
        </p:nvSpPr>
        <p:spPr/>
        <p:txBody>
          <a:bodyPr/>
          <a:lstStyle/>
          <a:p>
            <a:r>
              <a:rPr lang="en-US" smtClean="0"/>
              <a:t>© Brian Peacock Ergonomics (BPE) Pte. Ltd.</a:t>
            </a:r>
            <a:endParaRPr lang="en-US" dirty="0"/>
          </a:p>
        </p:txBody>
      </p:sp>
      <p:pic>
        <p:nvPicPr>
          <p:cNvPr id="6" name="Picture 7" descr="sts109-s-002"/>
          <p:cNvPicPr>
            <a:picLocks noChangeAspect="1" noChangeArrowheads="1"/>
          </p:cNvPicPr>
          <p:nvPr/>
        </p:nvPicPr>
        <p:blipFill>
          <a:blip r:embed="rId3" cstate="print"/>
          <a:srcRect t="16563"/>
          <a:stretch>
            <a:fillRect/>
          </a:stretch>
        </p:blipFill>
        <p:spPr bwMode="auto">
          <a:xfrm>
            <a:off x="1066800" y="1371600"/>
            <a:ext cx="7125118" cy="4752975"/>
          </a:xfrm>
          <a:prstGeom prst="rect">
            <a:avLst/>
          </a:prstGeom>
          <a:noFill/>
          <a:ln w="9525">
            <a:noFill/>
            <a:miter lim="800000"/>
            <a:headEnd/>
            <a:tailEnd/>
          </a:ln>
        </p:spPr>
      </p:pic>
      <p:sp>
        <p:nvSpPr>
          <p:cNvPr id="7" name="TextBox 6"/>
          <p:cNvSpPr txBox="1"/>
          <p:nvPr/>
        </p:nvSpPr>
        <p:spPr>
          <a:xfrm>
            <a:off x="4876800" y="990600"/>
            <a:ext cx="3886200" cy="400110"/>
          </a:xfrm>
          <a:prstGeom prst="rect">
            <a:avLst/>
          </a:prstGeom>
          <a:solidFill>
            <a:srgbClr val="FFFF00"/>
          </a:solidFill>
          <a:ln>
            <a:solidFill>
              <a:schemeClr val="tx1"/>
            </a:solidFill>
          </a:ln>
        </p:spPr>
        <p:txBody>
          <a:bodyPr wrap="square" rtlCol="0">
            <a:spAutoFit/>
          </a:bodyPr>
          <a:lstStyle/>
          <a:p>
            <a:r>
              <a:rPr lang="en-US" sz="2000" b="1" i="1" dirty="0" smtClean="0"/>
              <a:t>on many dimensions – name some</a:t>
            </a:r>
            <a:endParaRPr lang="en-US" sz="2000" b="1"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772400" cy="792162"/>
          </a:xfrm>
        </p:spPr>
        <p:txBody>
          <a:bodyPr/>
          <a:lstStyle/>
          <a:p>
            <a:r>
              <a:rPr lang="en-US" b="1" dirty="0" smtClean="0"/>
              <a:t>Concomitant Variables</a:t>
            </a:r>
            <a:endParaRPr lang="en-US" b="1" dirty="0"/>
          </a:p>
        </p:txBody>
      </p:sp>
      <p:graphicFrame>
        <p:nvGraphicFramePr>
          <p:cNvPr id="7" name="Table 6"/>
          <p:cNvGraphicFramePr>
            <a:graphicFrameLocks noGrp="1"/>
          </p:cNvGraphicFramePr>
          <p:nvPr/>
        </p:nvGraphicFramePr>
        <p:xfrm>
          <a:off x="838200" y="1397000"/>
          <a:ext cx="7924800" cy="4053840"/>
        </p:xfrm>
        <a:graphic>
          <a:graphicData uri="http://schemas.openxmlformats.org/drawingml/2006/table">
            <a:tbl>
              <a:tblPr firstRow="1" bandRow="1">
                <a:tableStyleId>{5940675A-B579-460E-94D1-54222C63F5DA}</a:tableStyleId>
              </a:tblPr>
              <a:tblGrid>
                <a:gridCol w="2641600"/>
                <a:gridCol w="2641600"/>
                <a:gridCol w="2641600"/>
              </a:tblGrid>
              <a:tr h="370840">
                <a:tc>
                  <a:txBody>
                    <a:bodyPr/>
                    <a:lstStyle/>
                    <a:p>
                      <a:pPr algn="ctr"/>
                      <a:r>
                        <a:rPr lang="en-US" sz="3200" b="1" dirty="0" smtClean="0"/>
                        <a:t>Independent</a:t>
                      </a:r>
                      <a:endParaRPr lang="en-US" sz="3200" b="1" dirty="0"/>
                    </a:p>
                  </a:txBody>
                  <a:tcPr/>
                </a:tc>
                <a:tc>
                  <a:txBody>
                    <a:bodyPr/>
                    <a:lstStyle/>
                    <a:p>
                      <a:pPr algn="ctr"/>
                      <a:r>
                        <a:rPr lang="en-US" sz="3200" b="1" dirty="0" smtClean="0"/>
                        <a:t>Concomitant</a:t>
                      </a:r>
                      <a:endParaRPr lang="en-US" sz="3200" b="1" dirty="0"/>
                    </a:p>
                  </a:txBody>
                  <a:tcPr/>
                </a:tc>
                <a:tc>
                  <a:txBody>
                    <a:bodyPr/>
                    <a:lstStyle/>
                    <a:p>
                      <a:pPr algn="ctr"/>
                      <a:r>
                        <a:rPr lang="en-US" sz="3200" b="1" dirty="0" smtClean="0"/>
                        <a:t>Dependent</a:t>
                      </a:r>
                      <a:endParaRPr lang="en-US" sz="3200" b="1" dirty="0"/>
                    </a:p>
                  </a:txBody>
                  <a:tcPr/>
                </a:tc>
              </a:tr>
              <a:tr h="370840">
                <a:tc>
                  <a:txBody>
                    <a:bodyPr/>
                    <a:lstStyle/>
                    <a:p>
                      <a:r>
                        <a:rPr lang="en-US" sz="2400" dirty="0" smtClean="0"/>
                        <a:t>Lighting</a:t>
                      </a:r>
                      <a:endParaRPr lang="en-US" sz="2400" dirty="0"/>
                    </a:p>
                  </a:txBody>
                  <a:tcPr/>
                </a:tc>
                <a:tc>
                  <a:txBody>
                    <a:bodyPr/>
                    <a:lstStyle/>
                    <a:p>
                      <a:r>
                        <a:rPr lang="en-US" sz="2400" dirty="0" smtClean="0"/>
                        <a:t>Age</a:t>
                      </a:r>
                      <a:endParaRPr lang="en-US" sz="2400" dirty="0"/>
                    </a:p>
                  </a:txBody>
                  <a:tcPr/>
                </a:tc>
                <a:tc>
                  <a:txBody>
                    <a:bodyPr/>
                    <a:lstStyle/>
                    <a:p>
                      <a:r>
                        <a:rPr lang="en-US" sz="2400" dirty="0" smtClean="0"/>
                        <a:t>Eyesight</a:t>
                      </a:r>
                      <a:endParaRPr lang="en-US" sz="2400" dirty="0"/>
                    </a:p>
                  </a:txBody>
                  <a:tcPr/>
                </a:tc>
              </a:tr>
              <a:tr h="370840">
                <a:tc>
                  <a:txBody>
                    <a:bodyPr/>
                    <a:lstStyle/>
                    <a:p>
                      <a:r>
                        <a:rPr lang="en-US" sz="2400" dirty="0" smtClean="0"/>
                        <a:t>Lifting equipment</a:t>
                      </a:r>
                      <a:endParaRPr lang="en-US" sz="2400" dirty="0"/>
                    </a:p>
                  </a:txBody>
                  <a:tcPr/>
                </a:tc>
                <a:tc>
                  <a:txBody>
                    <a:bodyPr/>
                    <a:lstStyle/>
                    <a:p>
                      <a:r>
                        <a:rPr lang="en-US" sz="2400" dirty="0" smtClean="0"/>
                        <a:t>Type of load</a:t>
                      </a:r>
                      <a:endParaRPr lang="en-US" sz="2400" dirty="0"/>
                    </a:p>
                  </a:txBody>
                  <a:tcPr/>
                </a:tc>
                <a:tc>
                  <a:txBody>
                    <a:bodyPr/>
                    <a:lstStyle/>
                    <a:p>
                      <a:r>
                        <a:rPr lang="en-US" sz="2400" dirty="0" smtClean="0"/>
                        <a:t>Speed</a:t>
                      </a:r>
                      <a:r>
                        <a:rPr lang="en-US" sz="2400" baseline="0" dirty="0" smtClean="0"/>
                        <a:t> or safety</a:t>
                      </a:r>
                      <a:endParaRPr lang="en-US" sz="2400" dirty="0"/>
                    </a:p>
                  </a:txBody>
                  <a:tcPr/>
                </a:tc>
              </a:tr>
              <a:tr h="370840">
                <a:tc>
                  <a:txBody>
                    <a:bodyPr/>
                    <a:lstStyle/>
                    <a:p>
                      <a:r>
                        <a:rPr lang="en-US" sz="2400" dirty="0" smtClean="0"/>
                        <a:t>Temperature</a:t>
                      </a:r>
                      <a:endParaRPr lang="en-US" sz="2400" dirty="0"/>
                    </a:p>
                  </a:txBody>
                  <a:tcPr/>
                </a:tc>
                <a:tc>
                  <a:txBody>
                    <a:bodyPr/>
                    <a:lstStyle/>
                    <a:p>
                      <a:r>
                        <a:rPr lang="en-US" sz="2400" dirty="0" smtClean="0"/>
                        <a:t>Physical demands of job</a:t>
                      </a:r>
                      <a:endParaRPr lang="en-US" sz="2400" dirty="0"/>
                    </a:p>
                  </a:txBody>
                  <a:tcPr/>
                </a:tc>
                <a:tc>
                  <a:txBody>
                    <a:bodyPr/>
                    <a:lstStyle/>
                    <a:p>
                      <a:r>
                        <a:rPr lang="en-US" sz="2400" dirty="0" smtClean="0"/>
                        <a:t>Rate of fatigue</a:t>
                      </a:r>
                      <a:endParaRPr lang="en-US" sz="2400" dirty="0"/>
                    </a:p>
                  </a:txBody>
                  <a:tcPr/>
                </a:tc>
              </a:tr>
              <a:tr h="370840">
                <a:tc>
                  <a:txBody>
                    <a:bodyPr/>
                    <a:lstStyle/>
                    <a:p>
                      <a:r>
                        <a:rPr lang="en-US" sz="2400" dirty="0" smtClean="0"/>
                        <a:t>Method of transport</a:t>
                      </a:r>
                      <a:endParaRPr lang="en-US" sz="2400" dirty="0"/>
                    </a:p>
                  </a:txBody>
                  <a:tcPr/>
                </a:tc>
                <a:tc>
                  <a:txBody>
                    <a:bodyPr/>
                    <a:lstStyle/>
                    <a:p>
                      <a:r>
                        <a:rPr lang="en-US" sz="2400" dirty="0" smtClean="0"/>
                        <a:t>Time of day</a:t>
                      </a:r>
                      <a:endParaRPr lang="en-US" sz="2400" dirty="0"/>
                    </a:p>
                  </a:txBody>
                  <a:tcPr/>
                </a:tc>
                <a:tc>
                  <a:txBody>
                    <a:bodyPr/>
                    <a:lstStyle/>
                    <a:p>
                      <a:r>
                        <a:rPr lang="en-US" sz="2400" dirty="0" smtClean="0"/>
                        <a:t>Time to get to work</a:t>
                      </a:r>
                      <a:endParaRPr lang="en-US" sz="2400" dirty="0"/>
                    </a:p>
                  </a:txBody>
                  <a:tcPr/>
                </a:tc>
              </a:tr>
              <a:tr h="370840">
                <a:tc>
                  <a:txBody>
                    <a:bodyPr/>
                    <a:lstStyle/>
                    <a:p>
                      <a:r>
                        <a:rPr lang="en-US" sz="2400" dirty="0" smtClean="0"/>
                        <a:t>Frequency of maintenance</a:t>
                      </a:r>
                      <a:endParaRPr lang="en-US" sz="2400" dirty="0"/>
                    </a:p>
                  </a:txBody>
                  <a:tcPr/>
                </a:tc>
                <a:tc>
                  <a:txBody>
                    <a:bodyPr/>
                    <a:lstStyle/>
                    <a:p>
                      <a:r>
                        <a:rPr lang="en-US" sz="2400" dirty="0" smtClean="0"/>
                        <a:t>Intensity of equipment use</a:t>
                      </a:r>
                      <a:endParaRPr lang="en-US" sz="2400" dirty="0"/>
                    </a:p>
                  </a:txBody>
                  <a:tcPr/>
                </a:tc>
                <a:tc>
                  <a:txBody>
                    <a:bodyPr/>
                    <a:lstStyle/>
                    <a:p>
                      <a:r>
                        <a:rPr lang="en-US" sz="2400" dirty="0" smtClean="0"/>
                        <a:t>Number of machine breakdowns</a:t>
                      </a:r>
                      <a:endParaRPr lang="en-US" sz="2400" dirty="0"/>
                    </a:p>
                  </a:txBody>
                  <a:tcPr/>
                </a:tc>
              </a:tr>
              <a:tr h="370840">
                <a:tc>
                  <a:txBody>
                    <a:bodyPr/>
                    <a:lstStyle/>
                    <a:p>
                      <a:pPr algn="ctr"/>
                      <a:r>
                        <a:rPr lang="en-US" sz="2400" dirty="0" smtClean="0"/>
                        <a:t>?</a:t>
                      </a:r>
                      <a:endParaRPr lang="en-US" sz="2400" dirty="0"/>
                    </a:p>
                  </a:txBody>
                  <a:tcPr/>
                </a:tc>
                <a:tc>
                  <a:txBody>
                    <a:bodyPr/>
                    <a:lstStyle/>
                    <a:p>
                      <a:pPr algn="ctr"/>
                      <a:r>
                        <a:rPr lang="en-US" sz="2400" dirty="0" smtClean="0"/>
                        <a:t>?</a:t>
                      </a:r>
                      <a:endParaRPr lang="en-US" sz="2400" dirty="0"/>
                    </a:p>
                  </a:txBody>
                  <a:tcPr/>
                </a:tc>
                <a:tc>
                  <a:txBody>
                    <a:bodyPr/>
                    <a:lstStyle/>
                    <a:p>
                      <a:pPr algn="ctr"/>
                      <a:r>
                        <a:rPr lang="en-US" sz="2400" dirty="0" smtClean="0"/>
                        <a:t>?</a:t>
                      </a:r>
                      <a:endParaRPr lang="en-US" sz="2400" dirty="0"/>
                    </a:p>
                  </a:txBody>
                  <a:tcPr/>
                </a:tc>
              </a:tr>
            </a:tbl>
          </a:graphicData>
        </a:graphic>
      </p:graphicFrame>
      <p:sp>
        <p:nvSpPr>
          <p:cNvPr id="8" name="Footer Placeholder 2"/>
          <p:cNvSpPr txBox="1">
            <a:spLocks/>
          </p:cNvSpPr>
          <p:nvPr/>
        </p:nvSpPr>
        <p:spPr>
          <a:xfrm>
            <a:off x="838200" y="61722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Brian Peacock Ergonomics (BPE)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Pte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0" name="Straight Connector 9"/>
          <p:cNvCxnSpPr/>
          <p:nvPr/>
        </p:nvCxnSpPr>
        <p:spPr>
          <a:xfrm>
            <a:off x="838200" y="1141412"/>
            <a:ext cx="73914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 name="Footer Placeholder 8"/>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a:xfrm>
            <a:off x="914400" y="152400"/>
            <a:ext cx="7772400" cy="1143000"/>
          </a:xfrm>
        </p:spPr>
        <p:txBody>
          <a:bodyPr/>
          <a:lstStyle/>
          <a:p>
            <a:pPr eaLnBrk="1" hangingPunct="1"/>
            <a:r>
              <a:rPr lang="en-US" b="1" dirty="0" smtClean="0"/>
              <a:t>Confounding</a:t>
            </a:r>
          </a:p>
        </p:txBody>
      </p:sp>
      <p:sp>
        <p:nvSpPr>
          <p:cNvPr id="3" name="Content Placeholder 2"/>
          <p:cNvSpPr>
            <a:spLocks noGrp="1"/>
          </p:cNvSpPr>
          <p:nvPr>
            <p:ph sz="quarter" idx="1"/>
          </p:nvPr>
        </p:nvSpPr>
        <p:spPr>
          <a:xfrm>
            <a:off x="914400" y="1600200"/>
            <a:ext cx="7772400" cy="4572000"/>
          </a:xfrm>
        </p:spPr>
        <p:txBody>
          <a:bodyPr rtlCol="0">
            <a:normAutofit/>
          </a:bodyPr>
          <a:lstStyle/>
          <a:p>
            <a:pPr eaLnBrk="1" fontAlgn="auto" hangingPunct="1">
              <a:spcAft>
                <a:spcPts val="0"/>
              </a:spcAft>
              <a:buFont typeface="Wingdings" charset="2"/>
              <a:buChar char="§"/>
              <a:defRPr/>
            </a:pPr>
            <a:r>
              <a:rPr lang="en-US" sz="2800" dirty="0" smtClean="0"/>
              <a:t>A design that does not distinguish between the causal factors</a:t>
            </a:r>
          </a:p>
          <a:p>
            <a:pPr lvl="1" eaLnBrk="1" fontAlgn="auto" hangingPunct="1">
              <a:spcAft>
                <a:spcPts val="0"/>
              </a:spcAft>
              <a:buFont typeface="Arial"/>
              <a:buChar char="•"/>
              <a:defRPr/>
            </a:pPr>
            <a:r>
              <a:rPr lang="en-US" sz="2800" dirty="0" smtClean="0"/>
              <a:t>A study of the effect of number of exits in an airplane on evacuation time using young people for the two exits condition and old people for the four exits condition</a:t>
            </a:r>
          </a:p>
          <a:p>
            <a:pPr lvl="1" eaLnBrk="1" fontAlgn="auto" hangingPunct="1">
              <a:spcAft>
                <a:spcPts val="0"/>
              </a:spcAft>
              <a:buFont typeface="Arial"/>
              <a:buChar char="•"/>
              <a:defRPr/>
            </a:pPr>
            <a:r>
              <a:rPr lang="en-US" sz="2800" dirty="0" smtClean="0"/>
              <a:t>Studying two methods of manual materials handling – one in a hot outside environment and one in an air conditioned area</a:t>
            </a:r>
          </a:p>
        </p:txBody>
      </p:sp>
      <p:sp>
        <p:nvSpPr>
          <p:cNvPr id="7" name="Footer Placeholder 2"/>
          <p:cNvSpPr txBox="1">
            <a:spLocks/>
          </p:cNvSpPr>
          <p:nvPr/>
        </p:nvSpPr>
        <p:spPr>
          <a:xfrm>
            <a:off x="838200" y="61722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Brian Peacock Ergonomics (BPE)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Pte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9" name="Straight Connector 8"/>
          <p:cNvCxnSpPr/>
          <p:nvPr/>
        </p:nvCxnSpPr>
        <p:spPr>
          <a:xfrm>
            <a:off x="1066800" y="1447800"/>
            <a:ext cx="7239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8" name="Footer Placeholder 7"/>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p:txBody>
          <a:bodyPr>
            <a:normAutofit/>
          </a:bodyPr>
          <a:lstStyle/>
          <a:p>
            <a:pPr eaLnBrk="1" hangingPunct="1"/>
            <a:r>
              <a:rPr lang="en-US" b="1" dirty="0" smtClean="0"/>
              <a:t>Data Economy</a:t>
            </a:r>
          </a:p>
        </p:txBody>
      </p:sp>
      <p:sp>
        <p:nvSpPr>
          <p:cNvPr id="121859" name="Content Placeholder 2"/>
          <p:cNvSpPr>
            <a:spLocks noGrp="1"/>
          </p:cNvSpPr>
          <p:nvPr>
            <p:ph sz="quarter" idx="1"/>
          </p:nvPr>
        </p:nvSpPr>
        <p:spPr>
          <a:xfrm>
            <a:off x="914400" y="1752600"/>
            <a:ext cx="7772400" cy="4572000"/>
          </a:xfrm>
        </p:spPr>
        <p:txBody>
          <a:bodyPr/>
          <a:lstStyle/>
          <a:p>
            <a:pPr eaLnBrk="1" hangingPunct="1"/>
            <a:r>
              <a:rPr lang="en-US" dirty="0" smtClean="0"/>
              <a:t>Experiments on the International Space Station</a:t>
            </a:r>
          </a:p>
          <a:p>
            <a:pPr lvl="1"/>
            <a:r>
              <a:rPr lang="en-US" dirty="0" smtClean="0"/>
              <a:t>It cost a lot of $$ to get the equipment up there and there are only a few subjects available to take part in the experiment.</a:t>
            </a:r>
          </a:p>
          <a:p>
            <a:pPr marL="274320" lvl="1" indent="-274320">
              <a:spcBef>
                <a:spcPts val="580"/>
              </a:spcBef>
              <a:buClr>
                <a:schemeClr val="accent1"/>
              </a:buClr>
            </a:pPr>
            <a:r>
              <a:rPr lang="en-US" dirty="0" smtClean="0"/>
              <a:t>A solution is to study many variables at once using a factorial design using the same subjects for multiple conditions</a:t>
            </a:r>
          </a:p>
          <a:p>
            <a:pPr marL="548640" lvl="2" indent="-274320">
              <a:spcBef>
                <a:spcPts val="580"/>
              </a:spcBef>
              <a:buClr>
                <a:schemeClr val="accent1"/>
              </a:buClr>
            </a:pPr>
            <a:r>
              <a:rPr lang="en-US" dirty="0" smtClean="0"/>
              <a:t>Airplane evacuation study</a:t>
            </a:r>
          </a:p>
          <a:p>
            <a:pPr lvl="1" eaLnBrk="1" hangingPunct="1"/>
            <a:r>
              <a:rPr lang="en-US" dirty="0" smtClean="0"/>
              <a:t>Number of doors, number of people, width of aisle</a:t>
            </a:r>
          </a:p>
          <a:p>
            <a:pPr lvl="2" eaLnBrk="1" hangingPunct="1"/>
            <a:r>
              <a:rPr lang="en-US" dirty="0" smtClean="0"/>
              <a:t>Within and between subjects design</a:t>
            </a:r>
          </a:p>
        </p:txBody>
      </p:sp>
      <p:sp>
        <p:nvSpPr>
          <p:cNvPr id="7" name="Footer Placeholder 2"/>
          <p:cNvSpPr txBox="1">
            <a:spLocks/>
          </p:cNvSpPr>
          <p:nvPr/>
        </p:nvSpPr>
        <p:spPr>
          <a:xfrm>
            <a:off x="838200" y="61722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Brian Peacock Ergonomics (BPE)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Pte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8" name="Straight Connector 7"/>
          <p:cNvCxnSpPr/>
          <p:nvPr/>
        </p:nvCxnSpPr>
        <p:spPr>
          <a:xfrm>
            <a:off x="1066800" y="1447800"/>
            <a:ext cx="7239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 name="Footer Placeholder 8"/>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a:xfrm>
            <a:off x="685800" y="274638"/>
            <a:ext cx="7772400" cy="715962"/>
          </a:xfrm>
        </p:spPr>
        <p:txBody>
          <a:bodyPr>
            <a:normAutofit fontScale="90000"/>
          </a:bodyPr>
          <a:lstStyle/>
          <a:p>
            <a:pPr eaLnBrk="1" hangingPunct="1"/>
            <a:r>
              <a:rPr lang="en-US" b="1" dirty="0" smtClean="0"/>
              <a:t>The Problem</a:t>
            </a:r>
          </a:p>
        </p:txBody>
      </p:sp>
      <p:sp>
        <p:nvSpPr>
          <p:cNvPr id="3" name="Content Placeholder 2"/>
          <p:cNvSpPr>
            <a:spLocks noGrp="1"/>
          </p:cNvSpPr>
          <p:nvPr>
            <p:ph sz="quarter" idx="1"/>
          </p:nvPr>
        </p:nvSpPr>
        <p:spPr>
          <a:xfrm>
            <a:off x="457200" y="1219200"/>
            <a:ext cx="8229600" cy="1371600"/>
          </a:xfrm>
        </p:spPr>
        <p:txBody>
          <a:bodyPr rtlCol="0">
            <a:normAutofit fontScale="92500" lnSpcReduction="20000"/>
          </a:bodyPr>
          <a:lstStyle/>
          <a:p>
            <a:pPr eaLnBrk="1" fontAlgn="auto" hangingPunct="1">
              <a:spcAft>
                <a:spcPts val="0"/>
              </a:spcAft>
              <a:buFont typeface="Arial" pitchFamily="34" charset="0"/>
              <a:buChar char="•"/>
              <a:defRPr/>
            </a:pPr>
            <a:r>
              <a:rPr lang="en-US" dirty="0" smtClean="0"/>
              <a:t>You have a mountain and a river, between the two there is a large field that will be sown to test different kinds of seed and different kinds of fertilizer</a:t>
            </a:r>
          </a:p>
          <a:p>
            <a:pPr eaLnBrk="1" fontAlgn="auto" hangingPunct="1">
              <a:spcAft>
                <a:spcPts val="0"/>
              </a:spcAft>
              <a:buFont typeface="Arial" pitchFamily="34" charset="0"/>
              <a:buChar char="•"/>
              <a:defRPr/>
            </a:pPr>
            <a:r>
              <a:rPr lang="en-US" dirty="0" smtClean="0"/>
              <a:t>How should the plots be arranged?</a:t>
            </a:r>
            <a:endParaRPr lang="en-US" dirty="0"/>
          </a:p>
        </p:txBody>
      </p:sp>
      <p:grpSp>
        <p:nvGrpSpPr>
          <p:cNvPr id="2" name="Group 30"/>
          <p:cNvGrpSpPr>
            <a:grpSpLocks/>
          </p:cNvGrpSpPr>
          <p:nvPr/>
        </p:nvGrpSpPr>
        <p:grpSpPr bwMode="auto">
          <a:xfrm>
            <a:off x="228600" y="1143000"/>
            <a:ext cx="8688388" cy="5962650"/>
            <a:chOff x="-456593" y="1183398"/>
            <a:chExt cx="8689149" cy="5963144"/>
          </a:xfrm>
        </p:grpSpPr>
        <p:sp>
          <p:nvSpPr>
            <p:cNvPr id="30" name="Freeform 29"/>
            <p:cNvSpPr/>
            <p:nvPr/>
          </p:nvSpPr>
          <p:spPr>
            <a:xfrm>
              <a:off x="1067540" y="2590040"/>
              <a:ext cx="4951847" cy="3124459"/>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Circular Arrow 16"/>
            <p:cNvSpPr/>
            <p:nvPr/>
          </p:nvSpPr>
          <p:spPr>
            <a:xfrm rot="10518643">
              <a:off x="-456593" y="1183398"/>
              <a:ext cx="8689149" cy="5963144"/>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9" name="Freeform 28"/>
            <p:cNvSpPr/>
            <p:nvPr/>
          </p:nvSpPr>
          <p:spPr>
            <a:xfrm>
              <a:off x="1524781" y="2971071"/>
              <a:ext cx="3275300" cy="2209983"/>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27"/>
            <p:cNvSpPr/>
            <p:nvPr/>
          </p:nvSpPr>
          <p:spPr>
            <a:xfrm>
              <a:off x="2132847" y="3275896"/>
              <a:ext cx="2286200" cy="1676539"/>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26"/>
            <p:cNvSpPr/>
            <p:nvPr/>
          </p:nvSpPr>
          <p:spPr>
            <a:xfrm>
              <a:off x="2382106" y="3555319"/>
              <a:ext cx="1744816" cy="1119281"/>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6666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aphicFrame>
        <p:nvGraphicFramePr>
          <p:cNvPr id="14" name="Table 13"/>
          <p:cNvGraphicFramePr>
            <a:graphicFrameLocks noGrp="1"/>
          </p:cNvGraphicFramePr>
          <p:nvPr/>
        </p:nvGraphicFramePr>
        <p:xfrm>
          <a:off x="2362200" y="4191000"/>
          <a:ext cx="3276600" cy="1498600"/>
        </p:xfrm>
        <a:graphic>
          <a:graphicData uri="http://schemas.openxmlformats.org/drawingml/2006/table">
            <a:tbl>
              <a:tblPr firstRow="1" bandRow="1">
                <a:tableStyleId>{5940675A-B579-460E-94D1-54222C63F5DA}</a:tableStyleId>
              </a:tblPr>
              <a:tblGrid>
                <a:gridCol w="855908"/>
                <a:gridCol w="855908"/>
                <a:gridCol w="855908"/>
                <a:gridCol w="708876"/>
              </a:tblGrid>
              <a:tr h="37465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65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65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65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6" name="Straight Connector 15"/>
          <p:cNvCxnSpPr/>
          <p:nvPr/>
        </p:nvCxnSpPr>
        <p:spPr>
          <a:xfrm>
            <a:off x="762000" y="990600"/>
            <a:ext cx="7239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8" name="Footer Placeholder 17"/>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endParaRPr lang="en-US" sz="1200" dirty="0">
              <a:solidFill>
                <a:schemeClr val="tx1">
                  <a:tint val="75000"/>
                </a:schemeClr>
              </a:solidFill>
              <a:latin typeface="+mn-lt"/>
              <a:cs typeface="+mn-cs"/>
            </a:endParaRPr>
          </a:p>
        </p:txBody>
      </p:sp>
      <p:sp>
        <p:nvSpPr>
          <p:cNvPr id="159749" name="Title 1"/>
          <p:cNvSpPr>
            <a:spLocks/>
          </p:cNvSpPr>
          <p:nvPr/>
        </p:nvSpPr>
        <p:spPr bwMode="auto">
          <a:xfrm>
            <a:off x="-990600" y="274638"/>
            <a:ext cx="8229600" cy="1143000"/>
          </a:xfrm>
          <a:prstGeom prst="rect">
            <a:avLst/>
          </a:prstGeom>
          <a:noFill/>
          <a:ln w="9525">
            <a:noFill/>
            <a:miter lim="800000"/>
            <a:headEnd/>
            <a:tailEnd/>
          </a:ln>
        </p:spPr>
        <p:txBody>
          <a:bodyPr anchor="ctr"/>
          <a:lstStyle/>
          <a:p>
            <a:pPr algn="ctr"/>
            <a:r>
              <a:rPr lang="en-US" sz="4400" dirty="0">
                <a:latin typeface="Calibri" pitchFamily="34" charset="0"/>
              </a:rPr>
              <a:t>The Experimental Design</a:t>
            </a:r>
          </a:p>
        </p:txBody>
      </p:sp>
      <p:grpSp>
        <p:nvGrpSpPr>
          <p:cNvPr id="2" name="Group 8"/>
          <p:cNvGrpSpPr>
            <a:grpSpLocks/>
          </p:cNvGrpSpPr>
          <p:nvPr/>
        </p:nvGrpSpPr>
        <p:grpSpPr bwMode="auto">
          <a:xfrm>
            <a:off x="455613" y="1143000"/>
            <a:ext cx="8688387" cy="5962650"/>
            <a:chOff x="-456593" y="1183398"/>
            <a:chExt cx="8689149" cy="5963144"/>
          </a:xfrm>
        </p:grpSpPr>
        <p:sp>
          <p:nvSpPr>
            <p:cNvPr id="10" name="Freeform 9"/>
            <p:cNvSpPr/>
            <p:nvPr/>
          </p:nvSpPr>
          <p:spPr>
            <a:xfrm>
              <a:off x="1067541" y="2590040"/>
              <a:ext cx="4951846" cy="3124459"/>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Circular Arrow 10"/>
            <p:cNvSpPr/>
            <p:nvPr/>
          </p:nvSpPr>
          <p:spPr>
            <a:xfrm rot="10518643">
              <a:off x="-456593" y="1183398"/>
              <a:ext cx="8689149" cy="5963144"/>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2" name="Freeform 11"/>
            <p:cNvSpPr/>
            <p:nvPr/>
          </p:nvSpPr>
          <p:spPr>
            <a:xfrm>
              <a:off x="1524781" y="2971071"/>
              <a:ext cx="3275299" cy="2209983"/>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Freeform 12"/>
            <p:cNvSpPr/>
            <p:nvPr/>
          </p:nvSpPr>
          <p:spPr>
            <a:xfrm>
              <a:off x="2132846" y="3275896"/>
              <a:ext cx="2286200" cy="1676539"/>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Freeform 13"/>
            <p:cNvSpPr/>
            <p:nvPr/>
          </p:nvSpPr>
          <p:spPr>
            <a:xfrm>
              <a:off x="2382106" y="3555319"/>
              <a:ext cx="1744815" cy="1119281"/>
            </a:xfrm>
            <a:custGeom>
              <a:avLst/>
              <a:gdLst>
                <a:gd name="connsiteX0" fmla="*/ 553791 w 1744990"/>
                <a:gd name="connsiteY0" fmla="*/ 1120462 h 1120462"/>
                <a:gd name="connsiteX1" fmla="*/ 386366 w 1744990"/>
                <a:gd name="connsiteY1" fmla="*/ 1107583 h 1120462"/>
                <a:gd name="connsiteX2" fmla="*/ 347729 w 1744990"/>
                <a:gd name="connsiteY2" fmla="*/ 1094704 h 1120462"/>
                <a:gd name="connsiteX3" fmla="*/ 283335 w 1744990"/>
                <a:gd name="connsiteY3" fmla="*/ 1043189 h 1120462"/>
                <a:gd name="connsiteX4" fmla="*/ 244698 w 1744990"/>
                <a:gd name="connsiteY4" fmla="*/ 1017431 h 1120462"/>
                <a:gd name="connsiteX5" fmla="*/ 167425 w 1744990"/>
                <a:gd name="connsiteY5" fmla="*/ 953037 h 1120462"/>
                <a:gd name="connsiteX6" fmla="*/ 115909 w 1744990"/>
                <a:gd name="connsiteY6" fmla="*/ 875763 h 1120462"/>
                <a:gd name="connsiteX7" fmla="*/ 38636 w 1744990"/>
                <a:gd name="connsiteY7" fmla="*/ 798490 h 1120462"/>
                <a:gd name="connsiteX8" fmla="*/ 12878 w 1744990"/>
                <a:gd name="connsiteY8" fmla="*/ 721217 h 1120462"/>
                <a:gd name="connsiteX9" fmla="*/ 0 w 1744990"/>
                <a:gd name="connsiteY9" fmla="*/ 682580 h 1120462"/>
                <a:gd name="connsiteX10" fmla="*/ 25757 w 1744990"/>
                <a:gd name="connsiteY10" fmla="*/ 463639 h 1120462"/>
                <a:gd name="connsiteX11" fmla="*/ 51515 w 1744990"/>
                <a:gd name="connsiteY11" fmla="*/ 425003 h 1120462"/>
                <a:gd name="connsiteX12" fmla="*/ 25757 w 1744990"/>
                <a:gd name="connsiteY12" fmla="*/ 347730 h 1120462"/>
                <a:gd name="connsiteX13" fmla="*/ 51515 w 1744990"/>
                <a:gd name="connsiteY13" fmla="*/ 231820 h 1120462"/>
                <a:gd name="connsiteX14" fmla="*/ 77273 w 1744990"/>
                <a:gd name="connsiteY14" fmla="*/ 154546 h 1120462"/>
                <a:gd name="connsiteX15" fmla="*/ 154546 w 1744990"/>
                <a:gd name="connsiteY15" fmla="*/ 115910 h 1120462"/>
                <a:gd name="connsiteX16" fmla="*/ 231819 w 1744990"/>
                <a:gd name="connsiteY16" fmla="*/ 64394 h 1120462"/>
                <a:gd name="connsiteX17" fmla="*/ 270456 w 1744990"/>
                <a:gd name="connsiteY17" fmla="*/ 38637 h 1120462"/>
                <a:gd name="connsiteX18" fmla="*/ 309093 w 1744990"/>
                <a:gd name="connsiteY18" fmla="*/ 25758 h 1120462"/>
                <a:gd name="connsiteX19" fmla="*/ 772732 w 1744990"/>
                <a:gd name="connsiteY19" fmla="*/ 12879 h 1120462"/>
                <a:gd name="connsiteX20" fmla="*/ 1004552 w 1744990"/>
                <a:gd name="connsiteY20" fmla="*/ 0 h 1120462"/>
                <a:gd name="connsiteX21" fmla="*/ 1429554 w 1744990"/>
                <a:gd name="connsiteY21" fmla="*/ 12879 h 1120462"/>
                <a:gd name="connsiteX22" fmla="*/ 1468191 w 1744990"/>
                <a:gd name="connsiteY22" fmla="*/ 25758 h 1120462"/>
                <a:gd name="connsiteX23" fmla="*/ 1493949 w 1744990"/>
                <a:gd name="connsiteY23" fmla="*/ 64394 h 1120462"/>
                <a:gd name="connsiteX24" fmla="*/ 1506828 w 1744990"/>
                <a:gd name="connsiteY24" fmla="*/ 103031 h 1120462"/>
                <a:gd name="connsiteX25" fmla="*/ 1519707 w 1744990"/>
                <a:gd name="connsiteY25" fmla="*/ 154546 h 1120462"/>
                <a:gd name="connsiteX26" fmla="*/ 1609859 w 1744990"/>
                <a:gd name="connsiteY26" fmla="*/ 257577 h 1120462"/>
                <a:gd name="connsiteX27" fmla="*/ 1700011 w 1744990"/>
                <a:gd name="connsiteY27" fmla="*/ 360608 h 1120462"/>
                <a:gd name="connsiteX28" fmla="*/ 1700011 w 1744990"/>
                <a:gd name="connsiteY28" fmla="*/ 721217 h 1120462"/>
                <a:gd name="connsiteX29" fmla="*/ 1674253 w 1744990"/>
                <a:gd name="connsiteY29" fmla="*/ 798490 h 1120462"/>
                <a:gd name="connsiteX30" fmla="*/ 1648495 w 1744990"/>
                <a:gd name="connsiteY30" fmla="*/ 875763 h 1120462"/>
                <a:gd name="connsiteX31" fmla="*/ 1609859 w 1744990"/>
                <a:gd name="connsiteY31" fmla="*/ 914400 h 1120462"/>
                <a:gd name="connsiteX32" fmla="*/ 1558343 w 1744990"/>
                <a:gd name="connsiteY32" fmla="*/ 940158 h 1120462"/>
                <a:gd name="connsiteX33" fmla="*/ 1519707 w 1744990"/>
                <a:gd name="connsiteY33" fmla="*/ 965916 h 1120462"/>
                <a:gd name="connsiteX34" fmla="*/ 1481070 w 1744990"/>
                <a:gd name="connsiteY34" fmla="*/ 978794 h 1120462"/>
                <a:gd name="connsiteX35" fmla="*/ 991673 w 1744990"/>
                <a:gd name="connsiteY35" fmla="*/ 991673 h 1120462"/>
                <a:gd name="connsiteX36" fmla="*/ 940157 w 1744990"/>
                <a:gd name="connsiteY36" fmla="*/ 1004552 h 1120462"/>
                <a:gd name="connsiteX37" fmla="*/ 901521 w 1744990"/>
                <a:gd name="connsiteY37" fmla="*/ 1043189 h 1120462"/>
                <a:gd name="connsiteX38" fmla="*/ 811369 w 1744990"/>
                <a:gd name="connsiteY38" fmla="*/ 1056068 h 1120462"/>
                <a:gd name="connsiteX39" fmla="*/ 695459 w 1744990"/>
                <a:gd name="connsiteY39" fmla="*/ 1107583 h 1120462"/>
                <a:gd name="connsiteX40" fmla="*/ 553791 w 1744990"/>
                <a:gd name="connsiteY40" fmla="*/ 1120462 h 112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744990" h="1120462">
                  <a:moveTo>
                    <a:pt x="553791" y="1120462"/>
                  </a:moveTo>
                  <a:cubicBezTo>
                    <a:pt x="497983" y="1116169"/>
                    <a:pt x="441907" y="1114526"/>
                    <a:pt x="386366" y="1107583"/>
                  </a:cubicBezTo>
                  <a:cubicBezTo>
                    <a:pt x="372895" y="1105899"/>
                    <a:pt x="347729" y="1094704"/>
                    <a:pt x="347729" y="1094704"/>
                  </a:cubicBezTo>
                  <a:cubicBezTo>
                    <a:pt x="326264" y="1077532"/>
                    <a:pt x="305326" y="1059682"/>
                    <a:pt x="283335" y="1043189"/>
                  </a:cubicBezTo>
                  <a:cubicBezTo>
                    <a:pt x="270952" y="1033902"/>
                    <a:pt x="256589" y="1027340"/>
                    <a:pt x="244698" y="1017431"/>
                  </a:cubicBezTo>
                  <a:cubicBezTo>
                    <a:pt x="145543" y="934801"/>
                    <a:pt x="263347" y="1016982"/>
                    <a:pt x="167425" y="953037"/>
                  </a:cubicBezTo>
                  <a:cubicBezTo>
                    <a:pt x="150253" y="927279"/>
                    <a:pt x="137799" y="897653"/>
                    <a:pt x="115909" y="875763"/>
                  </a:cubicBezTo>
                  <a:lnTo>
                    <a:pt x="38636" y="798490"/>
                  </a:lnTo>
                  <a:lnTo>
                    <a:pt x="12878" y="721217"/>
                  </a:lnTo>
                  <a:lnTo>
                    <a:pt x="0" y="682580"/>
                  </a:lnTo>
                  <a:cubicBezTo>
                    <a:pt x="8586" y="609600"/>
                    <a:pt x="11346" y="535696"/>
                    <a:pt x="25757" y="463639"/>
                  </a:cubicBezTo>
                  <a:cubicBezTo>
                    <a:pt x="28793" y="448461"/>
                    <a:pt x="51515" y="440481"/>
                    <a:pt x="51515" y="425003"/>
                  </a:cubicBezTo>
                  <a:cubicBezTo>
                    <a:pt x="51515" y="397852"/>
                    <a:pt x="25757" y="347730"/>
                    <a:pt x="25757" y="347730"/>
                  </a:cubicBezTo>
                  <a:cubicBezTo>
                    <a:pt x="33111" y="310962"/>
                    <a:pt x="40601" y="268198"/>
                    <a:pt x="51515" y="231820"/>
                  </a:cubicBezTo>
                  <a:cubicBezTo>
                    <a:pt x="59317" y="205814"/>
                    <a:pt x="54682" y="169607"/>
                    <a:pt x="77273" y="154546"/>
                  </a:cubicBezTo>
                  <a:cubicBezTo>
                    <a:pt x="127205" y="121259"/>
                    <a:pt x="101225" y="133684"/>
                    <a:pt x="154546" y="115910"/>
                  </a:cubicBezTo>
                  <a:cubicBezTo>
                    <a:pt x="227786" y="42670"/>
                    <a:pt x="157268" y="101669"/>
                    <a:pt x="231819" y="64394"/>
                  </a:cubicBezTo>
                  <a:cubicBezTo>
                    <a:pt x="245663" y="57472"/>
                    <a:pt x="256612" y="45559"/>
                    <a:pt x="270456" y="38637"/>
                  </a:cubicBezTo>
                  <a:cubicBezTo>
                    <a:pt x="282599" y="32566"/>
                    <a:pt x="295535" y="26453"/>
                    <a:pt x="309093" y="25758"/>
                  </a:cubicBezTo>
                  <a:cubicBezTo>
                    <a:pt x="463496" y="17840"/>
                    <a:pt x="618232" y="18601"/>
                    <a:pt x="772732" y="12879"/>
                  </a:cubicBezTo>
                  <a:cubicBezTo>
                    <a:pt x="850071" y="10015"/>
                    <a:pt x="927279" y="4293"/>
                    <a:pt x="1004552" y="0"/>
                  </a:cubicBezTo>
                  <a:cubicBezTo>
                    <a:pt x="1146219" y="4293"/>
                    <a:pt x="1288040" y="5017"/>
                    <a:pt x="1429554" y="12879"/>
                  </a:cubicBezTo>
                  <a:cubicBezTo>
                    <a:pt x="1443109" y="13632"/>
                    <a:pt x="1457590" y="17277"/>
                    <a:pt x="1468191" y="25758"/>
                  </a:cubicBezTo>
                  <a:cubicBezTo>
                    <a:pt x="1480278" y="35427"/>
                    <a:pt x="1485363" y="51515"/>
                    <a:pt x="1493949" y="64394"/>
                  </a:cubicBezTo>
                  <a:cubicBezTo>
                    <a:pt x="1498242" y="77273"/>
                    <a:pt x="1503098" y="89978"/>
                    <a:pt x="1506828" y="103031"/>
                  </a:cubicBezTo>
                  <a:cubicBezTo>
                    <a:pt x="1511691" y="120050"/>
                    <a:pt x="1511111" y="139073"/>
                    <a:pt x="1519707" y="154546"/>
                  </a:cubicBezTo>
                  <a:cubicBezTo>
                    <a:pt x="1564040" y="234345"/>
                    <a:pt x="1564082" y="198721"/>
                    <a:pt x="1609859" y="257577"/>
                  </a:cubicBezTo>
                  <a:cubicBezTo>
                    <a:pt x="1690765" y="361600"/>
                    <a:pt x="1625213" y="310745"/>
                    <a:pt x="1700011" y="360608"/>
                  </a:cubicBezTo>
                  <a:cubicBezTo>
                    <a:pt x="1744990" y="495545"/>
                    <a:pt x="1728196" y="429971"/>
                    <a:pt x="1700011" y="721217"/>
                  </a:cubicBezTo>
                  <a:cubicBezTo>
                    <a:pt x="1697396" y="748242"/>
                    <a:pt x="1682839" y="772732"/>
                    <a:pt x="1674253" y="798490"/>
                  </a:cubicBezTo>
                  <a:lnTo>
                    <a:pt x="1648495" y="875763"/>
                  </a:lnTo>
                  <a:cubicBezTo>
                    <a:pt x="1635616" y="888642"/>
                    <a:pt x="1624680" y="903814"/>
                    <a:pt x="1609859" y="914400"/>
                  </a:cubicBezTo>
                  <a:cubicBezTo>
                    <a:pt x="1594236" y="925559"/>
                    <a:pt x="1575012" y="930633"/>
                    <a:pt x="1558343" y="940158"/>
                  </a:cubicBezTo>
                  <a:cubicBezTo>
                    <a:pt x="1544904" y="947837"/>
                    <a:pt x="1533551" y="958994"/>
                    <a:pt x="1519707" y="965916"/>
                  </a:cubicBezTo>
                  <a:cubicBezTo>
                    <a:pt x="1507565" y="971987"/>
                    <a:pt x="1494629" y="978133"/>
                    <a:pt x="1481070" y="978794"/>
                  </a:cubicBezTo>
                  <a:cubicBezTo>
                    <a:pt x="1318075" y="986745"/>
                    <a:pt x="1154805" y="987380"/>
                    <a:pt x="991673" y="991673"/>
                  </a:cubicBezTo>
                  <a:cubicBezTo>
                    <a:pt x="974501" y="995966"/>
                    <a:pt x="955525" y="995770"/>
                    <a:pt x="940157" y="1004552"/>
                  </a:cubicBezTo>
                  <a:cubicBezTo>
                    <a:pt x="924343" y="1013588"/>
                    <a:pt x="918432" y="1036425"/>
                    <a:pt x="901521" y="1043189"/>
                  </a:cubicBezTo>
                  <a:cubicBezTo>
                    <a:pt x="873336" y="1054463"/>
                    <a:pt x="811369" y="1056068"/>
                    <a:pt x="811369" y="1056068"/>
                  </a:cubicBezTo>
                  <a:cubicBezTo>
                    <a:pt x="704498" y="1109503"/>
                    <a:pt x="746735" y="1107583"/>
                    <a:pt x="695459" y="1107583"/>
                  </a:cubicBezTo>
                  <a:lnTo>
                    <a:pt x="553791" y="1120462"/>
                  </a:lnTo>
                  <a:close/>
                </a:path>
              </a:pathLst>
            </a:custGeom>
            <a:solidFill>
              <a:srgbClr val="9966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aphicFrame>
        <p:nvGraphicFramePr>
          <p:cNvPr id="15" name="Table 14"/>
          <p:cNvGraphicFramePr>
            <a:graphicFrameLocks noGrp="1"/>
          </p:cNvGraphicFramePr>
          <p:nvPr/>
        </p:nvGraphicFramePr>
        <p:xfrm>
          <a:off x="2362200" y="4191000"/>
          <a:ext cx="3276600" cy="1584960"/>
        </p:xfrm>
        <a:graphic>
          <a:graphicData uri="http://schemas.openxmlformats.org/drawingml/2006/table">
            <a:tbl>
              <a:tblPr>
                <a:tableStyleId>{5940675A-B579-460E-94D1-54222C63F5DA}</a:tableStyleId>
              </a:tblPr>
              <a:tblGrid>
                <a:gridCol w="855663"/>
                <a:gridCol w="855662"/>
                <a:gridCol w="855663"/>
                <a:gridCol w="709612"/>
              </a:tblGrid>
              <a:tr h="3746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S1F1</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S2F1</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S3F1</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S4F1</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r>
              <a:tr h="3746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S1F2</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S2F2</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smtClean="0">
                          <a:ln>
                            <a:noFill/>
                          </a:ln>
                          <a:solidFill>
                            <a:schemeClr val="tx1"/>
                          </a:solidFill>
                          <a:effectLst/>
                        </a:rPr>
                        <a:t>S3F2</a:t>
                      </a:r>
                      <a:endParaRPr kumimoji="0" lang="en-US" sz="2000" b="1" i="0" u="none" strike="noStrike" cap="none" normalizeH="0" baseline="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smtClean="0">
                          <a:ln>
                            <a:noFill/>
                          </a:ln>
                          <a:solidFill>
                            <a:schemeClr val="tx1"/>
                          </a:solidFill>
                          <a:effectLst/>
                        </a:rPr>
                        <a:t>S4F2</a:t>
                      </a:r>
                      <a:endParaRPr kumimoji="0" lang="en-US" sz="2000" b="1" i="0" u="none" strike="noStrike" cap="none" normalizeH="0" baseline="0" smtClean="0">
                        <a:ln>
                          <a:noFill/>
                        </a:ln>
                        <a:solidFill>
                          <a:schemeClr val="tx1"/>
                        </a:solidFill>
                        <a:effectLst/>
                        <a:latin typeface="Calibri" pitchFamily="34" charset="0"/>
                        <a:cs typeface="Arial" charset="0"/>
                      </a:endParaRPr>
                    </a:p>
                  </a:txBody>
                  <a:tcPr horzOverflow="overflow"/>
                </a:tc>
              </a:tr>
              <a:tr h="3746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S1F3</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S2F3</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S3F3</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S4F3</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r>
              <a:tr h="3746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S1F4</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S2F4</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S3F4</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tx1"/>
                          </a:solidFill>
                          <a:effectLst/>
                        </a:rPr>
                        <a:t>S4F4</a:t>
                      </a:r>
                      <a:endParaRPr kumimoji="0" lang="en-US" sz="2000" b="1" i="0" u="none" strike="noStrike" cap="none" normalizeH="0" baseline="0" dirty="0" smtClean="0">
                        <a:ln>
                          <a:noFill/>
                        </a:ln>
                        <a:solidFill>
                          <a:schemeClr val="tx1"/>
                        </a:solidFill>
                        <a:effectLst/>
                        <a:latin typeface="Calibri" pitchFamily="34" charset="0"/>
                        <a:cs typeface="Arial" charset="0"/>
                      </a:endParaRPr>
                    </a:p>
                  </a:txBody>
                  <a:tcPr horzOverflow="overflow"/>
                </a:tc>
              </a:tr>
            </a:tbl>
          </a:graphicData>
        </a:graphic>
      </p:graphicFrame>
      <p:sp>
        <p:nvSpPr>
          <p:cNvPr id="159784" name="AutoShape 40"/>
          <p:cNvSpPr>
            <a:spLocks noChangeArrowheads="1"/>
          </p:cNvSpPr>
          <p:nvPr/>
        </p:nvSpPr>
        <p:spPr bwMode="auto">
          <a:xfrm>
            <a:off x="5638800" y="1524000"/>
            <a:ext cx="2971800" cy="838200"/>
          </a:xfrm>
          <a:prstGeom prst="wedgeRoundRectCallout">
            <a:avLst>
              <a:gd name="adj1" fmla="val -83972"/>
              <a:gd name="adj2" fmla="val 260796"/>
              <a:gd name="adj3" fmla="val 16667"/>
            </a:avLst>
          </a:prstGeom>
          <a:solidFill>
            <a:srgbClr val="FFFF00"/>
          </a:solidFill>
          <a:ln w="9525">
            <a:solidFill>
              <a:schemeClr val="tx1"/>
            </a:solidFill>
            <a:miter lim="800000"/>
            <a:headEnd/>
            <a:tailEnd/>
          </a:ln>
          <a:effectLst/>
        </p:spPr>
        <p:txBody>
          <a:bodyPr/>
          <a:lstStyle/>
          <a:p>
            <a:pPr algn="ctr"/>
            <a:r>
              <a:rPr lang="en-US"/>
              <a:t>What’s wrong with this experimental design?</a:t>
            </a:r>
          </a:p>
        </p:txBody>
      </p:sp>
      <p:sp>
        <p:nvSpPr>
          <p:cNvPr id="159785" name="Text Box 41"/>
          <p:cNvSpPr txBox="1">
            <a:spLocks noChangeArrowheads="1"/>
          </p:cNvSpPr>
          <p:nvPr/>
        </p:nvSpPr>
        <p:spPr bwMode="auto">
          <a:xfrm>
            <a:off x="304800" y="1447800"/>
            <a:ext cx="3810000" cy="779463"/>
          </a:xfrm>
          <a:prstGeom prst="rect">
            <a:avLst/>
          </a:prstGeom>
          <a:noFill/>
          <a:ln w="9525">
            <a:noFill/>
            <a:miter lim="800000"/>
            <a:headEnd/>
            <a:tailEnd/>
          </a:ln>
          <a:effectLst/>
        </p:spPr>
        <p:txBody>
          <a:bodyPr>
            <a:spAutoFit/>
          </a:bodyPr>
          <a:lstStyle/>
          <a:p>
            <a:pPr>
              <a:spcBef>
                <a:spcPct val="50000"/>
              </a:spcBef>
            </a:pPr>
            <a:r>
              <a:rPr lang="en-US"/>
              <a:t>Seed Type S1, S2, S3, S4</a:t>
            </a:r>
          </a:p>
          <a:p>
            <a:pPr>
              <a:spcBef>
                <a:spcPct val="50000"/>
              </a:spcBef>
            </a:pPr>
            <a:r>
              <a:rPr lang="en-US"/>
              <a:t>Fertilizer Type F1, F2, F3, F4</a:t>
            </a:r>
          </a:p>
        </p:txBody>
      </p:sp>
      <p:cxnSp>
        <p:nvCxnSpPr>
          <p:cNvPr id="21" name="Straight Connector 20"/>
          <p:cNvCxnSpPr/>
          <p:nvPr/>
        </p:nvCxnSpPr>
        <p:spPr>
          <a:xfrm>
            <a:off x="381000" y="1293812"/>
            <a:ext cx="5715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9" name="Footer Placeholder 18"/>
          <p:cNvSpPr>
            <a:spLocks noGrp="1"/>
          </p:cNvSpPr>
          <p:nvPr>
            <p:ph type="ftr" sz="quarter" idx="11"/>
          </p:nvPr>
        </p:nvSpPr>
        <p:spPr/>
        <p:txBody>
          <a:bodyPr/>
          <a:lstStyle/>
          <a:p>
            <a:r>
              <a:rPr lang="en-US" smtClean="0"/>
              <a:t>© Brian Peacock Ergonomics (BPE) Pte. Ltd.</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p:txBody>
          <a:bodyPr>
            <a:normAutofit/>
          </a:bodyPr>
          <a:lstStyle/>
          <a:p>
            <a:pPr eaLnBrk="1" hangingPunct="1"/>
            <a:r>
              <a:rPr lang="en-US" sz="3200" b="1" dirty="0" smtClean="0"/>
              <a:t>One Factor with 4 Levels</a:t>
            </a:r>
            <a:br>
              <a:rPr lang="en-US" sz="3200" b="1" dirty="0" smtClean="0"/>
            </a:br>
            <a:r>
              <a:rPr lang="en-US" sz="3200" b="1" dirty="0" smtClean="0"/>
              <a:t>Four Replications of each level</a:t>
            </a:r>
          </a:p>
        </p:txBody>
      </p:sp>
      <p:graphicFrame>
        <p:nvGraphicFramePr>
          <p:cNvPr id="3" name="Table 2"/>
          <p:cNvGraphicFramePr>
            <a:graphicFrameLocks noGrp="1"/>
          </p:cNvGraphicFramePr>
          <p:nvPr/>
        </p:nvGraphicFramePr>
        <p:xfrm>
          <a:off x="2438400" y="2362200"/>
          <a:ext cx="6096000" cy="259080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370840">
                <a:tc>
                  <a:txBody>
                    <a:bodyPr/>
                    <a:lstStyle/>
                    <a:p>
                      <a:pPr algn="ctr"/>
                      <a:endParaRPr lang="en-US" sz="2800" b="1" dirty="0"/>
                    </a:p>
                  </a:txBody>
                  <a:tcPr/>
                </a:tc>
                <a:tc>
                  <a:txBody>
                    <a:bodyPr/>
                    <a:lstStyle/>
                    <a:p>
                      <a:pPr algn="ctr"/>
                      <a:r>
                        <a:rPr lang="en-US" sz="2800" b="1" dirty="0" smtClean="0"/>
                        <a:t>A1</a:t>
                      </a:r>
                      <a:endParaRPr lang="en-US" sz="2800" b="1" dirty="0"/>
                    </a:p>
                  </a:txBody>
                  <a:tcPr/>
                </a:tc>
                <a:tc>
                  <a:txBody>
                    <a:bodyPr/>
                    <a:lstStyle/>
                    <a:p>
                      <a:pPr algn="ctr"/>
                      <a:r>
                        <a:rPr lang="en-US" sz="2800" b="1" dirty="0" smtClean="0"/>
                        <a:t>A2</a:t>
                      </a:r>
                      <a:endParaRPr lang="en-US" sz="2800" b="1" dirty="0"/>
                    </a:p>
                  </a:txBody>
                  <a:tcPr/>
                </a:tc>
                <a:tc>
                  <a:txBody>
                    <a:bodyPr/>
                    <a:lstStyle/>
                    <a:p>
                      <a:pPr algn="ctr"/>
                      <a:r>
                        <a:rPr lang="en-US" sz="2800" b="1" dirty="0" smtClean="0"/>
                        <a:t>A3</a:t>
                      </a:r>
                      <a:endParaRPr lang="en-US" sz="2800" b="1" dirty="0"/>
                    </a:p>
                  </a:txBody>
                  <a:tcPr/>
                </a:tc>
                <a:tc>
                  <a:txBody>
                    <a:bodyPr/>
                    <a:lstStyle/>
                    <a:p>
                      <a:pPr algn="ctr"/>
                      <a:r>
                        <a:rPr lang="en-US" sz="2800" b="1" dirty="0" smtClean="0"/>
                        <a:t>A4</a:t>
                      </a:r>
                      <a:endParaRPr lang="en-US" sz="2800" b="1" dirty="0"/>
                    </a:p>
                  </a:txBody>
                  <a:tcPr/>
                </a:tc>
              </a:tr>
              <a:tr h="370840">
                <a:tc>
                  <a:txBody>
                    <a:bodyPr/>
                    <a:lstStyle/>
                    <a:p>
                      <a:pPr algn="ctr"/>
                      <a:r>
                        <a:rPr lang="en-US" sz="2800" b="1" dirty="0" smtClean="0"/>
                        <a:t>1</a:t>
                      </a:r>
                      <a:endParaRPr lang="en-US" sz="2800" b="1" dirty="0"/>
                    </a:p>
                  </a:txBody>
                  <a:tcPr/>
                </a:tc>
                <a:tc>
                  <a:txBody>
                    <a:bodyPr/>
                    <a:lstStyle/>
                    <a:p>
                      <a:pPr algn="ctr"/>
                      <a:r>
                        <a:rPr lang="en-US" sz="1400" b="1" dirty="0" smtClean="0"/>
                        <a:t>Inspection Performance</a:t>
                      </a:r>
                      <a:endParaRPr lang="en-US" sz="14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r h="370840">
                <a:tc>
                  <a:txBody>
                    <a:bodyPr/>
                    <a:lstStyle/>
                    <a:p>
                      <a:pPr algn="ctr"/>
                      <a:r>
                        <a:rPr lang="en-US" sz="2800" b="1" dirty="0" smtClean="0"/>
                        <a:t>2</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r h="370840">
                <a:tc>
                  <a:txBody>
                    <a:bodyPr/>
                    <a:lstStyle/>
                    <a:p>
                      <a:pPr algn="ctr"/>
                      <a:r>
                        <a:rPr lang="en-US" sz="2800" b="1" dirty="0" smtClean="0"/>
                        <a:t>3</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r h="370840">
                <a:tc>
                  <a:txBody>
                    <a:bodyPr/>
                    <a:lstStyle/>
                    <a:p>
                      <a:pPr algn="ctr"/>
                      <a:r>
                        <a:rPr lang="en-US" sz="2800" b="1" dirty="0" smtClean="0"/>
                        <a:t>4</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bl>
          </a:graphicData>
        </a:graphic>
      </p:graphicFrame>
      <p:sp>
        <p:nvSpPr>
          <p:cNvPr id="125993" name="TextBox 4"/>
          <p:cNvSpPr txBox="1">
            <a:spLocks noChangeArrowheads="1"/>
          </p:cNvSpPr>
          <p:nvPr/>
        </p:nvSpPr>
        <p:spPr bwMode="auto">
          <a:xfrm>
            <a:off x="1524000" y="5334000"/>
            <a:ext cx="6553200" cy="366713"/>
          </a:xfrm>
          <a:prstGeom prst="rect">
            <a:avLst/>
          </a:prstGeom>
          <a:noFill/>
          <a:ln w="9525">
            <a:noFill/>
            <a:miter lim="800000"/>
            <a:headEnd/>
            <a:tailEnd/>
          </a:ln>
        </p:spPr>
        <p:txBody>
          <a:bodyPr>
            <a:spAutoFit/>
          </a:bodyPr>
          <a:lstStyle/>
          <a:p>
            <a:pPr algn="ctr"/>
            <a:r>
              <a:rPr lang="en-US" dirty="0">
                <a:latin typeface="Calibri" pitchFamily="34" charset="0"/>
              </a:rPr>
              <a:t>Assign </a:t>
            </a:r>
            <a:r>
              <a:rPr lang="en-US" dirty="0" smtClean="0">
                <a:latin typeface="Calibri" pitchFamily="34" charset="0"/>
              </a:rPr>
              <a:t>16 experimental </a:t>
            </a:r>
            <a:r>
              <a:rPr lang="en-US" dirty="0">
                <a:latin typeface="Calibri" pitchFamily="34" charset="0"/>
              </a:rPr>
              <a:t>units randomly among the levels</a:t>
            </a:r>
          </a:p>
        </p:txBody>
      </p:sp>
      <p:sp>
        <p:nvSpPr>
          <p:cNvPr id="125994" name="TextBox 5"/>
          <p:cNvSpPr txBox="1">
            <a:spLocks noChangeArrowheads="1"/>
          </p:cNvSpPr>
          <p:nvPr/>
        </p:nvSpPr>
        <p:spPr bwMode="auto">
          <a:xfrm>
            <a:off x="304800" y="3276600"/>
            <a:ext cx="2057400" cy="461665"/>
          </a:xfrm>
          <a:prstGeom prst="rect">
            <a:avLst/>
          </a:prstGeom>
          <a:noFill/>
          <a:ln w="9525">
            <a:noFill/>
            <a:miter lim="800000"/>
            <a:headEnd/>
            <a:tailEnd/>
          </a:ln>
        </p:spPr>
        <p:txBody>
          <a:bodyPr wrap="square">
            <a:spAutoFit/>
          </a:bodyPr>
          <a:lstStyle/>
          <a:p>
            <a:pPr algn="ctr"/>
            <a:r>
              <a:rPr lang="en-US" sz="2400" b="1" dirty="0">
                <a:latin typeface="Calibri" pitchFamily="34" charset="0"/>
              </a:rPr>
              <a:t>Replications</a:t>
            </a:r>
          </a:p>
        </p:txBody>
      </p:sp>
      <p:sp>
        <p:nvSpPr>
          <p:cNvPr id="125995" name="TextBox 6"/>
          <p:cNvSpPr txBox="1">
            <a:spLocks noChangeArrowheads="1"/>
          </p:cNvSpPr>
          <p:nvPr/>
        </p:nvSpPr>
        <p:spPr bwMode="auto">
          <a:xfrm>
            <a:off x="3124201" y="1600200"/>
            <a:ext cx="3657600" cy="461665"/>
          </a:xfrm>
          <a:prstGeom prst="rect">
            <a:avLst/>
          </a:prstGeom>
          <a:noFill/>
          <a:ln w="9525">
            <a:noFill/>
            <a:miter lim="800000"/>
            <a:headEnd/>
            <a:tailEnd/>
          </a:ln>
        </p:spPr>
        <p:txBody>
          <a:bodyPr wrap="square">
            <a:spAutoFit/>
          </a:bodyPr>
          <a:lstStyle/>
          <a:p>
            <a:pPr algn="ctr"/>
            <a:r>
              <a:rPr lang="en-US" sz="2400" b="1" dirty="0" smtClean="0">
                <a:latin typeface="Calibri" pitchFamily="34" charset="0"/>
              </a:rPr>
              <a:t>Level (e.g. Lighting level)</a:t>
            </a:r>
            <a:endParaRPr lang="en-US" sz="2400" b="1" dirty="0">
              <a:latin typeface="Calibri" pitchFamily="34" charset="0"/>
            </a:endParaRPr>
          </a:p>
        </p:txBody>
      </p:sp>
      <p:sp>
        <p:nvSpPr>
          <p:cNvPr id="11" name="Footer Placeholder 2"/>
          <p:cNvSpPr txBox="1">
            <a:spLocks/>
          </p:cNvSpPr>
          <p:nvPr/>
        </p:nvSpPr>
        <p:spPr>
          <a:xfrm>
            <a:off x="838200" y="61722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Brian Peacock Ergonomics (BPE)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Pte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Footer Placeholder 9"/>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Randomized Blocks, No Replications</a:t>
            </a:r>
            <a:endParaRPr lang="en-US" b="1" dirty="0"/>
          </a:p>
        </p:txBody>
      </p:sp>
      <p:sp>
        <p:nvSpPr>
          <p:cNvPr id="128041" name="TextBox 3"/>
          <p:cNvSpPr txBox="1">
            <a:spLocks noChangeArrowheads="1"/>
          </p:cNvSpPr>
          <p:nvPr/>
        </p:nvSpPr>
        <p:spPr bwMode="auto">
          <a:xfrm>
            <a:off x="3048000" y="1676400"/>
            <a:ext cx="4800600" cy="523220"/>
          </a:xfrm>
          <a:prstGeom prst="rect">
            <a:avLst/>
          </a:prstGeom>
          <a:noFill/>
          <a:ln w="9525">
            <a:noFill/>
            <a:miter lim="800000"/>
            <a:headEnd/>
            <a:tailEnd/>
          </a:ln>
        </p:spPr>
        <p:txBody>
          <a:bodyPr wrap="square">
            <a:spAutoFit/>
          </a:bodyPr>
          <a:lstStyle/>
          <a:p>
            <a:pPr algn="ctr"/>
            <a:r>
              <a:rPr lang="en-US" sz="2800" dirty="0" smtClean="0">
                <a:latin typeface="Calibri" pitchFamily="34" charset="0"/>
              </a:rPr>
              <a:t>Method of Transportation</a:t>
            </a:r>
            <a:endParaRPr lang="en-US" sz="2800" dirty="0">
              <a:latin typeface="Calibri" pitchFamily="34" charset="0"/>
            </a:endParaRPr>
          </a:p>
        </p:txBody>
      </p:sp>
      <p:sp>
        <p:nvSpPr>
          <p:cNvPr id="128042" name="TextBox 4"/>
          <p:cNvSpPr txBox="1">
            <a:spLocks noChangeArrowheads="1"/>
          </p:cNvSpPr>
          <p:nvPr/>
        </p:nvSpPr>
        <p:spPr bwMode="auto">
          <a:xfrm>
            <a:off x="381000" y="3200400"/>
            <a:ext cx="1905000" cy="800219"/>
          </a:xfrm>
          <a:prstGeom prst="rect">
            <a:avLst/>
          </a:prstGeom>
          <a:noFill/>
          <a:ln w="9525">
            <a:noFill/>
            <a:miter lim="800000"/>
            <a:headEnd/>
            <a:tailEnd/>
          </a:ln>
        </p:spPr>
        <p:txBody>
          <a:bodyPr wrap="square">
            <a:spAutoFit/>
          </a:bodyPr>
          <a:lstStyle/>
          <a:p>
            <a:pPr algn="ctr"/>
            <a:r>
              <a:rPr lang="en-US" sz="2800" dirty="0" smtClean="0">
                <a:latin typeface="Calibri" pitchFamily="34" charset="0"/>
              </a:rPr>
              <a:t>Block</a:t>
            </a:r>
          </a:p>
          <a:p>
            <a:pPr algn="ctr"/>
            <a:r>
              <a:rPr lang="en-US" dirty="0" smtClean="0">
                <a:latin typeface="Calibri" pitchFamily="34" charset="0"/>
              </a:rPr>
              <a:t>(e.g. day of week)</a:t>
            </a:r>
            <a:endParaRPr lang="en-US" dirty="0">
              <a:latin typeface="Calibri" pitchFamily="34" charset="0"/>
            </a:endParaRPr>
          </a:p>
        </p:txBody>
      </p:sp>
      <p:sp>
        <p:nvSpPr>
          <p:cNvPr id="128043" name="TextBox 5"/>
          <p:cNvSpPr txBox="1">
            <a:spLocks noChangeArrowheads="1"/>
          </p:cNvSpPr>
          <p:nvPr/>
        </p:nvSpPr>
        <p:spPr bwMode="auto">
          <a:xfrm>
            <a:off x="990600" y="5257800"/>
            <a:ext cx="7162800" cy="641350"/>
          </a:xfrm>
          <a:prstGeom prst="rect">
            <a:avLst/>
          </a:prstGeom>
          <a:noFill/>
          <a:ln w="9525">
            <a:noFill/>
            <a:miter lim="800000"/>
            <a:headEnd/>
            <a:tailEnd/>
          </a:ln>
        </p:spPr>
        <p:txBody>
          <a:bodyPr>
            <a:spAutoFit/>
          </a:bodyPr>
          <a:lstStyle/>
          <a:p>
            <a:r>
              <a:rPr lang="en-US" dirty="0">
                <a:latin typeface="Calibri" pitchFamily="34" charset="0"/>
              </a:rPr>
              <a:t>One Variable, Four </a:t>
            </a:r>
            <a:r>
              <a:rPr lang="en-US" dirty="0" smtClean="0">
                <a:latin typeface="Calibri" pitchFamily="34" charset="0"/>
              </a:rPr>
              <a:t>Levels</a:t>
            </a:r>
            <a:endParaRPr lang="en-US" dirty="0">
              <a:latin typeface="Calibri" pitchFamily="34" charset="0"/>
            </a:endParaRPr>
          </a:p>
          <a:p>
            <a:r>
              <a:rPr lang="en-US" dirty="0" smtClean="0">
                <a:latin typeface="Calibri" pitchFamily="34" charset="0"/>
              </a:rPr>
              <a:t>16 experimental </a:t>
            </a:r>
            <a:r>
              <a:rPr lang="en-US" dirty="0">
                <a:latin typeface="Calibri" pitchFamily="34" charset="0"/>
              </a:rPr>
              <a:t>units assigned randomly among </a:t>
            </a:r>
            <a:r>
              <a:rPr lang="en-US" dirty="0" smtClean="0">
                <a:latin typeface="Calibri" pitchFamily="34" charset="0"/>
              </a:rPr>
              <a:t>Levels </a:t>
            </a:r>
            <a:r>
              <a:rPr lang="en-US" dirty="0">
                <a:latin typeface="Calibri" pitchFamily="34" charset="0"/>
              </a:rPr>
              <a:t>and Blocks</a:t>
            </a:r>
          </a:p>
        </p:txBody>
      </p:sp>
      <p:graphicFrame>
        <p:nvGraphicFramePr>
          <p:cNvPr id="11" name="Table 10"/>
          <p:cNvGraphicFramePr>
            <a:graphicFrameLocks noGrp="1"/>
          </p:cNvGraphicFramePr>
          <p:nvPr/>
        </p:nvGraphicFramePr>
        <p:xfrm>
          <a:off x="2438400" y="2362200"/>
          <a:ext cx="6096000" cy="259080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370840">
                <a:tc>
                  <a:txBody>
                    <a:bodyPr/>
                    <a:lstStyle/>
                    <a:p>
                      <a:pPr algn="ctr"/>
                      <a:endParaRPr lang="en-US" sz="2800" b="1" dirty="0"/>
                    </a:p>
                  </a:txBody>
                  <a:tcPr/>
                </a:tc>
                <a:tc>
                  <a:txBody>
                    <a:bodyPr/>
                    <a:lstStyle/>
                    <a:p>
                      <a:pPr algn="ctr"/>
                      <a:r>
                        <a:rPr lang="en-US" sz="2800" b="1" dirty="0" smtClean="0"/>
                        <a:t>A1</a:t>
                      </a:r>
                      <a:endParaRPr lang="en-US" sz="2800" b="1" dirty="0"/>
                    </a:p>
                  </a:txBody>
                  <a:tcPr/>
                </a:tc>
                <a:tc>
                  <a:txBody>
                    <a:bodyPr/>
                    <a:lstStyle/>
                    <a:p>
                      <a:pPr algn="ctr"/>
                      <a:r>
                        <a:rPr lang="en-US" sz="2800" b="1" dirty="0" smtClean="0"/>
                        <a:t>A2</a:t>
                      </a:r>
                      <a:endParaRPr lang="en-US" sz="2800" b="1" dirty="0"/>
                    </a:p>
                  </a:txBody>
                  <a:tcPr/>
                </a:tc>
                <a:tc>
                  <a:txBody>
                    <a:bodyPr/>
                    <a:lstStyle/>
                    <a:p>
                      <a:pPr algn="ctr"/>
                      <a:r>
                        <a:rPr lang="en-US" sz="2800" b="1" dirty="0" smtClean="0"/>
                        <a:t>A3</a:t>
                      </a:r>
                      <a:endParaRPr lang="en-US" sz="2800" b="1" dirty="0"/>
                    </a:p>
                  </a:txBody>
                  <a:tcPr/>
                </a:tc>
                <a:tc>
                  <a:txBody>
                    <a:bodyPr/>
                    <a:lstStyle/>
                    <a:p>
                      <a:pPr algn="ctr"/>
                      <a:r>
                        <a:rPr lang="en-US" sz="2800" b="1" dirty="0" smtClean="0"/>
                        <a:t>A4</a:t>
                      </a:r>
                      <a:endParaRPr lang="en-US" sz="2800" b="1" dirty="0"/>
                    </a:p>
                  </a:txBody>
                  <a:tcPr/>
                </a:tc>
              </a:tr>
              <a:tr h="370840">
                <a:tc>
                  <a:txBody>
                    <a:bodyPr/>
                    <a:lstStyle/>
                    <a:p>
                      <a:pPr algn="ctr"/>
                      <a:r>
                        <a:rPr lang="en-US" sz="2800" b="1" dirty="0" smtClean="0"/>
                        <a:t>1</a:t>
                      </a:r>
                      <a:endParaRPr lang="en-US" sz="2800" b="1" dirty="0"/>
                    </a:p>
                  </a:txBody>
                  <a:tcPr/>
                </a:tc>
                <a:tc>
                  <a:txBody>
                    <a:bodyPr/>
                    <a:lstStyle/>
                    <a:p>
                      <a:pPr algn="ctr"/>
                      <a:r>
                        <a:rPr lang="en-US" sz="2800" b="1" dirty="0" smtClean="0"/>
                        <a:t>Time</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r h="370840">
                <a:tc>
                  <a:txBody>
                    <a:bodyPr/>
                    <a:lstStyle/>
                    <a:p>
                      <a:pPr algn="ctr"/>
                      <a:r>
                        <a:rPr lang="en-US" sz="2800" b="1" dirty="0" smtClean="0"/>
                        <a:t>2</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r h="370840">
                <a:tc>
                  <a:txBody>
                    <a:bodyPr/>
                    <a:lstStyle/>
                    <a:p>
                      <a:pPr algn="ctr"/>
                      <a:r>
                        <a:rPr lang="en-US" sz="2800" b="1" dirty="0" smtClean="0"/>
                        <a:t>3</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r h="370840">
                <a:tc>
                  <a:txBody>
                    <a:bodyPr/>
                    <a:lstStyle/>
                    <a:p>
                      <a:pPr algn="ctr"/>
                      <a:r>
                        <a:rPr lang="en-US" sz="2800" b="1" dirty="0" smtClean="0"/>
                        <a:t>4</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bl>
          </a:graphicData>
        </a:graphic>
      </p:graphicFrame>
      <p:sp>
        <p:nvSpPr>
          <p:cNvPr id="12" name="Footer Placeholder 2"/>
          <p:cNvSpPr txBox="1">
            <a:spLocks/>
          </p:cNvSpPr>
          <p:nvPr/>
        </p:nvSpPr>
        <p:spPr>
          <a:xfrm>
            <a:off x="838200" y="61722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Brian Peacock Ergonomics (BPE)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Pte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Footer Placeholder 9"/>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title"/>
          </p:nvPr>
        </p:nvSpPr>
        <p:spPr/>
        <p:txBody>
          <a:bodyPr/>
          <a:lstStyle/>
          <a:p>
            <a:pPr eaLnBrk="1" hangingPunct="1"/>
            <a:r>
              <a:rPr lang="en-US" b="1" smtClean="0"/>
              <a:t>Two Factor, No Replications</a:t>
            </a:r>
          </a:p>
        </p:txBody>
      </p:sp>
      <p:sp>
        <p:nvSpPr>
          <p:cNvPr id="130089" name="TextBox 4"/>
          <p:cNvSpPr txBox="1">
            <a:spLocks noChangeArrowheads="1"/>
          </p:cNvSpPr>
          <p:nvPr/>
        </p:nvSpPr>
        <p:spPr bwMode="auto">
          <a:xfrm>
            <a:off x="1295400" y="5257800"/>
            <a:ext cx="6553200" cy="641350"/>
          </a:xfrm>
          <a:prstGeom prst="rect">
            <a:avLst/>
          </a:prstGeom>
          <a:noFill/>
          <a:ln w="9525">
            <a:noFill/>
            <a:miter lim="800000"/>
            <a:headEnd/>
            <a:tailEnd/>
          </a:ln>
        </p:spPr>
        <p:txBody>
          <a:bodyPr>
            <a:spAutoFit/>
          </a:bodyPr>
          <a:lstStyle/>
          <a:p>
            <a:r>
              <a:rPr lang="en-US" dirty="0">
                <a:latin typeface="Calibri" pitchFamily="34" charset="0"/>
              </a:rPr>
              <a:t>Assign </a:t>
            </a:r>
            <a:r>
              <a:rPr lang="en-US" dirty="0" smtClean="0">
                <a:latin typeface="Calibri" pitchFamily="34" charset="0"/>
              </a:rPr>
              <a:t>(16) experimental </a:t>
            </a:r>
            <a:r>
              <a:rPr lang="en-US" dirty="0">
                <a:latin typeface="Calibri" pitchFamily="34" charset="0"/>
              </a:rPr>
              <a:t>units randomly among the two factors</a:t>
            </a:r>
          </a:p>
          <a:p>
            <a:r>
              <a:rPr lang="en-US" dirty="0">
                <a:latin typeface="Calibri" pitchFamily="34" charset="0"/>
              </a:rPr>
              <a:t>Cannot explore interactions between the two factors</a:t>
            </a:r>
          </a:p>
        </p:txBody>
      </p:sp>
      <p:sp>
        <p:nvSpPr>
          <p:cNvPr id="130090" name="TextBox 5"/>
          <p:cNvSpPr txBox="1">
            <a:spLocks noChangeArrowheads="1"/>
          </p:cNvSpPr>
          <p:nvPr/>
        </p:nvSpPr>
        <p:spPr bwMode="auto">
          <a:xfrm>
            <a:off x="685800" y="3276600"/>
            <a:ext cx="1676400" cy="830997"/>
          </a:xfrm>
          <a:prstGeom prst="rect">
            <a:avLst/>
          </a:prstGeom>
          <a:noFill/>
          <a:ln w="9525">
            <a:noFill/>
            <a:miter lim="800000"/>
            <a:headEnd/>
            <a:tailEnd/>
          </a:ln>
        </p:spPr>
        <p:txBody>
          <a:bodyPr>
            <a:spAutoFit/>
          </a:bodyPr>
          <a:lstStyle/>
          <a:p>
            <a:pPr algn="ctr"/>
            <a:r>
              <a:rPr lang="en-US" sz="2400" b="1" dirty="0" smtClean="0">
                <a:latin typeface="Calibri" pitchFamily="34" charset="0"/>
              </a:rPr>
              <a:t>Intensity of use</a:t>
            </a:r>
            <a:endParaRPr lang="en-US" sz="2400" b="1" dirty="0">
              <a:latin typeface="Calibri" pitchFamily="34" charset="0"/>
            </a:endParaRPr>
          </a:p>
        </p:txBody>
      </p:sp>
      <p:sp>
        <p:nvSpPr>
          <p:cNvPr id="130091" name="TextBox 6"/>
          <p:cNvSpPr txBox="1">
            <a:spLocks noChangeArrowheads="1"/>
          </p:cNvSpPr>
          <p:nvPr/>
        </p:nvSpPr>
        <p:spPr bwMode="auto">
          <a:xfrm>
            <a:off x="3886200" y="1600200"/>
            <a:ext cx="3733800" cy="461665"/>
          </a:xfrm>
          <a:prstGeom prst="rect">
            <a:avLst/>
          </a:prstGeom>
          <a:noFill/>
          <a:ln w="9525">
            <a:noFill/>
            <a:miter lim="800000"/>
            <a:headEnd/>
            <a:tailEnd/>
          </a:ln>
        </p:spPr>
        <p:txBody>
          <a:bodyPr wrap="square">
            <a:spAutoFit/>
          </a:bodyPr>
          <a:lstStyle/>
          <a:p>
            <a:pPr algn="ctr"/>
            <a:r>
              <a:rPr lang="en-US" sz="2400" b="1" dirty="0" smtClean="0">
                <a:latin typeface="Calibri" pitchFamily="34" charset="0"/>
              </a:rPr>
              <a:t>Frequency of maintenance</a:t>
            </a:r>
            <a:endParaRPr lang="en-US" sz="2400" b="1" dirty="0">
              <a:latin typeface="Calibri" pitchFamily="34" charset="0"/>
            </a:endParaRPr>
          </a:p>
        </p:txBody>
      </p:sp>
      <p:graphicFrame>
        <p:nvGraphicFramePr>
          <p:cNvPr id="12" name="Table 11"/>
          <p:cNvGraphicFramePr>
            <a:graphicFrameLocks noGrp="1"/>
          </p:cNvGraphicFramePr>
          <p:nvPr/>
        </p:nvGraphicFramePr>
        <p:xfrm>
          <a:off x="2438400" y="2362200"/>
          <a:ext cx="6096000" cy="259080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370840">
                <a:tc>
                  <a:txBody>
                    <a:bodyPr/>
                    <a:lstStyle/>
                    <a:p>
                      <a:pPr algn="ctr"/>
                      <a:endParaRPr lang="en-US" sz="2800" b="1" dirty="0"/>
                    </a:p>
                  </a:txBody>
                  <a:tcPr/>
                </a:tc>
                <a:tc>
                  <a:txBody>
                    <a:bodyPr/>
                    <a:lstStyle/>
                    <a:p>
                      <a:pPr algn="ctr"/>
                      <a:r>
                        <a:rPr lang="en-US" sz="2800" b="1" dirty="0" smtClean="0"/>
                        <a:t>A1</a:t>
                      </a:r>
                      <a:endParaRPr lang="en-US" sz="2800" b="1" dirty="0"/>
                    </a:p>
                  </a:txBody>
                  <a:tcPr/>
                </a:tc>
                <a:tc>
                  <a:txBody>
                    <a:bodyPr/>
                    <a:lstStyle/>
                    <a:p>
                      <a:pPr algn="ctr"/>
                      <a:r>
                        <a:rPr lang="en-US" sz="2800" b="1" dirty="0" smtClean="0"/>
                        <a:t>A2</a:t>
                      </a:r>
                      <a:endParaRPr lang="en-US" sz="2800" b="1" dirty="0"/>
                    </a:p>
                  </a:txBody>
                  <a:tcPr/>
                </a:tc>
                <a:tc>
                  <a:txBody>
                    <a:bodyPr/>
                    <a:lstStyle/>
                    <a:p>
                      <a:pPr algn="ctr"/>
                      <a:r>
                        <a:rPr lang="en-US" sz="2800" b="1" dirty="0" smtClean="0"/>
                        <a:t>A3</a:t>
                      </a:r>
                      <a:endParaRPr lang="en-US" sz="2800" b="1" dirty="0"/>
                    </a:p>
                  </a:txBody>
                  <a:tcPr/>
                </a:tc>
                <a:tc>
                  <a:txBody>
                    <a:bodyPr/>
                    <a:lstStyle/>
                    <a:p>
                      <a:pPr algn="ctr"/>
                      <a:r>
                        <a:rPr lang="en-US" sz="2800" b="1" dirty="0" smtClean="0"/>
                        <a:t>A4</a:t>
                      </a:r>
                      <a:endParaRPr lang="en-US" sz="2800" b="1" dirty="0"/>
                    </a:p>
                  </a:txBody>
                  <a:tcPr/>
                </a:tc>
              </a:tr>
              <a:tr h="370840">
                <a:tc>
                  <a:txBody>
                    <a:bodyPr/>
                    <a:lstStyle/>
                    <a:p>
                      <a:pPr algn="ctr"/>
                      <a:r>
                        <a:rPr lang="en-US" sz="2800" b="1" dirty="0" smtClean="0"/>
                        <a:t>B1</a:t>
                      </a:r>
                      <a:endParaRPr lang="en-US" sz="2800" b="1" dirty="0"/>
                    </a:p>
                  </a:txBody>
                  <a:tcPr/>
                </a:tc>
                <a:tc>
                  <a:txBody>
                    <a:bodyPr/>
                    <a:lstStyle/>
                    <a:p>
                      <a:pPr algn="ctr"/>
                      <a:r>
                        <a:rPr lang="en-US" sz="1400" b="1" dirty="0" smtClean="0"/>
                        <a:t>Breakdowns</a:t>
                      </a:r>
                      <a:endParaRPr lang="en-US" sz="14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r h="370840">
                <a:tc>
                  <a:txBody>
                    <a:bodyPr/>
                    <a:lstStyle/>
                    <a:p>
                      <a:pPr algn="ctr"/>
                      <a:r>
                        <a:rPr lang="en-US" sz="2800" b="1" dirty="0" smtClean="0"/>
                        <a:t>B2</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r h="370840">
                <a:tc>
                  <a:txBody>
                    <a:bodyPr/>
                    <a:lstStyle/>
                    <a:p>
                      <a:pPr algn="ctr"/>
                      <a:r>
                        <a:rPr lang="en-US" sz="2800" b="1" dirty="0" smtClean="0"/>
                        <a:t>B3</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r h="370840">
                <a:tc>
                  <a:txBody>
                    <a:bodyPr/>
                    <a:lstStyle/>
                    <a:p>
                      <a:pPr algn="ctr"/>
                      <a:r>
                        <a:rPr lang="en-US" sz="2800" b="1" dirty="0" smtClean="0"/>
                        <a:t>B4</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r>
            </a:tbl>
          </a:graphicData>
        </a:graphic>
      </p:graphicFrame>
      <p:sp>
        <p:nvSpPr>
          <p:cNvPr id="11" name="Footer Placeholder 2"/>
          <p:cNvSpPr txBox="1">
            <a:spLocks/>
          </p:cNvSpPr>
          <p:nvPr/>
        </p:nvSpPr>
        <p:spPr>
          <a:xfrm>
            <a:off x="838200" y="61722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Brian Peacock Ergonomics (BPE)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Pte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Footer Placeholder 9"/>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Two Factor with Replications</a:t>
            </a:r>
            <a:br>
              <a:rPr lang="en-US" b="1" dirty="0" smtClean="0"/>
            </a:br>
            <a:r>
              <a:rPr lang="en-US" b="1" dirty="0" smtClean="0"/>
              <a:t>Factorial Design</a:t>
            </a:r>
            <a:endParaRPr lang="en-US" b="1" dirty="0"/>
          </a:p>
        </p:txBody>
      </p:sp>
      <p:sp>
        <p:nvSpPr>
          <p:cNvPr id="132137" name="TextBox 4"/>
          <p:cNvSpPr txBox="1">
            <a:spLocks noChangeArrowheads="1"/>
          </p:cNvSpPr>
          <p:nvPr/>
        </p:nvSpPr>
        <p:spPr bwMode="auto">
          <a:xfrm>
            <a:off x="762000" y="5257800"/>
            <a:ext cx="7467600" cy="646331"/>
          </a:xfrm>
          <a:prstGeom prst="rect">
            <a:avLst/>
          </a:prstGeom>
          <a:noFill/>
          <a:ln w="9525">
            <a:noFill/>
            <a:miter lim="800000"/>
            <a:headEnd/>
            <a:tailEnd/>
          </a:ln>
        </p:spPr>
        <p:txBody>
          <a:bodyPr>
            <a:spAutoFit/>
          </a:bodyPr>
          <a:lstStyle/>
          <a:p>
            <a:pPr>
              <a:buFont typeface="Arial" charset="0"/>
              <a:buChar char="•"/>
            </a:pPr>
            <a:r>
              <a:rPr lang="en-US" dirty="0">
                <a:latin typeface="Calibri" pitchFamily="34" charset="0"/>
              </a:rPr>
              <a:t>Assign </a:t>
            </a:r>
            <a:r>
              <a:rPr lang="en-US" dirty="0" smtClean="0">
                <a:latin typeface="Calibri" pitchFamily="34" charset="0"/>
              </a:rPr>
              <a:t>32 experimental </a:t>
            </a:r>
            <a:r>
              <a:rPr lang="en-US" dirty="0">
                <a:latin typeface="Calibri" pitchFamily="34" charset="0"/>
              </a:rPr>
              <a:t>units randomly among the two factors </a:t>
            </a:r>
          </a:p>
          <a:p>
            <a:pPr>
              <a:buFont typeface="Arial" charset="0"/>
              <a:buChar char="•"/>
            </a:pPr>
            <a:r>
              <a:rPr lang="en-US" dirty="0" smtClean="0">
                <a:latin typeface="Calibri" pitchFamily="34" charset="0"/>
              </a:rPr>
              <a:t>Can </a:t>
            </a:r>
            <a:r>
              <a:rPr lang="en-US" dirty="0">
                <a:latin typeface="Calibri" pitchFamily="34" charset="0"/>
              </a:rPr>
              <a:t>explore interactions</a:t>
            </a:r>
          </a:p>
        </p:txBody>
      </p:sp>
      <p:sp>
        <p:nvSpPr>
          <p:cNvPr id="132138" name="TextBox 5"/>
          <p:cNvSpPr txBox="1">
            <a:spLocks noChangeArrowheads="1"/>
          </p:cNvSpPr>
          <p:nvPr/>
        </p:nvSpPr>
        <p:spPr bwMode="auto">
          <a:xfrm>
            <a:off x="533400" y="3276600"/>
            <a:ext cx="1828800" cy="461665"/>
          </a:xfrm>
          <a:prstGeom prst="rect">
            <a:avLst/>
          </a:prstGeom>
          <a:noFill/>
          <a:ln w="9525">
            <a:noFill/>
            <a:miter lim="800000"/>
            <a:headEnd/>
            <a:tailEnd/>
          </a:ln>
        </p:spPr>
        <p:txBody>
          <a:bodyPr wrap="square">
            <a:spAutoFit/>
          </a:bodyPr>
          <a:lstStyle/>
          <a:p>
            <a:pPr algn="ctr"/>
            <a:r>
              <a:rPr lang="en-US" sz="2400" b="1" dirty="0" smtClean="0">
                <a:latin typeface="Calibri" pitchFamily="34" charset="0"/>
              </a:rPr>
              <a:t>Temperature</a:t>
            </a:r>
            <a:endParaRPr lang="en-US" sz="2400" b="1" dirty="0">
              <a:latin typeface="Calibri" pitchFamily="34" charset="0"/>
            </a:endParaRPr>
          </a:p>
        </p:txBody>
      </p:sp>
      <p:sp>
        <p:nvSpPr>
          <p:cNvPr id="132139" name="TextBox 6"/>
          <p:cNvSpPr txBox="1">
            <a:spLocks noChangeArrowheads="1"/>
          </p:cNvSpPr>
          <p:nvPr/>
        </p:nvSpPr>
        <p:spPr bwMode="auto">
          <a:xfrm>
            <a:off x="4038600" y="1600200"/>
            <a:ext cx="2286000" cy="461665"/>
          </a:xfrm>
          <a:prstGeom prst="rect">
            <a:avLst/>
          </a:prstGeom>
          <a:noFill/>
          <a:ln w="9525">
            <a:noFill/>
            <a:miter lim="800000"/>
            <a:headEnd/>
            <a:tailEnd/>
          </a:ln>
        </p:spPr>
        <p:txBody>
          <a:bodyPr>
            <a:spAutoFit/>
          </a:bodyPr>
          <a:lstStyle/>
          <a:p>
            <a:pPr algn="ctr"/>
            <a:r>
              <a:rPr lang="en-US" sz="2400" b="1" dirty="0" smtClean="0">
                <a:latin typeface="Calibri" pitchFamily="34" charset="0"/>
              </a:rPr>
              <a:t>Job Demands</a:t>
            </a:r>
            <a:endParaRPr lang="en-US" sz="2400" b="1" dirty="0">
              <a:latin typeface="Calibri" pitchFamily="34" charset="0"/>
            </a:endParaRPr>
          </a:p>
        </p:txBody>
      </p:sp>
      <p:graphicFrame>
        <p:nvGraphicFramePr>
          <p:cNvPr id="12" name="Table 11"/>
          <p:cNvGraphicFramePr>
            <a:graphicFrameLocks noGrp="1"/>
          </p:cNvGraphicFramePr>
          <p:nvPr/>
        </p:nvGraphicFramePr>
        <p:xfrm>
          <a:off x="2438400" y="2362200"/>
          <a:ext cx="6096000" cy="259080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370840">
                <a:tc>
                  <a:txBody>
                    <a:bodyPr/>
                    <a:lstStyle/>
                    <a:p>
                      <a:pPr algn="ctr"/>
                      <a:endParaRPr lang="en-US" sz="2800" b="1" dirty="0"/>
                    </a:p>
                  </a:txBody>
                  <a:tcPr/>
                </a:tc>
                <a:tc>
                  <a:txBody>
                    <a:bodyPr/>
                    <a:lstStyle/>
                    <a:p>
                      <a:pPr algn="ctr"/>
                      <a:r>
                        <a:rPr lang="en-US" sz="2800" b="1" dirty="0" smtClean="0"/>
                        <a:t>A1</a:t>
                      </a:r>
                      <a:endParaRPr lang="en-US" sz="2800" b="1" dirty="0"/>
                    </a:p>
                  </a:txBody>
                  <a:tcPr/>
                </a:tc>
                <a:tc>
                  <a:txBody>
                    <a:bodyPr/>
                    <a:lstStyle/>
                    <a:p>
                      <a:pPr algn="ctr"/>
                      <a:r>
                        <a:rPr lang="en-US" sz="2800" b="1" dirty="0" smtClean="0"/>
                        <a:t>A2</a:t>
                      </a:r>
                      <a:endParaRPr lang="en-US" sz="2800" b="1" dirty="0"/>
                    </a:p>
                  </a:txBody>
                  <a:tcPr/>
                </a:tc>
                <a:tc>
                  <a:txBody>
                    <a:bodyPr/>
                    <a:lstStyle/>
                    <a:p>
                      <a:pPr algn="ctr"/>
                      <a:r>
                        <a:rPr lang="en-US" sz="2800" b="1" dirty="0" smtClean="0"/>
                        <a:t>A3</a:t>
                      </a:r>
                      <a:endParaRPr lang="en-US" sz="2800" b="1" dirty="0"/>
                    </a:p>
                  </a:txBody>
                  <a:tcPr/>
                </a:tc>
                <a:tc>
                  <a:txBody>
                    <a:bodyPr/>
                    <a:lstStyle/>
                    <a:p>
                      <a:pPr algn="ctr"/>
                      <a:r>
                        <a:rPr lang="en-US" sz="2800" b="1" dirty="0" smtClean="0"/>
                        <a:t>A4</a:t>
                      </a:r>
                      <a:endParaRPr lang="en-US" sz="2800" b="1" dirty="0"/>
                    </a:p>
                  </a:txBody>
                  <a:tcPr/>
                </a:tc>
              </a:tr>
              <a:tr h="370840">
                <a:tc>
                  <a:txBody>
                    <a:bodyPr/>
                    <a:lstStyle/>
                    <a:p>
                      <a:pPr algn="ctr"/>
                      <a:r>
                        <a:rPr lang="en-US" sz="2800" b="1" dirty="0" smtClean="0"/>
                        <a:t>B1</a:t>
                      </a:r>
                      <a:endParaRPr lang="en-US" sz="2800" b="1" dirty="0"/>
                    </a:p>
                  </a:txBody>
                  <a:tcPr/>
                </a:tc>
                <a:tc>
                  <a:txBody>
                    <a:bodyPr/>
                    <a:lstStyle/>
                    <a:p>
                      <a:pPr algn="ctr"/>
                      <a:r>
                        <a:rPr lang="en-US" sz="2400" b="1" dirty="0" smtClean="0"/>
                        <a:t>Fatigue</a:t>
                      </a:r>
                      <a:endParaRPr lang="en-US" sz="24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r>
              <a:tr h="370840">
                <a:tc>
                  <a:txBody>
                    <a:bodyPr/>
                    <a:lstStyle/>
                    <a:p>
                      <a:pPr algn="ctr"/>
                      <a:r>
                        <a:rPr lang="en-US" sz="2800" b="1" dirty="0" smtClean="0"/>
                        <a:t>B2</a:t>
                      </a:r>
                      <a:endParaRPr lang="en-US" sz="28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r>
              <a:tr h="370840">
                <a:tc>
                  <a:txBody>
                    <a:bodyPr/>
                    <a:lstStyle/>
                    <a:p>
                      <a:pPr algn="ctr"/>
                      <a:r>
                        <a:rPr lang="en-US" sz="2800" b="1" dirty="0" smtClean="0"/>
                        <a:t>B3</a:t>
                      </a:r>
                      <a:endParaRPr lang="en-US" sz="28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r>
              <a:tr h="370840">
                <a:tc>
                  <a:txBody>
                    <a:bodyPr/>
                    <a:lstStyle/>
                    <a:p>
                      <a:pPr algn="ctr"/>
                      <a:r>
                        <a:rPr lang="en-US" sz="2800" b="1" dirty="0" smtClean="0"/>
                        <a:t>B4</a:t>
                      </a:r>
                      <a:endParaRPr lang="en-US" sz="28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c>
                  <a:txBody>
                    <a:bodyPr/>
                    <a:lstStyle/>
                    <a:p>
                      <a:pPr algn="ctr"/>
                      <a:r>
                        <a:rPr lang="en-US" sz="2800" b="1" dirty="0" smtClean="0"/>
                        <a:t>xx</a:t>
                      </a:r>
                      <a:endParaRPr lang="en-US" sz="2800" b="1" dirty="0"/>
                    </a:p>
                  </a:txBody>
                  <a:tcPr/>
                </a:tc>
              </a:tr>
            </a:tbl>
          </a:graphicData>
        </a:graphic>
      </p:graphicFrame>
      <p:sp>
        <p:nvSpPr>
          <p:cNvPr id="11" name="Footer Placeholder 2"/>
          <p:cNvSpPr txBox="1">
            <a:spLocks/>
          </p:cNvSpPr>
          <p:nvPr/>
        </p:nvSpPr>
        <p:spPr>
          <a:xfrm>
            <a:off x="838200" y="61722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Brian Peacock Ergonomics (BPE)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Pte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Footer Placeholder 9"/>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96962"/>
          </a:xfrm>
        </p:spPr>
        <p:txBody>
          <a:bodyPr rtlCol="0">
            <a:normAutofit fontScale="90000"/>
          </a:bodyPr>
          <a:lstStyle/>
          <a:p>
            <a:pPr eaLnBrk="1" fontAlgn="auto" hangingPunct="1">
              <a:spcAft>
                <a:spcPts val="0"/>
              </a:spcAft>
              <a:defRPr/>
            </a:pPr>
            <a:r>
              <a:rPr lang="en-US" b="1" dirty="0" smtClean="0"/>
              <a:t>Latin Square</a:t>
            </a:r>
            <a:br>
              <a:rPr lang="en-US" b="1" dirty="0" smtClean="0"/>
            </a:br>
            <a:r>
              <a:rPr lang="en-US" b="1" dirty="0" smtClean="0"/>
              <a:t>(</a:t>
            </a:r>
            <a:r>
              <a:rPr lang="en-US" sz="3100" b="1" dirty="0" smtClean="0"/>
              <a:t>Three Factors – A, B, and C, each with 4 levels)</a:t>
            </a:r>
            <a:endParaRPr lang="en-US" b="1" dirty="0"/>
          </a:p>
        </p:txBody>
      </p:sp>
      <p:graphicFrame>
        <p:nvGraphicFramePr>
          <p:cNvPr id="12" name="Table 11"/>
          <p:cNvGraphicFramePr>
            <a:graphicFrameLocks noGrp="1"/>
          </p:cNvGraphicFramePr>
          <p:nvPr/>
        </p:nvGraphicFramePr>
        <p:xfrm>
          <a:off x="1676400" y="1600200"/>
          <a:ext cx="6096000" cy="259080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472440">
                <a:tc>
                  <a:txBody>
                    <a:bodyPr/>
                    <a:lstStyle/>
                    <a:p>
                      <a:pPr algn="ctr"/>
                      <a:endParaRPr lang="en-US" sz="2800" b="1" dirty="0"/>
                    </a:p>
                  </a:txBody>
                  <a:tcPr/>
                </a:tc>
                <a:tc>
                  <a:txBody>
                    <a:bodyPr/>
                    <a:lstStyle/>
                    <a:p>
                      <a:pPr algn="ctr"/>
                      <a:r>
                        <a:rPr lang="en-US" sz="2800" b="1" dirty="0" smtClean="0"/>
                        <a:t>A1</a:t>
                      </a:r>
                      <a:endParaRPr lang="en-US" sz="2800" b="1" dirty="0"/>
                    </a:p>
                  </a:txBody>
                  <a:tcPr/>
                </a:tc>
                <a:tc>
                  <a:txBody>
                    <a:bodyPr/>
                    <a:lstStyle/>
                    <a:p>
                      <a:pPr algn="ctr"/>
                      <a:r>
                        <a:rPr lang="en-US" sz="2800" b="1" dirty="0" smtClean="0"/>
                        <a:t>A2</a:t>
                      </a:r>
                      <a:endParaRPr lang="en-US" sz="2800" b="1" dirty="0"/>
                    </a:p>
                  </a:txBody>
                  <a:tcPr/>
                </a:tc>
                <a:tc>
                  <a:txBody>
                    <a:bodyPr/>
                    <a:lstStyle/>
                    <a:p>
                      <a:pPr algn="ctr"/>
                      <a:r>
                        <a:rPr lang="en-US" sz="2800" b="1" dirty="0" smtClean="0"/>
                        <a:t>A3</a:t>
                      </a:r>
                      <a:endParaRPr lang="en-US" sz="2800" b="1" dirty="0"/>
                    </a:p>
                  </a:txBody>
                  <a:tcPr/>
                </a:tc>
                <a:tc>
                  <a:txBody>
                    <a:bodyPr/>
                    <a:lstStyle/>
                    <a:p>
                      <a:pPr algn="ctr"/>
                      <a:r>
                        <a:rPr lang="en-US" sz="2800" b="1" dirty="0" smtClean="0"/>
                        <a:t>A4</a:t>
                      </a:r>
                      <a:endParaRPr lang="en-US" sz="2800" b="1" dirty="0"/>
                    </a:p>
                  </a:txBody>
                  <a:tcPr/>
                </a:tc>
              </a:tr>
              <a:tr h="472440">
                <a:tc>
                  <a:txBody>
                    <a:bodyPr/>
                    <a:lstStyle/>
                    <a:p>
                      <a:pPr algn="ctr"/>
                      <a:r>
                        <a:rPr lang="en-US" sz="2800" b="1" dirty="0" smtClean="0"/>
                        <a:t>B1</a:t>
                      </a:r>
                      <a:endParaRPr lang="en-US" sz="2800" b="1" dirty="0"/>
                    </a:p>
                  </a:txBody>
                  <a:tcPr/>
                </a:tc>
                <a:tc>
                  <a:txBody>
                    <a:bodyPr/>
                    <a:lstStyle/>
                    <a:p>
                      <a:pPr algn="ctr"/>
                      <a:r>
                        <a:rPr lang="en-US" sz="2800" b="1" dirty="0" smtClean="0"/>
                        <a:t>C1</a:t>
                      </a:r>
                      <a:endParaRPr lang="en-US" sz="2800" b="1" dirty="0"/>
                    </a:p>
                  </a:txBody>
                  <a:tcPr/>
                </a:tc>
                <a:tc>
                  <a:txBody>
                    <a:bodyPr/>
                    <a:lstStyle/>
                    <a:p>
                      <a:pPr algn="ctr"/>
                      <a:r>
                        <a:rPr lang="en-US" sz="2800" b="1" dirty="0" smtClean="0"/>
                        <a:t>C2</a:t>
                      </a:r>
                      <a:endParaRPr lang="en-US" sz="2800" b="1" dirty="0"/>
                    </a:p>
                  </a:txBody>
                  <a:tcPr/>
                </a:tc>
                <a:tc>
                  <a:txBody>
                    <a:bodyPr/>
                    <a:lstStyle/>
                    <a:p>
                      <a:pPr algn="ctr"/>
                      <a:r>
                        <a:rPr lang="en-US" sz="2800" b="1" dirty="0" smtClean="0"/>
                        <a:t>C3</a:t>
                      </a:r>
                      <a:endParaRPr lang="en-US" sz="2800" b="1" dirty="0"/>
                    </a:p>
                  </a:txBody>
                  <a:tcPr/>
                </a:tc>
                <a:tc>
                  <a:txBody>
                    <a:bodyPr/>
                    <a:lstStyle/>
                    <a:p>
                      <a:pPr algn="ctr"/>
                      <a:r>
                        <a:rPr lang="en-US" sz="2800" b="1" dirty="0" smtClean="0"/>
                        <a:t>C4</a:t>
                      </a:r>
                      <a:endParaRPr lang="en-US" sz="2800" b="1" dirty="0"/>
                    </a:p>
                  </a:txBody>
                  <a:tcPr/>
                </a:tc>
              </a:tr>
              <a:tr h="472440">
                <a:tc>
                  <a:txBody>
                    <a:bodyPr/>
                    <a:lstStyle/>
                    <a:p>
                      <a:pPr algn="ctr"/>
                      <a:r>
                        <a:rPr lang="en-US" sz="2800" b="1" dirty="0" smtClean="0"/>
                        <a:t>B2</a:t>
                      </a:r>
                      <a:endParaRPr lang="en-US" sz="2800" b="1" dirty="0"/>
                    </a:p>
                  </a:txBody>
                  <a:tcPr/>
                </a:tc>
                <a:tc>
                  <a:txBody>
                    <a:bodyPr/>
                    <a:lstStyle/>
                    <a:p>
                      <a:pPr algn="ctr"/>
                      <a:r>
                        <a:rPr lang="en-US" sz="2800" b="1" dirty="0" smtClean="0"/>
                        <a:t>C2</a:t>
                      </a:r>
                      <a:endParaRPr lang="en-US" sz="2800" b="1" dirty="0"/>
                    </a:p>
                  </a:txBody>
                  <a:tcPr/>
                </a:tc>
                <a:tc>
                  <a:txBody>
                    <a:bodyPr/>
                    <a:lstStyle/>
                    <a:p>
                      <a:pPr algn="ctr"/>
                      <a:r>
                        <a:rPr lang="en-US" sz="2800" b="1" dirty="0" smtClean="0"/>
                        <a:t>C3</a:t>
                      </a:r>
                      <a:endParaRPr lang="en-US" sz="2800" b="1" dirty="0"/>
                    </a:p>
                  </a:txBody>
                  <a:tcPr/>
                </a:tc>
                <a:tc>
                  <a:txBody>
                    <a:bodyPr/>
                    <a:lstStyle/>
                    <a:p>
                      <a:pPr algn="ctr"/>
                      <a:r>
                        <a:rPr lang="en-US" sz="2800" b="1" dirty="0" smtClean="0"/>
                        <a:t>C4</a:t>
                      </a:r>
                      <a:endParaRPr lang="en-US" sz="2800" b="1" dirty="0"/>
                    </a:p>
                  </a:txBody>
                  <a:tcPr/>
                </a:tc>
                <a:tc>
                  <a:txBody>
                    <a:bodyPr/>
                    <a:lstStyle/>
                    <a:p>
                      <a:pPr algn="ctr"/>
                      <a:r>
                        <a:rPr lang="en-US" sz="2800" b="1" dirty="0" smtClean="0"/>
                        <a:t>C1</a:t>
                      </a:r>
                      <a:endParaRPr lang="en-US" sz="2800" b="1" dirty="0"/>
                    </a:p>
                  </a:txBody>
                  <a:tcPr/>
                </a:tc>
              </a:tr>
              <a:tr h="472440">
                <a:tc>
                  <a:txBody>
                    <a:bodyPr/>
                    <a:lstStyle/>
                    <a:p>
                      <a:pPr algn="ctr"/>
                      <a:r>
                        <a:rPr lang="en-US" sz="2800" b="1" dirty="0" smtClean="0"/>
                        <a:t>B3</a:t>
                      </a:r>
                      <a:endParaRPr lang="en-US" sz="2800" b="1" dirty="0"/>
                    </a:p>
                  </a:txBody>
                  <a:tcPr/>
                </a:tc>
                <a:tc>
                  <a:txBody>
                    <a:bodyPr/>
                    <a:lstStyle/>
                    <a:p>
                      <a:pPr algn="ctr"/>
                      <a:r>
                        <a:rPr lang="en-US" sz="2800" b="1" dirty="0" smtClean="0"/>
                        <a:t>C3</a:t>
                      </a:r>
                      <a:endParaRPr lang="en-US" sz="2800" b="1" dirty="0"/>
                    </a:p>
                  </a:txBody>
                  <a:tcPr/>
                </a:tc>
                <a:tc>
                  <a:txBody>
                    <a:bodyPr/>
                    <a:lstStyle/>
                    <a:p>
                      <a:pPr algn="ctr"/>
                      <a:r>
                        <a:rPr lang="en-US" sz="2800" b="1" dirty="0" smtClean="0"/>
                        <a:t>C4</a:t>
                      </a:r>
                      <a:endParaRPr lang="en-US" sz="2800" b="1" dirty="0"/>
                    </a:p>
                  </a:txBody>
                  <a:tcPr/>
                </a:tc>
                <a:tc>
                  <a:txBody>
                    <a:bodyPr/>
                    <a:lstStyle/>
                    <a:p>
                      <a:pPr algn="ctr"/>
                      <a:r>
                        <a:rPr lang="en-US" sz="2800" b="1" dirty="0" smtClean="0"/>
                        <a:t>C1</a:t>
                      </a:r>
                      <a:endParaRPr lang="en-US" sz="2800" b="1" dirty="0"/>
                    </a:p>
                  </a:txBody>
                  <a:tcPr/>
                </a:tc>
                <a:tc>
                  <a:txBody>
                    <a:bodyPr/>
                    <a:lstStyle/>
                    <a:p>
                      <a:pPr algn="ctr"/>
                      <a:r>
                        <a:rPr lang="en-US" sz="2800" b="1" dirty="0" smtClean="0"/>
                        <a:t>C2</a:t>
                      </a:r>
                      <a:endParaRPr lang="en-US" sz="2800" b="1" dirty="0"/>
                    </a:p>
                  </a:txBody>
                  <a:tcPr/>
                </a:tc>
              </a:tr>
              <a:tr h="472440">
                <a:tc>
                  <a:txBody>
                    <a:bodyPr/>
                    <a:lstStyle/>
                    <a:p>
                      <a:pPr algn="ctr"/>
                      <a:r>
                        <a:rPr lang="en-US" sz="2800" b="1" dirty="0" smtClean="0"/>
                        <a:t>B4</a:t>
                      </a:r>
                      <a:endParaRPr lang="en-US" sz="2800" b="1" dirty="0"/>
                    </a:p>
                  </a:txBody>
                  <a:tcPr/>
                </a:tc>
                <a:tc>
                  <a:txBody>
                    <a:bodyPr/>
                    <a:lstStyle/>
                    <a:p>
                      <a:pPr algn="ctr"/>
                      <a:r>
                        <a:rPr lang="en-US" sz="2800" b="1" dirty="0" smtClean="0"/>
                        <a:t>C4</a:t>
                      </a:r>
                      <a:endParaRPr lang="en-US" sz="2800" b="1" dirty="0"/>
                    </a:p>
                  </a:txBody>
                  <a:tcPr/>
                </a:tc>
                <a:tc>
                  <a:txBody>
                    <a:bodyPr/>
                    <a:lstStyle/>
                    <a:p>
                      <a:pPr algn="ctr"/>
                      <a:r>
                        <a:rPr lang="en-US" sz="2800" b="1" dirty="0" smtClean="0"/>
                        <a:t>C1</a:t>
                      </a:r>
                      <a:endParaRPr lang="en-US" sz="2800" b="1" dirty="0"/>
                    </a:p>
                  </a:txBody>
                  <a:tcPr/>
                </a:tc>
                <a:tc>
                  <a:txBody>
                    <a:bodyPr/>
                    <a:lstStyle/>
                    <a:p>
                      <a:pPr algn="ctr"/>
                      <a:r>
                        <a:rPr lang="en-US" sz="2800" b="1" dirty="0" smtClean="0"/>
                        <a:t>C2</a:t>
                      </a:r>
                      <a:endParaRPr lang="en-US" sz="2800" b="1" dirty="0"/>
                    </a:p>
                  </a:txBody>
                  <a:tcPr/>
                </a:tc>
                <a:tc>
                  <a:txBody>
                    <a:bodyPr/>
                    <a:lstStyle/>
                    <a:p>
                      <a:pPr algn="ctr"/>
                      <a:r>
                        <a:rPr lang="en-US" sz="2800" b="1" dirty="0" smtClean="0"/>
                        <a:t>C3</a:t>
                      </a:r>
                      <a:endParaRPr lang="en-US" sz="2800" b="1" dirty="0"/>
                    </a:p>
                  </a:txBody>
                  <a:tcPr/>
                </a:tc>
              </a:tr>
            </a:tbl>
          </a:graphicData>
        </a:graphic>
      </p:graphicFrame>
      <p:sp>
        <p:nvSpPr>
          <p:cNvPr id="13" name="TextBox 12"/>
          <p:cNvSpPr txBox="1"/>
          <p:nvPr/>
        </p:nvSpPr>
        <p:spPr>
          <a:xfrm>
            <a:off x="685800" y="4419600"/>
            <a:ext cx="6019800" cy="1384995"/>
          </a:xfrm>
          <a:prstGeom prst="rect">
            <a:avLst/>
          </a:prstGeom>
          <a:noFill/>
        </p:spPr>
        <p:txBody>
          <a:bodyPr wrap="square" rtlCol="0">
            <a:spAutoFit/>
          </a:bodyPr>
          <a:lstStyle/>
          <a:p>
            <a:r>
              <a:rPr lang="en-US" sz="2800" dirty="0" smtClean="0"/>
              <a:t>A – Type of transportation</a:t>
            </a:r>
          </a:p>
          <a:p>
            <a:r>
              <a:rPr lang="en-US" sz="2800" dirty="0" smtClean="0"/>
              <a:t>B – Time of day</a:t>
            </a:r>
          </a:p>
          <a:p>
            <a:r>
              <a:rPr lang="en-US" sz="2800" dirty="0" smtClean="0"/>
              <a:t>C – Day of week</a:t>
            </a:r>
            <a:endParaRPr lang="en-US" sz="2800" dirty="0"/>
          </a:p>
        </p:txBody>
      </p:sp>
      <p:sp>
        <p:nvSpPr>
          <p:cNvPr id="11" name="Footer Placeholder 2"/>
          <p:cNvSpPr txBox="1">
            <a:spLocks/>
          </p:cNvSpPr>
          <p:nvPr/>
        </p:nvSpPr>
        <p:spPr>
          <a:xfrm>
            <a:off x="838200" y="61722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Brian Peacock Ergonomics (BPE)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Pte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Footer Placeholder 9"/>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Situations and effects of Time vary</a:t>
            </a:r>
            <a:endParaRPr lang="en-US" dirty="0"/>
          </a:p>
        </p:txBody>
      </p:sp>
      <p:sp>
        <p:nvSpPr>
          <p:cNvPr id="6" name="Content Placeholder 5"/>
          <p:cNvSpPr>
            <a:spLocks noGrp="1"/>
          </p:cNvSpPr>
          <p:nvPr>
            <p:ph sz="quarter" idx="1"/>
          </p:nvPr>
        </p:nvSpPr>
        <p:spPr>
          <a:xfrm>
            <a:off x="838200" y="1752600"/>
            <a:ext cx="3886200" cy="4572000"/>
          </a:xfrm>
        </p:spPr>
        <p:txBody>
          <a:bodyPr/>
          <a:lstStyle/>
          <a:p>
            <a:r>
              <a:rPr lang="en-US" dirty="0" smtClean="0"/>
              <a:t>Type of machine or tool</a:t>
            </a:r>
          </a:p>
          <a:p>
            <a:r>
              <a:rPr lang="en-US" dirty="0" smtClean="0"/>
              <a:t>Lighting</a:t>
            </a:r>
          </a:p>
          <a:p>
            <a:r>
              <a:rPr lang="en-US" dirty="0" smtClean="0"/>
              <a:t>Task</a:t>
            </a:r>
          </a:p>
          <a:p>
            <a:r>
              <a:rPr lang="en-US" dirty="0" smtClean="0"/>
              <a:t>Materials</a:t>
            </a:r>
          </a:p>
          <a:p>
            <a:r>
              <a:rPr lang="en-US" dirty="0" smtClean="0"/>
              <a:t>Location</a:t>
            </a:r>
          </a:p>
          <a:p>
            <a:r>
              <a:rPr lang="en-US" dirty="0" smtClean="0"/>
              <a:t>etc</a:t>
            </a:r>
          </a:p>
          <a:p>
            <a:endParaRPr lang="en-US" dirty="0" smtClean="0"/>
          </a:p>
          <a:p>
            <a:endParaRPr lang="en-US" dirty="0"/>
          </a:p>
        </p:txBody>
      </p:sp>
      <p:sp>
        <p:nvSpPr>
          <p:cNvPr id="8" name="Footer Placeholder 2"/>
          <p:cNvSpPr>
            <a:spLocks noGrp="1"/>
          </p:cNvSpPr>
          <p:nvPr>
            <p:ph type="ftr" sz="quarter" idx="11"/>
          </p:nvPr>
        </p:nvSpPr>
        <p:spPr/>
        <p:txBody>
          <a:bodyPr/>
          <a:lstStyle/>
          <a:p>
            <a:r>
              <a:rPr lang="en-US" smtClean="0"/>
              <a:t>© Brian Peacock Ergonomics (BPE) Pte. Ltd.</a:t>
            </a:r>
            <a:endParaRPr lang="en-US" dirty="0"/>
          </a:p>
        </p:txBody>
      </p:sp>
      <p:sp>
        <p:nvSpPr>
          <p:cNvPr id="7" name="Content Placeholder 6"/>
          <p:cNvSpPr>
            <a:spLocks noGrp="1"/>
          </p:cNvSpPr>
          <p:nvPr>
            <p:ph sz="quarter" idx="4294967295"/>
          </p:nvPr>
        </p:nvSpPr>
        <p:spPr>
          <a:xfrm>
            <a:off x="5394325" y="1752600"/>
            <a:ext cx="3749675" cy="4572000"/>
          </a:xfrm>
        </p:spPr>
        <p:txBody>
          <a:bodyPr>
            <a:normAutofit/>
          </a:bodyPr>
          <a:lstStyle/>
          <a:p>
            <a:r>
              <a:rPr lang="en-US" sz="2800" dirty="0" smtClean="0"/>
              <a:t>Time of day, year</a:t>
            </a:r>
          </a:p>
          <a:p>
            <a:r>
              <a:rPr lang="en-US" sz="2800" dirty="0" smtClean="0"/>
              <a:t>Fatigue</a:t>
            </a:r>
          </a:p>
          <a:p>
            <a:r>
              <a:rPr lang="en-US" sz="2800" dirty="0" smtClean="0"/>
              <a:t>Age</a:t>
            </a:r>
          </a:p>
          <a:p>
            <a:r>
              <a:rPr lang="en-US" sz="2800" dirty="0" smtClean="0"/>
              <a:t>Learning, experience</a:t>
            </a:r>
          </a:p>
          <a:p>
            <a:r>
              <a:rPr lang="en-US" sz="2800" dirty="0" smtClean="0"/>
              <a:t>Length of job cycle</a:t>
            </a:r>
          </a:p>
          <a:p>
            <a:r>
              <a:rPr lang="en-US" sz="2800" dirty="0" smtClean="0"/>
              <a:t>etc</a:t>
            </a:r>
            <a:endParaRPr lang="en-US" sz="2800" dirty="0"/>
          </a:p>
        </p:txBody>
      </p:sp>
      <p:cxnSp>
        <p:nvCxnSpPr>
          <p:cNvPr id="20" name="Straight Connector 19"/>
          <p:cNvCxnSpPr/>
          <p:nvPr/>
        </p:nvCxnSpPr>
        <p:spPr>
          <a:xfrm>
            <a:off x="990600" y="1446212"/>
            <a:ext cx="7543800"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p:cNvSpPr>
          <p:nvPr>
            <p:ph type="title"/>
          </p:nvPr>
        </p:nvSpPr>
        <p:spPr>
          <a:xfrm>
            <a:off x="304800" y="274638"/>
            <a:ext cx="8382000" cy="868362"/>
          </a:xfrm>
        </p:spPr>
        <p:txBody>
          <a:bodyPr>
            <a:normAutofit/>
          </a:bodyPr>
          <a:lstStyle/>
          <a:p>
            <a:r>
              <a:rPr lang="en-US" sz="3600" b="1" dirty="0" smtClean="0"/>
              <a:t>Airplane Evacuation Experimental Design</a:t>
            </a:r>
          </a:p>
        </p:txBody>
      </p:sp>
      <p:sp>
        <p:nvSpPr>
          <p:cNvPr id="161795" name="Rectangle 3"/>
          <p:cNvSpPr>
            <a:spLocks noGrp="1"/>
          </p:cNvSpPr>
          <p:nvPr>
            <p:ph sz="quarter" idx="1"/>
          </p:nvPr>
        </p:nvSpPr>
        <p:spPr/>
        <p:txBody>
          <a:bodyPr/>
          <a:lstStyle/>
          <a:p>
            <a:pPr>
              <a:lnSpc>
                <a:spcPct val="90000"/>
              </a:lnSpc>
            </a:pPr>
            <a:r>
              <a:rPr lang="en-US" sz="2800" smtClean="0"/>
              <a:t>Independent Variable </a:t>
            </a:r>
          </a:p>
          <a:p>
            <a:pPr lvl="1">
              <a:lnSpc>
                <a:spcPct val="90000"/>
              </a:lnSpc>
            </a:pPr>
            <a:r>
              <a:rPr lang="en-US" sz="2400" smtClean="0"/>
              <a:t>Number of available doors – 1,2,3,4</a:t>
            </a:r>
          </a:p>
          <a:p>
            <a:pPr>
              <a:lnSpc>
                <a:spcPct val="90000"/>
              </a:lnSpc>
            </a:pPr>
            <a:r>
              <a:rPr lang="en-US" sz="2800" smtClean="0"/>
              <a:t>Concomitant variables </a:t>
            </a:r>
          </a:p>
          <a:p>
            <a:pPr lvl="1">
              <a:lnSpc>
                <a:spcPct val="90000"/>
              </a:lnSpc>
            </a:pPr>
            <a:r>
              <a:rPr lang="en-US" sz="2400" smtClean="0"/>
              <a:t>Number of passengers – 50, 100, 150, 200</a:t>
            </a:r>
          </a:p>
          <a:p>
            <a:pPr>
              <a:lnSpc>
                <a:spcPct val="90000"/>
              </a:lnSpc>
            </a:pPr>
            <a:r>
              <a:rPr lang="en-US" sz="2800" smtClean="0"/>
              <a:t>Dependent Variables</a:t>
            </a:r>
          </a:p>
          <a:p>
            <a:pPr lvl="1">
              <a:lnSpc>
                <a:spcPct val="90000"/>
              </a:lnSpc>
            </a:pPr>
            <a:r>
              <a:rPr lang="en-US" sz="2400" smtClean="0"/>
              <a:t>Time to exit</a:t>
            </a:r>
          </a:p>
          <a:p>
            <a:pPr>
              <a:lnSpc>
                <a:spcPct val="90000"/>
              </a:lnSpc>
            </a:pPr>
            <a:r>
              <a:rPr lang="en-US" sz="2800" smtClean="0"/>
              <a:t>Assumptions</a:t>
            </a:r>
          </a:p>
          <a:p>
            <a:pPr lvl="1">
              <a:lnSpc>
                <a:spcPct val="90000"/>
              </a:lnSpc>
            </a:pPr>
            <a:r>
              <a:rPr lang="en-US" sz="2400" smtClean="0"/>
              <a:t>Same model airplane</a:t>
            </a:r>
          </a:p>
          <a:p>
            <a:pPr lvl="1">
              <a:lnSpc>
                <a:spcPct val="90000"/>
              </a:lnSpc>
            </a:pPr>
            <a:r>
              <a:rPr lang="en-US" sz="2400" smtClean="0"/>
              <a:t>Same demographic distribution</a:t>
            </a:r>
          </a:p>
          <a:p>
            <a:pPr lvl="1">
              <a:lnSpc>
                <a:spcPct val="90000"/>
              </a:lnSpc>
            </a:pPr>
            <a:r>
              <a:rPr lang="en-US" sz="2400" smtClean="0"/>
              <a:t>Same cabin crew</a:t>
            </a:r>
          </a:p>
        </p:txBody>
      </p:sp>
      <p:sp>
        <p:nvSpPr>
          <p:cNvPr id="7" name="Footer Placeholder 2"/>
          <p:cNvSpPr txBox="1">
            <a:spLocks/>
          </p:cNvSpPr>
          <p:nvPr/>
        </p:nvSpPr>
        <p:spPr>
          <a:xfrm>
            <a:off x="838200" y="61722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Brian Peacock Ergonomics (BPE)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Pte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8" name="Straight Connector 7"/>
          <p:cNvCxnSpPr/>
          <p:nvPr/>
        </p:nvCxnSpPr>
        <p:spPr>
          <a:xfrm>
            <a:off x="457200" y="1143000"/>
            <a:ext cx="78486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9" name="Footer Placeholder 8"/>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b="1" dirty="0" smtClean="0"/>
              <a:t>Human Subjects Designs</a:t>
            </a:r>
            <a:endParaRPr lang="en-US" b="1" dirty="0"/>
          </a:p>
        </p:txBody>
      </p:sp>
      <p:sp>
        <p:nvSpPr>
          <p:cNvPr id="7" name="Content Placeholder 3"/>
          <p:cNvSpPr>
            <a:spLocks noGrp="1"/>
          </p:cNvSpPr>
          <p:nvPr>
            <p:ph sz="quarter" idx="1"/>
          </p:nvPr>
        </p:nvSpPr>
        <p:spPr>
          <a:xfrm>
            <a:off x="838200" y="1219200"/>
            <a:ext cx="7772400" cy="4572000"/>
          </a:xfrm>
        </p:spPr>
        <p:txBody>
          <a:bodyPr>
            <a:normAutofit/>
          </a:bodyPr>
          <a:lstStyle/>
          <a:p>
            <a:pPr lvl="1"/>
            <a:endParaRPr lang="en-US" sz="3200" dirty="0" smtClean="0"/>
          </a:p>
          <a:p>
            <a:pPr marL="635000" lvl="1" indent="-315913"/>
            <a:r>
              <a:rPr lang="en-US" sz="3200" dirty="0" smtClean="0"/>
              <a:t>Age, sex, experience etc</a:t>
            </a:r>
          </a:p>
          <a:p>
            <a:pPr marL="635000" lvl="1" indent="-315913"/>
            <a:r>
              <a:rPr lang="en-US" sz="3200" dirty="0" smtClean="0"/>
              <a:t>Bias</a:t>
            </a:r>
          </a:p>
          <a:p>
            <a:pPr marL="635000" lvl="1" indent="-315913"/>
            <a:r>
              <a:rPr lang="en-US" sz="3200" dirty="0" smtClean="0"/>
              <a:t>Learning</a:t>
            </a:r>
          </a:p>
          <a:p>
            <a:pPr marL="635000" lvl="1" indent="-315913"/>
            <a:r>
              <a:rPr lang="en-US" sz="3200" dirty="0" smtClean="0"/>
              <a:t>Fatigue</a:t>
            </a:r>
          </a:p>
          <a:p>
            <a:pPr marL="635000" lvl="1" indent="-315913"/>
            <a:r>
              <a:rPr lang="en-US" sz="3200" dirty="0" smtClean="0"/>
              <a:t>Motivation</a:t>
            </a:r>
          </a:p>
          <a:p>
            <a:pPr marL="635000" lvl="1" indent="-315913"/>
            <a:r>
              <a:rPr lang="en-US" sz="3200" dirty="0" smtClean="0"/>
              <a:t>Safety – Institutional review board</a:t>
            </a:r>
          </a:p>
          <a:p>
            <a:pPr marL="635000" lvl="1" indent="-315913"/>
            <a:r>
              <a:rPr lang="en-US" sz="3200" dirty="0" smtClean="0"/>
              <a:t>??</a:t>
            </a:r>
          </a:p>
          <a:p>
            <a:pPr lvl="2"/>
            <a:endParaRPr lang="en-US" sz="2800" dirty="0"/>
          </a:p>
        </p:txBody>
      </p:sp>
      <p:sp>
        <p:nvSpPr>
          <p:cNvPr id="8" name="Footer Placeholder 2"/>
          <p:cNvSpPr txBox="1">
            <a:spLocks/>
          </p:cNvSpPr>
          <p:nvPr/>
        </p:nvSpPr>
        <p:spPr>
          <a:xfrm>
            <a:off x="838200" y="61722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Brian Peacock Ergonomics (BPE)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Pte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9" name="Straight Connector 8"/>
          <p:cNvCxnSpPr/>
          <p:nvPr/>
        </p:nvCxnSpPr>
        <p:spPr>
          <a:xfrm>
            <a:off x="990600" y="1066800"/>
            <a:ext cx="7239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0" name="Footer Placeholder 9"/>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fontScale="90000"/>
          </a:bodyPr>
          <a:lstStyle/>
          <a:p>
            <a:r>
              <a:rPr lang="en-US" b="1" dirty="0" smtClean="0"/>
              <a:t>Within and Between Subjects Designs</a:t>
            </a:r>
            <a:endParaRPr lang="en-US" b="1" dirty="0"/>
          </a:p>
        </p:txBody>
      </p:sp>
      <p:sp>
        <p:nvSpPr>
          <p:cNvPr id="3" name="Content Placeholder 2"/>
          <p:cNvSpPr>
            <a:spLocks noGrp="1"/>
          </p:cNvSpPr>
          <p:nvPr>
            <p:ph sz="quarter" idx="1"/>
          </p:nvPr>
        </p:nvSpPr>
        <p:spPr>
          <a:xfrm>
            <a:off x="914400" y="1447800"/>
            <a:ext cx="5943600" cy="4572000"/>
          </a:xfrm>
        </p:spPr>
        <p:txBody>
          <a:bodyPr>
            <a:normAutofit/>
          </a:bodyPr>
          <a:lstStyle/>
          <a:p>
            <a:pPr>
              <a:buFont typeface="Wingdings 2" charset="2"/>
              <a:buChar char=""/>
            </a:pPr>
            <a:r>
              <a:rPr lang="en-US" dirty="0" smtClean="0"/>
              <a:t>Within subjects</a:t>
            </a:r>
          </a:p>
          <a:p>
            <a:pPr lvl="1">
              <a:buFont typeface="Wingdings 2" charset="2"/>
              <a:buChar char=""/>
            </a:pPr>
            <a:r>
              <a:rPr lang="en-US" dirty="0" smtClean="0"/>
              <a:t>Each subject participates in all the experimental conditions</a:t>
            </a:r>
          </a:p>
          <a:p>
            <a:pPr lvl="1">
              <a:buFont typeface="Wingdings 2" charset="2"/>
              <a:buChar char=""/>
            </a:pPr>
            <a:r>
              <a:rPr lang="en-US" dirty="0" smtClean="0"/>
              <a:t>Learning effects can be a problem</a:t>
            </a:r>
          </a:p>
          <a:p>
            <a:pPr>
              <a:buFont typeface="Wingdings 2" charset="2"/>
              <a:buChar char=""/>
            </a:pPr>
            <a:r>
              <a:rPr lang="en-US" dirty="0" smtClean="0"/>
              <a:t>Between subjects</a:t>
            </a:r>
          </a:p>
          <a:p>
            <a:pPr lvl="1">
              <a:buFont typeface="Wingdings 2" charset="2"/>
              <a:buChar char=""/>
            </a:pPr>
            <a:r>
              <a:rPr lang="en-US" dirty="0" smtClean="0"/>
              <a:t>Separate groups of subjects participate in the different experimental conditions</a:t>
            </a:r>
          </a:p>
          <a:p>
            <a:pPr lvl="1">
              <a:buFont typeface="Wingdings 2" charset="2"/>
              <a:buChar char=""/>
            </a:pPr>
            <a:r>
              <a:rPr lang="en-US" dirty="0" smtClean="0"/>
              <a:t>More subjects are usually needed</a:t>
            </a:r>
          </a:p>
          <a:p>
            <a:pPr lvl="1">
              <a:buFont typeface="Wingdings 2" charset="2"/>
              <a:buChar char=""/>
            </a:pPr>
            <a:r>
              <a:rPr lang="en-US" dirty="0" smtClean="0"/>
              <a:t>Confounding may occur if the groups have different makeup</a:t>
            </a:r>
          </a:p>
          <a:p>
            <a:pPr lvl="1"/>
            <a:endParaRPr lang="en-US" dirty="0"/>
          </a:p>
        </p:txBody>
      </p:sp>
      <p:sp>
        <p:nvSpPr>
          <p:cNvPr id="8" name="Footer Placeholder 2"/>
          <p:cNvSpPr txBox="1">
            <a:spLocks/>
          </p:cNvSpPr>
          <p:nvPr/>
        </p:nvSpPr>
        <p:spPr>
          <a:xfrm>
            <a:off x="838200" y="61722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Brian Peacock Ergonomics (BPE)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Pte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Footer Placeholder 6"/>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90700" y="609600"/>
            <a:ext cx="5943600" cy="3046988"/>
          </a:xfrm>
          <a:prstGeom prst="rect">
            <a:avLst/>
          </a:prstGeom>
          <a:noFill/>
        </p:spPr>
        <p:txBody>
          <a:bodyPr wrap="square" rtlCol="0">
            <a:spAutoFit/>
          </a:bodyPr>
          <a:lstStyle/>
          <a:p>
            <a:pPr algn="ctr"/>
            <a:r>
              <a:rPr lang="en-US" sz="4800" b="1" dirty="0" smtClean="0"/>
              <a:t>Remember – Statistics does not make you wise, it just prevents you from being a fool</a:t>
            </a:r>
            <a:endParaRPr lang="en-US" sz="4800" b="1" dirty="0"/>
          </a:p>
        </p:txBody>
      </p:sp>
      <p:sp>
        <p:nvSpPr>
          <p:cNvPr id="6" name="TextBox 5"/>
          <p:cNvSpPr txBox="1"/>
          <p:nvPr/>
        </p:nvSpPr>
        <p:spPr>
          <a:xfrm>
            <a:off x="914400" y="4114800"/>
            <a:ext cx="7696200" cy="523220"/>
          </a:xfrm>
          <a:prstGeom prst="rect">
            <a:avLst/>
          </a:prstGeom>
          <a:solidFill>
            <a:srgbClr val="FFFF00"/>
          </a:solidFill>
          <a:ln w="19050">
            <a:solidFill>
              <a:schemeClr val="tx1"/>
            </a:solidFill>
          </a:ln>
        </p:spPr>
        <p:txBody>
          <a:bodyPr wrap="square" rtlCol="0">
            <a:spAutoFit/>
          </a:bodyPr>
          <a:lstStyle/>
          <a:p>
            <a:pPr algn="ctr"/>
            <a:r>
              <a:rPr lang="en-US" sz="2800" b="1" i="1" dirty="0" smtClean="0">
                <a:solidFill>
                  <a:srgbClr val="0070C0"/>
                </a:solidFill>
              </a:rPr>
              <a:t>Don’t jump to conclusions without sufficient evidence</a:t>
            </a:r>
            <a:endParaRPr lang="en-US" sz="2800" b="1" i="1" dirty="0">
              <a:solidFill>
                <a:srgbClr val="0070C0"/>
              </a:solidFill>
            </a:endParaRPr>
          </a:p>
        </p:txBody>
      </p:sp>
      <p:sp>
        <p:nvSpPr>
          <p:cNvPr id="7" name="TextBox 6"/>
          <p:cNvSpPr txBox="1"/>
          <p:nvPr/>
        </p:nvSpPr>
        <p:spPr>
          <a:xfrm>
            <a:off x="914400" y="4876800"/>
            <a:ext cx="7696200" cy="523220"/>
          </a:xfrm>
          <a:prstGeom prst="rect">
            <a:avLst/>
          </a:prstGeom>
          <a:solidFill>
            <a:srgbClr val="FFFF00"/>
          </a:solidFill>
          <a:ln w="19050">
            <a:solidFill>
              <a:schemeClr val="tx1"/>
            </a:solidFill>
          </a:ln>
        </p:spPr>
        <p:txBody>
          <a:bodyPr wrap="square" rtlCol="0">
            <a:spAutoFit/>
          </a:bodyPr>
          <a:lstStyle/>
          <a:p>
            <a:pPr algn="ctr"/>
            <a:r>
              <a:rPr lang="en-US" sz="2800" b="1" i="1" dirty="0" smtClean="0">
                <a:solidFill>
                  <a:srgbClr val="0070C0"/>
                </a:solidFill>
              </a:rPr>
              <a:t>Be careful with your experimental designs</a:t>
            </a:r>
            <a:endParaRPr lang="en-US" sz="2800" b="1" i="1" dirty="0">
              <a:solidFill>
                <a:srgbClr val="0070C0"/>
              </a:solidFill>
            </a:endParaRPr>
          </a:p>
        </p:txBody>
      </p:sp>
      <p:sp>
        <p:nvSpPr>
          <p:cNvPr id="9" name="Footer Placeholder 2"/>
          <p:cNvSpPr txBox="1">
            <a:spLocks/>
          </p:cNvSpPr>
          <p:nvPr/>
        </p:nvSpPr>
        <p:spPr>
          <a:xfrm>
            <a:off x="838200" y="61722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Brian Peacock Ergonomics (BPE)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Pte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Data</a:t>
            </a:r>
            <a:endParaRPr lang="en-US" dirty="0"/>
          </a:p>
        </p:txBody>
      </p:sp>
      <p:sp>
        <p:nvSpPr>
          <p:cNvPr id="6" name="Content Placeholder 5"/>
          <p:cNvSpPr>
            <a:spLocks noGrp="1"/>
          </p:cNvSpPr>
          <p:nvPr>
            <p:ph sz="quarter" idx="1"/>
          </p:nvPr>
        </p:nvSpPr>
        <p:spPr>
          <a:xfrm>
            <a:off x="914400" y="1600200"/>
            <a:ext cx="7772400" cy="4572000"/>
          </a:xfrm>
        </p:spPr>
        <p:txBody>
          <a:bodyPr>
            <a:normAutofit/>
          </a:bodyPr>
          <a:lstStyle/>
          <a:p>
            <a:r>
              <a:rPr lang="en-US" sz="2800" b="1" dirty="0" smtClean="0"/>
              <a:t>Qualitative</a:t>
            </a:r>
          </a:p>
          <a:p>
            <a:pPr lvl="1"/>
            <a:r>
              <a:rPr lang="en-US" dirty="0" smtClean="0"/>
              <a:t>Nominal	- Different from, group, class	</a:t>
            </a:r>
          </a:p>
          <a:p>
            <a:pPr lvl="2"/>
            <a:r>
              <a:rPr lang="en-US" dirty="0" smtClean="0"/>
              <a:t>Sex, ethnicity, house location</a:t>
            </a:r>
          </a:p>
          <a:p>
            <a:pPr lvl="1"/>
            <a:r>
              <a:rPr lang="en-US" dirty="0" smtClean="0"/>
              <a:t>Ordinal (Rank)	 - Greater (lesser) than</a:t>
            </a:r>
          </a:p>
          <a:p>
            <a:pPr lvl="2"/>
            <a:r>
              <a:rPr lang="en-US" dirty="0" smtClean="0"/>
              <a:t>Age order of children, level in military, opinion about products	</a:t>
            </a:r>
          </a:p>
          <a:p>
            <a:r>
              <a:rPr lang="en-US" sz="2800" b="1" dirty="0" smtClean="0"/>
              <a:t>Quantitative</a:t>
            </a:r>
          </a:p>
          <a:p>
            <a:pPr lvl="1"/>
            <a:r>
              <a:rPr lang="en-US" dirty="0" smtClean="0"/>
              <a:t>Equal interval	- equal differences	</a:t>
            </a:r>
          </a:p>
          <a:p>
            <a:pPr lvl="2"/>
            <a:r>
              <a:rPr lang="en-US" dirty="0" smtClean="0"/>
              <a:t>Temperature, sound level</a:t>
            </a:r>
          </a:p>
          <a:p>
            <a:pPr lvl="1"/>
            <a:r>
              <a:rPr lang="en-US" dirty="0" smtClean="0"/>
              <a:t>Ratio			</a:t>
            </a:r>
          </a:p>
          <a:p>
            <a:pPr lvl="2"/>
            <a:r>
              <a:rPr lang="en-US" dirty="0" smtClean="0"/>
              <a:t>Height, Weight, Speed, Salary etc</a:t>
            </a:r>
            <a:endParaRPr lang="en-US" dirty="0"/>
          </a:p>
        </p:txBody>
      </p:sp>
      <p:sp>
        <p:nvSpPr>
          <p:cNvPr id="7" name="Footer Placeholder 2"/>
          <p:cNvSpPr>
            <a:spLocks noGrp="1"/>
          </p:cNvSpPr>
          <p:nvPr>
            <p:ph type="ftr" sz="quarter" idx="11"/>
          </p:nvPr>
        </p:nvSpPr>
        <p:spPr>
          <a:xfrm>
            <a:off x="838200" y="6172200"/>
            <a:ext cx="3962400" cy="457200"/>
          </a:xfrm>
        </p:spPr>
        <p:txBody>
          <a:bodyPr/>
          <a:lstStyle/>
          <a:p>
            <a:r>
              <a:rPr lang="en-US" smtClean="0"/>
              <a:t>© Brian Peacock Ergonomics (BPE) Pte. Ltd.</a:t>
            </a:r>
            <a:endParaRPr lang="en-US" dirty="0"/>
          </a:p>
        </p:txBody>
      </p:sp>
      <p:cxnSp>
        <p:nvCxnSpPr>
          <p:cNvPr id="9" name="Straight Connector 8"/>
          <p:cNvCxnSpPr/>
          <p:nvPr/>
        </p:nvCxnSpPr>
        <p:spPr>
          <a:xfrm>
            <a:off x="1066800" y="1447800"/>
            <a:ext cx="7315200"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Samples and Populations</a:t>
            </a:r>
            <a:endParaRPr lang="en-US" dirty="0"/>
          </a:p>
        </p:txBody>
      </p:sp>
      <p:sp>
        <p:nvSpPr>
          <p:cNvPr id="3" name="Content Placeholder 2"/>
          <p:cNvSpPr>
            <a:spLocks noGrp="1"/>
          </p:cNvSpPr>
          <p:nvPr>
            <p:ph sz="quarter" idx="1"/>
          </p:nvPr>
        </p:nvSpPr>
        <p:spPr>
          <a:xfrm>
            <a:off x="914400" y="1524000"/>
            <a:ext cx="7772400" cy="4572000"/>
          </a:xfrm>
        </p:spPr>
        <p:txBody>
          <a:bodyPr>
            <a:normAutofit lnSpcReduction="10000"/>
          </a:bodyPr>
          <a:lstStyle/>
          <a:p>
            <a:r>
              <a:rPr lang="en-US" dirty="0" smtClean="0"/>
              <a:t>We use samples to make inferences </a:t>
            </a:r>
            <a:r>
              <a:rPr lang="en-US" dirty="0"/>
              <a:t>(</a:t>
            </a:r>
            <a:r>
              <a:rPr lang="en-US" dirty="0" smtClean="0"/>
              <a:t>generalizations)about populations</a:t>
            </a:r>
          </a:p>
          <a:p>
            <a:r>
              <a:rPr lang="en-US" dirty="0" smtClean="0"/>
              <a:t>Sometimes our samples are biased</a:t>
            </a:r>
          </a:p>
          <a:p>
            <a:r>
              <a:rPr lang="en-US" dirty="0" smtClean="0"/>
              <a:t>We often use Random Sampling</a:t>
            </a:r>
          </a:p>
          <a:p>
            <a:r>
              <a:rPr lang="en-US" dirty="0" smtClean="0"/>
              <a:t>Sometimes our samples are too small</a:t>
            </a:r>
          </a:p>
          <a:p>
            <a:r>
              <a:rPr lang="en-US" dirty="0" smtClean="0"/>
              <a:t>Sometimes our samples are too large and costly</a:t>
            </a:r>
          </a:p>
          <a:p>
            <a:pPr lvl="1"/>
            <a:r>
              <a:rPr lang="en-US" dirty="0" smtClean="0"/>
              <a:t>Data cost $$$$</a:t>
            </a:r>
          </a:p>
          <a:p>
            <a:r>
              <a:rPr lang="en-US" sz="3600" b="1" i="1" dirty="0" smtClean="0"/>
              <a:t>Mostly we take what we can get and hope for the best (and use statistics to guard against unreliable conclusions)</a:t>
            </a:r>
            <a:endParaRPr lang="en-US" sz="3600" b="1" i="1" dirty="0"/>
          </a:p>
        </p:txBody>
      </p:sp>
      <p:sp>
        <p:nvSpPr>
          <p:cNvPr id="7" name="Footer Placeholder 2"/>
          <p:cNvSpPr>
            <a:spLocks noGrp="1"/>
          </p:cNvSpPr>
          <p:nvPr>
            <p:ph type="ftr" sz="quarter" idx="11"/>
          </p:nvPr>
        </p:nvSpPr>
        <p:spPr>
          <a:xfrm>
            <a:off x="838200" y="6172200"/>
            <a:ext cx="3962400" cy="457200"/>
          </a:xfrm>
        </p:spPr>
        <p:txBody>
          <a:bodyPr/>
          <a:lstStyle/>
          <a:p>
            <a:r>
              <a:rPr lang="en-US" smtClean="0"/>
              <a:t>© Brian Peacock Ergonomics (BPE) Pte. Ltd.</a:t>
            </a:r>
            <a:endParaRPr lang="en-US" dirty="0"/>
          </a:p>
        </p:txBody>
      </p:sp>
      <p:cxnSp>
        <p:nvCxnSpPr>
          <p:cNvPr id="9" name="Straight Connector 8"/>
          <p:cNvCxnSpPr/>
          <p:nvPr/>
        </p:nvCxnSpPr>
        <p:spPr>
          <a:xfrm>
            <a:off x="1066800" y="1371600"/>
            <a:ext cx="6553200"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itle 68"/>
          <p:cNvSpPr>
            <a:spLocks noGrp="1"/>
          </p:cNvSpPr>
          <p:nvPr>
            <p:ph type="title"/>
          </p:nvPr>
        </p:nvSpPr>
        <p:spPr/>
        <p:txBody>
          <a:bodyPr/>
          <a:lstStyle/>
          <a:p>
            <a:r>
              <a:rPr lang="en-US" b="1" dirty="0" smtClean="0"/>
              <a:t>Differences</a:t>
            </a:r>
            <a:endParaRPr lang="en-US" b="1" dirty="0"/>
          </a:p>
        </p:txBody>
      </p:sp>
      <p:pic>
        <p:nvPicPr>
          <p:cNvPr id="12" name="Picture 2"/>
          <p:cNvPicPr>
            <a:picLocks noChangeAspect="1" noChangeArrowheads="1"/>
          </p:cNvPicPr>
          <p:nvPr/>
        </p:nvPicPr>
        <p:blipFill>
          <a:blip r:embed="rId3" cstate="print"/>
          <a:srcRect l="5882" t="5229" r="17647" b="11111"/>
          <a:stretch>
            <a:fillRect/>
          </a:stretch>
        </p:blipFill>
        <p:spPr bwMode="auto">
          <a:xfrm>
            <a:off x="457200" y="1828800"/>
            <a:ext cx="2971800" cy="1219200"/>
          </a:xfrm>
          <a:prstGeom prst="rect">
            <a:avLst/>
          </a:prstGeom>
          <a:noFill/>
          <a:ln w="9525">
            <a:noFill/>
            <a:miter lim="800000"/>
            <a:headEnd/>
            <a:tailEnd/>
          </a:ln>
        </p:spPr>
      </p:pic>
      <p:pic>
        <p:nvPicPr>
          <p:cNvPr id="13" name="Picture 2"/>
          <p:cNvPicPr>
            <a:picLocks noChangeAspect="1" noChangeArrowheads="1"/>
          </p:cNvPicPr>
          <p:nvPr/>
        </p:nvPicPr>
        <p:blipFill>
          <a:blip r:embed="rId3" cstate="print"/>
          <a:srcRect l="5882" r="17647" b="11111"/>
          <a:stretch>
            <a:fillRect/>
          </a:stretch>
        </p:blipFill>
        <p:spPr bwMode="auto">
          <a:xfrm>
            <a:off x="4953000" y="4495800"/>
            <a:ext cx="1676400" cy="1295400"/>
          </a:xfrm>
          <a:prstGeom prst="rect">
            <a:avLst/>
          </a:prstGeom>
          <a:noFill/>
          <a:ln w="9525">
            <a:noFill/>
            <a:miter lim="800000"/>
            <a:headEnd/>
            <a:tailEnd/>
          </a:ln>
        </p:spPr>
      </p:pic>
      <p:pic>
        <p:nvPicPr>
          <p:cNvPr id="14" name="Picture 2"/>
          <p:cNvPicPr>
            <a:picLocks noChangeAspect="1" noChangeArrowheads="1"/>
          </p:cNvPicPr>
          <p:nvPr/>
        </p:nvPicPr>
        <p:blipFill>
          <a:blip r:embed="rId3" cstate="print"/>
          <a:srcRect l="5882" r="17647" b="11111"/>
          <a:stretch>
            <a:fillRect/>
          </a:stretch>
        </p:blipFill>
        <p:spPr bwMode="auto">
          <a:xfrm>
            <a:off x="6553200" y="4495800"/>
            <a:ext cx="1676400" cy="1295400"/>
          </a:xfrm>
          <a:prstGeom prst="rect">
            <a:avLst/>
          </a:prstGeom>
          <a:solidFill>
            <a:schemeClr val="accent1"/>
          </a:solidFill>
          <a:ln w="9525">
            <a:noFill/>
            <a:miter lim="800000"/>
            <a:headEnd/>
            <a:tailEnd/>
          </a:ln>
        </p:spPr>
      </p:pic>
      <p:grpSp>
        <p:nvGrpSpPr>
          <p:cNvPr id="67" name="Group 66"/>
          <p:cNvGrpSpPr/>
          <p:nvPr/>
        </p:nvGrpSpPr>
        <p:grpSpPr>
          <a:xfrm>
            <a:off x="4419600" y="1828800"/>
            <a:ext cx="4191000" cy="1295400"/>
            <a:chOff x="3581400" y="1828800"/>
            <a:chExt cx="4191000" cy="1295400"/>
          </a:xfrm>
        </p:grpSpPr>
        <p:pic>
          <p:nvPicPr>
            <p:cNvPr id="19" name="Picture 2"/>
            <p:cNvPicPr>
              <a:picLocks noChangeAspect="1" noChangeArrowheads="1"/>
            </p:cNvPicPr>
            <p:nvPr/>
          </p:nvPicPr>
          <p:blipFill>
            <a:blip r:embed="rId3" cstate="print"/>
            <a:srcRect l="5882" r="17647" b="11111"/>
            <a:stretch>
              <a:fillRect/>
            </a:stretch>
          </p:blipFill>
          <p:spPr bwMode="auto">
            <a:xfrm>
              <a:off x="3581400" y="1828800"/>
              <a:ext cx="2971800" cy="1295400"/>
            </a:xfrm>
            <a:prstGeom prst="rect">
              <a:avLst/>
            </a:prstGeom>
            <a:solidFill>
              <a:srgbClr val="C00000"/>
            </a:solidFill>
            <a:ln w="9525">
              <a:noFill/>
              <a:miter lim="800000"/>
              <a:headEnd/>
              <a:tailEnd/>
            </a:ln>
          </p:spPr>
        </p:pic>
        <p:pic>
          <p:nvPicPr>
            <p:cNvPr id="17" name="Picture 2"/>
            <p:cNvPicPr>
              <a:picLocks noChangeAspect="1" noChangeArrowheads="1"/>
            </p:cNvPicPr>
            <p:nvPr/>
          </p:nvPicPr>
          <p:blipFill>
            <a:blip r:embed="rId3" cstate="print">
              <a:clrChange>
                <a:clrFrom>
                  <a:srgbClr val="FEFEFE"/>
                </a:clrFrom>
                <a:clrTo>
                  <a:srgbClr val="FEFEFE">
                    <a:alpha val="0"/>
                  </a:srgbClr>
                </a:clrTo>
              </a:clrChange>
            </a:blip>
            <a:srcRect l="5882" r="17647" b="11111"/>
            <a:stretch>
              <a:fillRect/>
            </a:stretch>
          </p:blipFill>
          <p:spPr bwMode="auto">
            <a:xfrm>
              <a:off x="4800600" y="1828800"/>
              <a:ext cx="2971800" cy="1295400"/>
            </a:xfrm>
            <a:prstGeom prst="rect">
              <a:avLst/>
            </a:prstGeom>
            <a:solidFill>
              <a:schemeClr val="accent1">
                <a:alpha val="0"/>
              </a:schemeClr>
            </a:solidFill>
            <a:ln w="9525">
              <a:noFill/>
              <a:miter lim="800000"/>
              <a:headEnd/>
              <a:tailEnd/>
            </a:ln>
          </p:spPr>
        </p:pic>
      </p:grpSp>
      <p:cxnSp>
        <p:nvCxnSpPr>
          <p:cNvPr id="21" name="Straight Connector 20"/>
          <p:cNvCxnSpPr>
            <a:stCxn id="12" idx="0"/>
            <a:endCxn id="12" idx="2"/>
          </p:cNvCxnSpPr>
          <p:nvPr/>
        </p:nvCxnSpPr>
        <p:spPr>
          <a:xfrm rot="16200000" flipH="1">
            <a:off x="1333500" y="2438400"/>
            <a:ext cx="1219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6744494" y="5142706"/>
            <a:ext cx="1295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5144294" y="5142706"/>
            <a:ext cx="1295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6515894" y="2475706"/>
            <a:ext cx="1295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5372894" y="2475706"/>
            <a:ext cx="114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371600" y="2438400"/>
            <a:ext cx="1219200" cy="1588"/>
          </a:xfrm>
          <a:prstGeom prst="straightConnector1">
            <a:avLst/>
          </a:prstGeom>
          <a:ln w="38100">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486400" y="5257800"/>
            <a:ext cx="685800" cy="1588"/>
          </a:xfrm>
          <a:prstGeom prst="straightConnector1">
            <a:avLst/>
          </a:prstGeom>
          <a:ln w="38100">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7010400" y="5334000"/>
            <a:ext cx="762000" cy="1588"/>
          </a:xfrm>
          <a:prstGeom prst="straightConnector1">
            <a:avLst/>
          </a:prstGeom>
          <a:ln w="38100">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553200" y="2667000"/>
            <a:ext cx="1219200" cy="1588"/>
          </a:xfrm>
          <a:prstGeom prst="straightConnector1">
            <a:avLst/>
          </a:prstGeom>
          <a:ln w="38100">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257800" y="2667000"/>
            <a:ext cx="1219200" cy="1588"/>
          </a:xfrm>
          <a:prstGeom prst="straightConnector1">
            <a:avLst/>
          </a:prstGeom>
          <a:ln w="38100">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5943600" y="3276600"/>
            <a:ext cx="1143000" cy="1588"/>
          </a:xfrm>
          <a:prstGeom prst="straightConnector1">
            <a:avLst/>
          </a:prstGeom>
          <a:ln w="76200">
            <a:headEnd type="arrow"/>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endCxn id="74" idx="1"/>
          </p:cNvCxnSpPr>
          <p:nvPr/>
        </p:nvCxnSpPr>
        <p:spPr>
          <a:xfrm>
            <a:off x="5791200" y="6019800"/>
            <a:ext cx="1600200" cy="32266"/>
          </a:xfrm>
          <a:prstGeom prst="straightConnector1">
            <a:avLst/>
          </a:prstGeom>
          <a:ln w="76200">
            <a:headEnd type="arrow"/>
            <a:tailEnd type="arrow"/>
          </a:ln>
        </p:spPr>
        <p:style>
          <a:lnRef idx="1">
            <a:schemeClr val="accent1"/>
          </a:lnRef>
          <a:fillRef idx="0">
            <a:schemeClr val="accent1"/>
          </a:fillRef>
          <a:effectRef idx="0">
            <a:schemeClr val="accent1"/>
          </a:effectRef>
          <a:fontRef idx="minor">
            <a:schemeClr val="tx1"/>
          </a:fontRef>
        </p:style>
      </p:cxnSp>
      <p:grpSp>
        <p:nvGrpSpPr>
          <p:cNvPr id="55" name="Group 54"/>
          <p:cNvGrpSpPr/>
          <p:nvPr/>
        </p:nvGrpSpPr>
        <p:grpSpPr>
          <a:xfrm>
            <a:off x="1295400" y="3962400"/>
            <a:ext cx="1752600" cy="1592997"/>
            <a:chOff x="4191000" y="457200"/>
            <a:chExt cx="1752600" cy="1592997"/>
          </a:xfrm>
          <a:solidFill>
            <a:srgbClr val="FFFF00"/>
          </a:solidFill>
        </p:grpSpPr>
        <p:grpSp>
          <p:nvGrpSpPr>
            <p:cNvPr id="45" name="Group 44"/>
            <p:cNvGrpSpPr/>
            <p:nvPr/>
          </p:nvGrpSpPr>
          <p:grpSpPr>
            <a:xfrm>
              <a:off x="4191000" y="457200"/>
              <a:ext cx="609600" cy="584775"/>
              <a:chOff x="4191000" y="393700"/>
              <a:chExt cx="609600" cy="1072088"/>
            </a:xfrm>
            <a:grpFill/>
          </p:grpSpPr>
          <p:sp>
            <p:nvSpPr>
              <p:cNvPr id="41" name="TextBox 40"/>
              <p:cNvSpPr txBox="1"/>
              <p:nvPr/>
            </p:nvSpPr>
            <p:spPr>
              <a:xfrm>
                <a:off x="4191000" y="393700"/>
                <a:ext cx="609600" cy="1072088"/>
              </a:xfrm>
              <a:prstGeom prst="rect">
                <a:avLst/>
              </a:prstGeom>
              <a:noFill/>
              <a:ln w="19050">
                <a:noFill/>
              </a:ln>
            </p:spPr>
            <p:txBody>
              <a:bodyPr wrap="square" rtlCol="0">
                <a:spAutoFit/>
              </a:bodyPr>
              <a:lstStyle/>
              <a:p>
                <a:r>
                  <a:rPr lang="en-US" sz="3200" b="1" dirty="0" smtClean="0"/>
                  <a:t>X</a:t>
                </a:r>
                <a:r>
                  <a:rPr lang="en-US" sz="3200" b="1" baseline="-25000" dirty="0" smtClean="0"/>
                  <a:t>1</a:t>
                </a:r>
                <a:endParaRPr lang="en-US" sz="3200" b="1" baseline="-25000" dirty="0"/>
              </a:p>
            </p:txBody>
          </p:sp>
          <p:cxnSp>
            <p:nvCxnSpPr>
              <p:cNvPr id="43" name="Straight Connector 42"/>
              <p:cNvCxnSpPr/>
              <p:nvPr/>
            </p:nvCxnSpPr>
            <p:spPr>
              <a:xfrm>
                <a:off x="4229100" y="533400"/>
                <a:ext cx="304800" cy="0"/>
              </a:xfrm>
              <a:prstGeom prst="line">
                <a:avLst/>
              </a:prstGeom>
              <a:grpFill/>
              <a:ln w="19050"/>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5334000" y="457200"/>
              <a:ext cx="609600" cy="584775"/>
              <a:chOff x="4191000" y="457200"/>
              <a:chExt cx="609600" cy="584775"/>
            </a:xfrm>
            <a:grpFill/>
          </p:grpSpPr>
          <p:sp>
            <p:nvSpPr>
              <p:cNvPr id="47" name="TextBox 46"/>
              <p:cNvSpPr txBox="1"/>
              <p:nvPr/>
            </p:nvSpPr>
            <p:spPr>
              <a:xfrm>
                <a:off x="4191000" y="457200"/>
                <a:ext cx="609600" cy="584775"/>
              </a:xfrm>
              <a:prstGeom prst="rect">
                <a:avLst/>
              </a:prstGeom>
              <a:noFill/>
              <a:ln w="19050">
                <a:noFill/>
              </a:ln>
            </p:spPr>
            <p:txBody>
              <a:bodyPr wrap="square" rtlCol="0">
                <a:spAutoFit/>
              </a:bodyPr>
              <a:lstStyle/>
              <a:p>
                <a:r>
                  <a:rPr lang="en-US" sz="3200" b="1" dirty="0" smtClean="0"/>
                  <a:t>X</a:t>
                </a:r>
                <a:r>
                  <a:rPr lang="en-US" sz="3200" b="1" baseline="-25000" dirty="0" smtClean="0"/>
                  <a:t>2</a:t>
                </a:r>
                <a:endParaRPr lang="en-US" sz="3200" b="1" baseline="-25000" dirty="0"/>
              </a:p>
            </p:txBody>
          </p:sp>
          <p:cxnSp>
            <p:nvCxnSpPr>
              <p:cNvPr id="48" name="Straight Connector 47"/>
              <p:cNvCxnSpPr/>
              <p:nvPr/>
            </p:nvCxnSpPr>
            <p:spPr>
              <a:xfrm>
                <a:off x="4229100" y="533400"/>
                <a:ext cx="304800" cy="0"/>
              </a:xfrm>
              <a:prstGeom prst="line">
                <a:avLst/>
              </a:prstGeom>
              <a:grpFill/>
              <a:ln w="19050"/>
            </p:spPr>
            <p:style>
              <a:lnRef idx="1">
                <a:schemeClr val="accent1"/>
              </a:lnRef>
              <a:fillRef idx="0">
                <a:schemeClr val="accent1"/>
              </a:fillRef>
              <a:effectRef idx="0">
                <a:schemeClr val="accent1"/>
              </a:effectRef>
              <a:fontRef idx="minor">
                <a:schemeClr val="tx1"/>
              </a:fontRef>
            </p:style>
          </p:cxnSp>
        </p:grpSp>
        <p:cxnSp>
          <p:nvCxnSpPr>
            <p:cNvPr id="51" name="Straight Connector 50"/>
            <p:cNvCxnSpPr/>
            <p:nvPr/>
          </p:nvCxnSpPr>
          <p:spPr>
            <a:xfrm>
              <a:off x="4267200" y="1143000"/>
              <a:ext cx="1600200" cy="0"/>
            </a:xfrm>
            <a:prstGeom prst="line">
              <a:avLst/>
            </a:prstGeom>
            <a:grpFill/>
            <a:ln w="57150"/>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191000" y="1219200"/>
              <a:ext cx="1752600" cy="830997"/>
            </a:xfrm>
            <a:prstGeom prst="rect">
              <a:avLst/>
            </a:prstGeom>
            <a:noFill/>
            <a:ln w="19050">
              <a:noFill/>
            </a:ln>
          </p:spPr>
          <p:txBody>
            <a:bodyPr wrap="square" rtlCol="0">
              <a:spAutoFit/>
            </a:bodyPr>
            <a:lstStyle/>
            <a:p>
              <a:r>
                <a:rPr lang="en-US" sz="4800" b="1" dirty="0" smtClean="0"/>
                <a:t>S / </a:t>
              </a:r>
              <a:r>
                <a:rPr lang="en-US" sz="4000" b="1" dirty="0" smtClean="0">
                  <a:sym typeface="Symbol"/>
                </a:rPr>
                <a:t>n</a:t>
              </a:r>
              <a:endParaRPr lang="en-US" sz="4800" b="1" dirty="0"/>
            </a:p>
          </p:txBody>
        </p:sp>
        <p:cxnSp>
          <p:nvCxnSpPr>
            <p:cNvPr id="65" name="Straight Connector 64"/>
            <p:cNvCxnSpPr/>
            <p:nvPr/>
          </p:nvCxnSpPr>
          <p:spPr>
            <a:xfrm>
              <a:off x="4876800" y="762000"/>
              <a:ext cx="304800" cy="0"/>
            </a:xfrm>
            <a:prstGeom prst="line">
              <a:avLst/>
            </a:prstGeom>
            <a:grpFill/>
            <a:ln w="57150"/>
          </p:spPr>
          <p:style>
            <a:lnRef idx="1">
              <a:schemeClr val="accent1"/>
            </a:lnRef>
            <a:fillRef idx="0">
              <a:schemeClr val="accent1"/>
            </a:fillRef>
            <a:effectRef idx="0">
              <a:schemeClr val="accent1"/>
            </a:effectRef>
            <a:fontRef idx="minor">
              <a:schemeClr val="tx1"/>
            </a:fontRef>
          </p:style>
        </p:cxnSp>
      </p:grpSp>
      <p:sp>
        <p:nvSpPr>
          <p:cNvPr id="58" name="TextBox 57"/>
          <p:cNvSpPr txBox="1"/>
          <p:nvPr/>
        </p:nvSpPr>
        <p:spPr>
          <a:xfrm>
            <a:off x="5867400" y="533400"/>
            <a:ext cx="685800" cy="369332"/>
          </a:xfrm>
          <a:prstGeom prst="rect">
            <a:avLst/>
          </a:prstGeom>
          <a:noFill/>
        </p:spPr>
        <p:txBody>
          <a:bodyPr wrap="square" rtlCol="0">
            <a:spAutoFit/>
          </a:bodyPr>
          <a:lstStyle/>
          <a:p>
            <a:endParaRPr lang="en-US" dirty="0"/>
          </a:p>
        </p:txBody>
      </p:sp>
      <p:sp>
        <p:nvSpPr>
          <p:cNvPr id="70" name="TextBox 69"/>
          <p:cNvSpPr txBox="1"/>
          <p:nvPr/>
        </p:nvSpPr>
        <p:spPr>
          <a:xfrm>
            <a:off x="5638800" y="3124200"/>
            <a:ext cx="381000" cy="369332"/>
          </a:xfrm>
          <a:prstGeom prst="rect">
            <a:avLst/>
          </a:prstGeom>
          <a:noFill/>
        </p:spPr>
        <p:txBody>
          <a:bodyPr wrap="square" rtlCol="0">
            <a:spAutoFit/>
          </a:bodyPr>
          <a:lstStyle/>
          <a:p>
            <a:pPr algn="ctr"/>
            <a:r>
              <a:rPr lang="en-US" dirty="0" smtClean="0"/>
              <a:t>A</a:t>
            </a:r>
            <a:endParaRPr lang="en-US" dirty="0"/>
          </a:p>
        </p:txBody>
      </p:sp>
      <p:sp>
        <p:nvSpPr>
          <p:cNvPr id="71" name="TextBox 70"/>
          <p:cNvSpPr txBox="1"/>
          <p:nvPr/>
        </p:nvSpPr>
        <p:spPr>
          <a:xfrm>
            <a:off x="1600200" y="3124200"/>
            <a:ext cx="609600" cy="369332"/>
          </a:xfrm>
          <a:prstGeom prst="rect">
            <a:avLst/>
          </a:prstGeom>
          <a:noFill/>
        </p:spPr>
        <p:txBody>
          <a:bodyPr wrap="square" rtlCol="0">
            <a:spAutoFit/>
          </a:bodyPr>
          <a:lstStyle/>
          <a:p>
            <a:pPr algn="ctr"/>
            <a:r>
              <a:rPr lang="en-US" dirty="0" smtClean="0"/>
              <a:t>A</a:t>
            </a:r>
            <a:endParaRPr lang="en-US" dirty="0"/>
          </a:p>
        </p:txBody>
      </p:sp>
      <p:sp>
        <p:nvSpPr>
          <p:cNvPr id="72" name="TextBox 71"/>
          <p:cNvSpPr txBox="1"/>
          <p:nvPr/>
        </p:nvSpPr>
        <p:spPr>
          <a:xfrm>
            <a:off x="7086600" y="3124200"/>
            <a:ext cx="304800" cy="369332"/>
          </a:xfrm>
          <a:prstGeom prst="rect">
            <a:avLst/>
          </a:prstGeom>
          <a:noFill/>
        </p:spPr>
        <p:txBody>
          <a:bodyPr wrap="square" rtlCol="0">
            <a:spAutoFit/>
          </a:bodyPr>
          <a:lstStyle/>
          <a:p>
            <a:pPr algn="ctr"/>
            <a:r>
              <a:rPr lang="en-US" dirty="0" smtClean="0"/>
              <a:t>B</a:t>
            </a:r>
            <a:endParaRPr lang="en-US" dirty="0"/>
          </a:p>
        </p:txBody>
      </p:sp>
      <p:sp>
        <p:nvSpPr>
          <p:cNvPr id="73" name="TextBox 72"/>
          <p:cNvSpPr txBox="1"/>
          <p:nvPr/>
        </p:nvSpPr>
        <p:spPr>
          <a:xfrm>
            <a:off x="5562600" y="5867400"/>
            <a:ext cx="228600" cy="369332"/>
          </a:xfrm>
          <a:prstGeom prst="rect">
            <a:avLst/>
          </a:prstGeom>
          <a:noFill/>
        </p:spPr>
        <p:txBody>
          <a:bodyPr wrap="square" rtlCol="0">
            <a:spAutoFit/>
          </a:bodyPr>
          <a:lstStyle/>
          <a:p>
            <a:pPr algn="ctr"/>
            <a:r>
              <a:rPr lang="en-US" dirty="0" smtClean="0"/>
              <a:t>A</a:t>
            </a:r>
            <a:endParaRPr lang="en-US" dirty="0"/>
          </a:p>
        </p:txBody>
      </p:sp>
      <p:sp>
        <p:nvSpPr>
          <p:cNvPr id="74" name="TextBox 73"/>
          <p:cNvSpPr txBox="1"/>
          <p:nvPr/>
        </p:nvSpPr>
        <p:spPr>
          <a:xfrm>
            <a:off x="7391400" y="5867400"/>
            <a:ext cx="228600" cy="369332"/>
          </a:xfrm>
          <a:prstGeom prst="rect">
            <a:avLst/>
          </a:prstGeom>
          <a:noFill/>
        </p:spPr>
        <p:txBody>
          <a:bodyPr wrap="square" rtlCol="0">
            <a:spAutoFit/>
          </a:bodyPr>
          <a:lstStyle/>
          <a:p>
            <a:pPr algn="ctr"/>
            <a:r>
              <a:rPr lang="en-US" dirty="0" smtClean="0"/>
              <a:t>B</a:t>
            </a:r>
            <a:endParaRPr lang="en-US" dirty="0"/>
          </a:p>
        </p:txBody>
      </p:sp>
      <p:sp>
        <p:nvSpPr>
          <p:cNvPr id="49" name="Footer Placeholder 2"/>
          <p:cNvSpPr>
            <a:spLocks noGrp="1"/>
          </p:cNvSpPr>
          <p:nvPr>
            <p:ph type="ftr" sz="quarter" idx="11"/>
          </p:nvPr>
        </p:nvSpPr>
        <p:spPr>
          <a:xfrm>
            <a:off x="838200" y="6172200"/>
            <a:ext cx="3962400" cy="457200"/>
          </a:xfrm>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b="1" smtClean="0"/>
              <a:t>Associations (Regression)</a:t>
            </a:r>
            <a:endParaRPr lang="en-US" b="1" dirty="0"/>
          </a:p>
        </p:txBody>
      </p:sp>
      <p:graphicFrame>
        <p:nvGraphicFramePr>
          <p:cNvPr id="7" name="Chart 6"/>
          <p:cNvGraphicFramePr/>
          <p:nvPr/>
        </p:nvGraphicFramePr>
        <p:xfrm>
          <a:off x="533400" y="1143000"/>
          <a:ext cx="73914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2819400" y="5410200"/>
            <a:ext cx="2743200" cy="369332"/>
          </a:xfrm>
          <a:prstGeom prst="rect">
            <a:avLst/>
          </a:prstGeom>
          <a:noFill/>
        </p:spPr>
        <p:txBody>
          <a:bodyPr wrap="square" rtlCol="0">
            <a:spAutoFit/>
          </a:bodyPr>
          <a:lstStyle/>
          <a:p>
            <a:pPr algn="ctr"/>
            <a:r>
              <a:rPr lang="en-US" dirty="0" smtClean="0"/>
              <a:t>Weight</a:t>
            </a:r>
            <a:endParaRPr lang="en-US" dirty="0"/>
          </a:p>
        </p:txBody>
      </p:sp>
      <p:sp>
        <p:nvSpPr>
          <p:cNvPr id="12" name="TextBox 11"/>
          <p:cNvSpPr txBox="1"/>
          <p:nvPr/>
        </p:nvSpPr>
        <p:spPr>
          <a:xfrm>
            <a:off x="381000" y="1219200"/>
            <a:ext cx="1295400" cy="369332"/>
          </a:xfrm>
          <a:prstGeom prst="rect">
            <a:avLst/>
          </a:prstGeom>
          <a:noFill/>
        </p:spPr>
        <p:txBody>
          <a:bodyPr wrap="square" rtlCol="0">
            <a:spAutoFit/>
          </a:bodyPr>
          <a:lstStyle/>
          <a:p>
            <a:pPr algn="ctr"/>
            <a:r>
              <a:rPr lang="en-US" dirty="0" smtClean="0"/>
              <a:t>Height</a:t>
            </a:r>
            <a:endParaRPr lang="en-US" dirty="0"/>
          </a:p>
        </p:txBody>
      </p:sp>
      <p:sp>
        <p:nvSpPr>
          <p:cNvPr id="18" name="Footer Placeholder 2"/>
          <p:cNvSpPr>
            <a:spLocks noGrp="1"/>
          </p:cNvSpPr>
          <p:nvPr>
            <p:ph type="ftr" sz="quarter" idx="11"/>
          </p:nvPr>
        </p:nvSpPr>
        <p:spPr>
          <a:xfrm>
            <a:off x="838200" y="6172200"/>
            <a:ext cx="3962400" cy="457200"/>
          </a:xfrm>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b="1" dirty="0" smtClean="0"/>
              <a:t>Associations (Correlation)</a:t>
            </a:r>
            <a:endParaRPr lang="en-US" b="1" dirty="0"/>
          </a:p>
        </p:txBody>
      </p:sp>
      <p:graphicFrame>
        <p:nvGraphicFramePr>
          <p:cNvPr id="7" name="Chart 6"/>
          <p:cNvGraphicFramePr/>
          <p:nvPr/>
        </p:nvGraphicFramePr>
        <p:xfrm>
          <a:off x="457200" y="1143000"/>
          <a:ext cx="73914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2819400" y="5410200"/>
            <a:ext cx="2743200" cy="369332"/>
          </a:xfrm>
          <a:prstGeom prst="rect">
            <a:avLst/>
          </a:prstGeom>
          <a:noFill/>
        </p:spPr>
        <p:txBody>
          <a:bodyPr wrap="square" rtlCol="0">
            <a:spAutoFit/>
          </a:bodyPr>
          <a:lstStyle/>
          <a:p>
            <a:pPr algn="ctr"/>
            <a:r>
              <a:rPr lang="en-US" dirty="0" smtClean="0"/>
              <a:t>Height</a:t>
            </a:r>
            <a:endParaRPr lang="en-US" dirty="0"/>
          </a:p>
        </p:txBody>
      </p:sp>
      <p:sp>
        <p:nvSpPr>
          <p:cNvPr id="12" name="TextBox 11"/>
          <p:cNvSpPr txBox="1"/>
          <p:nvPr/>
        </p:nvSpPr>
        <p:spPr>
          <a:xfrm>
            <a:off x="381000" y="1219200"/>
            <a:ext cx="1295400" cy="369332"/>
          </a:xfrm>
          <a:prstGeom prst="rect">
            <a:avLst/>
          </a:prstGeom>
          <a:noFill/>
        </p:spPr>
        <p:txBody>
          <a:bodyPr wrap="square" rtlCol="0">
            <a:spAutoFit/>
          </a:bodyPr>
          <a:lstStyle/>
          <a:p>
            <a:pPr algn="ctr"/>
            <a:r>
              <a:rPr lang="en-US" dirty="0" smtClean="0"/>
              <a:t>Intelligence</a:t>
            </a:r>
            <a:endParaRPr lang="en-US" dirty="0"/>
          </a:p>
        </p:txBody>
      </p:sp>
      <p:sp>
        <p:nvSpPr>
          <p:cNvPr id="9" name="Footer Placeholder 2"/>
          <p:cNvSpPr txBox="1">
            <a:spLocks/>
          </p:cNvSpPr>
          <p:nvPr/>
        </p:nvSpPr>
        <p:spPr>
          <a:xfrm>
            <a:off x="838200" y="6172200"/>
            <a:ext cx="3962400" cy="4572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 Brian Peacock Ergonomics (BPE) Pte. Ltd.</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Footer Placeholder 9"/>
          <p:cNvSpPr>
            <a:spLocks noGrp="1"/>
          </p:cNvSpPr>
          <p:nvPr>
            <p:ph type="ftr" sz="quarter" idx="11"/>
          </p:nvPr>
        </p:nvSpPr>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4" name="Rectangle 5"/>
          <p:cNvSpPr>
            <a:spLocks noGrp="1"/>
          </p:cNvSpPr>
          <p:nvPr>
            <p:ph type="title"/>
          </p:nvPr>
        </p:nvSpPr>
        <p:spPr/>
        <p:txBody>
          <a:bodyPr/>
          <a:lstStyle/>
          <a:p>
            <a:r>
              <a:rPr lang="en-US" smtClean="0"/>
              <a:t>Non Linear Regression</a:t>
            </a:r>
          </a:p>
        </p:txBody>
      </p:sp>
      <p:graphicFrame>
        <p:nvGraphicFramePr>
          <p:cNvPr id="119812" name="Object 4"/>
          <p:cNvGraphicFramePr>
            <a:graphicFrameLocks noChangeAspect="1"/>
          </p:cNvGraphicFramePr>
          <p:nvPr/>
        </p:nvGraphicFramePr>
        <p:xfrm>
          <a:off x="381000" y="1295400"/>
          <a:ext cx="8458200" cy="4619625"/>
        </p:xfrm>
        <a:graphic>
          <a:graphicData uri="http://schemas.openxmlformats.org/presentationml/2006/ole">
            <mc:AlternateContent xmlns:mc="http://schemas.openxmlformats.org/markup-compatibility/2006">
              <mc:Choice xmlns:v="urn:schemas-microsoft-com:vml" Requires="v">
                <p:oleObj spid="_x0000_s1027" name="Chart" r:id="rId5" imgW="8686800" imgH="4749800" progId="Excel.Sheet.8">
                  <p:embed/>
                </p:oleObj>
              </mc:Choice>
              <mc:Fallback>
                <p:oleObj name="Chart" r:id="rId5" imgW="8686800" imgH="4749800" progId="Excel.Shee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1295400"/>
                        <a:ext cx="8458200" cy="461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Footer Placeholder 2"/>
          <p:cNvSpPr>
            <a:spLocks noGrp="1"/>
          </p:cNvSpPr>
          <p:nvPr>
            <p:ph type="ftr" sz="quarter" idx="11"/>
          </p:nvPr>
        </p:nvSpPr>
        <p:spPr>
          <a:xfrm>
            <a:off x="838200" y="6172200"/>
            <a:ext cx="3962400" cy="457200"/>
          </a:xfrm>
        </p:spPr>
        <p:txBody>
          <a:bodyPr/>
          <a:lstStyle/>
          <a:p>
            <a:r>
              <a:rPr lang="en-US" smtClean="0"/>
              <a:t>© Brian Peacock Ergonomics (BPE) Pte. Ltd.</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472</TotalTime>
  <Words>1928</Words>
  <Application>Microsoft Office PowerPoint</Application>
  <PresentationFormat>On-screen Show (4:3)</PresentationFormat>
  <Paragraphs>491</Paragraphs>
  <Slides>33</Slides>
  <Notes>33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Equity</vt:lpstr>
      <vt:lpstr>Chart</vt:lpstr>
      <vt:lpstr>Human Variability and Statistics</vt:lpstr>
      <vt:lpstr>People Vary</vt:lpstr>
      <vt:lpstr>Situations and effects of Time vary</vt:lpstr>
      <vt:lpstr>Types of Data</vt:lpstr>
      <vt:lpstr>Samples and Populations</vt:lpstr>
      <vt:lpstr>Differences</vt:lpstr>
      <vt:lpstr>Associations (Regression)</vt:lpstr>
      <vt:lpstr>Associations (Correlation)</vt:lpstr>
      <vt:lpstr>Non Linear Regression</vt:lpstr>
      <vt:lpstr>Policy, percentiles and other statistics exercises </vt:lpstr>
      <vt:lpstr>Data Capture</vt:lpstr>
      <vt:lpstr>Weight</vt:lpstr>
      <vt:lpstr>Regression</vt:lpstr>
      <vt:lpstr>Conclusions</vt:lpstr>
      <vt:lpstr>The Policy Question</vt:lpstr>
      <vt:lpstr>Data on Human Variability</vt:lpstr>
      <vt:lpstr>Experimental Design</vt:lpstr>
      <vt:lpstr>The Purposes of Experimental Design</vt:lpstr>
      <vt:lpstr>Independent and Dependent Variables</vt:lpstr>
      <vt:lpstr>Concomitant Variables</vt:lpstr>
      <vt:lpstr>Confounding</vt:lpstr>
      <vt:lpstr>Data Economy</vt:lpstr>
      <vt:lpstr>The Problem</vt:lpstr>
      <vt:lpstr>PowerPoint Presentation</vt:lpstr>
      <vt:lpstr>One Factor with 4 Levels Four Replications of each level</vt:lpstr>
      <vt:lpstr>Randomized Blocks, No Replications</vt:lpstr>
      <vt:lpstr>Two Factor, No Replications</vt:lpstr>
      <vt:lpstr>Two Factor with Replications Factorial Design</vt:lpstr>
      <vt:lpstr>Latin Square (Three Factors – A, B, and C, each with 4 levels)</vt:lpstr>
      <vt:lpstr>Airplane Evacuation Experimental Design</vt:lpstr>
      <vt:lpstr>Human Subjects Designs</vt:lpstr>
      <vt:lpstr>Within and Between Subjects Designs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user</cp:lastModifiedBy>
  <cp:revision>43</cp:revision>
  <cp:lastPrinted>2010-07-30T10:47:27Z</cp:lastPrinted>
  <dcterms:created xsi:type="dcterms:W3CDTF">2010-08-01T06:49:35Z</dcterms:created>
  <dcterms:modified xsi:type="dcterms:W3CDTF">2014-07-03T13:49:46Z</dcterms:modified>
</cp:coreProperties>
</file>