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285" r:id="rId2"/>
    <p:sldId id="294" r:id="rId3"/>
    <p:sldId id="322" r:id="rId4"/>
    <p:sldId id="326" r:id="rId5"/>
    <p:sldId id="327" r:id="rId6"/>
    <p:sldId id="328" r:id="rId7"/>
    <p:sldId id="286" r:id="rId8"/>
    <p:sldId id="287" r:id="rId9"/>
    <p:sldId id="301" r:id="rId10"/>
    <p:sldId id="289" r:id="rId11"/>
    <p:sldId id="297" r:id="rId12"/>
    <p:sldId id="290" r:id="rId13"/>
    <p:sldId id="291" r:id="rId14"/>
    <p:sldId id="324" r:id="rId15"/>
    <p:sldId id="295" r:id="rId16"/>
    <p:sldId id="296" r:id="rId17"/>
    <p:sldId id="325" r:id="rId18"/>
    <p:sldId id="298" r:id="rId19"/>
    <p:sldId id="299" r:id="rId20"/>
    <p:sldId id="302" r:id="rId21"/>
    <p:sldId id="305" r:id="rId22"/>
    <p:sldId id="310" r:id="rId23"/>
    <p:sldId id="312" r:id="rId24"/>
    <p:sldId id="307" r:id="rId25"/>
    <p:sldId id="308" r:id="rId26"/>
    <p:sldId id="31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bw"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376" autoAdjust="0"/>
    <p:restoredTop sz="94660"/>
  </p:normalViewPr>
  <p:slideViewPr>
    <p:cSldViewPr>
      <p:cViewPr varScale="1">
        <p:scale>
          <a:sx n="69" d="100"/>
          <a:sy n="69" d="100"/>
        </p:scale>
        <p:origin x="-142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AEDC8E9-A34B-4845-A62A-D01726A5D974}" type="slidenum">
              <a:rPr lang="en-US" smtClean="0"/>
              <a:pPr/>
              <a:t>‹#›</a:t>
            </a:fld>
            <a:endParaRPr lang="en-US"/>
          </a:p>
        </p:txBody>
      </p:sp>
    </p:spTree>
    <p:extLst>
      <p:ext uri="{BB962C8B-B14F-4D97-AF65-F5344CB8AC3E}">
        <p14:creationId xmlns:p14="http://schemas.microsoft.com/office/powerpoint/2010/main" val="124031616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F1A29F-BBC2-43B7-BC82-DE9093E1A9C7}" type="slidenum">
              <a:rPr lang="en-US" smtClean="0"/>
              <a:pPr/>
              <a:t>‹#›</a:t>
            </a:fld>
            <a:endParaRPr lang="en-US"/>
          </a:p>
        </p:txBody>
      </p:sp>
    </p:spTree>
    <p:extLst>
      <p:ext uri="{BB962C8B-B14F-4D97-AF65-F5344CB8AC3E}">
        <p14:creationId xmlns:p14="http://schemas.microsoft.com/office/powerpoint/2010/main" val="93806873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F1A29F-BBC2-43B7-BC82-DE9093E1A9C7}" type="slidenum">
              <a:rPr lang="en-US" smtClean="0"/>
              <a:pPr/>
              <a:t>1</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F1A29F-BBC2-43B7-BC82-DE9093E1A9C7}" type="slidenum">
              <a:rPr lang="en-US" smtClean="0"/>
              <a:pPr/>
              <a:t>11</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F1A29F-BBC2-43B7-BC82-DE9093E1A9C7}" type="slidenum">
              <a:rPr lang="en-US" smtClean="0"/>
              <a:pPr/>
              <a:t>12</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F1A29F-BBC2-43B7-BC82-DE9093E1A9C7}" type="slidenum">
              <a:rPr lang="en-US" smtClean="0"/>
              <a:pPr/>
              <a:t>13</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p:spPr>
      </p:sp>
      <p:sp>
        <p:nvSpPr>
          <p:cNvPr id="1945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EFAFA8F-5484-412A-8362-A389217C6AB9}" type="slidenum">
              <a:rPr lang="en-US" smtClean="0"/>
              <a:pPr>
                <a:defRPr/>
              </a:pPr>
              <a:t>14</a:t>
            </a:fld>
            <a:endParaRPr lang="en-US"/>
          </a:p>
        </p:txBody>
      </p:sp>
      <p:sp>
        <p:nvSpPr>
          <p:cNvPr id="5" name="Date Placeholder 4"/>
          <p:cNvSpPr>
            <a:spLocks noGrp="1"/>
          </p:cNvSpPr>
          <p:nvPr>
            <p:ph type="dt" idx="10"/>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F1A29F-BBC2-43B7-BC82-DE9093E1A9C7}" type="slidenum">
              <a:rPr lang="en-US" smtClean="0"/>
              <a:pPr/>
              <a:t>15</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F1A29F-BBC2-43B7-BC82-DE9093E1A9C7}" type="slidenum">
              <a:rPr lang="en-US" smtClean="0"/>
              <a:pPr/>
              <a:t>16</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bwMode="auto">
          <a:noFill/>
          <a:ln>
            <a:solidFill>
              <a:srgbClr val="000000"/>
            </a:solidFill>
            <a:miter lim="800000"/>
            <a:headEnd/>
            <a:tailEnd/>
          </a:ln>
        </p:spPr>
      </p:sp>
      <p:sp>
        <p:nvSpPr>
          <p:cNvPr id="2396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2411F21-8FBE-4971-9DD9-9A6C01B7D1C3}" type="slidenum">
              <a:rPr lang="en-US" smtClean="0"/>
              <a:pPr>
                <a:defRPr/>
              </a:pPr>
              <a:t>17</a:t>
            </a:fld>
            <a:endParaRPr lang="en-US"/>
          </a:p>
        </p:txBody>
      </p:sp>
      <p:sp>
        <p:nvSpPr>
          <p:cNvPr id="5" name="Date Placeholder 4"/>
          <p:cNvSpPr>
            <a:spLocks noGrp="1"/>
          </p:cNvSpPr>
          <p:nvPr>
            <p:ph type="dt" idx="10"/>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F1A29F-BBC2-43B7-BC82-DE9093E1A9C7}" type="slidenum">
              <a:rPr lang="en-US" smtClean="0"/>
              <a:pPr/>
              <a:t>18</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F1A29F-BBC2-43B7-BC82-DE9093E1A9C7}" type="slidenum">
              <a:rPr lang="en-US" smtClean="0"/>
              <a:pPr/>
              <a:t>19</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F1A29F-BBC2-43B7-BC82-DE9093E1A9C7}" type="slidenum">
              <a:rPr lang="en-US" smtClean="0"/>
              <a:pPr/>
              <a:t>20</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F1A29F-BBC2-43B7-BC82-DE9093E1A9C7}" type="slidenum">
              <a:rPr lang="en-US" smtClean="0"/>
              <a:pPr/>
              <a:t>2</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F1A29F-BBC2-43B7-BC82-DE9093E1A9C7}" type="slidenum">
              <a:rPr lang="en-US" smtClean="0"/>
              <a:pPr/>
              <a:t>21</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F1A29F-BBC2-43B7-BC82-DE9093E1A9C7}" type="slidenum">
              <a:rPr lang="en-US" smtClean="0"/>
              <a:pPr/>
              <a:t>22</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F1A29F-BBC2-43B7-BC82-DE9093E1A9C7}" type="slidenum">
              <a:rPr lang="en-US" smtClean="0"/>
              <a:pPr/>
              <a:t>23</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F1A29F-BBC2-43B7-BC82-DE9093E1A9C7}" type="slidenum">
              <a:rPr lang="en-US" smtClean="0"/>
              <a:pPr/>
              <a:t>24</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F1A29F-BBC2-43B7-BC82-DE9093E1A9C7}" type="slidenum">
              <a:rPr lang="en-US" smtClean="0"/>
              <a:pPr/>
              <a:t>25</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C1F1A29F-BBC2-43B7-BC82-DE9093E1A9C7}" type="slidenum">
              <a:rPr lang="en-US" smtClean="0"/>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4ED4F83-01D0-484B-A72D-1393764C93F6}" type="slidenum">
              <a:rPr lang="en-US" smtClean="0"/>
              <a:pPr/>
              <a:t>3</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p>
            <a:fld id="{69B8DF3F-190C-45D4-B91F-7BF47D0F89B2}" type="slidenum">
              <a:rPr lang="en-US"/>
              <a:pPr/>
              <a:t>4</a:t>
            </a:fld>
            <a:endParaRPr lang="en-US"/>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D28E8D6D-244D-4776-B89B-6C21DB9F47AF}" type="slidenum">
              <a:rPr lang="en-US"/>
              <a:pPr/>
              <a:t>5</a:t>
            </a:fld>
            <a:endParaRPr lang="en-US"/>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xfrm>
            <a:off x="914400" y="4343400"/>
            <a:ext cx="5029200" cy="4114800"/>
          </a:xfrm>
          <a:noFill/>
          <a:ln/>
        </p:spPr>
        <p:txBody>
          <a:bodyPr/>
          <a:lstStyle/>
          <a:p>
            <a:pPr eaLnBrk="1" hangingPunct="1"/>
            <a:r>
              <a:rPr lang="en-US" smtClean="0"/>
              <a:t>Design around the table</a:t>
            </a:r>
          </a:p>
          <a:p>
            <a:pPr eaLnBrk="1" hangingPunct="1"/>
            <a:endParaRPr lang="en-US" smtClean="0"/>
          </a:p>
          <a:p>
            <a:pPr eaLnBrk="1" hangingPunct="1"/>
            <a:r>
              <a:rPr lang="en-US" smtClean="0"/>
              <a:t>Paper airplane design</a:t>
            </a:r>
          </a:p>
          <a:p>
            <a:pPr eaLnBrk="1" hangingPunct="1"/>
            <a:endParaRPr lang="en-US" smtClean="0"/>
          </a:p>
          <a:p>
            <a:pPr eaLnBrk="1" hangingPunct="1"/>
            <a:r>
              <a:rPr lang="en-US" smtClean="0"/>
              <a:t>Use different hats in the design meeting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F1A29F-BBC2-43B7-BC82-DE9093E1A9C7}" type="slidenum">
              <a:rPr lang="en-US" smtClean="0"/>
              <a:pPr/>
              <a:t>7</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F1A29F-BBC2-43B7-BC82-DE9093E1A9C7}" type="slidenum">
              <a:rPr lang="en-US" smtClean="0"/>
              <a:pPr/>
              <a:t>8</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F1A29F-BBC2-43B7-BC82-DE9093E1A9C7}" type="slidenum">
              <a:rPr lang="en-US" smtClean="0"/>
              <a:pPr/>
              <a:t>9</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F1A29F-BBC2-43B7-BC82-DE9093E1A9C7}" type="slidenum">
              <a:rPr lang="en-US" smtClean="0"/>
              <a:pPr/>
              <a:t>10</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r>
              <a:rPr lang="en-GB" smtClean="0"/>
              <a:t>Aug 2010</a:t>
            </a:r>
            <a:endParaRPr lang="en-US"/>
          </a:p>
        </p:txBody>
      </p:sp>
      <p:sp>
        <p:nvSpPr>
          <p:cNvPr id="17" name="Footer Placeholder 16"/>
          <p:cNvSpPr>
            <a:spLocks noGrp="1"/>
          </p:cNvSpPr>
          <p:nvPr>
            <p:ph type="ftr" sz="quarter" idx="11"/>
          </p:nvPr>
        </p:nvSpPr>
        <p:spPr/>
        <p:txBody>
          <a:bodyPr/>
          <a:lstStyle/>
          <a:p>
            <a:r>
              <a:rPr lang="en-US" smtClean="0"/>
              <a:t>© Brian Peacock Ergonomics (BPE) Pte. Ltd.</a:t>
            </a:r>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21C93C93-D3C3-46F0-B3DC-3F07B2050801}"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GB" smtClean="0"/>
              <a:t>Aug 2010</a:t>
            </a:r>
            <a:endParaRPr lang="en-US"/>
          </a:p>
        </p:txBody>
      </p:sp>
      <p:sp>
        <p:nvSpPr>
          <p:cNvPr id="5" name="Footer Placeholder 4"/>
          <p:cNvSpPr>
            <a:spLocks noGrp="1"/>
          </p:cNvSpPr>
          <p:nvPr>
            <p:ph type="ftr" sz="quarter" idx="11"/>
          </p:nvPr>
        </p:nvSpPr>
        <p:spPr/>
        <p:txBody>
          <a:bodyPr/>
          <a:lstStyle/>
          <a:p>
            <a:r>
              <a:rPr lang="en-US" smtClean="0"/>
              <a:t>© Brian Peacock Ergonomics (BPE) Pte. Ltd.</a:t>
            </a:r>
            <a:endParaRPr lang="en-US"/>
          </a:p>
        </p:txBody>
      </p:sp>
      <p:sp>
        <p:nvSpPr>
          <p:cNvPr id="6" name="Slide Number Placeholder 5"/>
          <p:cNvSpPr>
            <a:spLocks noGrp="1"/>
          </p:cNvSpPr>
          <p:nvPr>
            <p:ph type="sldNum" sz="quarter" idx="12"/>
          </p:nvPr>
        </p:nvSpPr>
        <p:spPr/>
        <p:txBody>
          <a:bodyPr/>
          <a:lstStyle/>
          <a:p>
            <a:fld id="{21C93C93-D3C3-46F0-B3DC-3F07B205080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GB" smtClean="0"/>
              <a:t>Aug 2010</a:t>
            </a:r>
            <a:endParaRPr lang="en-US"/>
          </a:p>
        </p:txBody>
      </p:sp>
      <p:sp>
        <p:nvSpPr>
          <p:cNvPr id="5" name="Footer Placeholder 4"/>
          <p:cNvSpPr>
            <a:spLocks noGrp="1"/>
          </p:cNvSpPr>
          <p:nvPr>
            <p:ph type="ftr" sz="quarter" idx="11"/>
          </p:nvPr>
        </p:nvSpPr>
        <p:spPr/>
        <p:txBody>
          <a:bodyPr/>
          <a:lstStyle/>
          <a:p>
            <a:r>
              <a:rPr lang="en-US" smtClean="0"/>
              <a:t>© Brian Peacock Ergonomics (BPE) Pte. Ltd.</a:t>
            </a:r>
            <a:endParaRPr lang="en-US"/>
          </a:p>
        </p:txBody>
      </p:sp>
      <p:sp>
        <p:nvSpPr>
          <p:cNvPr id="6" name="Slide Number Placeholder 5"/>
          <p:cNvSpPr>
            <a:spLocks noGrp="1"/>
          </p:cNvSpPr>
          <p:nvPr>
            <p:ph type="sldNum" sz="quarter" idx="12"/>
          </p:nvPr>
        </p:nvSpPr>
        <p:spPr/>
        <p:txBody>
          <a:bodyPr/>
          <a:lstStyle/>
          <a:p>
            <a:fld id="{21C93C93-D3C3-46F0-B3DC-3F07B205080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r>
              <a:rPr lang="en-GB" smtClean="0"/>
              <a:t>Aug 2010</a:t>
            </a:r>
            <a:endParaRPr lang="en-US"/>
          </a:p>
        </p:txBody>
      </p:sp>
      <p:sp>
        <p:nvSpPr>
          <p:cNvPr id="5" name="Footer Placeholder 4"/>
          <p:cNvSpPr>
            <a:spLocks noGrp="1"/>
          </p:cNvSpPr>
          <p:nvPr>
            <p:ph type="ftr" sz="quarter" idx="11"/>
          </p:nvPr>
        </p:nvSpPr>
        <p:spPr/>
        <p:txBody>
          <a:bodyPr/>
          <a:lstStyle/>
          <a:p>
            <a:r>
              <a:rPr lang="en-US" smtClean="0"/>
              <a:t>© Brian Peacock Ergonomics (BPE) Pte. Ltd.</a:t>
            </a:r>
            <a:endParaRPr lang="en-US"/>
          </a:p>
        </p:txBody>
      </p:sp>
      <p:sp>
        <p:nvSpPr>
          <p:cNvPr id="6" name="Slide Number Placeholder 5"/>
          <p:cNvSpPr>
            <a:spLocks noGrp="1"/>
          </p:cNvSpPr>
          <p:nvPr>
            <p:ph type="sldNum" sz="quarter" idx="12"/>
          </p:nvPr>
        </p:nvSpPr>
        <p:spPr/>
        <p:txBody>
          <a:bodyPr/>
          <a:lstStyle/>
          <a:p>
            <a:fld id="{21C93C93-D3C3-46F0-B3DC-3F07B2050801}"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GB" smtClean="0"/>
              <a:t>Aug 2010</a:t>
            </a:r>
            <a:endParaRPr lang="en-US"/>
          </a:p>
        </p:txBody>
      </p:sp>
      <p:sp>
        <p:nvSpPr>
          <p:cNvPr id="5" name="Footer Placeholder 4"/>
          <p:cNvSpPr>
            <a:spLocks noGrp="1"/>
          </p:cNvSpPr>
          <p:nvPr>
            <p:ph type="ftr" sz="quarter" idx="11"/>
          </p:nvPr>
        </p:nvSpPr>
        <p:spPr>
          <a:xfrm>
            <a:off x="800100" y="6172200"/>
            <a:ext cx="4000500" cy="457200"/>
          </a:xfrm>
        </p:spPr>
        <p:txBody>
          <a:bodyPr/>
          <a:lstStyle/>
          <a:p>
            <a:r>
              <a:rPr lang="en-US" smtClean="0"/>
              <a:t>© Brian Peacock Ergonomics (BPE) Pte. Ltd.</a:t>
            </a:r>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21C93C93-D3C3-46F0-B3DC-3F07B205080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r>
              <a:rPr lang="en-GB" smtClean="0"/>
              <a:t>Aug 2010</a:t>
            </a:r>
            <a:endParaRPr lang="en-US"/>
          </a:p>
        </p:txBody>
      </p:sp>
      <p:sp>
        <p:nvSpPr>
          <p:cNvPr id="6" name="Footer Placeholder 5"/>
          <p:cNvSpPr>
            <a:spLocks noGrp="1"/>
          </p:cNvSpPr>
          <p:nvPr>
            <p:ph type="ftr" sz="quarter" idx="11"/>
          </p:nvPr>
        </p:nvSpPr>
        <p:spPr/>
        <p:txBody>
          <a:bodyPr/>
          <a:lstStyle/>
          <a:p>
            <a:r>
              <a:rPr lang="en-US" smtClean="0"/>
              <a:t>© Brian Peacock Ergonomics (BPE) Pte. Ltd.</a:t>
            </a:r>
            <a:endParaRPr lang="en-US"/>
          </a:p>
        </p:txBody>
      </p:sp>
      <p:sp>
        <p:nvSpPr>
          <p:cNvPr id="7" name="Slide Number Placeholder 6"/>
          <p:cNvSpPr>
            <a:spLocks noGrp="1"/>
          </p:cNvSpPr>
          <p:nvPr>
            <p:ph type="sldNum" sz="quarter" idx="12"/>
          </p:nvPr>
        </p:nvSpPr>
        <p:spPr/>
        <p:txBody>
          <a:bodyPr/>
          <a:lstStyle/>
          <a:p>
            <a:fld id="{21C93C93-D3C3-46F0-B3DC-3F07B2050801}"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r>
              <a:rPr lang="en-GB" smtClean="0"/>
              <a:t>Aug 2010</a:t>
            </a:r>
            <a:endParaRPr lang="en-US"/>
          </a:p>
        </p:txBody>
      </p:sp>
      <p:sp>
        <p:nvSpPr>
          <p:cNvPr id="8" name="Footer Placeholder 7"/>
          <p:cNvSpPr>
            <a:spLocks noGrp="1"/>
          </p:cNvSpPr>
          <p:nvPr>
            <p:ph type="ftr" sz="quarter" idx="11"/>
          </p:nvPr>
        </p:nvSpPr>
        <p:spPr/>
        <p:txBody>
          <a:bodyPr/>
          <a:lstStyle/>
          <a:p>
            <a:r>
              <a:rPr lang="en-US" smtClean="0"/>
              <a:t>© Brian Peacock Ergonomics (BPE) Pte. Ltd.</a:t>
            </a:r>
            <a:endParaRPr lang="en-US"/>
          </a:p>
        </p:txBody>
      </p:sp>
      <p:sp>
        <p:nvSpPr>
          <p:cNvPr id="9" name="Slide Number Placeholder 8"/>
          <p:cNvSpPr>
            <a:spLocks noGrp="1"/>
          </p:cNvSpPr>
          <p:nvPr>
            <p:ph type="sldNum" sz="quarter" idx="12"/>
          </p:nvPr>
        </p:nvSpPr>
        <p:spPr/>
        <p:txBody>
          <a:bodyPr/>
          <a:lstStyle/>
          <a:p>
            <a:fld id="{21C93C93-D3C3-46F0-B3DC-3F07B2050801}"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GB" smtClean="0"/>
              <a:t>Aug 2010</a:t>
            </a:r>
            <a:endParaRPr lang="en-US"/>
          </a:p>
        </p:txBody>
      </p:sp>
      <p:sp>
        <p:nvSpPr>
          <p:cNvPr id="4" name="Footer Placeholder 3"/>
          <p:cNvSpPr>
            <a:spLocks noGrp="1"/>
          </p:cNvSpPr>
          <p:nvPr>
            <p:ph type="ftr" sz="quarter" idx="11"/>
          </p:nvPr>
        </p:nvSpPr>
        <p:spPr/>
        <p:txBody>
          <a:bodyPr/>
          <a:lstStyle/>
          <a:p>
            <a:r>
              <a:rPr lang="en-US" smtClean="0"/>
              <a:t>© Brian Peacock Ergonomics (BPE) Pte. Ltd.</a:t>
            </a:r>
            <a:endParaRPr lang="en-US"/>
          </a:p>
        </p:txBody>
      </p:sp>
      <p:sp>
        <p:nvSpPr>
          <p:cNvPr id="5" name="Slide Number Placeholder 4"/>
          <p:cNvSpPr>
            <a:spLocks noGrp="1"/>
          </p:cNvSpPr>
          <p:nvPr>
            <p:ph type="sldNum" sz="quarter" idx="12"/>
          </p:nvPr>
        </p:nvSpPr>
        <p:spPr/>
        <p:txBody>
          <a:bodyPr/>
          <a:lstStyle/>
          <a:p>
            <a:fld id="{21C93C93-D3C3-46F0-B3DC-3F07B205080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smtClean="0"/>
              <a:t>Aug 2010</a:t>
            </a:r>
            <a:endParaRPr lang="en-US"/>
          </a:p>
        </p:txBody>
      </p:sp>
      <p:sp>
        <p:nvSpPr>
          <p:cNvPr id="3" name="Footer Placeholder 2"/>
          <p:cNvSpPr>
            <a:spLocks noGrp="1"/>
          </p:cNvSpPr>
          <p:nvPr>
            <p:ph type="ftr" sz="quarter" idx="11"/>
          </p:nvPr>
        </p:nvSpPr>
        <p:spPr/>
        <p:txBody>
          <a:bodyPr/>
          <a:lstStyle/>
          <a:p>
            <a:r>
              <a:rPr lang="en-US" smtClean="0"/>
              <a:t>© Brian Peacock Ergonomics (BPE) Pte. Ltd.</a:t>
            </a:r>
            <a:endParaRPr lang="en-US"/>
          </a:p>
        </p:txBody>
      </p:sp>
      <p:sp>
        <p:nvSpPr>
          <p:cNvPr id="4" name="Slide Number Placeholder 3"/>
          <p:cNvSpPr>
            <a:spLocks noGrp="1"/>
          </p:cNvSpPr>
          <p:nvPr>
            <p:ph type="sldNum" sz="quarter" idx="12"/>
          </p:nvPr>
        </p:nvSpPr>
        <p:spPr/>
        <p:txBody>
          <a:bodyPr/>
          <a:lstStyle/>
          <a:p>
            <a:fld id="{21C93C93-D3C3-46F0-B3DC-3F07B205080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GB" smtClean="0"/>
              <a:t>Aug 2010</a:t>
            </a:r>
            <a:endParaRPr lang="en-US"/>
          </a:p>
        </p:txBody>
      </p:sp>
      <p:sp>
        <p:nvSpPr>
          <p:cNvPr id="6" name="Footer Placeholder 5"/>
          <p:cNvSpPr>
            <a:spLocks noGrp="1"/>
          </p:cNvSpPr>
          <p:nvPr>
            <p:ph type="ftr" sz="quarter" idx="11"/>
          </p:nvPr>
        </p:nvSpPr>
        <p:spPr/>
        <p:txBody>
          <a:bodyPr/>
          <a:lstStyle/>
          <a:p>
            <a:r>
              <a:rPr lang="en-US" smtClean="0"/>
              <a:t>© Brian Peacock Ergonomics (BPE) Pte. Ltd.</a:t>
            </a:r>
            <a:endParaRPr lang="en-US"/>
          </a:p>
        </p:txBody>
      </p:sp>
      <p:sp>
        <p:nvSpPr>
          <p:cNvPr id="7" name="Slide Number Placeholder 6"/>
          <p:cNvSpPr>
            <a:spLocks noGrp="1"/>
          </p:cNvSpPr>
          <p:nvPr>
            <p:ph type="sldNum" sz="quarter" idx="12"/>
          </p:nvPr>
        </p:nvSpPr>
        <p:spPr/>
        <p:txBody>
          <a:bodyPr/>
          <a:lstStyle/>
          <a:p>
            <a:fld id="{21C93C93-D3C3-46F0-B3DC-3F07B2050801}"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GB" smtClean="0"/>
              <a:t>Aug 2010</a:t>
            </a:r>
            <a:endParaRPr lang="en-US"/>
          </a:p>
        </p:txBody>
      </p:sp>
      <p:sp>
        <p:nvSpPr>
          <p:cNvPr id="6" name="Footer Placeholder 5"/>
          <p:cNvSpPr>
            <a:spLocks noGrp="1"/>
          </p:cNvSpPr>
          <p:nvPr>
            <p:ph type="ftr" sz="quarter" idx="11"/>
          </p:nvPr>
        </p:nvSpPr>
        <p:spPr>
          <a:xfrm>
            <a:off x="914400" y="6172200"/>
            <a:ext cx="3886200" cy="457200"/>
          </a:xfrm>
        </p:spPr>
        <p:txBody>
          <a:bodyPr/>
          <a:lstStyle/>
          <a:p>
            <a:r>
              <a:rPr lang="en-US" smtClean="0"/>
              <a:t>© Brian Peacock Ergonomics (BPE) Pte. Ltd.</a:t>
            </a:r>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21C93C93-D3C3-46F0-B3DC-3F07B2050801}"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r>
              <a:rPr lang="en-GB" smtClean="0"/>
              <a:t>Aug 2010</a:t>
            </a:r>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en-US" smtClean="0"/>
              <a:t>© Brian Peacock Ergonomics (BPE) Pte. Ltd.</a:t>
            </a:r>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1C93C93-D3C3-46F0-B3DC-3F07B205080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wmf"/></Relationships>
</file>

<file path=ppt/slides/_rels/slide1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2.jpeg"/><Relationship Id="rId7" Type="http://schemas.openxmlformats.org/officeDocument/2006/relationships/hyperlink" Target="http://upload.wikimedia.org/wikipedia/commons/3/37/Bhopal-Union_Carbide_1_crop_memorial.jpg"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hyperlink" Target="http://www.google.com.sg/imgres?imgurl=http://www.energyindustryphotos.com/inland%20rig%20blowout,%20wild%20well.gif&amp;imgrefurl=http://www.energyindustryphotos.com/oilfield_blowout_photos_and_rig.htm&amp;h=355&amp;w=473&amp;sz=82&amp;tbnid=cAfNHYOm5YbaOM:&amp;tbnh=97&amp;tbnw=129&amp;prev=/images?q=oil+well+blowout+pictures&amp;hl=en&amp;usg=__rm1Lo4tpCq8AhLjgv_Gf6KuksJc=&amp;ei=m0zyS5HxFJCmrQeD75C2DQ&amp;sa=X&amp;oi=image_result&amp;resnum=4&amp;ct=image&amp;ved=0CCUQ9QEwAw"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26.png"/><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7200" y="1524000"/>
            <a:ext cx="8229600" cy="2438400"/>
          </a:xfrm>
        </p:spPr>
        <p:txBody>
          <a:bodyPr>
            <a:noAutofit/>
          </a:bodyPr>
          <a:lstStyle/>
          <a:p>
            <a:pPr algn="ctr"/>
            <a:r>
              <a:rPr lang="en-US" sz="4800" b="1" dirty="0" smtClean="0"/>
              <a:t>Case Studies in Design</a:t>
            </a:r>
            <a:r>
              <a:rPr lang="en-US" sz="3600" b="1" dirty="0" smtClean="0"/>
              <a:t/>
            </a:r>
            <a:br>
              <a:rPr lang="en-US" sz="3600" b="1" dirty="0" smtClean="0"/>
            </a:br>
            <a:r>
              <a:rPr lang="en-US" sz="3600" b="1" dirty="0"/>
              <a:t/>
            </a:r>
            <a:br>
              <a:rPr lang="en-US" sz="3600" b="1" dirty="0"/>
            </a:br>
            <a:endParaRPr lang="en-US" sz="3600" b="1" dirty="0"/>
          </a:p>
        </p:txBody>
      </p:sp>
      <p:sp>
        <p:nvSpPr>
          <p:cNvPr id="8" name="Subtitle 2"/>
          <p:cNvSpPr txBox="1">
            <a:spLocks/>
          </p:cNvSpPr>
          <p:nvPr/>
        </p:nvSpPr>
        <p:spPr>
          <a:xfrm>
            <a:off x="762000" y="3581400"/>
            <a:ext cx="7779434" cy="1752600"/>
          </a:xfrm>
          <a:prstGeom prst="rect">
            <a:avLst/>
          </a:prstGeom>
        </p:spPr>
        <p:txBody>
          <a:bodyPr>
            <a:normAutofit/>
          </a:bodyPr>
          <a:lstStyle/>
          <a:p>
            <a:pPr marL="0" marR="0" lvl="0" indent="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n-US" sz="2600" b="0" i="0" u="none" strike="noStrike" kern="1200" cap="none" spc="0" normalizeH="0" baseline="0" noProof="0" dirty="0" smtClean="0">
                <a:ln>
                  <a:noFill/>
                </a:ln>
                <a:solidFill>
                  <a:schemeClr val="tx2"/>
                </a:solidFill>
                <a:effectLst/>
                <a:uLnTx/>
                <a:uFillTx/>
                <a:latin typeface="+mn-lt"/>
                <a:ea typeface="+mn-ea"/>
                <a:cs typeface="+mn-cs"/>
              </a:rPr>
              <a:t>Brian Peacock </a:t>
            </a:r>
          </a:p>
          <a:p>
            <a:pPr marL="0" marR="0" lvl="0" indent="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n-US" sz="2600" b="0" i="0" u="none" strike="noStrike" kern="1200" cap="none" spc="0" normalizeH="0" baseline="0" noProof="0" dirty="0" smtClean="0">
                <a:ln>
                  <a:noFill/>
                </a:ln>
                <a:solidFill>
                  <a:schemeClr val="tx2"/>
                </a:solidFill>
                <a:effectLst/>
                <a:uLnTx/>
                <a:uFillTx/>
                <a:latin typeface="+mn-lt"/>
                <a:ea typeface="+mn-ea"/>
                <a:cs typeface="+mn-cs"/>
              </a:rPr>
              <a:t>for</a:t>
            </a:r>
          </a:p>
          <a:p>
            <a:pPr marL="0" marR="0" lvl="0" indent="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n-US" sz="2600" b="0" i="0" u="none" strike="noStrike" kern="1200" cap="none" spc="0" normalizeH="0" baseline="0" noProof="0" dirty="0" smtClean="0">
                <a:ln>
                  <a:noFill/>
                </a:ln>
                <a:solidFill>
                  <a:schemeClr val="tx2"/>
                </a:solidFill>
                <a:effectLst/>
                <a:uLnTx/>
                <a:uFillTx/>
                <a:latin typeface="+mn-lt"/>
                <a:ea typeface="+mn-ea"/>
                <a:cs typeface="+mn-cs"/>
              </a:rPr>
              <a:t>Pitney Bowes </a:t>
            </a:r>
            <a:r>
              <a:rPr kumimoji="0" lang="en-US" sz="2600" b="0" i="0" u="none" strike="noStrike" kern="1200" cap="none" spc="0" normalizeH="0" baseline="0" noProof="0" dirty="0" err="1" smtClean="0">
                <a:ln>
                  <a:noFill/>
                </a:ln>
                <a:solidFill>
                  <a:schemeClr val="tx2"/>
                </a:solidFill>
                <a:effectLst/>
                <a:uLnTx/>
                <a:uFillTx/>
                <a:latin typeface="+mn-lt"/>
                <a:ea typeface="+mn-ea"/>
                <a:cs typeface="+mn-cs"/>
              </a:rPr>
              <a:t>Inc</a:t>
            </a:r>
            <a:endParaRPr kumimoji="0" lang="en-US" sz="2600" b="0" i="0" u="none" strike="noStrike" kern="1200" cap="none" spc="0" normalizeH="0" baseline="0" noProof="0" dirty="0" smtClean="0">
              <a:ln>
                <a:noFill/>
              </a:ln>
              <a:solidFill>
                <a:schemeClr val="tx2"/>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r>
              <a:rPr lang="en-US" smtClean="0"/>
              <a:t>© Brian Peacock Ergonomics (BPE) Pte. Ltd.</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6"/>
          <p:cNvPicPr>
            <a:picLocks noChangeAspect="1" noChangeArrowheads="1"/>
          </p:cNvPicPr>
          <p:nvPr/>
        </p:nvPicPr>
        <p:blipFill>
          <a:blip r:embed="rId3" cstate="print"/>
          <a:srcRect t="6410" b="7547"/>
          <a:stretch>
            <a:fillRect/>
          </a:stretch>
        </p:blipFill>
        <p:spPr bwMode="auto">
          <a:xfrm>
            <a:off x="5334000" y="685800"/>
            <a:ext cx="3532188" cy="4343400"/>
          </a:xfrm>
          <a:prstGeom prst="rect">
            <a:avLst/>
          </a:prstGeom>
          <a:noFill/>
          <a:ln w="9525">
            <a:noFill/>
            <a:miter lim="800000"/>
            <a:headEnd/>
            <a:tailEnd/>
          </a:ln>
        </p:spPr>
      </p:pic>
      <p:pic>
        <p:nvPicPr>
          <p:cNvPr id="23556" name="Picture 7" descr="hummer-h1-wallpaper-3"/>
          <p:cNvPicPr>
            <a:picLocks noChangeAspect="1" noChangeArrowheads="1"/>
          </p:cNvPicPr>
          <p:nvPr/>
        </p:nvPicPr>
        <p:blipFill>
          <a:blip r:embed="rId4" cstate="print"/>
          <a:srcRect/>
          <a:stretch>
            <a:fillRect/>
          </a:stretch>
        </p:blipFill>
        <p:spPr bwMode="auto">
          <a:xfrm>
            <a:off x="590550" y="811212"/>
            <a:ext cx="4743450" cy="2846388"/>
          </a:xfrm>
          <a:prstGeom prst="rect">
            <a:avLst/>
          </a:prstGeom>
          <a:noFill/>
          <a:ln w="9525">
            <a:noFill/>
            <a:miter lim="800000"/>
            <a:headEnd/>
            <a:tailEnd/>
          </a:ln>
        </p:spPr>
      </p:pic>
      <p:sp>
        <p:nvSpPr>
          <p:cNvPr id="23557" name="Text Box 8"/>
          <p:cNvSpPr txBox="1">
            <a:spLocks noChangeArrowheads="1"/>
          </p:cNvSpPr>
          <p:nvPr/>
        </p:nvSpPr>
        <p:spPr bwMode="auto">
          <a:xfrm>
            <a:off x="3581400" y="5105400"/>
            <a:ext cx="5105400" cy="954107"/>
          </a:xfrm>
          <a:prstGeom prst="rect">
            <a:avLst/>
          </a:prstGeom>
          <a:solidFill>
            <a:srgbClr val="F5FBAB"/>
          </a:solidFill>
          <a:ln w="9525">
            <a:noFill/>
            <a:miter lim="800000"/>
            <a:headEnd/>
            <a:tailEnd/>
          </a:ln>
        </p:spPr>
        <p:txBody>
          <a:bodyPr wrap="square">
            <a:spAutoFit/>
          </a:bodyPr>
          <a:lstStyle/>
          <a:p>
            <a:pPr algn="ctr">
              <a:spcBef>
                <a:spcPct val="50000"/>
              </a:spcBef>
            </a:pPr>
            <a:r>
              <a:rPr lang="en-US" sz="2800" b="1" dirty="0">
                <a:solidFill>
                  <a:srgbClr val="0000FF"/>
                </a:solidFill>
              </a:rPr>
              <a:t>Which will you drive when</a:t>
            </a:r>
            <a:r>
              <a:rPr lang="en-US" sz="2800" b="1" dirty="0" smtClean="0">
                <a:solidFill>
                  <a:srgbClr val="0000FF"/>
                </a:solidFill>
              </a:rPr>
              <a:t>        you </a:t>
            </a:r>
            <a:r>
              <a:rPr lang="en-US" sz="2800" b="1" dirty="0">
                <a:solidFill>
                  <a:srgbClr val="0000FF"/>
                </a:solidFill>
              </a:rPr>
              <a:t>are 80?</a:t>
            </a:r>
          </a:p>
        </p:txBody>
      </p:sp>
      <p:pic>
        <p:nvPicPr>
          <p:cNvPr id="23558" name="Picture 9" descr="smart fortwo"/>
          <p:cNvPicPr>
            <a:picLocks noChangeAspect="1" noChangeArrowheads="1"/>
          </p:cNvPicPr>
          <p:nvPr/>
        </p:nvPicPr>
        <p:blipFill>
          <a:blip r:embed="rId5" cstate="print"/>
          <a:srcRect/>
          <a:stretch>
            <a:fillRect/>
          </a:stretch>
        </p:blipFill>
        <p:spPr bwMode="auto">
          <a:xfrm>
            <a:off x="533400" y="3808413"/>
            <a:ext cx="2895600" cy="2182812"/>
          </a:xfrm>
          <a:prstGeom prst="rect">
            <a:avLst/>
          </a:prstGeom>
          <a:noFill/>
          <a:ln w="9525">
            <a:noFill/>
            <a:miter lim="800000"/>
            <a:headEnd/>
            <a:tailEnd/>
          </a:ln>
        </p:spPr>
      </p:pic>
      <p:pic>
        <p:nvPicPr>
          <p:cNvPr id="23559" name="Picture 10" descr="Corvette"/>
          <p:cNvPicPr>
            <a:picLocks noChangeAspect="1" noChangeArrowheads="1"/>
          </p:cNvPicPr>
          <p:nvPr/>
        </p:nvPicPr>
        <p:blipFill>
          <a:blip r:embed="rId6" cstate="print"/>
          <a:srcRect/>
          <a:stretch>
            <a:fillRect/>
          </a:stretch>
        </p:blipFill>
        <p:spPr bwMode="auto">
          <a:xfrm>
            <a:off x="3581400" y="3886200"/>
            <a:ext cx="1752600" cy="946150"/>
          </a:xfrm>
          <a:prstGeom prst="rect">
            <a:avLst/>
          </a:prstGeom>
          <a:noFill/>
          <a:ln w="9525">
            <a:noFill/>
            <a:miter lim="800000"/>
            <a:headEnd/>
            <a:tailEnd/>
          </a:ln>
        </p:spPr>
      </p:pic>
      <p:sp>
        <p:nvSpPr>
          <p:cNvPr id="8" name="Footer Placeholder 7"/>
          <p:cNvSpPr>
            <a:spLocks noGrp="1"/>
          </p:cNvSpPr>
          <p:nvPr>
            <p:ph type="ftr" sz="quarter" idx="11"/>
          </p:nvPr>
        </p:nvSpPr>
        <p:spPr/>
        <p:txBody>
          <a:bodyPr/>
          <a:lstStyle/>
          <a:p>
            <a:r>
              <a:rPr lang="en-US" smtClean="0"/>
              <a:t>© Brian Peacock Ergonomics (BPE) Pte. Ltd.</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152400"/>
            <a:ext cx="7772400" cy="1143000"/>
          </a:xfrm>
        </p:spPr>
        <p:txBody>
          <a:bodyPr/>
          <a:lstStyle/>
          <a:p>
            <a:r>
              <a:rPr lang="en-US" dirty="0" smtClean="0"/>
              <a:t>Vehicle Design</a:t>
            </a:r>
            <a:endParaRPr lang="en-US" dirty="0"/>
          </a:p>
        </p:txBody>
      </p:sp>
      <p:pic>
        <p:nvPicPr>
          <p:cNvPr id="6" name="Picture 5" descr="2009 Chevrolet Corvette interior"/>
          <p:cNvPicPr>
            <a:picLocks noChangeAspect="1" noChangeArrowheads="1"/>
          </p:cNvPicPr>
          <p:nvPr/>
        </p:nvPicPr>
        <p:blipFill>
          <a:blip r:embed="rId3" cstate="print"/>
          <a:srcRect/>
          <a:stretch>
            <a:fillRect/>
          </a:stretch>
        </p:blipFill>
        <p:spPr bwMode="auto">
          <a:xfrm>
            <a:off x="2940417" y="2438400"/>
            <a:ext cx="5365383" cy="3562964"/>
          </a:xfrm>
          <a:prstGeom prst="rect">
            <a:avLst/>
          </a:prstGeom>
          <a:noFill/>
          <a:ln w="9525">
            <a:noFill/>
            <a:miter lim="800000"/>
            <a:headEnd/>
            <a:tailEnd/>
          </a:ln>
        </p:spPr>
      </p:pic>
      <p:sp>
        <p:nvSpPr>
          <p:cNvPr id="7" name="TextBox 6"/>
          <p:cNvSpPr txBox="1"/>
          <p:nvPr/>
        </p:nvSpPr>
        <p:spPr>
          <a:xfrm>
            <a:off x="457200" y="1447800"/>
            <a:ext cx="3962400" cy="646331"/>
          </a:xfrm>
          <a:prstGeom prst="rect">
            <a:avLst/>
          </a:prstGeom>
          <a:noFill/>
        </p:spPr>
        <p:txBody>
          <a:bodyPr wrap="square" rtlCol="0">
            <a:spAutoFit/>
          </a:bodyPr>
          <a:lstStyle/>
          <a:p>
            <a:r>
              <a:rPr lang="en-US" sz="3600" dirty="0" smtClean="0"/>
              <a:t>Form or Function?</a:t>
            </a:r>
            <a:endParaRPr lang="en-US" sz="3600" dirty="0"/>
          </a:p>
        </p:txBody>
      </p:sp>
      <p:cxnSp>
        <p:nvCxnSpPr>
          <p:cNvPr id="9" name="Straight Connector 8"/>
          <p:cNvCxnSpPr/>
          <p:nvPr/>
        </p:nvCxnSpPr>
        <p:spPr>
          <a:xfrm>
            <a:off x="609600" y="1371600"/>
            <a:ext cx="35814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8" name="Footer Placeholder 7"/>
          <p:cNvSpPr>
            <a:spLocks noGrp="1"/>
          </p:cNvSpPr>
          <p:nvPr>
            <p:ph type="ftr" sz="quarter" idx="11"/>
          </p:nvPr>
        </p:nvSpPr>
        <p:spPr/>
        <p:txBody>
          <a:bodyPr/>
          <a:lstStyle/>
          <a:p>
            <a:r>
              <a:rPr lang="en-US" smtClean="0"/>
              <a:t>© Brian Peacock Ergonomics (BPE) Pte. Ltd.</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Heavy and Hurried</a:t>
            </a:r>
            <a:endParaRPr lang="en-US" dirty="0"/>
          </a:p>
        </p:txBody>
      </p:sp>
      <p:pic>
        <p:nvPicPr>
          <p:cNvPr id="24579" name="Picture 4"/>
          <p:cNvPicPr>
            <a:picLocks noChangeAspect="1" noChangeArrowheads="1"/>
          </p:cNvPicPr>
          <p:nvPr/>
        </p:nvPicPr>
        <p:blipFill>
          <a:blip r:embed="rId3" cstate="print"/>
          <a:srcRect/>
          <a:stretch>
            <a:fillRect/>
          </a:stretch>
        </p:blipFill>
        <p:spPr bwMode="auto">
          <a:xfrm>
            <a:off x="914400" y="1600200"/>
            <a:ext cx="7010400" cy="4673600"/>
          </a:xfrm>
          <a:prstGeom prst="rect">
            <a:avLst/>
          </a:prstGeom>
          <a:noFill/>
          <a:ln w="9525">
            <a:noFill/>
            <a:miter lim="800000"/>
            <a:headEnd/>
            <a:tailEnd/>
          </a:ln>
        </p:spPr>
      </p:pic>
      <p:cxnSp>
        <p:nvCxnSpPr>
          <p:cNvPr id="10" name="Straight Connector 9"/>
          <p:cNvCxnSpPr/>
          <p:nvPr/>
        </p:nvCxnSpPr>
        <p:spPr>
          <a:xfrm>
            <a:off x="914400" y="1447800"/>
            <a:ext cx="7239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6" name="Footer Placeholder 5"/>
          <p:cNvSpPr>
            <a:spLocks noGrp="1"/>
          </p:cNvSpPr>
          <p:nvPr>
            <p:ph type="ftr" sz="quarter" idx="11"/>
          </p:nvPr>
        </p:nvSpPr>
        <p:spPr/>
        <p:txBody>
          <a:bodyPr/>
          <a:lstStyle/>
          <a:p>
            <a:r>
              <a:rPr lang="en-US" smtClean="0"/>
              <a:t>© Brian Peacock Ergonomics (BPE) Pte. Ltd.</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Backs, Knees, Fingers and Shoulders</a:t>
            </a:r>
            <a:endParaRPr lang="en-US" dirty="0"/>
          </a:p>
        </p:txBody>
      </p:sp>
      <p:pic>
        <p:nvPicPr>
          <p:cNvPr id="25603" name="Picture 4"/>
          <p:cNvPicPr>
            <a:picLocks noChangeAspect="1" noChangeArrowheads="1"/>
          </p:cNvPicPr>
          <p:nvPr/>
        </p:nvPicPr>
        <p:blipFill>
          <a:blip r:embed="rId3" cstate="print"/>
          <a:srcRect/>
          <a:stretch>
            <a:fillRect/>
          </a:stretch>
        </p:blipFill>
        <p:spPr bwMode="auto">
          <a:xfrm>
            <a:off x="1295400" y="1574800"/>
            <a:ext cx="6781800" cy="4521200"/>
          </a:xfrm>
          <a:prstGeom prst="rect">
            <a:avLst/>
          </a:prstGeom>
          <a:noFill/>
          <a:ln w="9525">
            <a:noFill/>
            <a:miter lim="800000"/>
            <a:headEnd/>
            <a:tailEnd/>
          </a:ln>
        </p:spPr>
      </p:pic>
      <p:cxnSp>
        <p:nvCxnSpPr>
          <p:cNvPr id="9" name="Straight Connector 8"/>
          <p:cNvCxnSpPr/>
          <p:nvPr/>
        </p:nvCxnSpPr>
        <p:spPr>
          <a:xfrm>
            <a:off x="1066800" y="1447800"/>
            <a:ext cx="7086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6" name="Footer Placeholder 5"/>
          <p:cNvSpPr>
            <a:spLocks noGrp="1"/>
          </p:cNvSpPr>
          <p:nvPr>
            <p:ph type="ftr" sz="quarter" idx="11"/>
          </p:nvPr>
        </p:nvSpPr>
        <p:spPr/>
        <p:txBody>
          <a:bodyPr/>
          <a:lstStyle/>
          <a:p>
            <a:r>
              <a:rPr lang="en-US" smtClean="0"/>
              <a:t>© Brian Peacock Ergonomics (BPE) Pte. Ltd.</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Documents and Settings\Brian Peacock\Desktop\Current\Ergonomics Pictures\100NIKON\DSCN1267.JPG"/>
          <p:cNvPicPr>
            <a:picLocks noChangeAspect="1" noChangeArrowheads="1"/>
          </p:cNvPicPr>
          <p:nvPr/>
        </p:nvPicPr>
        <p:blipFill>
          <a:blip r:embed="rId3" cstate="print"/>
          <a:srcRect/>
          <a:stretch>
            <a:fillRect/>
          </a:stretch>
        </p:blipFill>
        <p:spPr bwMode="auto">
          <a:xfrm>
            <a:off x="5486400" y="914400"/>
            <a:ext cx="3403600" cy="2551113"/>
          </a:xfrm>
          <a:prstGeom prst="rect">
            <a:avLst/>
          </a:prstGeom>
          <a:noFill/>
          <a:ln w="9525">
            <a:noFill/>
            <a:miter lim="800000"/>
            <a:headEnd/>
            <a:tailEnd/>
          </a:ln>
        </p:spPr>
      </p:pic>
      <p:pic>
        <p:nvPicPr>
          <p:cNvPr id="23555" name="Picture 2" descr="C:\Documents and Settings\Brian Peacock\Local Settings\Temporary Internet Files\Content.IE5\SPM5HM4M\MC900340308[1].wmf"/>
          <p:cNvPicPr>
            <a:picLocks noChangeAspect="1" noChangeArrowheads="1"/>
          </p:cNvPicPr>
          <p:nvPr/>
        </p:nvPicPr>
        <p:blipFill>
          <a:blip r:embed="rId4" cstate="print"/>
          <a:srcRect/>
          <a:stretch>
            <a:fillRect/>
          </a:stretch>
        </p:blipFill>
        <p:spPr bwMode="auto">
          <a:xfrm>
            <a:off x="838200" y="838199"/>
            <a:ext cx="1524000" cy="2584366"/>
          </a:xfrm>
          <a:prstGeom prst="rect">
            <a:avLst/>
          </a:prstGeom>
          <a:noFill/>
          <a:ln w="9525">
            <a:noFill/>
            <a:miter lim="800000"/>
            <a:headEnd/>
            <a:tailEnd/>
          </a:ln>
        </p:spPr>
      </p:pic>
      <p:pic>
        <p:nvPicPr>
          <p:cNvPr id="23556" name="Picture 4" descr="http://epub1.rockwellautomation.com/images/web-proof-large/GL/40041.jpg"/>
          <p:cNvPicPr>
            <a:picLocks noChangeAspect="1" noChangeArrowheads="1"/>
          </p:cNvPicPr>
          <p:nvPr/>
        </p:nvPicPr>
        <p:blipFill>
          <a:blip r:embed="rId5" cstate="print"/>
          <a:srcRect/>
          <a:stretch>
            <a:fillRect/>
          </a:stretch>
        </p:blipFill>
        <p:spPr bwMode="auto">
          <a:xfrm>
            <a:off x="3733800" y="990600"/>
            <a:ext cx="1295400" cy="2869557"/>
          </a:xfrm>
          <a:prstGeom prst="rect">
            <a:avLst/>
          </a:prstGeom>
          <a:noFill/>
          <a:ln w="9525">
            <a:noFill/>
            <a:miter lim="800000"/>
            <a:headEnd/>
            <a:tailEnd/>
          </a:ln>
        </p:spPr>
      </p:pic>
      <p:pic>
        <p:nvPicPr>
          <p:cNvPr id="23557" name="Picture 2" descr="C:\Documents and Settings\Brian Peacock\Desktop\Current\Ergonomics Pictures\100NIKON\DSCN1246.JPG"/>
          <p:cNvPicPr>
            <a:picLocks noChangeAspect="1" noChangeArrowheads="1"/>
          </p:cNvPicPr>
          <p:nvPr/>
        </p:nvPicPr>
        <p:blipFill>
          <a:blip r:embed="rId6" cstate="print"/>
          <a:srcRect/>
          <a:stretch>
            <a:fillRect/>
          </a:stretch>
        </p:blipFill>
        <p:spPr bwMode="auto">
          <a:xfrm>
            <a:off x="5486400" y="3733800"/>
            <a:ext cx="3314700" cy="2486025"/>
          </a:xfrm>
          <a:prstGeom prst="rect">
            <a:avLst/>
          </a:prstGeom>
          <a:noFill/>
          <a:ln w="9525">
            <a:noFill/>
            <a:miter lim="800000"/>
            <a:headEnd/>
            <a:tailEnd/>
          </a:ln>
        </p:spPr>
      </p:pic>
      <p:pic>
        <p:nvPicPr>
          <p:cNvPr id="23558" name="Picture 6" descr="http://i.ehow.com/images/a04/bd/4o/on-faucets-800X800.jpg"/>
          <p:cNvPicPr>
            <a:picLocks noChangeAspect="1" noChangeArrowheads="1"/>
          </p:cNvPicPr>
          <p:nvPr/>
        </p:nvPicPr>
        <p:blipFill>
          <a:blip r:embed="rId7" cstate="print"/>
          <a:srcRect/>
          <a:stretch>
            <a:fillRect/>
          </a:stretch>
        </p:blipFill>
        <p:spPr bwMode="auto">
          <a:xfrm>
            <a:off x="762000" y="3819525"/>
            <a:ext cx="3352800" cy="2226135"/>
          </a:xfrm>
          <a:prstGeom prst="rect">
            <a:avLst/>
          </a:prstGeom>
          <a:noFill/>
          <a:ln w="9525">
            <a:noFill/>
            <a:miter lim="800000"/>
            <a:headEnd/>
            <a:tailEnd/>
          </a:ln>
        </p:spPr>
      </p:pic>
      <p:sp>
        <p:nvSpPr>
          <p:cNvPr id="8" name="Footer Placeholder 7"/>
          <p:cNvSpPr>
            <a:spLocks noGrp="1"/>
          </p:cNvSpPr>
          <p:nvPr>
            <p:ph type="ftr" sz="quarter" idx="11"/>
          </p:nvPr>
        </p:nvSpPr>
        <p:spPr/>
        <p:txBody>
          <a:bodyPr/>
          <a:lstStyle/>
          <a:p>
            <a:r>
              <a:rPr lang="en-US" smtClean="0"/>
              <a:t>© Brian Peacock Ergonomics (BPE) Pte. Ltd.</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457200"/>
            <a:ext cx="4038600" cy="1219200"/>
          </a:xfrm>
        </p:spPr>
        <p:txBody>
          <a:bodyPr>
            <a:normAutofit/>
          </a:bodyPr>
          <a:lstStyle/>
          <a:p>
            <a:r>
              <a:rPr lang="en-US" dirty="0" smtClean="0"/>
              <a:t>Manufacturing</a:t>
            </a:r>
            <a:endParaRPr lang="en-US" dirty="0"/>
          </a:p>
        </p:txBody>
      </p:sp>
      <p:pic>
        <p:nvPicPr>
          <p:cNvPr id="6" name="Picture 5"/>
          <p:cNvPicPr>
            <a:picLocks noChangeArrowheads="1"/>
          </p:cNvPicPr>
          <p:nvPr/>
        </p:nvPicPr>
        <p:blipFill>
          <a:blip r:embed="rId3" cstate="print"/>
          <a:srcRect/>
          <a:stretch>
            <a:fillRect/>
          </a:stretch>
        </p:blipFill>
        <p:spPr bwMode="auto">
          <a:xfrm>
            <a:off x="4724400" y="914400"/>
            <a:ext cx="3835400" cy="5216525"/>
          </a:xfrm>
          <a:prstGeom prst="rect">
            <a:avLst/>
          </a:prstGeom>
          <a:ln w="190500" cap="sq">
            <a:solidFill>
              <a:srgbClr val="C8C6BD"/>
            </a:solidFill>
            <a:prstDash val="solid"/>
            <a:miter lim="800000"/>
          </a:ln>
          <a:effectLst>
            <a:outerShdw blurRad="50800" dist="38100" dir="2700000" algn="tl" rotWithShape="0">
              <a:srgbClr val="000000">
                <a:alpha val="45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TextBox 6"/>
          <p:cNvSpPr txBox="1"/>
          <p:nvPr/>
        </p:nvSpPr>
        <p:spPr>
          <a:xfrm>
            <a:off x="609600" y="2057400"/>
            <a:ext cx="3581400" cy="861774"/>
          </a:xfrm>
          <a:prstGeom prst="rect">
            <a:avLst/>
          </a:prstGeom>
          <a:noFill/>
        </p:spPr>
        <p:txBody>
          <a:bodyPr wrap="square" rtlCol="0">
            <a:spAutoFit/>
          </a:bodyPr>
          <a:lstStyle/>
          <a:p>
            <a:r>
              <a:rPr lang="en-US" sz="2500" dirty="0" smtClean="0"/>
              <a:t>Why are these components at floor level?</a:t>
            </a:r>
            <a:endParaRPr lang="en-US" sz="2500" dirty="0"/>
          </a:p>
        </p:txBody>
      </p:sp>
      <p:cxnSp>
        <p:nvCxnSpPr>
          <p:cNvPr id="9" name="Straight Connector 8"/>
          <p:cNvCxnSpPr/>
          <p:nvPr/>
        </p:nvCxnSpPr>
        <p:spPr>
          <a:xfrm>
            <a:off x="772820" y="1750817"/>
            <a:ext cx="3418180" cy="1783"/>
          </a:xfrm>
          <a:prstGeom prst="line">
            <a:avLst/>
          </a:prstGeom>
          <a:ln/>
        </p:spPr>
        <p:style>
          <a:lnRef idx="2">
            <a:schemeClr val="accent1"/>
          </a:lnRef>
          <a:fillRef idx="0">
            <a:schemeClr val="accent1"/>
          </a:fillRef>
          <a:effectRef idx="1">
            <a:schemeClr val="accent1"/>
          </a:effectRef>
          <a:fontRef idx="minor">
            <a:schemeClr val="tx1"/>
          </a:fontRef>
        </p:style>
      </p:cxnSp>
      <p:sp>
        <p:nvSpPr>
          <p:cNvPr id="8" name="Footer Placeholder 7"/>
          <p:cNvSpPr>
            <a:spLocks noGrp="1"/>
          </p:cNvSpPr>
          <p:nvPr>
            <p:ph type="ftr" sz="quarter" idx="11"/>
          </p:nvPr>
        </p:nvSpPr>
        <p:spPr/>
        <p:txBody>
          <a:bodyPr/>
          <a:lstStyle/>
          <a:p>
            <a:r>
              <a:rPr lang="en-US" smtClean="0"/>
              <a:t>© Brian Peacock Ergonomics (BPE) Pte. Ltd.</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4267200" cy="1143000"/>
          </a:xfrm>
        </p:spPr>
        <p:txBody>
          <a:bodyPr/>
          <a:lstStyle/>
          <a:p>
            <a:r>
              <a:rPr lang="en-US" dirty="0" smtClean="0"/>
              <a:t>Agriculture</a:t>
            </a:r>
            <a:endParaRPr lang="en-US" dirty="0"/>
          </a:p>
        </p:txBody>
      </p:sp>
      <p:pic>
        <p:nvPicPr>
          <p:cNvPr id="6" name="Picture 4" descr="MPj04037490000[1]"/>
          <p:cNvPicPr>
            <a:picLocks noChangeAspect="1" noChangeArrowheads="1"/>
          </p:cNvPicPr>
          <p:nvPr/>
        </p:nvPicPr>
        <p:blipFill>
          <a:blip r:embed="rId3" cstate="print"/>
          <a:srcRect/>
          <a:stretch>
            <a:fillRect/>
          </a:stretch>
        </p:blipFill>
        <p:spPr bwMode="auto">
          <a:xfrm>
            <a:off x="4648200" y="877609"/>
            <a:ext cx="3429000" cy="51421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533400" y="1676400"/>
            <a:ext cx="2743200" cy="1692771"/>
          </a:xfrm>
          <a:prstGeom prst="rect">
            <a:avLst/>
          </a:prstGeom>
          <a:noFill/>
        </p:spPr>
        <p:txBody>
          <a:bodyPr wrap="square" rtlCol="0">
            <a:spAutoFit/>
          </a:bodyPr>
          <a:lstStyle/>
          <a:p>
            <a:r>
              <a:rPr lang="en-US" sz="2600" dirty="0" smtClean="0"/>
              <a:t>Can tools or mechanization / automation help with the design of this job?</a:t>
            </a:r>
            <a:endParaRPr lang="en-US" sz="2600" dirty="0"/>
          </a:p>
        </p:txBody>
      </p:sp>
      <p:cxnSp>
        <p:nvCxnSpPr>
          <p:cNvPr id="9" name="Straight Connector 8"/>
          <p:cNvCxnSpPr/>
          <p:nvPr/>
        </p:nvCxnSpPr>
        <p:spPr>
          <a:xfrm>
            <a:off x="533400" y="1447800"/>
            <a:ext cx="3418180" cy="1783"/>
          </a:xfrm>
          <a:prstGeom prst="line">
            <a:avLst/>
          </a:prstGeom>
          <a:ln/>
        </p:spPr>
        <p:style>
          <a:lnRef idx="2">
            <a:schemeClr val="accent1"/>
          </a:lnRef>
          <a:fillRef idx="0">
            <a:schemeClr val="accent1"/>
          </a:fillRef>
          <a:effectRef idx="1">
            <a:schemeClr val="accent1"/>
          </a:effectRef>
          <a:fontRef idx="minor">
            <a:schemeClr val="tx1"/>
          </a:fontRef>
        </p:style>
      </p:cxnSp>
      <p:sp>
        <p:nvSpPr>
          <p:cNvPr id="8" name="Footer Placeholder 7"/>
          <p:cNvSpPr>
            <a:spLocks noGrp="1"/>
          </p:cNvSpPr>
          <p:nvPr>
            <p:ph type="ftr" sz="quarter" idx="11"/>
          </p:nvPr>
        </p:nvSpPr>
        <p:spPr/>
        <p:txBody>
          <a:bodyPr/>
          <a:lstStyle/>
          <a:p>
            <a:r>
              <a:rPr lang="en-US" smtClean="0"/>
              <a:t>© Brian Peacock Ergonomics (BPE) Pte. Ltd.</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2" name="Picture 2" descr="http://www.imps4ever.info/linwood/factory/main_assembly_conveyor.jpg"/>
          <p:cNvPicPr>
            <a:picLocks noChangeAspect="1" noChangeArrowheads="1"/>
          </p:cNvPicPr>
          <p:nvPr/>
        </p:nvPicPr>
        <p:blipFill>
          <a:blip r:embed="rId3" cstate="print"/>
          <a:srcRect/>
          <a:stretch>
            <a:fillRect/>
          </a:stretch>
        </p:blipFill>
        <p:spPr bwMode="auto">
          <a:xfrm>
            <a:off x="304800" y="1295400"/>
            <a:ext cx="8521700" cy="4648200"/>
          </a:xfrm>
          <a:prstGeom prst="rect">
            <a:avLst/>
          </a:prstGeom>
          <a:ln>
            <a:noFill/>
          </a:ln>
          <a:effectLst>
            <a:outerShdw blurRad="292100" dist="139700" dir="2700000" algn="tl" rotWithShape="0">
              <a:srgbClr val="333333">
                <a:alpha val="65000"/>
              </a:srgbClr>
            </a:outerShdw>
          </a:effectLst>
        </p:spPr>
      </p:pic>
      <p:sp>
        <p:nvSpPr>
          <p:cNvPr id="4" name="Footer Placeholder 3"/>
          <p:cNvSpPr>
            <a:spLocks noGrp="1"/>
          </p:cNvSpPr>
          <p:nvPr>
            <p:ph type="ftr" sz="quarter" idx="11"/>
          </p:nvPr>
        </p:nvSpPr>
        <p:spPr/>
        <p:txBody>
          <a:bodyPr/>
          <a:lstStyle/>
          <a:p>
            <a:r>
              <a:rPr lang="en-US" smtClean="0"/>
              <a:t>© Brian Peacock Ergonomics (BPE) Pte. Ltd.</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228600"/>
            <a:ext cx="7772400" cy="1143000"/>
          </a:xfrm>
        </p:spPr>
        <p:txBody>
          <a:bodyPr/>
          <a:lstStyle/>
          <a:p>
            <a:r>
              <a:rPr lang="en-US" dirty="0" smtClean="0"/>
              <a:t>What does this mean?</a:t>
            </a:r>
            <a:endParaRPr lang="en-US" dirty="0"/>
          </a:p>
        </p:txBody>
      </p:sp>
      <p:pic>
        <p:nvPicPr>
          <p:cNvPr id="6" name="Picture 2"/>
          <p:cNvPicPr>
            <a:picLocks noChangeAspect="1" noChangeArrowheads="1"/>
          </p:cNvPicPr>
          <p:nvPr/>
        </p:nvPicPr>
        <p:blipFill>
          <a:blip r:embed="rId3" cstate="print"/>
          <a:srcRect t="9375" r="40625" b="51042"/>
          <a:stretch>
            <a:fillRect/>
          </a:stretch>
        </p:blipFill>
        <p:spPr bwMode="auto">
          <a:xfrm>
            <a:off x="228600" y="1752600"/>
            <a:ext cx="8686800" cy="4343400"/>
          </a:xfrm>
          <a:prstGeom prst="rect">
            <a:avLst/>
          </a:prstGeom>
          <a:noFill/>
          <a:ln w="9525">
            <a:noFill/>
            <a:miter lim="800000"/>
            <a:headEnd/>
            <a:tailEnd/>
          </a:ln>
        </p:spPr>
      </p:pic>
      <p:sp>
        <p:nvSpPr>
          <p:cNvPr id="7" name="TextBox 6"/>
          <p:cNvSpPr txBox="1"/>
          <p:nvPr/>
        </p:nvSpPr>
        <p:spPr>
          <a:xfrm>
            <a:off x="5638800" y="4572000"/>
            <a:ext cx="2971800" cy="830997"/>
          </a:xfrm>
          <a:prstGeom prst="rect">
            <a:avLst/>
          </a:prstGeom>
          <a:solidFill>
            <a:srgbClr val="FFFF00"/>
          </a:solidFill>
          <a:ln w="28575">
            <a:solidFill>
              <a:schemeClr val="tx1"/>
            </a:solidFill>
          </a:ln>
        </p:spPr>
        <p:txBody>
          <a:bodyPr wrap="square" rtlCol="0">
            <a:spAutoFit/>
          </a:bodyPr>
          <a:lstStyle/>
          <a:p>
            <a:pPr algn="ctr"/>
            <a:r>
              <a:rPr lang="en-US" sz="2400" b="1" i="1" dirty="0" smtClean="0"/>
              <a:t>Why do pilots have to learn this jargon?</a:t>
            </a:r>
            <a:endParaRPr lang="en-US" sz="2400" b="1" i="1" dirty="0"/>
          </a:p>
        </p:txBody>
      </p:sp>
      <p:cxnSp>
        <p:nvCxnSpPr>
          <p:cNvPr id="10" name="Straight Connector 9"/>
          <p:cNvCxnSpPr/>
          <p:nvPr/>
        </p:nvCxnSpPr>
        <p:spPr>
          <a:xfrm>
            <a:off x="304800" y="1371600"/>
            <a:ext cx="84582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8" name="Footer Placeholder 7"/>
          <p:cNvSpPr>
            <a:spLocks noGrp="1"/>
          </p:cNvSpPr>
          <p:nvPr>
            <p:ph type="ftr" sz="quarter" idx="11"/>
          </p:nvPr>
        </p:nvSpPr>
        <p:spPr/>
        <p:txBody>
          <a:bodyPr/>
          <a:lstStyle/>
          <a:p>
            <a:r>
              <a:rPr lang="en-US" smtClean="0"/>
              <a:t>© Brian Peacock Ergonomics (BPE) Pte. Ltd.</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0"/>
            <a:ext cx="8229600" cy="1143000"/>
          </a:xfrm>
        </p:spPr>
        <p:txBody>
          <a:bodyPr>
            <a:normAutofit fontScale="90000"/>
          </a:bodyPr>
          <a:lstStyle/>
          <a:p>
            <a:r>
              <a:rPr lang="en-US" dirty="0" smtClean="0"/>
              <a:t>Wrong Number</a:t>
            </a:r>
            <a:br>
              <a:rPr lang="en-US" dirty="0" smtClean="0"/>
            </a:br>
            <a:r>
              <a:rPr lang="en-US" sz="2700" dirty="0" smtClean="0"/>
              <a:t>(just read the summary points)</a:t>
            </a:r>
            <a:endParaRPr lang="en-US" dirty="0"/>
          </a:p>
        </p:txBody>
      </p:sp>
      <p:sp>
        <p:nvSpPr>
          <p:cNvPr id="6" name="Rectangle 5"/>
          <p:cNvSpPr/>
          <p:nvPr/>
        </p:nvSpPr>
        <p:spPr>
          <a:xfrm>
            <a:off x="228600" y="1371600"/>
            <a:ext cx="8610600" cy="5170646"/>
          </a:xfrm>
          <a:prstGeom prst="rect">
            <a:avLst/>
          </a:prstGeom>
        </p:spPr>
        <p:txBody>
          <a:bodyPr wrap="square">
            <a:spAutoFit/>
          </a:bodyPr>
          <a:lstStyle/>
          <a:p>
            <a:pPr>
              <a:buFontTx/>
              <a:buChar char="•"/>
            </a:pPr>
            <a:r>
              <a:rPr lang="en-US" b="1" dirty="0" smtClean="0">
                <a:solidFill>
                  <a:schemeClr val="accent2">
                    <a:lumMod val="75000"/>
                  </a:schemeClr>
                </a:solidFill>
              </a:rPr>
              <a:t>FAA probes FedEx near-miss</a:t>
            </a:r>
          </a:p>
          <a:p>
            <a:pPr>
              <a:buFontTx/>
              <a:buChar char="•"/>
            </a:pPr>
            <a:r>
              <a:rPr lang="en-US" sz="1600" dirty="0" smtClean="0"/>
              <a:t>Planes were much too close; may be worst local error in 10 years</a:t>
            </a:r>
          </a:p>
          <a:p>
            <a:pPr>
              <a:buFontTx/>
              <a:buChar char="•"/>
            </a:pPr>
            <a:r>
              <a:rPr lang="en-US" sz="1600" dirty="0" smtClean="0"/>
              <a:t>Federal investigators are studying a near-miss between two FedEx planes over Memphis last Thursday that likely is the most serious air traffic control error here in 10 years.</a:t>
            </a:r>
          </a:p>
          <a:p>
            <a:pPr>
              <a:buFontTx/>
              <a:buChar char="•"/>
            </a:pPr>
            <a:r>
              <a:rPr lang="en-US" sz="1600" dirty="0" smtClean="0"/>
              <a:t>Officials say both the pilot and controller believed the other had transposed numerals in the flight number. Because the crew did not read the number back as it was heard -- which is standard procedure -- the tower issued directions meant for another plane, putting flights 527 and 257 within 100 feet of each other vertically and less than a mile apart laterally.</a:t>
            </a:r>
          </a:p>
          <a:p>
            <a:pPr>
              <a:buFontTx/>
              <a:buChar char="•"/>
            </a:pPr>
            <a:r>
              <a:rPr lang="en-US" b="1" dirty="0" smtClean="0">
                <a:solidFill>
                  <a:schemeClr val="accent2">
                    <a:lumMod val="75000"/>
                  </a:schemeClr>
                </a:solidFill>
              </a:rPr>
              <a:t>The latest incident in Memphis happened shortly before 4p.m. Feb. 21 as FedEx flights 527 and 257 were preparing for simultaneous takeoff on parallel runways.</a:t>
            </a:r>
          </a:p>
          <a:p>
            <a:pPr>
              <a:buFontTx/>
              <a:buChar char="•"/>
            </a:pPr>
            <a:r>
              <a:rPr lang="en-US" sz="1600" dirty="0" smtClean="0"/>
              <a:t>Controllers say the margin for error was increased because the pilot called in on the wrong radio frequency.</a:t>
            </a:r>
          </a:p>
          <a:p>
            <a:pPr>
              <a:buFontTx/>
              <a:buChar char="•"/>
            </a:pPr>
            <a:r>
              <a:rPr lang="en-US" sz="1600" dirty="0" smtClean="0"/>
              <a:t>"Westbound FedEx 257 crew checked in on the frequency for the east departure controller," </a:t>
            </a:r>
            <a:r>
              <a:rPr lang="en-US" sz="1600" dirty="0" err="1" smtClean="0"/>
              <a:t>Sufka</a:t>
            </a:r>
            <a:r>
              <a:rPr lang="en-US" sz="1600" dirty="0" smtClean="0"/>
              <a:t> said.</a:t>
            </a:r>
          </a:p>
          <a:p>
            <a:pPr>
              <a:buFontTx/>
              <a:buChar char="•"/>
            </a:pPr>
            <a:r>
              <a:rPr lang="en-US" sz="1600" dirty="0" smtClean="0"/>
              <a:t>The east departure controller, who had just seen data on eastbound 527 on his screen, thought the pilot had transposed the numbers and told FedEx 527 to turn left and climb.</a:t>
            </a:r>
          </a:p>
          <a:p>
            <a:pPr>
              <a:buFontTx/>
              <a:buChar char="•"/>
            </a:pPr>
            <a:r>
              <a:rPr lang="en-US" sz="1600" dirty="0" smtClean="0"/>
              <a:t>"FedEx 257 hears this and answers to it," said </a:t>
            </a:r>
            <a:r>
              <a:rPr lang="en-US" sz="1600" dirty="0" err="1" smtClean="0"/>
              <a:t>Sufka</a:t>
            </a:r>
            <a:r>
              <a:rPr lang="en-US" sz="1600" dirty="0" smtClean="0"/>
              <a:t>, who listened to a replay of the conversation and said the crew read-back on the flight number was unintelligible.</a:t>
            </a:r>
          </a:p>
          <a:p>
            <a:pPr>
              <a:buFontTx/>
              <a:buChar char="•"/>
            </a:pPr>
            <a:r>
              <a:rPr lang="en-US" b="1" dirty="0" smtClean="0">
                <a:solidFill>
                  <a:schemeClr val="accent2">
                    <a:lumMod val="75000"/>
                  </a:schemeClr>
                </a:solidFill>
              </a:rPr>
              <a:t>"This is where our controller makes the mistake," </a:t>
            </a:r>
            <a:r>
              <a:rPr lang="en-US" b="1" dirty="0" err="1" smtClean="0">
                <a:solidFill>
                  <a:schemeClr val="accent2">
                    <a:lumMod val="75000"/>
                  </a:schemeClr>
                </a:solidFill>
              </a:rPr>
              <a:t>Sufka</a:t>
            </a:r>
            <a:r>
              <a:rPr lang="en-US" b="1" dirty="0" smtClean="0">
                <a:solidFill>
                  <a:schemeClr val="accent2">
                    <a:lumMod val="75000"/>
                  </a:schemeClr>
                </a:solidFill>
              </a:rPr>
              <a:t> said. "He didn't catch the erroneous read-back."</a:t>
            </a:r>
            <a:endParaRPr lang="en-US" b="1" dirty="0">
              <a:solidFill>
                <a:schemeClr val="accent2">
                  <a:lumMod val="75000"/>
                </a:schemeClr>
              </a:solidFill>
            </a:endParaRPr>
          </a:p>
        </p:txBody>
      </p:sp>
      <p:cxnSp>
        <p:nvCxnSpPr>
          <p:cNvPr id="8" name="Straight Connector 7"/>
          <p:cNvCxnSpPr/>
          <p:nvPr/>
        </p:nvCxnSpPr>
        <p:spPr>
          <a:xfrm>
            <a:off x="304800" y="1143000"/>
            <a:ext cx="8153400" cy="1588"/>
          </a:xfrm>
          <a:prstGeom prst="line">
            <a:avLst/>
          </a:prstGeom>
          <a:ln/>
        </p:spPr>
        <p:style>
          <a:lnRef idx="2">
            <a:schemeClr val="accent1"/>
          </a:lnRef>
          <a:fillRef idx="0">
            <a:schemeClr val="accent1"/>
          </a:fillRef>
          <a:effectRef idx="1">
            <a:schemeClr val="accent1"/>
          </a:effectRef>
          <a:fontRef idx="minor">
            <a:schemeClr val="tx1"/>
          </a:fontRef>
        </p:style>
      </p:cxnSp>
      <p:sp>
        <p:nvSpPr>
          <p:cNvPr id="7" name="Footer Placeholder 6"/>
          <p:cNvSpPr>
            <a:spLocks noGrp="1"/>
          </p:cNvSpPr>
          <p:nvPr>
            <p:ph type="ftr" sz="quarter" idx="11"/>
          </p:nvPr>
        </p:nvSpPr>
        <p:spPr/>
        <p:txBody>
          <a:bodyPr/>
          <a:lstStyle/>
          <a:p>
            <a:r>
              <a:rPr lang="en-US" smtClean="0"/>
              <a:t>© Brian Peacock Ergonomics (BPE) Pte. Ltd.</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609600"/>
            <a:ext cx="5410200" cy="2667000"/>
          </a:xfrm>
        </p:spPr>
        <p:txBody>
          <a:bodyPr>
            <a:noAutofit/>
          </a:bodyPr>
          <a:lstStyle/>
          <a:p>
            <a:pPr algn="ctr"/>
            <a:r>
              <a:rPr lang="en-US" sz="5200" dirty="0" smtClean="0"/>
              <a:t>A Few</a:t>
            </a:r>
            <a:br>
              <a:rPr lang="en-US" sz="5200" dirty="0" smtClean="0"/>
            </a:br>
            <a:r>
              <a:rPr lang="en-US" sz="5200" dirty="0" smtClean="0"/>
              <a:t>Ergonomics Applications</a:t>
            </a:r>
            <a:endParaRPr lang="en-US" sz="5200" dirty="0"/>
          </a:p>
        </p:txBody>
      </p:sp>
      <p:sp>
        <p:nvSpPr>
          <p:cNvPr id="7" name="TextBox 6"/>
          <p:cNvSpPr txBox="1"/>
          <p:nvPr/>
        </p:nvSpPr>
        <p:spPr>
          <a:xfrm>
            <a:off x="5791200" y="3657600"/>
            <a:ext cx="1066800" cy="1938992"/>
          </a:xfrm>
          <a:prstGeom prst="rect">
            <a:avLst/>
          </a:prstGeom>
          <a:solidFill>
            <a:srgbClr val="92D050"/>
          </a:solidFill>
          <a:ln w="38100">
            <a:solidFill>
              <a:schemeClr val="tx1"/>
            </a:solidFill>
          </a:ln>
        </p:spPr>
        <p:txBody>
          <a:bodyPr wrap="square" rtlCol="0">
            <a:spAutoFit/>
          </a:bodyPr>
          <a:lstStyle/>
          <a:p>
            <a:pPr algn="ctr"/>
            <a:r>
              <a:rPr lang="en-US" sz="6000" b="1" dirty="0" smtClean="0">
                <a:solidFill>
                  <a:schemeClr val="accent2">
                    <a:lumMod val="75000"/>
                  </a:schemeClr>
                </a:solidFill>
              </a:rPr>
              <a:t>E4S4</a:t>
            </a:r>
            <a:endParaRPr lang="en-US" sz="6000" b="1" dirty="0">
              <a:solidFill>
                <a:schemeClr val="accent2">
                  <a:lumMod val="75000"/>
                </a:schemeClr>
              </a:solidFill>
            </a:endParaRPr>
          </a:p>
        </p:txBody>
      </p:sp>
      <p:sp>
        <p:nvSpPr>
          <p:cNvPr id="9" name="TextBox 8"/>
          <p:cNvSpPr txBox="1"/>
          <p:nvPr/>
        </p:nvSpPr>
        <p:spPr>
          <a:xfrm>
            <a:off x="1371600" y="3657600"/>
            <a:ext cx="1524000" cy="1015663"/>
          </a:xfrm>
          <a:prstGeom prst="rect">
            <a:avLst/>
          </a:prstGeom>
          <a:noFill/>
          <a:ln w="57150">
            <a:solidFill>
              <a:schemeClr val="tx1"/>
            </a:solidFill>
          </a:ln>
        </p:spPr>
        <p:txBody>
          <a:bodyPr wrap="square" rtlCol="0">
            <a:spAutoFit/>
          </a:bodyPr>
          <a:lstStyle/>
          <a:p>
            <a:pPr algn="ctr"/>
            <a:r>
              <a:rPr lang="en-US" sz="6000" b="1" dirty="0" smtClean="0"/>
              <a:t>6Us</a:t>
            </a:r>
            <a:endParaRPr lang="en-US" sz="6000" b="1" dirty="0"/>
          </a:p>
        </p:txBody>
      </p:sp>
      <p:sp>
        <p:nvSpPr>
          <p:cNvPr id="10" name="Footer Placeholder 9"/>
          <p:cNvSpPr>
            <a:spLocks noGrp="1"/>
          </p:cNvSpPr>
          <p:nvPr>
            <p:ph type="ftr" sz="quarter" idx="11"/>
          </p:nvPr>
        </p:nvSpPr>
        <p:spPr/>
        <p:txBody>
          <a:bodyPr/>
          <a:lstStyle/>
          <a:p>
            <a:r>
              <a:rPr lang="en-US" smtClean="0"/>
              <a:t>© Brian Peacock Ergonomics (BPE) Pte. Ltd.</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Morning Walk 111409 054.jpg"/>
          <p:cNvPicPr>
            <a:picLocks noChangeAspect="1"/>
          </p:cNvPicPr>
          <p:nvPr/>
        </p:nvPicPr>
        <p:blipFill>
          <a:blip r:embed="rId3" cstate="print"/>
          <a:stretch>
            <a:fillRect/>
          </a:stretch>
        </p:blipFill>
        <p:spPr>
          <a:xfrm>
            <a:off x="4648200" y="3352800"/>
            <a:ext cx="3810000" cy="2857500"/>
          </a:xfrm>
          <a:prstGeom prst="rect">
            <a:avLst/>
          </a:prstGeom>
        </p:spPr>
      </p:pic>
      <p:sp>
        <p:nvSpPr>
          <p:cNvPr id="5" name="Title 4"/>
          <p:cNvSpPr>
            <a:spLocks noGrp="1"/>
          </p:cNvSpPr>
          <p:nvPr>
            <p:ph type="title"/>
          </p:nvPr>
        </p:nvSpPr>
        <p:spPr>
          <a:xfrm>
            <a:off x="914400" y="274638"/>
            <a:ext cx="7772400" cy="792162"/>
          </a:xfrm>
        </p:spPr>
        <p:txBody>
          <a:bodyPr>
            <a:noAutofit/>
          </a:bodyPr>
          <a:lstStyle/>
          <a:p>
            <a:r>
              <a:rPr lang="en-US" sz="2800" b="1" dirty="0" smtClean="0"/>
              <a:t>Large concentrations of Energy </a:t>
            </a:r>
            <a:r>
              <a:rPr lang="en-US" sz="2400" b="1" dirty="0" smtClean="0"/>
              <a:t/>
            </a:r>
            <a:br>
              <a:rPr lang="en-US" sz="2400" b="1" dirty="0" smtClean="0"/>
            </a:br>
            <a:r>
              <a:rPr lang="en-US" sz="2400" b="1" dirty="0" smtClean="0"/>
              <a:t>(or people or money)</a:t>
            </a:r>
            <a:endParaRPr lang="en-US" sz="2400" b="1" dirty="0"/>
          </a:p>
        </p:txBody>
      </p:sp>
      <p:sp>
        <p:nvSpPr>
          <p:cNvPr id="29698" name="AutoShape 2" descr="data:image/jpg;base64,/9j/4AAQSkZJRgABAQAAAQABAAD/2wBDAAkGBwgHBgkIBwgKCgkLDRYPDQwMDRsUFRAWIB0iIiAdHx8kKDQsJCYxJx8fLT0tMTU3Ojo6Iys/RD84QzQ5Ojf/2wBDAQoKCg0MDRoPDxo3JR8lNzc3Nzc3Nzc3Nzc3Nzc3Nzc3Nzc3Nzc3Nzc3Nzc3Nzc3Nzc3Nzc3Nzc3Nzc3Nzc3Nzf/wAARCABeAH0DASIAAhEBAxEB/8QAHAAAAAcBAQAAAAAAAAAAAAAAAAEDBAUGBwII/8QAOhAAAgEDAwEFBgUCBAcAAAAAAQIDAAQRBRIhMQYTQVFxBxQiMmGhQoGRwfAjsRdT0fEVFjNSYpLh/8QAGAEAAwEBAAAAAAAAAAAAAAAAAAECAwT/xAAhEQACAgEEAwEBAAAAAAAAAAAAAQIRAxIhMVETQWEiUv/aAAwDAQACEQMRAD8A2qhRZoVgUCio6I0DAaKhQJoGFQoFgoJY4A5JPgKhNf7RWOjxxiRld5D8qycgefpSArPtG0+Y4vEuB7uTtkBOfCsr1/UI2RDCzAKdqgg5xVw13VI7+Rs38bRLIXEZIIHHGB48/wBqq2oa4kCdzayBnU/Exxn9OlawIkUu6Z5CXbL5PzVJ6T2audQgE8skdrbvyryZJb0A8PrVmtIrG8sSktsiLKQ8n/k3nTu5hE86l5tkCjConGAPCtNXogrl32TljhJtb2KVhyRsK5+5qplW34GSw4IwSRWjLtgQkyK5GetREWsWNuzyR2kauxyz7OT+dNNgVNpHRcEEHwyMV3G8aL8abmNWfU2GuWRKNGLhGDAsOSOeM1WFECjkfqapMD2VQzRZoVyGgM0M0KKgYVEelHTbUhMbC4FtxN3Z2etJjM47RdodRcy6VLcb+8ZyskKbSVzwD9B0qoT6GlxcQvPqMhSPl0xyeegPqcUp2hurp7mCC3399K8g3MPwhjz6UNNlt7tHVVbu48BpQNu8+PP6VUeLJk9w9Q0mKXM0EUSv1UD8WOnHhVfYXm4LJpewy/C0jRfCPUjwqau9Rt0IUSGPbgDaetNzqvdMEuX7yOT5QehFaKRDRB3GsS285hliVCnwgDxHn6VxLq5K5ySDxgU91PRrTUJjPb3BjYDHdqgPpj6VEJo5t0F1LMGCqCEzjn/etFQhaGK8luDJcRd2mAVLkgD0p1NcNGSsyhojww4Yfn5VEnWbiIlQzj8+R+tLLLHehmZu7mf5jk4b/wC0AdW8EcUrGK4j2N0Uk9KhtUhMF039Lu0blMHII+lL3iTQEKyFMHg7cbqVhlM0SrNGH2dBgnGfT0pgevaOhimGuWzXWjXtvFLLE7wOEkiYqyHGQQR0PArlNB/+1EaiuzOoNqeh2dzL/wBfYElBPRwMH+1StBQVJzsFidieApNKH9s0y1OWFLKYSyxpvjYLvcLk48KT4GjLe0ejPLdyG3lWNJlZtygj4WOcnPjkGox4RY2kdtEfgUH4j1J86edqrxrS9tpJJDsVUJCtnPX/AFqt32vRXKnZkcnBPTj/AHog9hTjuM79AZSkiL5gbxz9ajmt5ZMJkKwOVxg4prf6pIUCfjViVJ/DTWS+dp42JIPGRmt4oyY+OoTpK6Z3EDqvH3pvFPeSSMVMXd5J3N8v5ZpuHuZpy0CybA5GU4yfLNdPb3rxszRmNOuwsBj8quhHE9sj5PdskoGWVMFf4fWmSM5JAUjHj406eOdQqSL3beJPGfKlPdg8m5nWMv8AIozz6+QoGCHvbmErLH8GPnc4x9a6fTX3FoAzRtyDHlh/PWnEsaGHuiU3LyVaXknzxikU70oPdZWlX8QYhSp/XmnYj13RdPyrqkZ37qFpGDOFHCqMk/lXIalU7OXcema5qOkM5P8AVZ48DJ8D4fQ/arbn0/Wqz2hDWWvWV8u7Y/wSdcHGcfbd9qjO0ftCj0rWH0m2sGnmiUbndiqnIyAvHPlnpnikui32Tva7tDD2e0mS6YLJMxxDDuwZGz4emawDV9a1TW9Ugm1W9EkyygLGx4Rc5wBj7ferB7VO1i9obq3sdLtpk7jckkjHDKx4ZSADx05zzzVd0exmHu9zc3B2xM26BoysgHgQSCMHx8quqjZKdukTfbgzssW7eXMQJLjnnp0qkFnjt4nLA5YqQTz454/Sr/dp/wATsrUqghklDEKzhsFc5BwBk9D+dVf/AJZuLi5mgUBGSPvMeYBA4/8Ab7VjjzQurOuWCbjdEHcKszFgylgPxGk1SBxmUsmBxjGfrXdzA9nIVKkODjyzTaWRpPnkDZ/DzxXanaOFxadMc+9Q7VgjygU5DhiSfXzrt3jDZMzsSM8DgUzjSPI3jaDxuHUUTse4MQI+A5Bx1piFpJRMSJ95kUfODkkeWKRNz4qWz4eOKEUm/PeqpTHJzilRLDGSkeWRuv8A3fbrToQ0719+/ndnrTlWWXLiTuyevPWubiEoC4kRvQYptvYeP2pAe1agu2euSdnOz9zqcVl72Icb4xJswpPUnH9uamWdURnchUUZZjwAPOsz7cdt9I1XRLrSdO3Xcd2mDcKdqKM8kZ5JBGMVymhV7/2oNqulzx3NrFJMJllt2kBVIMYOCAPi6dc5qFl7RXOoTyXF7a2eJRjcINrFR+Ldng5H1+9QL+7CfYobuVDElYyT9OPOmczNdy74zJtAxtwWI45/hrRJWLeiQ1fVRFCRbbI5pQN0icljk5ycc8Y/mahxqM4dJvepmlxhmMpyR5UHsxIMCbbs+YOf7CkmsXhm2MVz4DPNUnFqh6ZR3JodstTW4je3vJYFjGEDP33XrncCPPwqwWXam0VhqV/fC4u3gMbJHGqZbcCOAPp1qmW/uUCOJ4u8l/Aytwp/ehOIokUJIVcjJyuQprGWHFLaq+m8c2SL1WONVu5b+6kmFux7xiQvXA8uKZvJJGAB8EgHxjpn8/2pRAO7AV5NgJZm2nDD0/nWm9wEL/0+ST8IJ5rojFRVI5pycm3Lk53pIf6q4Ynlh0NGkKu3xucg/DgdfXyrtbfJBuG7tRyfHFdmELh2c5IIw5xx4YqiTqCyglnVRKRGSO88SopG8ht47x0gkfuVOAWU7sV1KqxRBlmcMOMjoaCRvI291+FupY0tP6stT/GkJWj7oorSBScYIBx9cUmlksmds6AjqGBGPtS0sOX4RDx80b4BpBzcxOQm/JGTt5x9KZB6w1ezub61kt47hYkkQq527ic+Xl5VRz7L7cMHj1BlKjA+A/61ogYfiH2ollRjgA1wHWpUZyfZfa7GHvzMzZyzLn69KSX2VRhCBqWPHiI8/U81pTOgGSpoEAjKqP1oSfZXk9UjNx7LrdFz71HuJYkiIjOfHr4fvSH+FdtvLtfOx5wNoGB4D0FaWQxbBCYIz/OK4ddvPHH0qdL51Mp5W9tjLo/ZagT+pehnBzgR8Vy/s0XvMrcxlf8ALaPgVpjE7ivGaSZVXlgMnpgU9/6ZPkr0jLn9mkndd2b1VGOCFORSUXsviiAPvmSRyxTx/WtQkVRz048KTUlk2E5/KncuxeS/SM2b2dKBt9/Xuz8+Y+SfOuf8PInXAvFducFkPHTp+laPJtQZIOMZpNwNw2jGaLl2J5PiM6j9mtqmDLelmz/l5A+9GPZ4hbD3p7sHKhV6+taGUXgMSM+IAOKTkjUKPiZxk8ng/ai32Gv4iiH2e6eAM3EituyWCrz6Um3s9tXclL6SMeQx+5q+BYgR8PJ+lE6xEAlcegouXYtfxH//2Q==">
            <a:hlinkClick r:id="rId4"/>
          </p:cNvPr>
          <p:cNvSpPr>
            <a:spLocks noChangeAspect="1" noChangeArrowheads="1"/>
          </p:cNvSpPr>
          <p:nvPr/>
        </p:nvSpPr>
        <p:spPr bwMode="auto">
          <a:xfrm>
            <a:off x="155575" y="-427038"/>
            <a:ext cx="1190625" cy="8953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0" name="AutoShape 4" descr="data:image/jpg;base64,/9j/4AAQSkZJRgABAQAAAQABAAD/2wBDAAkGBwgHBgkIBwgKCgkLDRYPDQwMDRsUFRAWIB0iIiAdHx8kKDQsJCYxJx8fLT0tMTU3Ojo6Iys/RD84QzQ5Ojf/2wBDAQoKCg0MDRoPDxo3JR8lNzc3Nzc3Nzc3Nzc3Nzc3Nzc3Nzc3Nzc3Nzc3Nzc3Nzc3Nzc3Nzc3Nzc3Nzc3Nzc3Nzf/wAARCABeAH0DASIAAhEBAxEB/8QAHAAAAAcBAQAAAAAAAAAAAAAAAAEDBAUGBwII/8QAOhAAAgEDAwEFBgUCBAcAAAAAAQIDAAQRBRIhMQYTQVFxBxQiMmGhQoGRwfAjsRdT0fEVFjNSYpLh/8QAGAEAAwEBAAAAAAAAAAAAAAAAAAECAwT/xAAhEQACAgEEAwEBAAAAAAAAAAAAAQIRAxIhMVETQWEiUv/aAAwDAQACEQMRAD8A2qhRZoVgUCio6I0DAaKhQJoGFQoFgoJY4A5JPgKhNf7RWOjxxiRld5D8qycgefpSArPtG0+Y4vEuB7uTtkBOfCsr1/UI2RDCzAKdqgg5xVw13VI7+Rs38bRLIXEZIIHHGB48/wBqq2oa4kCdzayBnU/Exxn9OlawIkUu6Z5CXbL5PzVJ6T2audQgE8skdrbvyryZJb0A8PrVmtIrG8sSktsiLKQ8n/k3nTu5hE86l5tkCjConGAPCtNXogrl32TljhJtb2KVhyRsK5+5qplW34GSw4IwSRWjLtgQkyK5GetREWsWNuzyR2kauxyz7OT+dNNgVNpHRcEEHwyMV3G8aL8abmNWfU2GuWRKNGLhGDAsOSOeM1WFECjkfqapMD2VQzRZoVyGgM0M0KKgYVEelHTbUhMbC4FtxN3Z2etJjM47RdodRcy6VLcb+8ZyskKbSVzwD9B0qoT6GlxcQvPqMhSPl0xyeegPqcUp2hurp7mCC3399K8g3MPwhjz6UNNlt7tHVVbu48BpQNu8+PP6VUeLJk9w9Q0mKXM0EUSv1UD8WOnHhVfYXm4LJpewy/C0jRfCPUjwqau9Rt0IUSGPbgDaetNzqvdMEuX7yOT5QehFaKRDRB3GsS285hliVCnwgDxHn6VxLq5K5ySDxgU91PRrTUJjPb3BjYDHdqgPpj6VEJo5t0F1LMGCqCEzjn/etFQhaGK8luDJcRd2mAVLkgD0p1NcNGSsyhojww4Yfn5VEnWbiIlQzj8+R+tLLLHehmZu7mf5jk4b/wC0AdW8EcUrGK4j2N0Uk9KhtUhMF039Lu0blMHII+lL3iTQEKyFMHg7cbqVhlM0SrNGH2dBgnGfT0pgevaOhimGuWzXWjXtvFLLE7wOEkiYqyHGQQR0PArlNB/+1EaiuzOoNqeh2dzL/wBfYElBPRwMH+1StBQVJzsFidieApNKH9s0y1OWFLKYSyxpvjYLvcLk48KT4GjLe0ejPLdyG3lWNJlZtygj4WOcnPjkGox4RY2kdtEfgUH4j1J86edqrxrS9tpJJDsVUJCtnPX/AFqt32vRXKnZkcnBPTj/AHog9hTjuM79AZSkiL5gbxz9ajmt5ZMJkKwOVxg4prf6pIUCfjViVJ/DTWS+dp42JIPGRmt4oyY+OoTpK6Z3EDqvH3pvFPeSSMVMXd5J3N8v5ZpuHuZpy0CybA5GU4yfLNdPb3rxszRmNOuwsBj8quhHE9sj5PdskoGWVMFf4fWmSM5JAUjHj406eOdQqSL3beJPGfKlPdg8m5nWMv8AIozz6+QoGCHvbmErLH8GPnc4x9a6fTX3FoAzRtyDHlh/PWnEsaGHuiU3LyVaXknzxikU70oPdZWlX8QYhSp/XmnYj13RdPyrqkZ37qFpGDOFHCqMk/lXIalU7OXcema5qOkM5P8AVZ48DJ8D4fQ/arbn0/Wqz2hDWWvWV8u7Y/wSdcHGcfbd9qjO0ftCj0rWH0m2sGnmiUbndiqnIyAvHPlnpnikui32Tva7tDD2e0mS6YLJMxxDDuwZGz4emawDV9a1TW9Ugm1W9EkyygLGx4Rc5wBj7ferB7VO1i9obq3sdLtpk7jckkjHDKx4ZSADx05zzzVd0exmHu9zc3B2xM26BoysgHgQSCMHx8quqjZKdukTfbgzssW7eXMQJLjnnp0qkFnjt4nLA5YqQTz454/Sr/dp/wATsrUqghklDEKzhsFc5BwBk9D+dVf/AJZuLi5mgUBGSPvMeYBA4/8Ab7VjjzQurOuWCbjdEHcKszFgylgPxGk1SBxmUsmBxjGfrXdzA9nIVKkODjyzTaWRpPnkDZ/DzxXanaOFxadMc+9Q7VgjygU5DhiSfXzrt3jDZMzsSM8DgUzjSPI3jaDxuHUUTse4MQI+A5Bx1piFpJRMSJ95kUfODkkeWKRNz4qWz4eOKEUm/PeqpTHJzilRLDGSkeWRuv8A3fbrToQ0719+/ndnrTlWWXLiTuyevPWubiEoC4kRvQYptvYeP2pAe1agu2euSdnOz9zqcVl72Icb4xJswpPUnH9uamWdURnchUUZZjwAPOsz7cdt9I1XRLrSdO3Xcd2mDcKdqKM8kZ5JBGMVymhV7/2oNqulzx3NrFJMJllt2kBVIMYOCAPi6dc5qFl7RXOoTyXF7a2eJRjcINrFR+Ldng5H1+9QL+7CfYobuVDElYyT9OPOmczNdy74zJtAxtwWI45/hrRJWLeiQ1fVRFCRbbI5pQN0icljk5ycc8Y/mahxqM4dJvepmlxhmMpyR5UHsxIMCbbs+YOf7CkmsXhm2MVz4DPNUnFqh6ZR3JodstTW4je3vJYFjGEDP33XrncCPPwqwWXam0VhqV/fC4u3gMbJHGqZbcCOAPp1qmW/uUCOJ4u8l/Aytwp/ehOIokUJIVcjJyuQprGWHFLaq+m8c2SL1WONVu5b+6kmFux7xiQvXA8uKZvJJGAB8EgHxjpn8/2pRAO7AV5NgJZm2nDD0/nWm9wEL/0+ST8IJ5rojFRVI5pycm3Lk53pIf6q4Ynlh0NGkKu3xucg/DgdfXyrtbfJBuG7tRyfHFdmELh2c5IIw5xx4YqiTqCyglnVRKRGSO88SopG8ht47x0gkfuVOAWU7sV1KqxRBlmcMOMjoaCRvI291+FupY0tP6stT/GkJWj7oorSBScYIBx9cUmlksmds6AjqGBGPtS0sOX4RDx80b4BpBzcxOQm/JGTt5x9KZB6w1ezub61kt47hYkkQq527ic+Xl5VRz7L7cMHj1BlKjA+A/61ogYfiH2ollRjgA1wHWpUZyfZfa7GHvzMzZyzLn69KSX2VRhCBqWPHiI8/U81pTOgGSpoEAjKqP1oSfZXk9UjNx7LrdFz71HuJYkiIjOfHr4fvSH+FdtvLtfOx5wNoGB4D0FaWQxbBCYIz/OK4ddvPHH0qdL51Mp5W9tjLo/ZagT+pehnBzgR8Vy/s0XvMrcxlf8ALaPgVpjE7ivGaSZVXlgMnpgU9/6ZPkr0jLn9mkndd2b1VGOCFORSUXsviiAPvmSRyxTx/WtQkVRz048KTUlk2E5/KncuxeS/SM2b2dKBt9/Xuz8+Y+SfOuf8PInXAvFducFkPHTp+laPJtQZIOMZpNwNw2jGaLl2J5PiM6j9mtqmDLelmz/l5A+9GPZ4hbD3p7sHKhV6+taGUXgMSM+IAOKTkjUKPiZxk8ng/ai32Gv4iiH2e6eAM3EituyWCrz6Um3s9tXclL6SMeQx+5q+BYgR8PJ+lE6xEAlcegouXYtfxH//2Q==">
            <a:hlinkClick r:id="rId4"/>
          </p:cNvPr>
          <p:cNvSpPr>
            <a:spLocks noChangeAspect="1" noChangeArrowheads="1"/>
          </p:cNvSpPr>
          <p:nvPr/>
        </p:nvSpPr>
        <p:spPr bwMode="auto">
          <a:xfrm>
            <a:off x="155575" y="-427038"/>
            <a:ext cx="1190625" cy="8953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2" name="AutoShape 6" descr="data:image/jpg;base64,/9j/4AAQSkZJRgABAQAAAQABAAD/2wBDAAkGBwgHBgkIBwgKCgkLDRYPDQwMDRsUFRAWIB0iIiAdHx8kKDQsJCYxJx8fLT0tMTU3Ojo6Iys/RD84QzQ5Ojf/2wBDAQoKCg0MDRoPDxo3JR8lNzc3Nzc3Nzc3Nzc3Nzc3Nzc3Nzc3Nzc3Nzc3Nzc3Nzc3Nzc3Nzc3Nzc3Nzc3Nzc3Nzf/wAARCABeAH0DASIAAhEBAxEB/8QAHAAAAAcBAQAAAAAAAAAAAAAAAAEDBAUGBwII/8QAOhAAAgEDAwEFBgUCBAcAAAAAAQIDAAQRBRIhMQYTQVFxBxQiMmGhQoGRwfAjsRdT0fEVFjNSYpLh/8QAGAEAAwEBAAAAAAAAAAAAAAAAAAECAwT/xAAhEQACAgEEAwEBAAAAAAAAAAAAAQIRAxIhMVETQWEiUv/aAAwDAQACEQMRAD8A2qhRZoVgUCio6I0DAaKhQJoGFQoFgoJY4A5JPgKhNf7RWOjxxiRld5D8qycgefpSArPtG0+Y4vEuB7uTtkBOfCsr1/UI2RDCzAKdqgg5xVw13VI7+Rs38bRLIXEZIIHHGB48/wBqq2oa4kCdzayBnU/Exxn9OlawIkUu6Z5CXbL5PzVJ6T2audQgE8skdrbvyryZJb0A8PrVmtIrG8sSktsiLKQ8n/k3nTu5hE86l5tkCjConGAPCtNXogrl32TljhJtb2KVhyRsK5+5qplW34GSw4IwSRWjLtgQkyK5GetREWsWNuzyR2kauxyz7OT+dNNgVNpHRcEEHwyMV3G8aL8abmNWfU2GuWRKNGLhGDAsOSOeM1WFECjkfqapMD2VQzRZoVyGgM0M0KKgYVEelHTbUhMbC4FtxN3Z2etJjM47RdodRcy6VLcb+8ZyskKbSVzwD9B0qoT6GlxcQvPqMhSPl0xyeegPqcUp2hurp7mCC3399K8g3MPwhjz6UNNlt7tHVVbu48BpQNu8+PP6VUeLJk9w9Q0mKXM0EUSv1UD8WOnHhVfYXm4LJpewy/C0jRfCPUjwqau9Rt0IUSGPbgDaetNzqvdMEuX7yOT5QehFaKRDRB3GsS285hliVCnwgDxHn6VxLq5K5ySDxgU91PRrTUJjPb3BjYDHdqgPpj6VEJo5t0F1LMGCqCEzjn/etFQhaGK8luDJcRd2mAVLkgD0p1NcNGSsyhojww4Yfn5VEnWbiIlQzj8+R+tLLLHehmZu7mf5jk4b/wC0AdW8EcUrGK4j2N0Uk9KhtUhMF039Lu0blMHII+lL3iTQEKyFMHg7cbqVhlM0SrNGH2dBgnGfT0pgevaOhimGuWzXWjXtvFLLE7wOEkiYqyHGQQR0PArlNB/+1EaiuzOoNqeh2dzL/wBfYElBPRwMH+1StBQVJzsFidieApNKH9s0y1OWFLKYSyxpvjYLvcLk48KT4GjLe0ejPLdyG3lWNJlZtygj4WOcnPjkGox4RY2kdtEfgUH4j1J86edqrxrS9tpJJDsVUJCtnPX/AFqt32vRXKnZkcnBPTj/AHog9hTjuM79AZSkiL5gbxz9ajmt5ZMJkKwOVxg4prf6pIUCfjViVJ/DTWS+dp42JIPGRmt4oyY+OoTpK6Z3EDqvH3pvFPeSSMVMXd5J3N8v5ZpuHuZpy0CybA5GU4yfLNdPb3rxszRmNOuwsBj8quhHE9sj5PdskoGWVMFf4fWmSM5JAUjHj406eOdQqSL3beJPGfKlPdg8m5nWMv8AIozz6+QoGCHvbmErLH8GPnc4x9a6fTX3FoAzRtyDHlh/PWnEsaGHuiU3LyVaXknzxikU70oPdZWlX8QYhSp/XmnYj13RdPyrqkZ37qFpGDOFHCqMk/lXIalU7OXcema5qOkM5P8AVZ48DJ8D4fQ/arbn0/Wqz2hDWWvWV8u7Y/wSdcHGcfbd9qjO0ftCj0rWH0m2sGnmiUbndiqnIyAvHPlnpnikui32Tva7tDD2e0mS6YLJMxxDDuwZGz4emawDV9a1TW9Ugm1W9EkyygLGx4Rc5wBj7ferB7VO1i9obq3sdLtpk7jckkjHDKx4ZSADx05zzzVd0exmHu9zc3B2xM26BoysgHgQSCMHx8quqjZKdukTfbgzssW7eXMQJLjnnp0qkFnjt4nLA5YqQTz454/Sr/dp/wATsrUqghklDEKzhsFc5BwBk9D+dVf/AJZuLi5mgUBGSPvMeYBA4/8Ab7VjjzQurOuWCbjdEHcKszFgylgPxGk1SBxmUsmBxjGfrXdzA9nIVKkODjyzTaWRpPnkDZ/DzxXanaOFxadMc+9Q7VgjygU5DhiSfXzrt3jDZMzsSM8DgUzjSPI3jaDxuHUUTse4MQI+A5Bx1piFpJRMSJ95kUfODkkeWKRNz4qWz4eOKEUm/PeqpTHJzilRLDGSkeWRuv8A3fbrToQ0719+/ndnrTlWWXLiTuyevPWubiEoC4kRvQYptvYeP2pAe1agu2euSdnOz9zqcVl72Icb4xJswpPUnH9uamWdURnchUUZZjwAPOsz7cdt9I1XRLrSdO3Xcd2mDcKdqKM8kZ5JBGMVymhV7/2oNqulzx3NrFJMJllt2kBVIMYOCAPi6dc5qFl7RXOoTyXF7a2eJRjcINrFR+Ldng5H1+9QL+7CfYobuVDElYyT9OPOmczNdy74zJtAxtwWI45/hrRJWLeiQ1fVRFCRbbI5pQN0icljk5ycc8Y/mahxqM4dJvepmlxhmMpyR5UHsxIMCbbs+YOf7CkmsXhm2MVz4DPNUnFqh6ZR3JodstTW4je3vJYFjGEDP33XrncCPPwqwWXam0VhqV/fC4u3gMbJHGqZbcCOAPp1qmW/uUCOJ4u8l/Aytwp/ehOIokUJIVcjJyuQprGWHFLaq+m8c2SL1WONVu5b+6kmFux7xiQvXA8uKZvJJGAB8EgHxjpn8/2pRAO7AV5NgJZm2nDD0/nWm9wEL/0+ST8IJ5rojFRVI5pycm3Lk53pIf6q4Ynlh0NGkKu3xucg/DgdfXyrtbfJBuG7tRyfHFdmELh2c5IIw5xx4YqiTqCyglnVRKRGSO88SopG8ht47x0gkfuVOAWU7sV1KqxRBlmcMOMjoaCRvI291+FupY0tP6stT/GkJWj7oorSBScYIBx9cUmlksmds6AjqGBGPtS0sOX4RDx80b4BpBzcxOQm/JGTt5x9KZB6w1ezub61kt47hYkkQq527ic+Xl5VRz7L7cMHj1BlKjA+A/61ogYfiH2ollRjgA1wHWpUZyfZfa7GHvzMzZyzLn69KSX2VRhCBqWPHiI8/U81pTOgGSpoEAjKqP1oSfZXk9UjNx7LrdFz71HuJYkiIjOfHr4fvSH+FdtvLtfOx5wNoGB4D0FaWQxbBCYIz/OK4ddvPHH0qdL51Mp5W9tjLo/ZagT+pehnBzgR8Vy/s0XvMrcxlf8ALaPgVpjE7ivGaSZVXlgMnpgU9/6ZPkr0jLn9mkndd2b1VGOCFORSUXsviiAPvmSRyxTx/WtQkVRz048KTUlk2E5/KncuxeS/SM2b2dKBt9/Xuz8+Y+SfOuf8PInXAvFducFkPHTp+laPJtQZIOMZpNwNw2jGaLl2J5PiM6j9mtqmDLelmz/l5A+9GPZ4hbD3p7sHKhV6+taGUXgMSM+IAOKTkjUKPiZxk8ng/ai32Gv4iiH2e6eAM3EituyWCrz6Um3s9tXclL6SMeQx+5q+BYgR8PJ+lE6xEAlcegouXYtfxH//2Q==">
            <a:hlinkClick r:id="rId4"/>
          </p:cNvPr>
          <p:cNvSpPr>
            <a:spLocks noChangeAspect="1" noChangeArrowheads="1"/>
          </p:cNvSpPr>
          <p:nvPr/>
        </p:nvSpPr>
        <p:spPr bwMode="auto">
          <a:xfrm>
            <a:off x="155575" y="-427038"/>
            <a:ext cx="1190625" cy="8953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9704" name="Picture 8" descr="inland barge rig fire photo"/>
          <p:cNvPicPr>
            <a:picLocks noChangeAspect="1" noChangeArrowheads="1"/>
          </p:cNvPicPr>
          <p:nvPr/>
        </p:nvPicPr>
        <p:blipFill>
          <a:blip r:embed="rId5" cstate="print"/>
          <a:srcRect/>
          <a:stretch>
            <a:fillRect/>
          </a:stretch>
        </p:blipFill>
        <p:spPr bwMode="auto">
          <a:xfrm>
            <a:off x="4343400" y="914400"/>
            <a:ext cx="3762375" cy="2514600"/>
          </a:xfrm>
          <a:prstGeom prst="rect">
            <a:avLst/>
          </a:prstGeom>
          <a:noFill/>
        </p:spPr>
      </p:pic>
      <p:pic>
        <p:nvPicPr>
          <p:cNvPr id="14338" name="Picture 2"/>
          <p:cNvPicPr>
            <a:picLocks noChangeAspect="1" noChangeArrowheads="1"/>
          </p:cNvPicPr>
          <p:nvPr/>
        </p:nvPicPr>
        <p:blipFill>
          <a:blip r:embed="rId6" cstate="print"/>
          <a:srcRect/>
          <a:stretch>
            <a:fillRect/>
          </a:stretch>
        </p:blipFill>
        <p:spPr bwMode="auto">
          <a:xfrm>
            <a:off x="1219200" y="1295400"/>
            <a:ext cx="3124201" cy="2353565"/>
          </a:xfrm>
          <a:prstGeom prst="rect">
            <a:avLst/>
          </a:prstGeom>
          <a:noFill/>
          <a:ln w="9525">
            <a:noFill/>
            <a:miter lim="800000"/>
            <a:headEnd/>
            <a:tailEnd/>
          </a:ln>
        </p:spPr>
      </p:pic>
      <p:pic>
        <p:nvPicPr>
          <p:cNvPr id="13314" name="Picture 2" descr="File:Bhopal-Union Carbide 1 crop memorial.jpg">
            <a:hlinkClick r:id="rId7"/>
          </p:cNvPr>
          <p:cNvPicPr>
            <a:picLocks noChangeAspect="1" noChangeArrowheads="1"/>
          </p:cNvPicPr>
          <p:nvPr/>
        </p:nvPicPr>
        <p:blipFill>
          <a:blip r:embed="rId8" cstate="print"/>
          <a:srcRect/>
          <a:stretch>
            <a:fillRect/>
          </a:stretch>
        </p:blipFill>
        <p:spPr bwMode="auto">
          <a:xfrm>
            <a:off x="2057400" y="3048000"/>
            <a:ext cx="2647950" cy="3269074"/>
          </a:xfrm>
          <a:prstGeom prst="rect">
            <a:avLst/>
          </a:prstGeom>
          <a:noFill/>
        </p:spPr>
      </p:pic>
      <p:sp>
        <p:nvSpPr>
          <p:cNvPr id="11" name="Footer Placeholder 10"/>
          <p:cNvSpPr>
            <a:spLocks noGrp="1"/>
          </p:cNvSpPr>
          <p:nvPr>
            <p:ph type="ftr" sz="quarter" idx="11"/>
          </p:nvPr>
        </p:nvSpPr>
        <p:spPr/>
        <p:txBody>
          <a:bodyPr/>
          <a:lstStyle/>
          <a:p>
            <a:r>
              <a:rPr lang="en-US" smtClean="0"/>
              <a:t>© Brian Peacock Ergonomics (BPE) Pte. Ltd.</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4419600" y="609600"/>
          <a:ext cx="3956050" cy="5667109"/>
        </p:xfrm>
        <a:graphic>
          <a:graphicData uri="http://schemas.openxmlformats.org/presentationml/2006/ole">
            <mc:AlternateContent xmlns:mc="http://schemas.openxmlformats.org/markup-compatibility/2006">
              <mc:Choice xmlns:v="urn:schemas-microsoft-com:vml" Requires="v">
                <p:oleObj spid="_x0000_s1027" name="Photo Editor Photo" r:id="rId4" imgW="5800000" imgH="8314286" progId="">
                  <p:embed/>
                </p:oleObj>
              </mc:Choice>
              <mc:Fallback>
                <p:oleObj name="Photo Editor Photo" r:id="rId4" imgW="5800000" imgH="8314286"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609600"/>
                        <a:ext cx="3956050" cy="56671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914400" y="609600"/>
            <a:ext cx="3124200" cy="707886"/>
          </a:xfrm>
          <a:prstGeom prst="rect">
            <a:avLst/>
          </a:prstGeom>
          <a:noFill/>
          <a:ln w="38100">
            <a:solidFill>
              <a:schemeClr val="tx1"/>
            </a:solidFill>
          </a:ln>
        </p:spPr>
        <p:txBody>
          <a:bodyPr wrap="square" rtlCol="0">
            <a:spAutoFit/>
          </a:bodyPr>
          <a:lstStyle/>
          <a:p>
            <a:r>
              <a:rPr lang="en-US" sz="4000" dirty="0" smtClean="0"/>
              <a:t>HK MTR 1978</a:t>
            </a:r>
            <a:endParaRPr lang="en-US" sz="4000" dirty="0"/>
          </a:p>
        </p:txBody>
      </p:sp>
      <p:sp>
        <p:nvSpPr>
          <p:cNvPr id="5" name="Footer Placeholder 4"/>
          <p:cNvSpPr>
            <a:spLocks noGrp="1"/>
          </p:cNvSpPr>
          <p:nvPr>
            <p:ph type="ftr" sz="quarter" idx="11"/>
          </p:nvPr>
        </p:nvSpPr>
        <p:spPr/>
        <p:txBody>
          <a:bodyPr/>
          <a:lstStyle/>
          <a:p>
            <a:r>
              <a:rPr lang="en-US" smtClean="0"/>
              <a:t>© Brian Peacock Ergonomics (BPE) Pte. Ltd.</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228600"/>
            <a:ext cx="3886200" cy="1828800"/>
          </a:xfrm>
        </p:spPr>
        <p:txBody>
          <a:bodyPr>
            <a:normAutofit/>
          </a:bodyPr>
          <a:lstStyle/>
          <a:p>
            <a:r>
              <a:rPr lang="en-US" dirty="0" smtClean="0"/>
              <a:t>Sport and Recreation</a:t>
            </a:r>
            <a:br>
              <a:rPr lang="en-US" dirty="0" smtClean="0"/>
            </a:br>
            <a:r>
              <a:rPr lang="en-US" sz="2200" dirty="0" smtClean="0"/>
              <a:t>(a great place for ergonomics)</a:t>
            </a:r>
            <a:endParaRPr lang="en-US" dirty="0"/>
          </a:p>
        </p:txBody>
      </p:sp>
      <p:pic>
        <p:nvPicPr>
          <p:cNvPr id="37890" name="Picture 2"/>
          <p:cNvPicPr>
            <a:picLocks noChangeAspect="1" noChangeArrowheads="1"/>
          </p:cNvPicPr>
          <p:nvPr/>
        </p:nvPicPr>
        <p:blipFill>
          <a:blip r:embed="rId3" cstate="print"/>
          <a:srcRect/>
          <a:stretch>
            <a:fillRect/>
          </a:stretch>
        </p:blipFill>
        <p:spPr bwMode="auto">
          <a:xfrm>
            <a:off x="304800" y="2438400"/>
            <a:ext cx="3263463" cy="2338387"/>
          </a:xfrm>
          <a:prstGeom prst="rect">
            <a:avLst/>
          </a:prstGeom>
          <a:noFill/>
          <a:ln w="9525">
            <a:noFill/>
            <a:miter lim="800000"/>
            <a:headEnd/>
            <a:tailEnd/>
          </a:ln>
        </p:spPr>
      </p:pic>
      <p:sp>
        <p:nvSpPr>
          <p:cNvPr id="37892" name="Rectangle 4"/>
          <p:cNvSpPr>
            <a:spLocks noChangeArrowheads="1"/>
          </p:cNvSpPr>
          <p:nvPr/>
        </p:nvSpPr>
        <p:spPr bwMode="auto">
          <a:xfrm>
            <a:off x="3733800" y="685800"/>
            <a:ext cx="5181600" cy="54784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Safety standard</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(1)  The product safety standard prescribed for moveable soccer goals is that they must comply with the requirements of </a:t>
            </a:r>
            <a:r>
              <a:rPr kumimoji="0" lang="en-US" sz="1400" b="0" i="0" u="none" strike="noStrike" cap="none" normalizeH="0" baseline="0" dirty="0" err="1" smtClean="0">
                <a:ln>
                  <a:noFill/>
                </a:ln>
                <a:solidFill>
                  <a:schemeClr val="tx1"/>
                </a:solidFill>
                <a:effectLst/>
                <a:latin typeface="Arial" pitchFamily="34" charset="0"/>
              </a:rPr>
              <a:t>subclause</a:t>
            </a:r>
            <a:r>
              <a:rPr kumimoji="0" lang="en-US" sz="1400" b="0" i="0" u="none" strike="noStrike" cap="none" normalizeH="0" baseline="0" dirty="0" smtClean="0">
                <a:ln>
                  <a:noFill/>
                </a:ln>
                <a:solidFill>
                  <a:schemeClr val="tx1"/>
                </a:solidFill>
                <a:effectLst/>
                <a:latin typeface="Arial" pitchFamily="34" charset="0"/>
              </a:rPr>
              <a:t> (2).(2)  A moveable soccer goal, when set up in accordance with the manufacturer’s instructions on a flat level surface without pegs, stakes or other forms of temporary anchoring device:(a)  must not fall over, or fail to return to an upright position, when subjected to a horizontal pull force of 2,000 </a:t>
            </a:r>
            <a:r>
              <a:rPr kumimoji="0" lang="en-US" sz="1400" b="0" i="0" u="none" strike="noStrike" cap="none" normalizeH="0" baseline="0" dirty="0" err="1" smtClean="0">
                <a:ln>
                  <a:noFill/>
                </a:ln>
                <a:solidFill>
                  <a:schemeClr val="tx1"/>
                </a:solidFill>
                <a:effectLst/>
                <a:latin typeface="Arial" pitchFamily="34" charset="0"/>
              </a:rPr>
              <a:t>newtons</a:t>
            </a:r>
            <a:r>
              <a:rPr kumimoji="0" lang="en-US" sz="1400" b="0" i="0" u="none" strike="noStrike" cap="none" normalizeH="0" baseline="0" dirty="0" smtClean="0">
                <a:ln>
                  <a:noFill/>
                </a:ln>
                <a:solidFill>
                  <a:schemeClr val="tx1"/>
                </a:solidFill>
                <a:effectLst/>
                <a:latin typeface="Arial" pitchFamily="34" charset="0"/>
              </a:rPr>
              <a:t> to the centre of the crossbar for no less than 60 and no more than 70 seconds, and (b)  must have all exposed corners and edges rounded with a radius of no less than 3 </a:t>
            </a:r>
            <a:r>
              <a:rPr kumimoji="0" lang="en-US" sz="1400" b="0" i="0" u="none" strike="noStrike" cap="none" normalizeH="0" baseline="0" dirty="0" err="1" smtClean="0">
                <a:ln>
                  <a:noFill/>
                </a:ln>
                <a:solidFill>
                  <a:schemeClr val="tx1"/>
                </a:solidFill>
                <a:effectLst/>
                <a:latin typeface="Arial" pitchFamily="34" charset="0"/>
              </a:rPr>
              <a:t>millimetres</a:t>
            </a:r>
            <a:r>
              <a:rPr kumimoji="0" lang="en-US" sz="1400" b="0" i="0" u="none" strike="noStrike" cap="none" normalizeH="0" baseline="0" dirty="0" smtClean="0">
                <a:ln>
                  <a:noFill/>
                </a:ln>
                <a:solidFill>
                  <a:schemeClr val="tx1"/>
                </a:solidFill>
                <a:effectLst/>
                <a:latin typeface="Arial" pitchFamily="34" charset="0"/>
              </a:rPr>
              <a:t>, and (c)  must have permanently marked clearly and legibly in a conspicuous position on the crossbar or an upright post:(</a:t>
            </a:r>
            <a:r>
              <a:rPr kumimoji="0" lang="en-US" sz="1400" b="0" i="0" u="none" strike="noStrike" cap="none" normalizeH="0" baseline="0" dirty="0" err="1" smtClean="0">
                <a:ln>
                  <a:noFill/>
                </a:ln>
                <a:solidFill>
                  <a:schemeClr val="tx1"/>
                </a:solidFill>
                <a:effectLst/>
                <a:latin typeface="Arial" pitchFamily="34" charset="0"/>
              </a:rPr>
              <a:t>i</a:t>
            </a:r>
            <a:r>
              <a:rPr kumimoji="0" lang="en-US" sz="1400" b="0" i="0" u="none" strike="noStrike" cap="none" normalizeH="0" baseline="0" dirty="0" smtClean="0">
                <a:ln>
                  <a:noFill/>
                </a:ln>
                <a:solidFill>
                  <a:schemeClr val="tx1"/>
                </a:solidFill>
                <a:effectLst/>
                <a:latin typeface="Arial" pitchFamily="34" charset="0"/>
              </a:rPr>
              <a:t>)  the name or trademark of the manufacturer, retailer or importer of the moveable soccer goal, and (ii)  the words “WARNING—ALWAYS ANCHOR GOAL—NEVER CLIMB OR HANG ON CROSSBAR. Unanchored goals can tip over causing serious injury or death.” with upper case letters at least 25 </a:t>
            </a:r>
            <a:r>
              <a:rPr kumimoji="0" lang="en-US" sz="1400" b="0" i="0" u="none" strike="noStrike" cap="none" normalizeH="0" baseline="0" dirty="0" err="1" smtClean="0">
                <a:ln>
                  <a:noFill/>
                </a:ln>
                <a:solidFill>
                  <a:schemeClr val="tx1"/>
                </a:solidFill>
                <a:effectLst/>
                <a:latin typeface="Arial" pitchFamily="34" charset="0"/>
              </a:rPr>
              <a:t>millimetres</a:t>
            </a:r>
            <a:r>
              <a:rPr kumimoji="0" lang="en-US" sz="1400" b="0" i="0" u="none" strike="noStrike" cap="none" normalizeH="0" baseline="0" dirty="0" smtClean="0">
                <a:ln>
                  <a:noFill/>
                </a:ln>
                <a:solidFill>
                  <a:schemeClr val="tx1"/>
                </a:solidFill>
                <a:effectLst/>
                <a:latin typeface="Arial" pitchFamily="34" charset="0"/>
              </a:rPr>
              <a:t> high and lower case letters at least 12.5 </a:t>
            </a:r>
            <a:r>
              <a:rPr kumimoji="0" lang="en-US" sz="1400" b="0" i="0" u="none" strike="noStrike" cap="none" normalizeH="0" baseline="0" dirty="0" err="1" smtClean="0">
                <a:ln>
                  <a:noFill/>
                </a:ln>
                <a:solidFill>
                  <a:schemeClr val="tx1"/>
                </a:solidFill>
                <a:effectLst/>
                <a:latin typeface="Arial" pitchFamily="34" charset="0"/>
              </a:rPr>
              <a:t>millimetres</a:t>
            </a:r>
            <a:r>
              <a:rPr kumimoji="0" lang="en-US" sz="1400" b="0" i="0" u="none" strike="noStrike" cap="none" normalizeH="0" baseline="0" dirty="0" smtClean="0">
                <a:ln>
                  <a:noFill/>
                </a:ln>
                <a:solidFill>
                  <a:schemeClr val="tx1"/>
                </a:solidFill>
                <a:effectLst/>
                <a:latin typeface="Arial" pitchFamily="34" charset="0"/>
              </a:rPr>
              <a:t> high, and (d)  if part of the structure of the moveable soccer goal joins the base of an upright post and runs along the ground (a </a:t>
            </a:r>
            <a:r>
              <a:rPr kumimoji="0" lang="en-US" sz="1400" b="1" i="1" u="none" strike="noStrike" cap="none" normalizeH="0" baseline="0" dirty="0" smtClean="0">
                <a:ln>
                  <a:noFill/>
                </a:ln>
                <a:solidFill>
                  <a:schemeClr val="tx1"/>
                </a:solidFill>
                <a:effectLst/>
                <a:latin typeface="Arial" pitchFamily="34" charset="0"/>
              </a:rPr>
              <a:t>ground frame</a:t>
            </a:r>
            <a:r>
              <a:rPr kumimoji="0" lang="en-US" sz="1400" b="0" i="0" u="none" strike="noStrike" cap="none" normalizeH="0" baseline="0" dirty="0" smtClean="0">
                <a:ln>
                  <a:noFill/>
                </a:ln>
                <a:solidFill>
                  <a:schemeClr val="tx1"/>
                </a:solidFill>
                <a:effectLst/>
                <a:latin typeface="Arial" pitchFamily="34" charset="0"/>
              </a:rPr>
              <a:t>), the moveable soccer goal must not have any gap greater than 5 </a:t>
            </a:r>
            <a:r>
              <a:rPr kumimoji="0" lang="en-US" sz="1400" b="0" i="0" u="none" strike="noStrike" cap="none" normalizeH="0" baseline="0" dirty="0" err="1" smtClean="0">
                <a:ln>
                  <a:noFill/>
                </a:ln>
                <a:solidFill>
                  <a:schemeClr val="tx1"/>
                </a:solidFill>
                <a:effectLst/>
                <a:latin typeface="Arial" pitchFamily="34" charset="0"/>
              </a:rPr>
              <a:t>millimetres</a:t>
            </a:r>
            <a:r>
              <a:rPr kumimoji="0" lang="en-US" sz="1400" b="0" i="0" u="none" strike="noStrike" cap="none" normalizeH="0" baseline="0" dirty="0" smtClean="0">
                <a:ln>
                  <a:noFill/>
                </a:ln>
                <a:solidFill>
                  <a:schemeClr val="tx1"/>
                </a:solidFill>
                <a:effectLst/>
                <a:latin typeface="Arial" pitchFamily="34" charset="0"/>
              </a:rPr>
              <a:t> at the point where the ground frame joins the upright post, and no part of the ground frame must extend past the front or sides of the upright post. </a:t>
            </a:r>
          </a:p>
        </p:txBody>
      </p:sp>
      <p:sp>
        <p:nvSpPr>
          <p:cNvPr id="6" name="Footer Placeholder 5"/>
          <p:cNvSpPr>
            <a:spLocks noGrp="1"/>
          </p:cNvSpPr>
          <p:nvPr>
            <p:ph type="ftr" sz="quarter" idx="11"/>
          </p:nvPr>
        </p:nvSpPr>
        <p:spPr/>
        <p:txBody>
          <a:bodyPr/>
          <a:lstStyle/>
          <a:p>
            <a:r>
              <a:rPr lang="en-US" smtClean="0"/>
              <a:t>© Brian Peacock Ergonomics (BPE) Pte. Ltd.</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Documents and Settings\Brian Peacock\My Documents\My Pictures\Barrier Reef.jpg"/>
          <p:cNvPicPr>
            <a:picLocks noChangeAspect="1" noChangeArrowheads="1"/>
          </p:cNvPicPr>
          <p:nvPr/>
        </p:nvPicPr>
        <p:blipFill>
          <a:blip r:embed="rId3" cstate="print"/>
          <a:srcRect/>
          <a:stretch>
            <a:fillRect/>
          </a:stretch>
        </p:blipFill>
        <p:spPr bwMode="auto">
          <a:xfrm>
            <a:off x="1447800" y="457200"/>
            <a:ext cx="5562600" cy="5562600"/>
          </a:xfrm>
          <a:prstGeom prst="rect">
            <a:avLst/>
          </a:prstGeom>
          <a:noFill/>
        </p:spPr>
      </p:pic>
      <p:sp>
        <p:nvSpPr>
          <p:cNvPr id="6" name="TextBox 5"/>
          <p:cNvSpPr txBox="1"/>
          <p:nvPr/>
        </p:nvSpPr>
        <p:spPr>
          <a:xfrm>
            <a:off x="7162800" y="5558135"/>
            <a:ext cx="1066800" cy="461665"/>
          </a:xfrm>
          <a:prstGeom prst="rect">
            <a:avLst/>
          </a:prstGeom>
          <a:noFill/>
        </p:spPr>
        <p:txBody>
          <a:bodyPr wrap="square" rtlCol="0">
            <a:spAutoFit/>
          </a:bodyPr>
          <a:lstStyle/>
          <a:p>
            <a:r>
              <a:rPr lang="en-US" sz="2400" b="1" i="1" dirty="0" smtClean="0"/>
              <a:t>2010</a:t>
            </a:r>
            <a:endParaRPr lang="en-US" sz="2400" b="1" i="1" dirty="0"/>
          </a:p>
        </p:txBody>
      </p:sp>
      <p:sp>
        <p:nvSpPr>
          <p:cNvPr id="5" name="Footer Placeholder 4"/>
          <p:cNvSpPr>
            <a:spLocks noGrp="1"/>
          </p:cNvSpPr>
          <p:nvPr>
            <p:ph type="ftr" sz="quarter" idx="11"/>
          </p:nvPr>
        </p:nvSpPr>
        <p:spPr/>
        <p:txBody>
          <a:bodyPr/>
          <a:lstStyle/>
          <a:p>
            <a:r>
              <a:rPr lang="en-US" smtClean="0"/>
              <a:t>© Brian Peacock Ergonomics (BPE) Pte. Ltd.</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427038"/>
            <a:ext cx="7772400" cy="563562"/>
          </a:xfrm>
        </p:spPr>
        <p:txBody>
          <a:bodyPr>
            <a:normAutofit fontScale="90000"/>
          </a:bodyPr>
          <a:lstStyle/>
          <a:p>
            <a:r>
              <a:rPr lang="en-US" dirty="0" smtClean="0"/>
              <a:t>Computer Interfaces</a:t>
            </a:r>
            <a:endParaRPr lang="en-US" dirty="0"/>
          </a:p>
        </p:txBody>
      </p:sp>
      <p:pic>
        <p:nvPicPr>
          <p:cNvPr id="6" name="Picture 4"/>
          <p:cNvPicPr>
            <a:picLocks noChangeAspect="1" noChangeArrowheads="1"/>
          </p:cNvPicPr>
          <p:nvPr/>
        </p:nvPicPr>
        <p:blipFill>
          <a:blip r:embed="rId3" cstate="print"/>
          <a:srcRect/>
          <a:stretch>
            <a:fillRect/>
          </a:stretch>
        </p:blipFill>
        <p:spPr bwMode="auto">
          <a:xfrm>
            <a:off x="584200" y="1295400"/>
            <a:ext cx="6502400" cy="4876800"/>
          </a:xfrm>
          <a:prstGeom prst="rect">
            <a:avLst/>
          </a:prstGeom>
          <a:noFill/>
          <a:ln w="9525">
            <a:noFill/>
            <a:miter lim="800000"/>
            <a:headEnd/>
            <a:tailEnd/>
          </a:ln>
        </p:spPr>
      </p:pic>
      <p:sp>
        <p:nvSpPr>
          <p:cNvPr id="7" name="TextBox 6"/>
          <p:cNvSpPr txBox="1"/>
          <p:nvPr/>
        </p:nvSpPr>
        <p:spPr>
          <a:xfrm>
            <a:off x="7086600" y="2590800"/>
            <a:ext cx="1752600" cy="923330"/>
          </a:xfrm>
          <a:prstGeom prst="rect">
            <a:avLst/>
          </a:prstGeom>
          <a:noFill/>
        </p:spPr>
        <p:txBody>
          <a:bodyPr wrap="square" rtlCol="0">
            <a:spAutoFit/>
          </a:bodyPr>
          <a:lstStyle/>
          <a:p>
            <a:pPr algn="ctr"/>
            <a:r>
              <a:rPr lang="en-US" dirty="0" smtClean="0"/>
              <a:t>I once accidentally bought 2 tickets instead of one!</a:t>
            </a:r>
            <a:endParaRPr lang="en-US" dirty="0"/>
          </a:p>
        </p:txBody>
      </p:sp>
      <p:cxnSp>
        <p:nvCxnSpPr>
          <p:cNvPr id="10" name="Straight Connector 9"/>
          <p:cNvCxnSpPr/>
          <p:nvPr/>
        </p:nvCxnSpPr>
        <p:spPr>
          <a:xfrm>
            <a:off x="533400" y="1066800"/>
            <a:ext cx="77724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8" name="Footer Placeholder 7"/>
          <p:cNvSpPr>
            <a:spLocks noGrp="1"/>
          </p:cNvSpPr>
          <p:nvPr>
            <p:ph type="ftr" sz="quarter" idx="11"/>
          </p:nvPr>
        </p:nvSpPr>
        <p:spPr/>
        <p:txBody>
          <a:bodyPr/>
          <a:lstStyle/>
          <a:p>
            <a:r>
              <a:rPr lang="en-US" smtClean="0"/>
              <a:t>© Brian Peacock Ergonomics (BPE) Pte. Ltd.</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274638"/>
            <a:ext cx="7772400" cy="639762"/>
          </a:xfrm>
        </p:spPr>
        <p:txBody>
          <a:bodyPr>
            <a:normAutofit fontScale="90000"/>
          </a:bodyPr>
          <a:lstStyle/>
          <a:p>
            <a:pPr algn="ctr"/>
            <a:r>
              <a:rPr lang="en-US" b="1" dirty="0" smtClean="0"/>
              <a:t>Hand held Electronic Devices</a:t>
            </a:r>
            <a:endParaRPr lang="en-US" b="1" dirty="0"/>
          </a:p>
        </p:txBody>
      </p:sp>
      <p:sp>
        <p:nvSpPr>
          <p:cNvPr id="6" name="TextBox 5"/>
          <p:cNvSpPr txBox="1"/>
          <p:nvPr/>
        </p:nvSpPr>
        <p:spPr>
          <a:xfrm>
            <a:off x="609600" y="1219200"/>
            <a:ext cx="4724400" cy="646331"/>
          </a:xfrm>
          <a:prstGeom prst="rect">
            <a:avLst/>
          </a:prstGeom>
          <a:noFill/>
        </p:spPr>
        <p:txBody>
          <a:bodyPr wrap="square" rtlCol="0">
            <a:spAutoFit/>
          </a:bodyPr>
          <a:lstStyle/>
          <a:p>
            <a:r>
              <a:rPr lang="en-US" sz="3600" dirty="0" smtClean="0"/>
              <a:t>Hard or Soft Keys?</a:t>
            </a:r>
            <a:endParaRPr lang="en-US" sz="3600" dirty="0"/>
          </a:p>
        </p:txBody>
      </p:sp>
      <p:sp>
        <p:nvSpPr>
          <p:cNvPr id="7" name="TextBox 6"/>
          <p:cNvSpPr txBox="1"/>
          <p:nvPr/>
        </p:nvSpPr>
        <p:spPr>
          <a:xfrm>
            <a:off x="7239000" y="1295400"/>
            <a:ext cx="1295400" cy="1015663"/>
          </a:xfrm>
          <a:prstGeom prst="rect">
            <a:avLst/>
          </a:prstGeom>
          <a:noFill/>
        </p:spPr>
        <p:txBody>
          <a:bodyPr wrap="square" rtlCol="0">
            <a:spAutoFit/>
          </a:bodyPr>
          <a:lstStyle/>
          <a:p>
            <a:r>
              <a:rPr lang="en-US" sz="6000" dirty="0" smtClean="0"/>
              <a:t>T9</a:t>
            </a:r>
            <a:endParaRPr lang="en-US" sz="6000" dirty="0"/>
          </a:p>
        </p:txBody>
      </p:sp>
      <p:sp>
        <p:nvSpPr>
          <p:cNvPr id="8" name="TextBox 7"/>
          <p:cNvSpPr txBox="1"/>
          <p:nvPr/>
        </p:nvSpPr>
        <p:spPr>
          <a:xfrm>
            <a:off x="533400" y="2286000"/>
            <a:ext cx="3276600" cy="1862048"/>
          </a:xfrm>
          <a:prstGeom prst="rect">
            <a:avLst/>
          </a:prstGeom>
          <a:noFill/>
        </p:spPr>
        <p:txBody>
          <a:bodyPr wrap="square" rtlCol="0">
            <a:spAutoFit/>
          </a:bodyPr>
          <a:lstStyle/>
          <a:p>
            <a:r>
              <a:rPr lang="en-US" sz="2300" dirty="0" smtClean="0"/>
              <a:t>Blackberry</a:t>
            </a:r>
          </a:p>
          <a:p>
            <a:r>
              <a:rPr lang="en-US" sz="2300" dirty="0" smtClean="0"/>
              <a:t>Nokia </a:t>
            </a:r>
          </a:p>
          <a:p>
            <a:r>
              <a:rPr lang="en-US" sz="2300" dirty="0" smtClean="0"/>
              <a:t>Samsung</a:t>
            </a:r>
          </a:p>
          <a:p>
            <a:r>
              <a:rPr lang="en-US" sz="2300" dirty="0" smtClean="0"/>
              <a:t>I Phone</a:t>
            </a:r>
          </a:p>
          <a:p>
            <a:r>
              <a:rPr lang="en-US" sz="2300" dirty="0" smtClean="0"/>
              <a:t>HTC</a:t>
            </a:r>
            <a:endParaRPr lang="en-US" sz="2300" dirty="0"/>
          </a:p>
        </p:txBody>
      </p:sp>
      <p:sp>
        <p:nvSpPr>
          <p:cNvPr id="10" name="TextBox 9"/>
          <p:cNvSpPr txBox="1"/>
          <p:nvPr/>
        </p:nvSpPr>
        <p:spPr>
          <a:xfrm>
            <a:off x="2438400" y="4495800"/>
            <a:ext cx="6172200" cy="1569660"/>
          </a:xfrm>
          <a:prstGeom prst="rect">
            <a:avLst/>
          </a:prstGeom>
          <a:solidFill>
            <a:srgbClr val="FFFF00"/>
          </a:solidFill>
          <a:ln w="9525">
            <a:solidFill>
              <a:schemeClr val="tx1"/>
            </a:solidFill>
          </a:ln>
        </p:spPr>
        <p:txBody>
          <a:bodyPr wrap="square" rtlCol="0">
            <a:spAutoFit/>
          </a:bodyPr>
          <a:lstStyle/>
          <a:p>
            <a:pPr algn="ctr"/>
            <a:r>
              <a:rPr lang="en-US" dirty="0" smtClean="0"/>
              <a:t>Let’s have an SMS race – one types the other times:</a:t>
            </a:r>
          </a:p>
          <a:p>
            <a:pPr algn="ctr"/>
            <a:endParaRPr lang="en-US" dirty="0" smtClean="0"/>
          </a:p>
          <a:p>
            <a:pPr algn="ctr"/>
            <a:r>
              <a:rPr lang="en-US" sz="2400" b="1" dirty="0" smtClean="0"/>
              <a:t>The quick brown fox jumps over the lazy dog</a:t>
            </a:r>
          </a:p>
          <a:p>
            <a:pPr algn="ctr"/>
            <a:endParaRPr lang="en-US" b="1" i="1" dirty="0" smtClean="0"/>
          </a:p>
          <a:p>
            <a:pPr algn="ctr"/>
            <a:r>
              <a:rPr lang="en-US" b="1" i="1" dirty="0" smtClean="0"/>
              <a:t>Time and errors?</a:t>
            </a:r>
            <a:endParaRPr lang="en-US" b="1" i="1" dirty="0"/>
          </a:p>
        </p:txBody>
      </p:sp>
      <p:pic>
        <p:nvPicPr>
          <p:cNvPr id="11" name="Picture 2" descr="C:\Documents and Settings\Brian Peacock\Desktop\Current\Ergonomics Pictures\100NIKON\DSCN1230.JPG"/>
          <p:cNvPicPr>
            <a:picLocks noChangeAspect="1" noChangeArrowheads="1"/>
          </p:cNvPicPr>
          <p:nvPr/>
        </p:nvPicPr>
        <p:blipFill>
          <a:blip r:embed="rId3" cstate="print"/>
          <a:srcRect/>
          <a:stretch>
            <a:fillRect/>
          </a:stretch>
        </p:blipFill>
        <p:spPr bwMode="auto">
          <a:xfrm>
            <a:off x="4114800" y="2143536"/>
            <a:ext cx="2730500" cy="2047464"/>
          </a:xfrm>
          <a:prstGeom prst="rect">
            <a:avLst/>
          </a:prstGeom>
          <a:noFill/>
        </p:spPr>
      </p:pic>
      <p:cxnSp>
        <p:nvCxnSpPr>
          <p:cNvPr id="13" name="Straight Connector 12"/>
          <p:cNvCxnSpPr/>
          <p:nvPr/>
        </p:nvCxnSpPr>
        <p:spPr>
          <a:xfrm>
            <a:off x="762000" y="914400"/>
            <a:ext cx="7924800" cy="1588"/>
          </a:xfrm>
          <a:prstGeom prst="line">
            <a:avLst/>
          </a:prstGeom>
          <a:ln/>
        </p:spPr>
        <p:style>
          <a:lnRef idx="2">
            <a:schemeClr val="accent1"/>
          </a:lnRef>
          <a:fillRef idx="0">
            <a:schemeClr val="accent1"/>
          </a:fillRef>
          <a:effectRef idx="1">
            <a:schemeClr val="accent1"/>
          </a:effectRef>
          <a:fontRef idx="minor">
            <a:schemeClr val="tx1"/>
          </a:fontRef>
        </p:style>
      </p:cxnSp>
      <p:sp>
        <p:nvSpPr>
          <p:cNvPr id="12" name="Footer Placeholder 11"/>
          <p:cNvSpPr>
            <a:spLocks noGrp="1"/>
          </p:cNvSpPr>
          <p:nvPr>
            <p:ph type="ftr" sz="quarter" idx="11"/>
          </p:nvPr>
        </p:nvSpPr>
        <p:spPr/>
        <p:txBody>
          <a:bodyPr/>
          <a:lstStyle/>
          <a:p>
            <a:r>
              <a:rPr lang="en-US" smtClean="0"/>
              <a:t>© Brian Peacock Ergonomics (BPE) Pte. Ltd.</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6934200" cy="1143000"/>
          </a:xfrm>
        </p:spPr>
        <p:txBody>
          <a:bodyPr>
            <a:noAutofit/>
          </a:bodyPr>
          <a:lstStyle/>
          <a:p>
            <a:r>
              <a:rPr lang="en-US" sz="4800" b="1" dirty="0" smtClean="0"/>
              <a:t>Human Centered Design</a:t>
            </a:r>
            <a:endParaRPr lang="en-US" sz="4800" b="1" dirty="0"/>
          </a:p>
        </p:txBody>
      </p:sp>
      <p:sp>
        <p:nvSpPr>
          <p:cNvPr id="3" name="Content Placeholder 2"/>
          <p:cNvSpPr>
            <a:spLocks noGrp="1"/>
          </p:cNvSpPr>
          <p:nvPr>
            <p:ph sz="half" idx="1"/>
          </p:nvPr>
        </p:nvSpPr>
        <p:spPr>
          <a:xfrm>
            <a:off x="457200" y="1600200"/>
            <a:ext cx="6400800" cy="4525963"/>
          </a:xfrm>
        </p:spPr>
        <p:txBody>
          <a:bodyPr>
            <a:normAutofit fontScale="85000" lnSpcReduction="20000"/>
          </a:bodyPr>
          <a:lstStyle/>
          <a:p>
            <a:r>
              <a:rPr lang="en-US" sz="3800" b="1" dirty="0" smtClean="0"/>
              <a:t>For expected use</a:t>
            </a:r>
          </a:p>
          <a:p>
            <a:r>
              <a:rPr lang="en-US" sz="3800" b="1" dirty="0" smtClean="0"/>
              <a:t>For foreseeable misuse</a:t>
            </a:r>
          </a:p>
          <a:p>
            <a:endParaRPr lang="en-US" dirty="0" smtClean="0"/>
          </a:p>
          <a:p>
            <a:r>
              <a:rPr lang="en-US" dirty="0"/>
              <a:t>b</a:t>
            </a:r>
            <a:r>
              <a:rPr lang="en-US" dirty="0" smtClean="0"/>
              <a:t>y the intended user</a:t>
            </a:r>
          </a:p>
          <a:p>
            <a:r>
              <a:rPr lang="en-US" dirty="0" smtClean="0"/>
              <a:t>And by</a:t>
            </a:r>
          </a:p>
          <a:p>
            <a:pPr lvl="1"/>
            <a:r>
              <a:rPr lang="en-US" dirty="0" smtClean="0"/>
              <a:t>Amy who  is old</a:t>
            </a:r>
          </a:p>
          <a:p>
            <a:pPr lvl="1"/>
            <a:r>
              <a:rPr lang="en-US" dirty="0" smtClean="0"/>
              <a:t>Bobby who is young</a:t>
            </a:r>
          </a:p>
          <a:p>
            <a:pPr lvl="1"/>
            <a:r>
              <a:rPr lang="en-US" dirty="0" smtClean="0"/>
              <a:t>Cora who is drunk</a:t>
            </a:r>
          </a:p>
          <a:p>
            <a:pPr lvl="1"/>
            <a:r>
              <a:rPr lang="en-US" dirty="0" smtClean="0"/>
              <a:t>Dick who is blind</a:t>
            </a:r>
          </a:p>
          <a:p>
            <a:pPr lvl="1"/>
            <a:r>
              <a:rPr lang="en-US" dirty="0" smtClean="0"/>
              <a:t>Emily who is clumsy</a:t>
            </a:r>
          </a:p>
          <a:p>
            <a:pPr lvl="1"/>
            <a:r>
              <a:rPr lang="en-US" dirty="0" smtClean="0"/>
              <a:t>Fred who is in a hurry</a:t>
            </a:r>
          </a:p>
          <a:p>
            <a:pPr lvl="1"/>
            <a:r>
              <a:rPr lang="en-US" dirty="0" smtClean="0"/>
              <a:t>Gladys who doesn’t agree with the system</a:t>
            </a:r>
          </a:p>
          <a:p>
            <a:pPr lvl="1"/>
            <a:r>
              <a:rPr lang="en-US" dirty="0" smtClean="0"/>
              <a:t>Harry who wants to destroy the system</a:t>
            </a:r>
          </a:p>
          <a:p>
            <a:pPr lvl="1"/>
            <a:endParaRPr lang="en-US" dirty="0"/>
          </a:p>
        </p:txBody>
      </p:sp>
      <p:sp>
        <p:nvSpPr>
          <p:cNvPr id="5" name="Oval Callout 4"/>
          <p:cNvSpPr/>
          <p:nvPr/>
        </p:nvSpPr>
        <p:spPr>
          <a:xfrm>
            <a:off x="4800600" y="1600200"/>
            <a:ext cx="4191000" cy="3124200"/>
          </a:xfrm>
          <a:prstGeom prst="wedgeEllipseCallout">
            <a:avLst>
              <a:gd name="adj1" fmla="val -77226"/>
              <a:gd name="adj2" fmla="val 5197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rgbClr val="FFFF00"/>
                </a:solidFill>
              </a:rPr>
              <a:t>Accidents don’t happen to normal people in normal circumstances</a:t>
            </a:r>
          </a:p>
          <a:p>
            <a:pPr algn="ctr"/>
            <a:r>
              <a:rPr lang="en-US" sz="2400" b="1" i="1" dirty="0" smtClean="0">
                <a:solidFill>
                  <a:srgbClr val="FFFF00"/>
                </a:solidFill>
              </a:rPr>
              <a:t>They happen to abnormal people or in abnormal circumstances</a:t>
            </a:r>
            <a:endParaRPr lang="en-US" sz="2400" b="1" i="1" dirty="0">
              <a:solidFill>
                <a:srgbClr val="FFFF00"/>
              </a:solidFill>
            </a:endParaRPr>
          </a:p>
        </p:txBody>
      </p:sp>
      <p:cxnSp>
        <p:nvCxnSpPr>
          <p:cNvPr id="9" name="Straight Connector 8"/>
          <p:cNvCxnSpPr/>
          <p:nvPr/>
        </p:nvCxnSpPr>
        <p:spPr>
          <a:xfrm>
            <a:off x="1066800" y="1295400"/>
            <a:ext cx="65532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7" name="Footer Placeholder 6"/>
          <p:cNvSpPr>
            <a:spLocks noGrp="1"/>
          </p:cNvSpPr>
          <p:nvPr>
            <p:ph type="ftr" sz="quarter" idx="11"/>
          </p:nvPr>
        </p:nvSpPr>
        <p:spPr/>
        <p:txBody>
          <a:bodyPr/>
          <a:lstStyle/>
          <a:p>
            <a:r>
              <a:rPr lang="en-US" smtClean="0"/>
              <a:t>© Brian Peacock Ergonomics (BPE) Pte. Ltd.</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772400" cy="1143000"/>
          </a:xfrm>
        </p:spPr>
        <p:txBody>
          <a:bodyPr/>
          <a:lstStyle/>
          <a:p>
            <a:r>
              <a:rPr lang="en-US" dirty="0" smtClean="0"/>
              <a:t>Management is Responsible</a:t>
            </a:r>
            <a:endParaRPr lang="en-US" dirty="0"/>
          </a:p>
        </p:txBody>
      </p:sp>
      <p:sp>
        <p:nvSpPr>
          <p:cNvPr id="5" name="TextBox 4"/>
          <p:cNvSpPr txBox="1"/>
          <p:nvPr/>
        </p:nvSpPr>
        <p:spPr>
          <a:xfrm>
            <a:off x="990600" y="1905000"/>
            <a:ext cx="7162800" cy="3046988"/>
          </a:xfrm>
          <a:prstGeom prst="rect">
            <a:avLst/>
          </a:prstGeom>
          <a:noFill/>
        </p:spPr>
        <p:txBody>
          <a:bodyPr wrap="square" rtlCol="0">
            <a:spAutoFit/>
          </a:bodyPr>
          <a:lstStyle/>
          <a:p>
            <a:pPr algn="ctr"/>
            <a:r>
              <a:rPr lang="en-US" sz="4800" b="1" dirty="0" smtClean="0"/>
              <a:t>Management is responsible for deciding which purpose should get the most attention</a:t>
            </a:r>
            <a:endParaRPr lang="en-US" sz="4800" b="1" dirty="0"/>
          </a:p>
        </p:txBody>
      </p:sp>
      <p:cxnSp>
        <p:nvCxnSpPr>
          <p:cNvPr id="7" name="Straight Connector 6"/>
          <p:cNvCxnSpPr/>
          <p:nvPr/>
        </p:nvCxnSpPr>
        <p:spPr>
          <a:xfrm>
            <a:off x="1447800" y="1447800"/>
            <a:ext cx="6705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6" name="Footer Placeholder 5"/>
          <p:cNvSpPr>
            <a:spLocks noGrp="1"/>
          </p:cNvSpPr>
          <p:nvPr>
            <p:ph type="ftr" sz="quarter" idx="11"/>
          </p:nvPr>
        </p:nvSpPr>
        <p:spPr/>
        <p:txBody>
          <a:bodyPr/>
          <a:lstStyle/>
          <a:p>
            <a:r>
              <a:rPr lang="en-US" smtClean="0"/>
              <a:t>© Brian Peacock Ergonomics (BPE) Pte. Ltd.</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1" name="Rectangle 2"/>
          <p:cNvSpPr>
            <a:spLocks noGrp="1" noChangeArrowheads="1"/>
          </p:cNvSpPr>
          <p:nvPr>
            <p:ph type="title"/>
          </p:nvPr>
        </p:nvSpPr>
        <p:spPr>
          <a:xfrm>
            <a:off x="2133600" y="0"/>
            <a:ext cx="5791200" cy="1143000"/>
          </a:xfrm>
        </p:spPr>
        <p:txBody>
          <a:bodyPr/>
          <a:lstStyle/>
          <a:p>
            <a:pPr eaLnBrk="1" hangingPunct="1"/>
            <a:r>
              <a:rPr lang="en-US" b="1" dirty="0" smtClean="0"/>
              <a:t>The Design Cycle</a:t>
            </a:r>
          </a:p>
        </p:txBody>
      </p:sp>
      <p:sp>
        <p:nvSpPr>
          <p:cNvPr id="91142" name="Oval 3"/>
          <p:cNvSpPr>
            <a:spLocks noChangeArrowheads="1"/>
          </p:cNvSpPr>
          <p:nvPr/>
        </p:nvSpPr>
        <p:spPr bwMode="auto">
          <a:xfrm>
            <a:off x="2590800" y="2590800"/>
            <a:ext cx="2362200" cy="2514600"/>
          </a:xfrm>
          <a:prstGeom prst="ellipse">
            <a:avLst/>
          </a:prstGeom>
          <a:solidFill>
            <a:srgbClr val="FFFF66"/>
          </a:solidFill>
          <a:ln w="9525">
            <a:solidFill>
              <a:schemeClr val="tx1"/>
            </a:solidFill>
            <a:round/>
            <a:headEnd/>
            <a:tailEnd/>
          </a:ln>
        </p:spPr>
        <p:txBody>
          <a:bodyPr wrap="none" anchor="ctr"/>
          <a:lstStyle/>
          <a:p>
            <a:pPr algn="ctr"/>
            <a:r>
              <a:rPr lang="en-US" sz="2400" dirty="0">
                <a:latin typeface="Times New Roman" pitchFamily="18" charset="0"/>
              </a:rPr>
              <a:t>The </a:t>
            </a:r>
            <a:r>
              <a:rPr lang="en-US" sz="2400" dirty="0" smtClean="0">
                <a:latin typeface="Times New Roman" pitchFamily="18" charset="0"/>
              </a:rPr>
              <a:t>Process, </a:t>
            </a:r>
          </a:p>
          <a:p>
            <a:pPr algn="ctr"/>
            <a:r>
              <a:rPr lang="en-US" sz="2400" dirty="0" smtClean="0">
                <a:latin typeface="Times New Roman" pitchFamily="18" charset="0"/>
              </a:rPr>
              <a:t>Job</a:t>
            </a:r>
            <a:r>
              <a:rPr lang="en-US" sz="2400" dirty="0">
                <a:latin typeface="Times New Roman" pitchFamily="18" charset="0"/>
              </a:rPr>
              <a:t>, Task, </a:t>
            </a:r>
          </a:p>
          <a:p>
            <a:pPr algn="ctr"/>
            <a:r>
              <a:rPr lang="en-US" sz="2400" dirty="0">
                <a:latin typeface="Times New Roman" pitchFamily="18" charset="0"/>
              </a:rPr>
              <a:t>Transaction </a:t>
            </a:r>
          </a:p>
          <a:p>
            <a:pPr algn="ctr"/>
            <a:r>
              <a:rPr lang="en-US" sz="2400" dirty="0">
                <a:latin typeface="Times New Roman" pitchFamily="18" charset="0"/>
              </a:rPr>
              <a:t>or Simulation</a:t>
            </a:r>
          </a:p>
        </p:txBody>
      </p:sp>
      <p:sp>
        <p:nvSpPr>
          <p:cNvPr id="91143" name="Rectangle 4"/>
          <p:cNvSpPr>
            <a:spLocks noChangeArrowheads="1"/>
          </p:cNvSpPr>
          <p:nvPr/>
        </p:nvSpPr>
        <p:spPr bwMode="auto">
          <a:xfrm>
            <a:off x="228600" y="5257800"/>
            <a:ext cx="2895600" cy="1143000"/>
          </a:xfrm>
          <a:prstGeom prst="rect">
            <a:avLst/>
          </a:prstGeom>
          <a:solidFill>
            <a:schemeClr val="accent1"/>
          </a:solidFill>
          <a:ln w="9525">
            <a:solidFill>
              <a:schemeClr val="tx1"/>
            </a:solidFill>
            <a:miter lim="800000"/>
            <a:headEnd/>
            <a:tailEnd/>
          </a:ln>
        </p:spPr>
        <p:txBody>
          <a:bodyPr wrap="none" anchor="ctr"/>
          <a:lstStyle/>
          <a:p>
            <a:pPr algn="ctr"/>
            <a:r>
              <a:rPr lang="en-US" sz="2400" dirty="0" smtClean="0">
                <a:solidFill>
                  <a:srgbClr val="FFFF00"/>
                </a:solidFill>
                <a:latin typeface="Times New Roman" pitchFamily="18" charset="0"/>
              </a:rPr>
              <a:t>Uncontrollable </a:t>
            </a:r>
          </a:p>
          <a:p>
            <a:pPr algn="ctr"/>
            <a:r>
              <a:rPr lang="en-US" sz="2400" dirty="0" smtClean="0">
                <a:solidFill>
                  <a:srgbClr val="FFFF00"/>
                </a:solidFill>
                <a:latin typeface="Times New Roman" pitchFamily="18" charset="0"/>
              </a:rPr>
              <a:t>Conditions / Context</a:t>
            </a:r>
            <a:endParaRPr lang="en-US" sz="2400" dirty="0">
              <a:solidFill>
                <a:srgbClr val="FFFF00"/>
              </a:solidFill>
              <a:latin typeface="Times New Roman" pitchFamily="18" charset="0"/>
            </a:endParaRPr>
          </a:p>
        </p:txBody>
      </p:sp>
      <p:sp>
        <p:nvSpPr>
          <p:cNvPr id="91144" name="Rectangle 5"/>
          <p:cNvSpPr>
            <a:spLocks noChangeArrowheads="1"/>
          </p:cNvSpPr>
          <p:nvPr/>
        </p:nvSpPr>
        <p:spPr bwMode="auto">
          <a:xfrm>
            <a:off x="6272646" y="3581400"/>
            <a:ext cx="2362200" cy="2590800"/>
          </a:xfrm>
          <a:prstGeom prst="rect">
            <a:avLst/>
          </a:prstGeom>
          <a:solidFill>
            <a:schemeClr val="accent1"/>
          </a:solidFill>
          <a:ln w="9525">
            <a:solidFill>
              <a:schemeClr val="tx1"/>
            </a:solidFill>
            <a:miter lim="800000"/>
            <a:headEnd/>
            <a:tailEnd/>
          </a:ln>
        </p:spPr>
        <p:txBody>
          <a:bodyPr wrap="none" anchor="ctr"/>
          <a:lstStyle/>
          <a:p>
            <a:r>
              <a:rPr lang="en-US" sz="2000" b="1" i="1" dirty="0" smtClean="0">
                <a:solidFill>
                  <a:srgbClr val="FFFF00"/>
                </a:solidFill>
                <a:latin typeface="Times New Roman" pitchFamily="18" charset="0"/>
              </a:rPr>
              <a:t>Specifications</a:t>
            </a:r>
            <a:endParaRPr lang="en-US" sz="2000" b="1" i="1" dirty="0">
              <a:solidFill>
                <a:srgbClr val="FFFF00"/>
              </a:solidFill>
              <a:latin typeface="Times New Roman" pitchFamily="18" charset="0"/>
            </a:endParaRPr>
          </a:p>
          <a:p>
            <a:r>
              <a:rPr lang="en-US" sz="2400" b="1" dirty="0">
                <a:solidFill>
                  <a:srgbClr val="FFFF00"/>
                </a:solidFill>
                <a:latin typeface="Times New Roman" pitchFamily="18" charset="0"/>
              </a:rPr>
              <a:t>Design</a:t>
            </a:r>
          </a:p>
          <a:p>
            <a:pPr>
              <a:buFontTx/>
              <a:buChar char="•"/>
            </a:pPr>
            <a:r>
              <a:rPr lang="en-US" sz="2400" dirty="0" smtClean="0">
                <a:solidFill>
                  <a:srgbClr val="FFFF00"/>
                </a:solidFill>
                <a:latin typeface="Times New Roman" pitchFamily="18" charset="0"/>
              </a:rPr>
              <a:t>Equipment</a:t>
            </a:r>
            <a:endParaRPr lang="en-US" sz="2400" dirty="0">
              <a:solidFill>
                <a:srgbClr val="FFFF00"/>
              </a:solidFill>
              <a:latin typeface="Times New Roman" pitchFamily="18" charset="0"/>
            </a:endParaRPr>
          </a:p>
          <a:p>
            <a:pPr>
              <a:buFontTx/>
              <a:buChar char="•"/>
            </a:pPr>
            <a:r>
              <a:rPr lang="en-US" sz="2400" dirty="0" smtClean="0">
                <a:solidFill>
                  <a:srgbClr val="FFFF00"/>
                </a:solidFill>
                <a:latin typeface="Times New Roman" pitchFamily="18" charset="0"/>
              </a:rPr>
              <a:t>Context</a:t>
            </a:r>
            <a:endParaRPr lang="en-US" sz="2400" dirty="0">
              <a:solidFill>
                <a:srgbClr val="FFFF00"/>
              </a:solidFill>
              <a:latin typeface="Times New Roman" pitchFamily="18" charset="0"/>
            </a:endParaRPr>
          </a:p>
          <a:p>
            <a:pPr>
              <a:buFontTx/>
              <a:buChar char="•"/>
            </a:pPr>
            <a:r>
              <a:rPr lang="en-US" sz="2400" dirty="0" smtClean="0">
                <a:solidFill>
                  <a:srgbClr val="FFFF00"/>
                </a:solidFill>
                <a:latin typeface="Times New Roman" pitchFamily="18" charset="0"/>
              </a:rPr>
              <a:t>Humans</a:t>
            </a:r>
          </a:p>
          <a:p>
            <a:pPr>
              <a:buFontTx/>
              <a:buChar char="•"/>
            </a:pPr>
            <a:r>
              <a:rPr lang="en-US" sz="2400" dirty="0" smtClean="0">
                <a:solidFill>
                  <a:srgbClr val="FFFF00"/>
                </a:solidFill>
                <a:latin typeface="Times New Roman" pitchFamily="18" charset="0"/>
              </a:rPr>
              <a:t>Operations</a:t>
            </a:r>
          </a:p>
          <a:p>
            <a:pPr>
              <a:buFontTx/>
              <a:buChar char="•"/>
            </a:pPr>
            <a:endParaRPr lang="en-US" sz="2400" dirty="0">
              <a:solidFill>
                <a:srgbClr val="FFFF00"/>
              </a:solidFill>
              <a:latin typeface="Times New Roman" pitchFamily="18" charset="0"/>
            </a:endParaRPr>
          </a:p>
        </p:txBody>
      </p:sp>
      <p:sp>
        <p:nvSpPr>
          <p:cNvPr id="91145" name="Rectangle 6"/>
          <p:cNvSpPr>
            <a:spLocks noChangeArrowheads="1"/>
          </p:cNvSpPr>
          <p:nvPr/>
        </p:nvSpPr>
        <p:spPr bwMode="auto">
          <a:xfrm>
            <a:off x="7391400" y="762001"/>
            <a:ext cx="1524000" cy="2209800"/>
          </a:xfrm>
          <a:prstGeom prst="rect">
            <a:avLst/>
          </a:prstGeom>
          <a:solidFill>
            <a:schemeClr val="accent1"/>
          </a:solidFill>
          <a:ln w="9525">
            <a:solidFill>
              <a:schemeClr val="tx1"/>
            </a:solidFill>
            <a:miter lim="800000"/>
            <a:headEnd/>
            <a:tailEnd/>
          </a:ln>
        </p:spPr>
        <p:txBody>
          <a:bodyPr wrap="none" anchor="ctr"/>
          <a:lstStyle/>
          <a:p>
            <a:r>
              <a:rPr lang="en-US" sz="2000" b="1" i="1" dirty="0" smtClean="0">
                <a:solidFill>
                  <a:srgbClr val="FFFF00"/>
                </a:solidFill>
                <a:latin typeface="Times New Roman" pitchFamily="18" charset="0"/>
              </a:rPr>
              <a:t>Guidelines </a:t>
            </a:r>
          </a:p>
          <a:p>
            <a:r>
              <a:rPr lang="en-US" sz="2000" b="1" i="1" dirty="0" smtClean="0">
                <a:solidFill>
                  <a:srgbClr val="FFFF00"/>
                </a:solidFill>
                <a:latin typeface="Times New Roman" pitchFamily="18" charset="0"/>
              </a:rPr>
              <a:t>and </a:t>
            </a:r>
          </a:p>
          <a:p>
            <a:r>
              <a:rPr lang="en-US" sz="2000" b="1" i="1" dirty="0" smtClean="0">
                <a:solidFill>
                  <a:srgbClr val="FFFF00"/>
                </a:solidFill>
                <a:latin typeface="Times New Roman" pitchFamily="18" charset="0"/>
              </a:rPr>
              <a:t>Constraints</a:t>
            </a:r>
            <a:endParaRPr lang="en-US" sz="2000" b="1" i="1" dirty="0">
              <a:solidFill>
                <a:srgbClr val="FFFF00"/>
              </a:solidFill>
              <a:latin typeface="Times New Roman" pitchFamily="18" charset="0"/>
            </a:endParaRPr>
          </a:p>
          <a:p>
            <a:r>
              <a:rPr lang="en-US" sz="2400" b="1" dirty="0" smtClean="0">
                <a:solidFill>
                  <a:srgbClr val="FFFF00"/>
                </a:solidFill>
                <a:latin typeface="Times New Roman" pitchFamily="18" charset="0"/>
              </a:rPr>
              <a:t>Decisions</a:t>
            </a:r>
            <a:endParaRPr lang="en-US" sz="2400" b="1" dirty="0">
              <a:solidFill>
                <a:srgbClr val="FFFF00"/>
              </a:solidFill>
              <a:latin typeface="Times New Roman" pitchFamily="18" charset="0"/>
            </a:endParaRPr>
          </a:p>
          <a:p>
            <a:pPr>
              <a:buFontTx/>
              <a:buChar char="•"/>
            </a:pPr>
            <a:r>
              <a:rPr lang="en-US" sz="2400" dirty="0">
                <a:solidFill>
                  <a:srgbClr val="FFFF00"/>
                </a:solidFill>
                <a:latin typeface="Times New Roman" pitchFamily="18" charset="0"/>
              </a:rPr>
              <a:t>Policy</a:t>
            </a:r>
          </a:p>
          <a:p>
            <a:pPr>
              <a:buFontTx/>
              <a:buChar char="•"/>
            </a:pPr>
            <a:r>
              <a:rPr lang="en-US" sz="2400" dirty="0">
                <a:solidFill>
                  <a:srgbClr val="FFFF00"/>
                </a:solidFill>
                <a:latin typeface="Times New Roman" pitchFamily="18" charset="0"/>
              </a:rPr>
              <a:t>Money</a:t>
            </a:r>
          </a:p>
        </p:txBody>
      </p:sp>
      <p:sp>
        <p:nvSpPr>
          <p:cNvPr id="91146" name="Rectangle 7"/>
          <p:cNvSpPr>
            <a:spLocks noChangeArrowheads="1"/>
          </p:cNvSpPr>
          <p:nvPr/>
        </p:nvSpPr>
        <p:spPr bwMode="auto">
          <a:xfrm>
            <a:off x="4648200" y="1295400"/>
            <a:ext cx="1524000" cy="1143000"/>
          </a:xfrm>
          <a:prstGeom prst="rect">
            <a:avLst/>
          </a:prstGeom>
          <a:solidFill>
            <a:schemeClr val="accent1"/>
          </a:solidFill>
          <a:ln w="9525">
            <a:solidFill>
              <a:schemeClr val="tx1"/>
            </a:solidFill>
            <a:miter lim="800000"/>
            <a:headEnd/>
            <a:tailEnd/>
          </a:ln>
        </p:spPr>
        <p:txBody>
          <a:bodyPr wrap="none" anchor="ctr"/>
          <a:lstStyle/>
          <a:p>
            <a:pPr algn="ctr"/>
            <a:r>
              <a:rPr lang="en-US" sz="2400">
                <a:latin typeface="Times New Roman" pitchFamily="18" charset="0"/>
              </a:rPr>
              <a:t>Analysis</a:t>
            </a:r>
          </a:p>
        </p:txBody>
      </p:sp>
      <p:sp>
        <p:nvSpPr>
          <p:cNvPr id="91147" name="Rectangle 8"/>
          <p:cNvSpPr>
            <a:spLocks noChangeArrowheads="1"/>
          </p:cNvSpPr>
          <p:nvPr/>
        </p:nvSpPr>
        <p:spPr bwMode="auto">
          <a:xfrm>
            <a:off x="228600" y="1447800"/>
            <a:ext cx="2438400" cy="1752600"/>
          </a:xfrm>
          <a:prstGeom prst="rect">
            <a:avLst/>
          </a:prstGeom>
          <a:solidFill>
            <a:schemeClr val="accent1"/>
          </a:solidFill>
          <a:ln w="9525">
            <a:solidFill>
              <a:schemeClr val="tx1"/>
            </a:solidFill>
            <a:miter lim="800000"/>
            <a:headEnd/>
            <a:tailEnd/>
          </a:ln>
        </p:spPr>
        <p:txBody>
          <a:bodyPr wrap="none" anchor="ctr"/>
          <a:lstStyle/>
          <a:p>
            <a:pPr algn="ctr"/>
            <a:r>
              <a:rPr lang="en-US" sz="1800" b="1" i="1" dirty="0" smtClean="0">
                <a:solidFill>
                  <a:srgbClr val="FFFF00"/>
                </a:solidFill>
                <a:latin typeface="Times New Roman" pitchFamily="18" charset="0"/>
              </a:rPr>
              <a:t>Requirements</a:t>
            </a:r>
          </a:p>
          <a:p>
            <a:pPr algn="ctr"/>
            <a:r>
              <a:rPr lang="en-US" sz="3200" b="1" dirty="0" smtClean="0">
                <a:solidFill>
                  <a:srgbClr val="FFFF00"/>
                </a:solidFill>
                <a:latin typeface="Times New Roman" pitchFamily="18" charset="0"/>
              </a:rPr>
              <a:t>Outcomes</a:t>
            </a:r>
          </a:p>
        </p:txBody>
      </p:sp>
      <p:sp>
        <p:nvSpPr>
          <p:cNvPr id="91148" name="Rectangle 9"/>
          <p:cNvSpPr>
            <a:spLocks noChangeArrowheads="1"/>
          </p:cNvSpPr>
          <p:nvPr/>
        </p:nvSpPr>
        <p:spPr bwMode="auto">
          <a:xfrm>
            <a:off x="4800600" y="1447800"/>
            <a:ext cx="1524000" cy="1143000"/>
          </a:xfrm>
          <a:prstGeom prst="rect">
            <a:avLst/>
          </a:prstGeom>
          <a:solidFill>
            <a:schemeClr val="accent1"/>
          </a:solidFill>
          <a:ln w="9525">
            <a:solidFill>
              <a:schemeClr val="tx1"/>
            </a:solidFill>
            <a:miter lim="800000"/>
            <a:headEnd/>
            <a:tailEnd/>
          </a:ln>
        </p:spPr>
        <p:txBody>
          <a:bodyPr wrap="none" anchor="ctr"/>
          <a:lstStyle/>
          <a:p>
            <a:pPr algn="ctr"/>
            <a:r>
              <a:rPr lang="en-US" sz="2400">
                <a:latin typeface="Times New Roman" pitchFamily="18" charset="0"/>
              </a:rPr>
              <a:t>Analysis</a:t>
            </a:r>
          </a:p>
        </p:txBody>
      </p:sp>
      <p:sp>
        <p:nvSpPr>
          <p:cNvPr id="91149" name="Rectangle 10"/>
          <p:cNvSpPr>
            <a:spLocks noChangeArrowheads="1"/>
          </p:cNvSpPr>
          <p:nvPr/>
        </p:nvSpPr>
        <p:spPr bwMode="auto">
          <a:xfrm>
            <a:off x="4953000" y="1600200"/>
            <a:ext cx="1524000" cy="1143000"/>
          </a:xfrm>
          <a:prstGeom prst="rect">
            <a:avLst/>
          </a:prstGeom>
          <a:solidFill>
            <a:schemeClr val="accent1"/>
          </a:solidFill>
          <a:ln w="9525">
            <a:solidFill>
              <a:schemeClr val="tx1"/>
            </a:solidFill>
            <a:miter lim="800000"/>
            <a:headEnd/>
            <a:tailEnd/>
          </a:ln>
        </p:spPr>
        <p:txBody>
          <a:bodyPr wrap="none" anchor="ctr"/>
          <a:lstStyle/>
          <a:p>
            <a:pPr algn="ctr"/>
            <a:r>
              <a:rPr lang="en-US" sz="2400">
                <a:latin typeface="Times New Roman" pitchFamily="18" charset="0"/>
              </a:rPr>
              <a:t>Analysis</a:t>
            </a:r>
          </a:p>
        </p:txBody>
      </p:sp>
      <p:sp>
        <p:nvSpPr>
          <p:cNvPr id="91150" name="Rectangle 11"/>
          <p:cNvSpPr>
            <a:spLocks noChangeArrowheads="1"/>
          </p:cNvSpPr>
          <p:nvPr/>
        </p:nvSpPr>
        <p:spPr bwMode="auto">
          <a:xfrm>
            <a:off x="5105400" y="1752600"/>
            <a:ext cx="1524000" cy="1143000"/>
          </a:xfrm>
          <a:prstGeom prst="rect">
            <a:avLst/>
          </a:prstGeom>
          <a:solidFill>
            <a:schemeClr val="accent1"/>
          </a:solidFill>
          <a:ln w="9525">
            <a:solidFill>
              <a:schemeClr val="tx1"/>
            </a:solidFill>
            <a:miter lim="800000"/>
            <a:headEnd/>
            <a:tailEnd/>
          </a:ln>
        </p:spPr>
        <p:txBody>
          <a:bodyPr wrap="none" anchor="ctr"/>
          <a:lstStyle/>
          <a:p>
            <a:r>
              <a:rPr lang="en-US" sz="2000" b="1" i="1" dirty="0">
                <a:solidFill>
                  <a:srgbClr val="FFFF00"/>
                </a:solidFill>
                <a:latin typeface="Times New Roman" pitchFamily="18" charset="0"/>
              </a:rPr>
              <a:t>Tools</a:t>
            </a:r>
          </a:p>
          <a:p>
            <a:r>
              <a:rPr lang="en-US" sz="2400" b="1" dirty="0" smtClean="0">
                <a:solidFill>
                  <a:srgbClr val="FFFF00"/>
                </a:solidFill>
                <a:latin typeface="Times New Roman" pitchFamily="18" charset="0"/>
              </a:rPr>
              <a:t>Analyses</a:t>
            </a:r>
            <a:endParaRPr lang="en-US" sz="2400" b="1" dirty="0">
              <a:solidFill>
                <a:srgbClr val="FFFF00"/>
              </a:solidFill>
              <a:latin typeface="Times New Roman" pitchFamily="18" charset="0"/>
            </a:endParaRPr>
          </a:p>
        </p:txBody>
      </p:sp>
      <p:sp>
        <p:nvSpPr>
          <p:cNvPr id="91151" name="AutoShape 12"/>
          <p:cNvSpPr>
            <a:spLocks noChangeArrowheads="1"/>
          </p:cNvSpPr>
          <p:nvPr/>
        </p:nvSpPr>
        <p:spPr bwMode="auto">
          <a:xfrm>
            <a:off x="2667000" y="2019300"/>
            <a:ext cx="2057400" cy="190500"/>
          </a:xfrm>
          <a:prstGeom prst="leftRightArrow">
            <a:avLst>
              <a:gd name="adj1" fmla="val 50000"/>
              <a:gd name="adj2" fmla="val 145000"/>
            </a:avLst>
          </a:prstGeom>
          <a:solidFill>
            <a:schemeClr val="hlink"/>
          </a:solidFill>
          <a:ln w="9525">
            <a:solidFill>
              <a:schemeClr val="tx1"/>
            </a:solidFill>
            <a:miter lim="800000"/>
            <a:headEnd/>
            <a:tailEnd/>
          </a:ln>
        </p:spPr>
        <p:txBody>
          <a:bodyPr wrap="none" anchor="ctr"/>
          <a:lstStyle/>
          <a:p>
            <a:endParaRPr lang="en-US"/>
          </a:p>
        </p:txBody>
      </p:sp>
      <p:sp>
        <p:nvSpPr>
          <p:cNvPr id="91152" name="AutoShape 13"/>
          <p:cNvSpPr>
            <a:spLocks noChangeArrowheads="1"/>
          </p:cNvSpPr>
          <p:nvPr/>
        </p:nvSpPr>
        <p:spPr bwMode="auto">
          <a:xfrm rot="-3386133">
            <a:off x="4551461" y="2543296"/>
            <a:ext cx="446087" cy="527939"/>
          </a:xfrm>
          <a:prstGeom prst="rightArrow">
            <a:avLst>
              <a:gd name="adj1" fmla="val 50000"/>
              <a:gd name="adj2" fmla="val 36589"/>
            </a:avLst>
          </a:prstGeom>
          <a:solidFill>
            <a:schemeClr val="hlink"/>
          </a:solidFill>
          <a:ln w="9525">
            <a:solidFill>
              <a:schemeClr val="tx1"/>
            </a:solidFill>
            <a:miter lim="800000"/>
            <a:headEnd/>
            <a:tailEnd/>
          </a:ln>
        </p:spPr>
        <p:txBody>
          <a:bodyPr wrap="none" anchor="ctr"/>
          <a:lstStyle/>
          <a:p>
            <a:endParaRPr lang="en-US"/>
          </a:p>
        </p:txBody>
      </p:sp>
      <p:sp>
        <p:nvSpPr>
          <p:cNvPr id="91153" name="AutoShape 14"/>
          <p:cNvSpPr>
            <a:spLocks noChangeArrowheads="1"/>
          </p:cNvSpPr>
          <p:nvPr/>
        </p:nvSpPr>
        <p:spPr bwMode="auto">
          <a:xfrm rot="-5400000">
            <a:off x="2667000" y="4724400"/>
            <a:ext cx="533400" cy="533400"/>
          </a:xfrm>
          <a:prstGeom prst="rightArrow">
            <a:avLst>
              <a:gd name="adj1" fmla="val 50000"/>
              <a:gd name="adj2" fmla="val 25000"/>
            </a:avLst>
          </a:prstGeom>
          <a:solidFill>
            <a:schemeClr val="hlink"/>
          </a:solidFill>
          <a:ln w="9525">
            <a:solidFill>
              <a:schemeClr val="tx1"/>
            </a:solidFill>
            <a:miter lim="800000"/>
            <a:headEnd/>
            <a:tailEnd/>
          </a:ln>
        </p:spPr>
        <p:txBody>
          <a:bodyPr wrap="none" anchor="ctr"/>
          <a:lstStyle/>
          <a:p>
            <a:endParaRPr lang="en-US"/>
          </a:p>
        </p:txBody>
      </p:sp>
      <p:sp>
        <p:nvSpPr>
          <p:cNvPr id="91154" name="AutoShape 15"/>
          <p:cNvSpPr>
            <a:spLocks noChangeArrowheads="1"/>
          </p:cNvSpPr>
          <p:nvPr/>
        </p:nvSpPr>
        <p:spPr bwMode="auto">
          <a:xfrm flipH="1">
            <a:off x="4876800" y="3657600"/>
            <a:ext cx="1395845" cy="685800"/>
          </a:xfrm>
          <a:prstGeom prst="rightArrow">
            <a:avLst>
              <a:gd name="adj1" fmla="val 50000"/>
              <a:gd name="adj2" fmla="val 118750"/>
            </a:avLst>
          </a:prstGeom>
          <a:solidFill>
            <a:schemeClr val="hlink"/>
          </a:solidFill>
          <a:ln w="9525">
            <a:solidFill>
              <a:schemeClr val="tx1"/>
            </a:solidFill>
            <a:miter lim="800000"/>
            <a:headEnd/>
            <a:tailEnd/>
          </a:ln>
        </p:spPr>
        <p:txBody>
          <a:bodyPr wrap="none" anchor="ctr"/>
          <a:lstStyle/>
          <a:p>
            <a:endParaRPr lang="en-US"/>
          </a:p>
        </p:txBody>
      </p:sp>
      <p:sp>
        <p:nvSpPr>
          <p:cNvPr id="91155" name="AutoShape 16"/>
          <p:cNvSpPr>
            <a:spLocks noChangeArrowheads="1"/>
          </p:cNvSpPr>
          <p:nvPr/>
        </p:nvSpPr>
        <p:spPr bwMode="auto">
          <a:xfrm>
            <a:off x="6629400" y="2133600"/>
            <a:ext cx="762000" cy="609600"/>
          </a:xfrm>
          <a:prstGeom prst="rightArrow">
            <a:avLst>
              <a:gd name="adj1" fmla="val 50000"/>
              <a:gd name="adj2" fmla="val 62500"/>
            </a:avLst>
          </a:prstGeom>
          <a:solidFill>
            <a:schemeClr val="hlink"/>
          </a:solidFill>
          <a:ln w="9525">
            <a:solidFill>
              <a:schemeClr val="tx1"/>
            </a:solidFill>
            <a:miter lim="800000"/>
            <a:headEnd/>
            <a:tailEnd/>
          </a:ln>
        </p:spPr>
        <p:txBody>
          <a:bodyPr wrap="none" anchor="ctr"/>
          <a:lstStyle/>
          <a:p>
            <a:endParaRPr lang="en-US"/>
          </a:p>
        </p:txBody>
      </p:sp>
      <p:sp>
        <p:nvSpPr>
          <p:cNvPr id="91156" name="AutoShape 17"/>
          <p:cNvSpPr>
            <a:spLocks noChangeArrowheads="1"/>
          </p:cNvSpPr>
          <p:nvPr/>
        </p:nvSpPr>
        <p:spPr bwMode="auto">
          <a:xfrm rot="5400000">
            <a:off x="7955973" y="2902527"/>
            <a:ext cx="609600" cy="748146"/>
          </a:xfrm>
          <a:prstGeom prst="rightArrow">
            <a:avLst>
              <a:gd name="adj1" fmla="val 50000"/>
              <a:gd name="adj2" fmla="val 50000"/>
            </a:avLst>
          </a:prstGeom>
          <a:solidFill>
            <a:schemeClr val="hlink"/>
          </a:solidFill>
          <a:ln w="9525">
            <a:solidFill>
              <a:schemeClr val="tx1"/>
            </a:solidFill>
            <a:miter lim="800000"/>
            <a:headEnd/>
            <a:tailEnd/>
          </a:ln>
        </p:spPr>
        <p:txBody>
          <a:bodyPr wrap="none" anchor="ctr"/>
          <a:lstStyle/>
          <a:p>
            <a:endParaRPr lang="en-US"/>
          </a:p>
        </p:txBody>
      </p:sp>
      <p:sp>
        <p:nvSpPr>
          <p:cNvPr id="91157" name="AutoShape 18"/>
          <p:cNvSpPr>
            <a:spLocks noChangeArrowheads="1"/>
          </p:cNvSpPr>
          <p:nvPr/>
        </p:nvSpPr>
        <p:spPr bwMode="auto">
          <a:xfrm rot="-5400000">
            <a:off x="1447800" y="2971800"/>
            <a:ext cx="914400" cy="1371600"/>
          </a:xfrm>
          <a:custGeom>
            <a:avLst/>
            <a:gdLst>
              <a:gd name="T0" fmla="*/ 27107473 w 21600"/>
              <a:gd name="T1" fmla="*/ 0 h 21600"/>
              <a:gd name="T2" fmla="*/ 27107473 w 21600"/>
              <a:gd name="T3" fmla="*/ 49024094 h 21600"/>
              <a:gd name="T4" fmla="*/ 5801064 w 21600"/>
              <a:gd name="T5" fmla="*/ 87096600 h 21600"/>
              <a:gd name="T6" fmla="*/ 38709597 w 21600"/>
              <a:gd name="T7" fmla="*/ 24512015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hlink"/>
          </a:solidFill>
          <a:ln w="9525">
            <a:solidFill>
              <a:schemeClr val="tx1"/>
            </a:solidFill>
            <a:miter lim="800000"/>
            <a:headEnd/>
            <a:tailEnd/>
          </a:ln>
        </p:spPr>
        <p:txBody>
          <a:bodyPr wrap="none" anchor="ctr"/>
          <a:lstStyle/>
          <a:p>
            <a:endParaRPr lang="en-US"/>
          </a:p>
        </p:txBody>
      </p:sp>
      <p:sp>
        <p:nvSpPr>
          <p:cNvPr id="20" name="Rectangle 19"/>
          <p:cNvSpPr/>
          <p:nvPr/>
        </p:nvSpPr>
        <p:spPr>
          <a:xfrm>
            <a:off x="4343400" y="4876800"/>
            <a:ext cx="838200" cy="762000"/>
          </a:xfrm>
          <a:prstGeom prst="rect">
            <a:avLst/>
          </a:prstGeom>
          <a:solidFill>
            <a:schemeClr val="accent1">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00"/>
                </a:solidFill>
              </a:rPr>
              <a:t>6U</a:t>
            </a:r>
          </a:p>
          <a:p>
            <a:pPr algn="ctr"/>
            <a:r>
              <a:rPr lang="en-US" sz="2400" b="1" dirty="0" smtClean="0">
                <a:solidFill>
                  <a:srgbClr val="FFFF00"/>
                </a:solidFill>
              </a:rPr>
              <a:t>2M</a:t>
            </a:r>
            <a:endParaRPr lang="en-US" sz="2400" b="1" dirty="0">
              <a:solidFill>
                <a:srgbClr val="FFFF00"/>
              </a:solidFill>
            </a:endParaRPr>
          </a:p>
        </p:txBody>
      </p:sp>
      <p:sp>
        <p:nvSpPr>
          <p:cNvPr id="21" name="TextBox 20"/>
          <p:cNvSpPr txBox="1"/>
          <p:nvPr/>
        </p:nvSpPr>
        <p:spPr>
          <a:xfrm>
            <a:off x="228600" y="644574"/>
            <a:ext cx="1371600" cy="646331"/>
          </a:xfrm>
          <a:prstGeom prst="rect">
            <a:avLst/>
          </a:prstGeom>
          <a:solidFill>
            <a:srgbClr val="FFFF00"/>
          </a:solidFill>
          <a:ln w="57150">
            <a:solidFill>
              <a:schemeClr val="tx1"/>
            </a:solidFill>
          </a:ln>
        </p:spPr>
        <p:txBody>
          <a:bodyPr wrap="square" rtlCol="0">
            <a:spAutoFit/>
          </a:bodyPr>
          <a:lstStyle/>
          <a:p>
            <a:pPr algn="ctr"/>
            <a:r>
              <a:rPr lang="en-US" sz="3600" b="1" dirty="0" smtClean="0"/>
              <a:t>E4S4</a:t>
            </a:r>
            <a:endParaRPr lang="en-US" sz="3600" b="1" dirty="0"/>
          </a:p>
        </p:txBody>
      </p:sp>
      <p:sp>
        <p:nvSpPr>
          <p:cNvPr id="22" name="AutoShape 12"/>
          <p:cNvSpPr>
            <a:spLocks noChangeArrowheads="1"/>
          </p:cNvSpPr>
          <p:nvPr/>
        </p:nvSpPr>
        <p:spPr bwMode="auto">
          <a:xfrm>
            <a:off x="3151908" y="5562600"/>
            <a:ext cx="3120737" cy="762000"/>
          </a:xfrm>
          <a:prstGeom prst="leftRightArrow">
            <a:avLst>
              <a:gd name="adj1" fmla="val 50000"/>
              <a:gd name="adj2" fmla="val 145000"/>
            </a:avLst>
          </a:prstGeom>
          <a:solidFill>
            <a:schemeClr val="hlink"/>
          </a:solidFill>
          <a:ln w="9525">
            <a:solidFill>
              <a:schemeClr val="tx1"/>
            </a:solidFill>
            <a:miter lim="800000"/>
            <a:headEnd/>
            <a:tailEnd/>
          </a:ln>
        </p:spPr>
        <p:txBody>
          <a:bodyPr wrap="none" anchor="ctr"/>
          <a:lstStyle/>
          <a:p>
            <a:pPr algn="ctr"/>
            <a:r>
              <a:rPr lang="en-US" sz="2400" b="1" dirty="0" smtClean="0">
                <a:solidFill>
                  <a:srgbClr val="FFFF00"/>
                </a:solidFill>
              </a:rPr>
              <a:t>Prediction</a:t>
            </a:r>
            <a:endParaRPr lang="en-US" sz="2400" b="1" dirty="0">
              <a:solidFill>
                <a:srgbClr val="FFFF00"/>
              </a:solidFill>
            </a:endParaRPr>
          </a:p>
        </p:txBody>
      </p:sp>
      <p:sp>
        <p:nvSpPr>
          <p:cNvPr id="24" name="Rectangle 23"/>
          <p:cNvSpPr/>
          <p:nvPr/>
        </p:nvSpPr>
        <p:spPr>
          <a:xfrm>
            <a:off x="6464877" y="6019800"/>
            <a:ext cx="1853046" cy="762000"/>
          </a:xfrm>
          <a:prstGeom prst="rect">
            <a:avLst/>
          </a:prstGeom>
          <a:solidFill>
            <a:schemeClr val="accent1">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00"/>
                </a:solidFill>
              </a:rPr>
              <a:t>SHELL</a:t>
            </a:r>
            <a:endParaRPr lang="en-US" sz="2400" b="1" dirty="0">
              <a:solidFill>
                <a:srgbClr val="FFFF00"/>
              </a:solidFill>
            </a:endParaRPr>
          </a:p>
        </p:txBody>
      </p:sp>
    </p:spTree>
    <p:extLst>
      <p:ext uri="{BB962C8B-B14F-4D97-AF65-F5344CB8AC3E}">
        <p14:creationId xmlns:p14="http://schemas.microsoft.com/office/powerpoint/2010/main" val="2131919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9" name="Rectangle 2"/>
          <p:cNvSpPr>
            <a:spLocks noGrp="1" noChangeArrowheads="1"/>
          </p:cNvSpPr>
          <p:nvPr/>
        </p:nvSpPr>
        <p:spPr bwMode="auto">
          <a:xfrm>
            <a:off x="533399" y="228600"/>
            <a:ext cx="5768007" cy="434340"/>
          </a:xfrm>
          <a:prstGeom prst="rect">
            <a:avLst/>
          </a:prstGeom>
          <a:noFill/>
          <a:ln w="9525">
            <a:noFill/>
            <a:miter lim="800000"/>
            <a:headEnd/>
            <a:tailEnd/>
          </a:ln>
        </p:spPr>
        <p:txBody>
          <a:bodyPr anchor="ctr"/>
          <a:lstStyle/>
          <a:p>
            <a:pPr algn="ctr" eaLnBrk="0" hangingPunct="0"/>
            <a:r>
              <a:rPr lang="en-US" sz="4400" b="1" dirty="0" smtClean="0">
                <a:solidFill>
                  <a:schemeClr val="tx2"/>
                </a:solidFill>
                <a:latin typeface="Times New Roman" pitchFamily="18" charset="0"/>
              </a:rPr>
              <a:t>DESIGN DECISIONS</a:t>
            </a:r>
            <a:endParaRPr lang="en-US" sz="4400" b="1" dirty="0">
              <a:solidFill>
                <a:srgbClr val="FF0000"/>
              </a:solidFill>
              <a:latin typeface="Times New Roman" pitchFamily="18" charset="0"/>
            </a:endParaRPr>
          </a:p>
        </p:txBody>
      </p:sp>
      <p:sp>
        <p:nvSpPr>
          <p:cNvPr id="88070" name="Oval 3"/>
          <p:cNvSpPr>
            <a:spLocks noChangeArrowheads="1"/>
          </p:cNvSpPr>
          <p:nvPr/>
        </p:nvSpPr>
        <p:spPr bwMode="auto">
          <a:xfrm>
            <a:off x="457200" y="914400"/>
            <a:ext cx="1684169" cy="506730"/>
          </a:xfrm>
          <a:prstGeom prst="ellipse">
            <a:avLst/>
          </a:prstGeom>
          <a:solidFill>
            <a:srgbClr val="FFFF66"/>
          </a:solidFill>
          <a:ln w="9525">
            <a:solidFill>
              <a:schemeClr val="tx1"/>
            </a:solidFill>
            <a:round/>
            <a:headEnd/>
            <a:tailEnd/>
          </a:ln>
        </p:spPr>
        <p:txBody>
          <a:bodyPr wrap="none" anchor="ctr"/>
          <a:lstStyle/>
          <a:p>
            <a:pPr algn="ctr" eaLnBrk="0" hangingPunct="0"/>
            <a:r>
              <a:rPr lang="en-US" sz="1800">
                <a:latin typeface="Times New Roman" pitchFamily="18" charset="0"/>
              </a:rPr>
              <a:t>Policy</a:t>
            </a:r>
          </a:p>
        </p:txBody>
      </p:sp>
      <p:sp>
        <p:nvSpPr>
          <p:cNvPr id="88071" name="Oval 4"/>
          <p:cNvSpPr>
            <a:spLocks noChangeArrowheads="1"/>
          </p:cNvSpPr>
          <p:nvPr/>
        </p:nvSpPr>
        <p:spPr bwMode="auto">
          <a:xfrm>
            <a:off x="457200" y="1524000"/>
            <a:ext cx="1684169" cy="506730"/>
          </a:xfrm>
          <a:prstGeom prst="ellipse">
            <a:avLst/>
          </a:prstGeom>
          <a:solidFill>
            <a:srgbClr val="FFFF66"/>
          </a:solidFill>
          <a:ln w="9525">
            <a:solidFill>
              <a:schemeClr val="tx1"/>
            </a:solidFill>
            <a:round/>
            <a:headEnd/>
            <a:tailEnd/>
          </a:ln>
        </p:spPr>
        <p:txBody>
          <a:bodyPr wrap="none" anchor="ctr"/>
          <a:lstStyle/>
          <a:p>
            <a:pPr algn="ctr" eaLnBrk="0" hangingPunct="0"/>
            <a:r>
              <a:rPr lang="en-US" sz="1800">
                <a:latin typeface="Times New Roman" pitchFamily="18" charset="0"/>
              </a:rPr>
              <a:t>Science</a:t>
            </a:r>
          </a:p>
        </p:txBody>
      </p:sp>
      <p:sp>
        <p:nvSpPr>
          <p:cNvPr id="88072" name="Oval 5"/>
          <p:cNvSpPr>
            <a:spLocks noChangeArrowheads="1"/>
          </p:cNvSpPr>
          <p:nvPr/>
        </p:nvSpPr>
        <p:spPr bwMode="auto">
          <a:xfrm>
            <a:off x="381000" y="3657600"/>
            <a:ext cx="1684169" cy="506730"/>
          </a:xfrm>
          <a:prstGeom prst="ellipse">
            <a:avLst/>
          </a:prstGeom>
          <a:solidFill>
            <a:srgbClr val="FFFF66"/>
          </a:solidFill>
          <a:ln w="9525">
            <a:solidFill>
              <a:schemeClr val="tx1"/>
            </a:solidFill>
            <a:round/>
            <a:headEnd/>
            <a:tailEnd/>
          </a:ln>
        </p:spPr>
        <p:txBody>
          <a:bodyPr wrap="none" anchor="ctr"/>
          <a:lstStyle/>
          <a:p>
            <a:pPr algn="ctr" eaLnBrk="0" hangingPunct="0"/>
            <a:r>
              <a:rPr lang="en-US" sz="1800">
                <a:latin typeface="Times New Roman" pitchFamily="18" charset="0"/>
              </a:rPr>
              <a:t>History</a:t>
            </a:r>
          </a:p>
        </p:txBody>
      </p:sp>
      <p:sp>
        <p:nvSpPr>
          <p:cNvPr id="88073" name="Oval 6"/>
          <p:cNvSpPr>
            <a:spLocks noChangeArrowheads="1"/>
          </p:cNvSpPr>
          <p:nvPr/>
        </p:nvSpPr>
        <p:spPr bwMode="auto">
          <a:xfrm>
            <a:off x="457200" y="2209800"/>
            <a:ext cx="1684169" cy="506730"/>
          </a:xfrm>
          <a:prstGeom prst="ellipse">
            <a:avLst/>
          </a:prstGeom>
          <a:solidFill>
            <a:srgbClr val="FFFF66"/>
          </a:solidFill>
          <a:ln w="9525">
            <a:solidFill>
              <a:schemeClr val="tx1"/>
            </a:solidFill>
            <a:round/>
            <a:headEnd/>
            <a:tailEnd/>
          </a:ln>
        </p:spPr>
        <p:txBody>
          <a:bodyPr wrap="none" anchor="ctr"/>
          <a:lstStyle/>
          <a:p>
            <a:pPr algn="ctr" eaLnBrk="0" hangingPunct="0"/>
            <a:r>
              <a:rPr lang="en-US" sz="1800">
                <a:latin typeface="Times New Roman" pitchFamily="18" charset="0"/>
              </a:rPr>
              <a:t>Experience</a:t>
            </a:r>
          </a:p>
        </p:txBody>
      </p:sp>
      <p:sp>
        <p:nvSpPr>
          <p:cNvPr id="88074" name="Rectangle 7"/>
          <p:cNvSpPr>
            <a:spLocks noChangeArrowheads="1"/>
          </p:cNvSpPr>
          <p:nvPr/>
        </p:nvSpPr>
        <p:spPr bwMode="auto">
          <a:xfrm>
            <a:off x="5257799" y="4724400"/>
            <a:ext cx="2087217" cy="1447800"/>
          </a:xfrm>
          <a:prstGeom prst="rect">
            <a:avLst/>
          </a:prstGeom>
          <a:solidFill>
            <a:srgbClr val="002060"/>
          </a:solidFill>
          <a:ln w="9525">
            <a:solidFill>
              <a:schemeClr val="tx1"/>
            </a:solidFill>
            <a:miter lim="800000"/>
            <a:headEnd/>
            <a:tailEnd/>
          </a:ln>
        </p:spPr>
        <p:txBody>
          <a:bodyPr wrap="none" anchor="ctr"/>
          <a:lstStyle/>
          <a:p>
            <a:pPr eaLnBrk="0" hangingPunct="0"/>
            <a:r>
              <a:rPr lang="en-US" sz="1800" b="1" dirty="0">
                <a:solidFill>
                  <a:srgbClr val="FFFF00"/>
                </a:solidFill>
                <a:latin typeface="Times New Roman" pitchFamily="18" charset="0"/>
              </a:rPr>
              <a:t>Evaluation</a:t>
            </a:r>
          </a:p>
          <a:p>
            <a:pPr lvl="1" eaLnBrk="0" hangingPunct="0">
              <a:buFontTx/>
              <a:buChar char="•"/>
            </a:pPr>
            <a:r>
              <a:rPr lang="en-US" sz="1800" b="1" dirty="0">
                <a:solidFill>
                  <a:srgbClr val="FFFF00"/>
                </a:solidFill>
                <a:latin typeface="Times New Roman" pitchFamily="18" charset="0"/>
              </a:rPr>
              <a:t>Verification</a:t>
            </a:r>
          </a:p>
          <a:p>
            <a:pPr lvl="1" eaLnBrk="0" hangingPunct="0">
              <a:buFontTx/>
              <a:buChar char="•"/>
            </a:pPr>
            <a:r>
              <a:rPr lang="en-US" sz="1800" b="1" dirty="0" smtClean="0">
                <a:solidFill>
                  <a:srgbClr val="FFFF00"/>
                </a:solidFill>
                <a:latin typeface="Times New Roman" pitchFamily="18" charset="0"/>
              </a:rPr>
              <a:t>Validation</a:t>
            </a:r>
            <a:endParaRPr lang="en-US" sz="1800" b="1" dirty="0">
              <a:solidFill>
                <a:srgbClr val="FFFF00"/>
              </a:solidFill>
              <a:latin typeface="Times New Roman" pitchFamily="18" charset="0"/>
            </a:endParaRPr>
          </a:p>
        </p:txBody>
      </p:sp>
      <p:sp>
        <p:nvSpPr>
          <p:cNvPr id="88075" name="Oval 8"/>
          <p:cNvSpPr>
            <a:spLocks noChangeArrowheads="1"/>
          </p:cNvSpPr>
          <p:nvPr/>
        </p:nvSpPr>
        <p:spPr bwMode="auto">
          <a:xfrm>
            <a:off x="381000" y="4343400"/>
            <a:ext cx="1684169" cy="506730"/>
          </a:xfrm>
          <a:prstGeom prst="ellipse">
            <a:avLst/>
          </a:prstGeom>
          <a:solidFill>
            <a:srgbClr val="FFFF66"/>
          </a:solidFill>
          <a:ln w="9525">
            <a:solidFill>
              <a:schemeClr val="tx1"/>
            </a:solidFill>
            <a:round/>
            <a:headEnd/>
            <a:tailEnd/>
          </a:ln>
        </p:spPr>
        <p:txBody>
          <a:bodyPr wrap="none" anchor="ctr"/>
          <a:lstStyle/>
          <a:p>
            <a:pPr algn="ctr" eaLnBrk="0" hangingPunct="0"/>
            <a:r>
              <a:rPr lang="en-US" sz="1800">
                <a:latin typeface="Times New Roman" pitchFamily="18" charset="0"/>
              </a:rPr>
              <a:t>Predictions</a:t>
            </a:r>
          </a:p>
        </p:txBody>
      </p:sp>
      <p:sp>
        <p:nvSpPr>
          <p:cNvPr id="88076" name="Oval 9"/>
          <p:cNvSpPr>
            <a:spLocks noChangeArrowheads="1"/>
          </p:cNvSpPr>
          <p:nvPr/>
        </p:nvSpPr>
        <p:spPr bwMode="auto">
          <a:xfrm>
            <a:off x="5410200" y="2057400"/>
            <a:ext cx="1295514" cy="1447800"/>
          </a:xfrm>
          <a:prstGeom prst="ellipse">
            <a:avLst/>
          </a:prstGeom>
          <a:solidFill>
            <a:srgbClr val="FFFF66"/>
          </a:solidFill>
          <a:ln w="9525">
            <a:solidFill>
              <a:schemeClr val="tx1"/>
            </a:solidFill>
            <a:round/>
            <a:headEnd/>
            <a:tailEnd/>
          </a:ln>
        </p:spPr>
        <p:txBody>
          <a:bodyPr wrap="none" anchor="ctr"/>
          <a:lstStyle/>
          <a:p>
            <a:pPr algn="ctr" eaLnBrk="0" hangingPunct="0"/>
            <a:r>
              <a:rPr lang="en-US" sz="1200" b="1" dirty="0" smtClean="0">
                <a:latin typeface="Times New Roman" pitchFamily="18" charset="0"/>
              </a:rPr>
              <a:t>Design</a:t>
            </a:r>
          </a:p>
          <a:p>
            <a:pPr algn="ctr" eaLnBrk="0" hangingPunct="0"/>
            <a:r>
              <a:rPr lang="en-US" sz="1200" b="1" dirty="0" smtClean="0">
                <a:latin typeface="Times New Roman" pitchFamily="18" charset="0"/>
              </a:rPr>
              <a:t>Requirements </a:t>
            </a:r>
          </a:p>
          <a:p>
            <a:pPr algn="ctr" eaLnBrk="0" hangingPunct="0"/>
            <a:r>
              <a:rPr lang="en-US" sz="1200" b="1" dirty="0" smtClean="0">
                <a:latin typeface="Times New Roman" pitchFamily="18" charset="0"/>
              </a:rPr>
              <a:t>and</a:t>
            </a:r>
            <a:endParaRPr lang="en-US" sz="1200" b="1" dirty="0">
              <a:latin typeface="Times New Roman" pitchFamily="18" charset="0"/>
            </a:endParaRPr>
          </a:p>
          <a:p>
            <a:pPr algn="ctr" eaLnBrk="0" hangingPunct="0"/>
            <a:r>
              <a:rPr lang="en-US" sz="1200" b="1" dirty="0" smtClean="0">
                <a:latin typeface="Times New Roman" pitchFamily="18" charset="0"/>
              </a:rPr>
              <a:t>Specifications</a:t>
            </a:r>
            <a:endParaRPr lang="en-US" sz="1200" b="1" dirty="0">
              <a:latin typeface="Times New Roman" pitchFamily="18" charset="0"/>
            </a:endParaRPr>
          </a:p>
        </p:txBody>
      </p:sp>
      <p:sp>
        <p:nvSpPr>
          <p:cNvPr id="88077" name="Rectangle 10"/>
          <p:cNvSpPr>
            <a:spLocks noChangeArrowheads="1"/>
          </p:cNvSpPr>
          <p:nvPr/>
        </p:nvSpPr>
        <p:spPr bwMode="auto">
          <a:xfrm>
            <a:off x="7239000" y="2057400"/>
            <a:ext cx="1600200" cy="1447800"/>
          </a:xfrm>
          <a:prstGeom prst="rect">
            <a:avLst/>
          </a:prstGeom>
          <a:solidFill>
            <a:srgbClr val="002060"/>
          </a:solidFill>
          <a:ln w="9525">
            <a:solidFill>
              <a:schemeClr val="tx1"/>
            </a:solidFill>
            <a:miter lim="800000"/>
            <a:headEnd/>
            <a:tailEnd/>
          </a:ln>
        </p:spPr>
        <p:txBody>
          <a:bodyPr wrap="none" anchor="ctr"/>
          <a:lstStyle/>
          <a:p>
            <a:pPr algn="ctr" eaLnBrk="0" hangingPunct="0"/>
            <a:r>
              <a:rPr lang="en-US" b="1" dirty="0" smtClean="0">
                <a:solidFill>
                  <a:srgbClr val="FFFF00"/>
                </a:solidFill>
                <a:latin typeface="Times New Roman" pitchFamily="18" charset="0"/>
              </a:rPr>
              <a:t>Implementation</a:t>
            </a:r>
            <a:endParaRPr lang="en-US" b="1" dirty="0">
              <a:solidFill>
                <a:srgbClr val="FFFF00"/>
              </a:solidFill>
              <a:latin typeface="Times New Roman" pitchFamily="18" charset="0"/>
            </a:endParaRPr>
          </a:p>
        </p:txBody>
      </p:sp>
      <p:cxnSp>
        <p:nvCxnSpPr>
          <p:cNvPr id="88078" name="AutoShape 11"/>
          <p:cNvCxnSpPr>
            <a:cxnSpLocks noChangeShapeType="1"/>
            <a:stCxn id="88070" idx="6"/>
          </p:cNvCxnSpPr>
          <p:nvPr/>
        </p:nvCxnSpPr>
        <p:spPr bwMode="auto">
          <a:xfrm>
            <a:off x="2141369" y="1167765"/>
            <a:ext cx="754231" cy="1651635"/>
          </a:xfrm>
          <a:prstGeom prst="straightConnector1">
            <a:avLst/>
          </a:prstGeom>
          <a:noFill/>
          <a:ln w="38100">
            <a:solidFill>
              <a:schemeClr val="hlink"/>
            </a:solidFill>
            <a:round/>
            <a:headEnd/>
            <a:tailEnd type="triangle" w="med" len="med"/>
          </a:ln>
        </p:spPr>
      </p:cxnSp>
      <p:cxnSp>
        <p:nvCxnSpPr>
          <p:cNvPr id="88079" name="AutoShape 12"/>
          <p:cNvCxnSpPr>
            <a:cxnSpLocks noChangeShapeType="1"/>
            <a:stCxn id="88071" idx="6"/>
          </p:cNvCxnSpPr>
          <p:nvPr/>
        </p:nvCxnSpPr>
        <p:spPr bwMode="auto">
          <a:xfrm>
            <a:off x="2141369" y="1777365"/>
            <a:ext cx="754231" cy="1042035"/>
          </a:xfrm>
          <a:prstGeom prst="straightConnector1">
            <a:avLst/>
          </a:prstGeom>
          <a:noFill/>
          <a:ln w="38100">
            <a:solidFill>
              <a:schemeClr val="hlink"/>
            </a:solidFill>
            <a:round/>
            <a:headEnd/>
            <a:tailEnd type="triangle" w="med" len="med"/>
          </a:ln>
        </p:spPr>
      </p:cxnSp>
      <p:cxnSp>
        <p:nvCxnSpPr>
          <p:cNvPr id="88080" name="AutoShape 13"/>
          <p:cNvCxnSpPr>
            <a:cxnSpLocks noChangeShapeType="1"/>
            <a:stCxn id="88073" idx="6"/>
          </p:cNvCxnSpPr>
          <p:nvPr/>
        </p:nvCxnSpPr>
        <p:spPr bwMode="auto">
          <a:xfrm>
            <a:off x="2141369" y="2463165"/>
            <a:ext cx="754231" cy="356235"/>
          </a:xfrm>
          <a:prstGeom prst="straightConnector1">
            <a:avLst/>
          </a:prstGeom>
          <a:noFill/>
          <a:ln w="38100">
            <a:solidFill>
              <a:schemeClr val="hlink"/>
            </a:solidFill>
            <a:round/>
            <a:headEnd/>
            <a:tailEnd type="triangle" w="med" len="med"/>
          </a:ln>
        </p:spPr>
      </p:cxnSp>
      <p:cxnSp>
        <p:nvCxnSpPr>
          <p:cNvPr id="88081" name="AutoShape 14"/>
          <p:cNvCxnSpPr>
            <a:cxnSpLocks noChangeShapeType="1"/>
            <a:stCxn id="88088" idx="6"/>
            <a:endCxn id="88089" idx="1"/>
          </p:cNvCxnSpPr>
          <p:nvPr/>
        </p:nvCxnSpPr>
        <p:spPr bwMode="auto">
          <a:xfrm flipV="1">
            <a:off x="2065169" y="2689860"/>
            <a:ext cx="906631" cy="535305"/>
          </a:xfrm>
          <a:prstGeom prst="straightConnector1">
            <a:avLst/>
          </a:prstGeom>
          <a:noFill/>
          <a:ln w="38100">
            <a:solidFill>
              <a:schemeClr val="hlink"/>
            </a:solidFill>
            <a:round/>
            <a:headEnd/>
            <a:tailEnd type="triangle" w="med" len="med"/>
          </a:ln>
        </p:spPr>
      </p:cxnSp>
      <p:cxnSp>
        <p:nvCxnSpPr>
          <p:cNvPr id="88082" name="AutoShape 15"/>
          <p:cNvCxnSpPr>
            <a:cxnSpLocks noChangeShapeType="1"/>
            <a:stCxn id="88075" idx="6"/>
          </p:cNvCxnSpPr>
          <p:nvPr/>
        </p:nvCxnSpPr>
        <p:spPr bwMode="auto">
          <a:xfrm flipV="1">
            <a:off x="2065169" y="2819401"/>
            <a:ext cx="830431" cy="1777364"/>
          </a:xfrm>
          <a:prstGeom prst="straightConnector1">
            <a:avLst/>
          </a:prstGeom>
          <a:noFill/>
          <a:ln w="38100">
            <a:solidFill>
              <a:schemeClr val="hlink"/>
            </a:solidFill>
            <a:round/>
            <a:headEnd/>
            <a:tailEnd type="triangle" w="med" len="med"/>
          </a:ln>
        </p:spPr>
      </p:cxnSp>
      <p:cxnSp>
        <p:nvCxnSpPr>
          <p:cNvPr id="88083" name="AutoShape 16"/>
          <p:cNvCxnSpPr>
            <a:cxnSpLocks noChangeShapeType="1"/>
            <a:stCxn id="88072" idx="6"/>
          </p:cNvCxnSpPr>
          <p:nvPr/>
        </p:nvCxnSpPr>
        <p:spPr bwMode="auto">
          <a:xfrm flipV="1">
            <a:off x="2065169" y="2819401"/>
            <a:ext cx="830431" cy="1091564"/>
          </a:xfrm>
          <a:prstGeom prst="straightConnector1">
            <a:avLst/>
          </a:prstGeom>
          <a:noFill/>
          <a:ln w="38100">
            <a:solidFill>
              <a:schemeClr val="hlink"/>
            </a:solidFill>
            <a:round/>
            <a:headEnd/>
            <a:tailEnd type="triangle" w="med" len="med"/>
          </a:ln>
        </p:spPr>
      </p:cxnSp>
      <p:cxnSp>
        <p:nvCxnSpPr>
          <p:cNvPr id="88084" name="AutoShape 17"/>
          <p:cNvCxnSpPr>
            <a:cxnSpLocks noChangeShapeType="1"/>
            <a:stCxn id="88089" idx="3"/>
            <a:endCxn id="88076" idx="2"/>
          </p:cNvCxnSpPr>
          <p:nvPr/>
        </p:nvCxnSpPr>
        <p:spPr bwMode="auto">
          <a:xfrm>
            <a:off x="4850296" y="2689860"/>
            <a:ext cx="559904" cy="91440"/>
          </a:xfrm>
          <a:prstGeom prst="straightConnector1">
            <a:avLst/>
          </a:prstGeom>
          <a:noFill/>
          <a:ln w="38100">
            <a:solidFill>
              <a:schemeClr val="hlink"/>
            </a:solidFill>
            <a:round/>
            <a:headEnd/>
            <a:tailEnd type="triangle" w="med" len="med"/>
          </a:ln>
        </p:spPr>
      </p:cxnSp>
      <p:cxnSp>
        <p:nvCxnSpPr>
          <p:cNvPr id="88085" name="AutoShape 18"/>
          <p:cNvCxnSpPr>
            <a:cxnSpLocks noChangeShapeType="1"/>
            <a:stCxn id="88076" idx="6"/>
            <a:endCxn id="88077" idx="1"/>
          </p:cNvCxnSpPr>
          <p:nvPr/>
        </p:nvCxnSpPr>
        <p:spPr bwMode="auto">
          <a:xfrm>
            <a:off x="6705714" y="2781300"/>
            <a:ext cx="533286" cy="0"/>
          </a:xfrm>
          <a:prstGeom prst="straightConnector1">
            <a:avLst/>
          </a:prstGeom>
          <a:noFill/>
          <a:ln w="38100">
            <a:solidFill>
              <a:schemeClr val="hlink"/>
            </a:solidFill>
            <a:round/>
            <a:headEnd/>
            <a:tailEnd type="triangle" w="med" len="med"/>
          </a:ln>
        </p:spPr>
      </p:cxnSp>
      <p:cxnSp>
        <p:nvCxnSpPr>
          <p:cNvPr id="88086" name="AutoShape 19"/>
          <p:cNvCxnSpPr>
            <a:cxnSpLocks noChangeShapeType="1"/>
            <a:endCxn id="88074" idx="3"/>
          </p:cNvCxnSpPr>
          <p:nvPr/>
        </p:nvCxnSpPr>
        <p:spPr bwMode="auto">
          <a:xfrm rot="5400000">
            <a:off x="6834808" y="4091608"/>
            <a:ext cx="1866900" cy="846484"/>
          </a:xfrm>
          <a:prstGeom prst="curvedConnector2">
            <a:avLst/>
          </a:prstGeom>
          <a:noFill/>
          <a:ln w="38100">
            <a:solidFill>
              <a:schemeClr val="hlink"/>
            </a:solidFill>
            <a:round/>
            <a:headEnd/>
            <a:tailEnd type="triangle" w="med" len="med"/>
          </a:ln>
        </p:spPr>
      </p:cxnSp>
      <p:cxnSp>
        <p:nvCxnSpPr>
          <p:cNvPr id="88087" name="AutoShape 20"/>
          <p:cNvCxnSpPr>
            <a:cxnSpLocks noChangeShapeType="1"/>
            <a:endCxn id="88089" idx="2"/>
          </p:cNvCxnSpPr>
          <p:nvPr/>
        </p:nvCxnSpPr>
        <p:spPr bwMode="auto">
          <a:xfrm rot="16200000" flipV="1">
            <a:off x="3730985" y="3883383"/>
            <a:ext cx="1706880" cy="1346754"/>
          </a:xfrm>
          <a:prstGeom prst="curvedConnector3">
            <a:avLst>
              <a:gd name="adj1" fmla="val -357"/>
            </a:avLst>
          </a:prstGeom>
          <a:noFill/>
          <a:ln w="38100">
            <a:solidFill>
              <a:schemeClr val="hlink"/>
            </a:solidFill>
            <a:round/>
            <a:headEnd/>
            <a:tailEnd type="triangle" w="med" len="med"/>
          </a:ln>
        </p:spPr>
      </p:cxnSp>
      <p:sp>
        <p:nvSpPr>
          <p:cNvPr id="88088" name="Oval 21"/>
          <p:cNvSpPr>
            <a:spLocks noChangeArrowheads="1"/>
          </p:cNvSpPr>
          <p:nvPr/>
        </p:nvSpPr>
        <p:spPr bwMode="auto">
          <a:xfrm>
            <a:off x="381000" y="2971800"/>
            <a:ext cx="1684169" cy="506730"/>
          </a:xfrm>
          <a:prstGeom prst="ellipse">
            <a:avLst/>
          </a:prstGeom>
          <a:solidFill>
            <a:srgbClr val="FFFF66"/>
          </a:solidFill>
          <a:ln w="9525">
            <a:solidFill>
              <a:schemeClr val="tx1"/>
            </a:solidFill>
            <a:round/>
            <a:headEnd/>
            <a:tailEnd/>
          </a:ln>
        </p:spPr>
        <p:txBody>
          <a:bodyPr wrap="none" anchor="ctr"/>
          <a:lstStyle/>
          <a:p>
            <a:pPr algn="ctr" eaLnBrk="0" hangingPunct="0"/>
            <a:r>
              <a:rPr lang="en-US" sz="1800">
                <a:latin typeface="Times New Roman" pitchFamily="18" charset="0"/>
              </a:rPr>
              <a:t>Data</a:t>
            </a:r>
          </a:p>
        </p:txBody>
      </p:sp>
      <p:sp>
        <p:nvSpPr>
          <p:cNvPr id="88089" name="Rectangle 22"/>
          <p:cNvSpPr>
            <a:spLocks noChangeArrowheads="1"/>
          </p:cNvSpPr>
          <p:nvPr/>
        </p:nvSpPr>
        <p:spPr bwMode="auto">
          <a:xfrm>
            <a:off x="2971800" y="1676400"/>
            <a:ext cx="1878496" cy="2026920"/>
          </a:xfrm>
          <a:prstGeom prst="rect">
            <a:avLst/>
          </a:prstGeom>
          <a:solidFill>
            <a:srgbClr val="002060"/>
          </a:solidFill>
          <a:ln w="9525">
            <a:solidFill>
              <a:schemeClr val="tx1"/>
            </a:solidFill>
            <a:miter lim="800000"/>
            <a:headEnd/>
            <a:tailEnd/>
          </a:ln>
        </p:spPr>
        <p:txBody>
          <a:bodyPr wrap="none" anchor="ctr"/>
          <a:lstStyle/>
          <a:p>
            <a:pPr eaLnBrk="0" hangingPunct="0"/>
            <a:r>
              <a:rPr lang="en-US" sz="1800" b="1" dirty="0">
                <a:solidFill>
                  <a:srgbClr val="FFFF00"/>
                </a:solidFill>
                <a:latin typeface="Times New Roman" pitchFamily="18" charset="0"/>
              </a:rPr>
              <a:t>Consensus:</a:t>
            </a:r>
          </a:p>
          <a:p>
            <a:pPr lvl="1" eaLnBrk="0" hangingPunct="0">
              <a:buFontTx/>
              <a:buChar char="•"/>
            </a:pPr>
            <a:r>
              <a:rPr lang="en-US" sz="1800" b="1" dirty="0">
                <a:solidFill>
                  <a:srgbClr val="FFFF00"/>
                </a:solidFill>
                <a:latin typeface="Times New Roman" pitchFamily="18" charset="0"/>
              </a:rPr>
              <a:t>HF Experts</a:t>
            </a:r>
          </a:p>
          <a:p>
            <a:pPr lvl="1" eaLnBrk="0" hangingPunct="0">
              <a:buFontTx/>
              <a:buChar char="•"/>
            </a:pPr>
            <a:r>
              <a:rPr lang="en-US" sz="1800" b="1" dirty="0">
                <a:solidFill>
                  <a:srgbClr val="FFFF00"/>
                </a:solidFill>
                <a:latin typeface="Times New Roman" pitchFamily="18" charset="0"/>
              </a:rPr>
              <a:t>Engineers</a:t>
            </a:r>
          </a:p>
          <a:p>
            <a:pPr lvl="1" eaLnBrk="0" hangingPunct="0">
              <a:buFontTx/>
              <a:buChar char="•"/>
            </a:pPr>
            <a:r>
              <a:rPr lang="en-US" sz="1800" b="1" dirty="0">
                <a:solidFill>
                  <a:srgbClr val="FFFF00"/>
                </a:solidFill>
                <a:latin typeface="Times New Roman" pitchFamily="18" charset="0"/>
              </a:rPr>
              <a:t>Managers</a:t>
            </a:r>
          </a:p>
          <a:p>
            <a:pPr lvl="1" eaLnBrk="0" hangingPunct="0">
              <a:buFontTx/>
              <a:buChar char="•"/>
            </a:pPr>
            <a:r>
              <a:rPr lang="en-US" sz="1800" b="1" dirty="0">
                <a:solidFill>
                  <a:srgbClr val="FFFF00"/>
                </a:solidFill>
                <a:latin typeface="Times New Roman" pitchFamily="18" charset="0"/>
              </a:rPr>
              <a:t>Customers</a:t>
            </a:r>
          </a:p>
        </p:txBody>
      </p:sp>
      <p:sp>
        <p:nvSpPr>
          <p:cNvPr id="25" name="TextBox 24"/>
          <p:cNvSpPr txBox="1"/>
          <p:nvPr/>
        </p:nvSpPr>
        <p:spPr>
          <a:xfrm>
            <a:off x="685800" y="5410200"/>
            <a:ext cx="1165963" cy="523220"/>
          </a:xfrm>
          <a:prstGeom prst="rect">
            <a:avLst/>
          </a:prstGeom>
          <a:solidFill>
            <a:srgbClr val="FFFF00"/>
          </a:solidFill>
          <a:ln w="57150">
            <a:solidFill>
              <a:schemeClr val="tx1"/>
            </a:solidFill>
          </a:ln>
        </p:spPr>
        <p:txBody>
          <a:bodyPr wrap="square" rtlCol="0">
            <a:spAutoFit/>
          </a:bodyPr>
          <a:lstStyle/>
          <a:p>
            <a:pPr algn="ctr"/>
            <a:r>
              <a:rPr lang="en-US" sz="2800" b="1" dirty="0" smtClean="0"/>
              <a:t>E4S4</a:t>
            </a:r>
            <a:endParaRPr lang="en-US" sz="2800" b="1" dirty="0"/>
          </a:p>
        </p:txBody>
      </p:sp>
      <p:sp>
        <p:nvSpPr>
          <p:cNvPr id="26" name="Rectangle 25"/>
          <p:cNvSpPr/>
          <p:nvPr/>
        </p:nvSpPr>
        <p:spPr>
          <a:xfrm>
            <a:off x="5811982" y="3789218"/>
            <a:ext cx="712533" cy="723900"/>
          </a:xfrm>
          <a:prstGeom prst="rect">
            <a:avLst/>
          </a:prstGeom>
          <a:solidFill>
            <a:schemeClr val="accent1">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rgbClr val="FFFF00"/>
                </a:solidFill>
              </a:rPr>
              <a:t>6U</a:t>
            </a:r>
          </a:p>
          <a:p>
            <a:pPr algn="ctr"/>
            <a:r>
              <a:rPr lang="en-US" sz="1800" b="1" dirty="0" smtClean="0">
                <a:solidFill>
                  <a:srgbClr val="FFFF00"/>
                </a:solidFill>
              </a:rPr>
              <a:t>2M</a:t>
            </a:r>
            <a:endParaRPr lang="en-US" sz="1800" b="1" dirty="0">
              <a:solidFill>
                <a:srgbClr val="FFFF00"/>
              </a:solidFill>
            </a:endParaRPr>
          </a:p>
        </p:txBody>
      </p:sp>
      <p:sp>
        <p:nvSpPr>
          <p:cNvPr id="27" name="TextBox 26"/>
          <p:cNvSpPr txBox="1"/>
          <p:nvPr/>
        </p:nvSpPr>
        <p:spPr>
          <a:xfrm>
            <a:off x="5708712" y="1062335"/>
            <a:ext cx="2526253" cy="461665"/>
          </a:xfrm>
          <a:prstGeom prst="rect">
            <a:avLst/>
          </a:prstGeom>
          <a:noFill/>
        </p:spPr>
        <p:txBody>
          <a:bodyPr wrap="square" rtlCol="0">
            <a:spAutoFit/>
          </a:bodyPr>
          <a:lstStyle/>
          <a:p>
            <a:pPr algn="ctr"/>
            <a:r>
              <a:rPr lang="en-US" sz="2400" b="1" i="1" dirty="0" smtClean="0"/>
              <a:t>TRADEOFFS!</a:t>
            </a:r>
            <a:endParaRPr lang="en-US" sz="2400" b="1" i="1" dirty="0"/>
          </a:p>
        </p:txBody>
      </p:sp>
    </p:spTree>
    <p:extLst>
      <p:ext uri="{BB962C8B-B14F-4D97-AF65-F5344CB8AC3E}">
        <p14:creationId xmlns:p14="http://schemas.microsoft.com/office/powerpoint/2010/main" val="621383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314" y="251284"/>
            <a:ext cx="8229600" cy="754062"/>
          </a:xfrm>
          <a:noFill/>
        </p:spPr>
        <p:txBody>
          <a:bodyPr>
            <a:normAutofit/>
          </a:bodyPr>
          <a:lstStyle/>
          <a:p>
            <a:r>
              <a:rPr lang="en-US" dirty="0" smtClean="0"/>
              <a:t>How Ergonomics Works</a:t>
            </a:r>
            <a:endParaRPr lang="en-US" dirty="0"/>
          </a:p>
        </p:txBody>
      </p:sp>
      <p:sp>
        <p:nvSpPr>
          <p:cNvPr id="3" name="Slide Number Placeholder 2"/>
          <p:cNvSpPr>
            <a:spLocks noGrp="1"/>
          </p:cNvSpPr>
          <p:nvPr>
            <p:ph type="sldNum" sz="quarter" idx="12"/>
          </p:nvPr>
        </p:nvSpPr>
        <p:spPr>
          <a:noFill/>
        </p:spPr>
        <p:txBody>
          <a:bodyPr/>
          <a:lstStyle/>
          <a:p>
            <a:fld id="{CCFAA4CE-CA3F-474F-87A0-D438EB94B7D0}" type="slidenum">
              <a:rPr lang="en-US" smtClean="0">
                <a:solidFill>
                  <a:schemeClr val="tx1"/>
                </a:solidFill>
              </a:rPr>
              <a:pPr/>
              <a:t>6</a:t>
            </a:fld>
            <a:endParaRPr lang="en-US">
              <a:solidFill>
                <a:schemeClr val="tx1"/>
              </a:solidFill>
            </a:endParaRPr>
          </a:p>
        </p:txBody>
      </p:sp>
      <p:sp>
        <p:nvSpPr>
          <p:cNvPr id="5" name="Rectangle 4"/>
          <p:cNvSpPr/>
          <p:nvPr/>
        </p:nvSpPr>
        <p:spPr>
          <a:xfrm>
            <a:off x="3330906" y="5494930"/>
            <a:ext cx="2801179" cy="1143000"/>
          </a:xfrm>
          <a:prstGeom prst="rect">
            <a:avLst/>
          </a:prstGeom>
          <a:solidFill>
            <a:srgbClr val="B9E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Design and Build</a:t>
            </a:r>
            <a:endParaRPr lang="en-US" sz="2400" b="1" dirty="0">
              <a:solidFill>
                <a:schemeClr val="tx1"/>
              </a:solidFill>
            </a:endParaRPr>
          </a:p>
        </p:txBody>
      </p:sp>
      <p:sp>
        <p:nvSpPr>
          <p:cNvPr id="6" name="Oval 5"/>
          <p:cNvSpPr/>
          <p:nvPr/>
        </p:nvSpPr>
        <p:spPr>
          <a:xfrm>
            <a:off x="151831" y="2556155"/>
            <a:ext cx="3396584" cy="818843"/>
          </a:xfrm>
          <a:prstGeom prst="ellipse">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Requirements</a:t>
            </a:r>
            <a:endParaRPr lang="en-US" sz="2400" b="1" dirty="0">
              <a:solidFill>
                <a:schemeClr val="tx1"/>
              </a:solidFill>
            </a:endParaRPr>
          </a:p>
        </p:txBody>
      </p:sp>
      <p:sp>
        <p:nvSpPr>
          <p:cNvPr id="8" name="Oval 7"/>
          <p:cNvSpPr/>
          <p:nvPr/>
        </p:nvSpPr>
        <p:spPr>
          <a:xfrm>
            <a:off x="152400" y="4370596"/>
            <a:ext cx="3396584" cy="81884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Specifications</a:t>
            </a:r>
            <a:endParaRPr lang="en-US" sz="2400" b="1" dirty="0">
              <a:solidFill>
                <a:schemeClr val="tx1"/>
              </a:solidFill>
            </a:endParaRPr>
          </a:p>
        </p:txBody>
      </p:sp>
      <p:sp>
        <p:nvSpPr>
          <p:cNvPr id="9" name="Rectangle 8"/>
          <p:cNvSpPr/>
          <p:nvPr/>
        </p:nvSpPr>
        <p:spPr>
          <a:xfrm>
            <a:off x="3330906" y="1036053"/>
            <a:ext cx="2801179" cy="1143000"/>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Voice of the customer(s)</a:t>
            </a:r>
          </a:p>
          <a:p>
            <a:pPr algn="ctr"/>
            <a:r>
              <a:rPr lang="en-US" sz="2400" b="1" dirty="0" smtClean="0">
                <a:solidFill>
                  <a:schemeClr val="tx1"/>
                </a:solidFill>
              </a:rPr>
              <a:t>Consensus</a:t>
            </a:r>
            <a:endParaRPr lang="en-US" sz="2400" b="1" dirty="0">
              <a:solidFill>
                <a:schemeClr val="tx1"/>
              </a:solidFill>
            </a:endParaRPr>
          </a:p>
        </p:txBody>
      </p:sp>
      <p:sp>
        <p:nvSpPr>
          <p:cNvPr id="10" name="Rectangle 9"/>
          <p:cNvSpPr/>
          <p:nvPr/>
        </p:nvSpPr>
        <p:spPr>
          <a:xfrm>
            <a:off x="6192077" y="4510775"/>
            <a:ext cx="2477637" cy="58294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Verification</a:t>
            </a:r>
            <a:endParaRPr lang="en-US" sz="2400" b="1" dirty="0">
              <a:solidFill>
                <a:schemeClr val="tx1"/>
              </a:solidFill>
            </a:endParaRPr>
          </a:p>
        </p:txBody>
      </p:sp>
      <p:sp>
        <p:nvSpPr>
          <p:cNvPr id="11" name="Rectangle 10"/>
          <p:cNvSpPr/>
          <p:nvPr/>
        </p:nvSpPr>
        <p:spPr>
          <a:xfrm>
            <a:off x="6192077" y="2729019"/>
            <a:ext cx="2477637" cy="582944"/>
          </a:xfrm>
          <a:prstGeom prst="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Validation</a:t>
            </a:r>
            <a:endParaRPr lang="en-US" sz="2400" b="1" dirty="0">
              <a:solidFill>
                <a:schemeClr val="tx1"/>
              </a:solidFill>
            </a:endParaRPr>
          </a:p>
        </p:txBody>
      </p:sp>
      <p:cxnSp>
        <p:nvCxnSpPr>
          <p:cNvPr id="13" name="Straight Arrow Connector 12"/>
          <p:cNvCxnSpPr>
            <a:stCxn id="9" idx="1"/>
            <a:endCxn id="6" idx="0"/>
          </p:cNvCxnSpPr>
          <p:nvPr/>
        </p:nvCxnSpPr>
        <p:spPr>
          <a:xfrm flipH="1">
            <a:off x="1850123" y="1607553"/>
            <a:ext cx="1480783" cy="94860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0"/>
            <a:endCxn id="11" idx="2"/>
          </p:cNvCxnSpPr>
          <p:nvPr/>
        </p:nvCxnSpPr>
        <p:spPr>
          <a:xfrm flipV="1">
            <a:off x="7430896" y="3311963"/>
            <a:ext cx="0" cy="119881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 idx="3"/>
            <a:endCxn id="10" idx="2"/>
          </p:cNvCxnSpPr>
          <p:nvPr/>
        </p:nvCxnSpPr>
        <p:spPr>
          <a:xfrm flipV="1">
            <a:off x="6132085" y="5093719"/>
            <a:ext cx="1298811" cy="97271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8" idx="4"/>
            <a:endCxn id="5" idx="1"/>
          </p:cNvCxnSpPr>
          <p:nvPr/>
        </p:nvCxnSpPr>
        <p:spPr>
          <a:xfrm>
            <a:off x="1850692" y="5189439"/>
            <a:ext cx="1480214" cy="87699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4"/>
            <a:endCxn id="8" idx="0"/>
          </p:cNvCxnSpPr>
          <p:nvPr/>
        </p:nvCxnSpPr>
        <p:spPr>
          <a:xfrm>
            <a:off x="1850123" y="3374998"/>
            <a:ext cx="569" cy="99559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1" idx="1"/>
            <a:endCxn id="6" idx="6"/>
          </p:cNvCxnSpPr>
          <p:nvPr/>
        </p:nvCxnSpPr>
        <p:spPr>
          <a:xfrm flipH="1" flipV="1">
            <a:off x="3548415" y="2965577"/>
            <a:ext cx="2643662" cy="5491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0" idx="1"/>
            <a:endCxn id="8" idx="6"/>
          </p:cNvCxnSpPr>
          <p:nvPr/>
        </p:nvCxnSpPr>
        <p:spPr>
          <a:xfrm flipH="1" flipV="1">
            <a:off x="3548984" y="4780018"/>
            <a:ext cx="2643093" cy="2222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1" idx="0"/>
            <a:endCxn id="9" idx="3"/>
          </p:cNvCxnSpPr>
          <p:nvPr/>
        </p:nvCxnSpPr>
        <p:spPr>
          <a:xfrm flipH="1" flipV="1">
            <a:off x="6132085" y="1607553"/>
            <a:ext cx="1298811" cy="112146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9164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2" descr="Interstate4Signs"/>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TextBox 3"/>
          <p:cNvSpPr txBox="1"/>
          <p:nvPr/>
        </p:nvSpPr>
        <p:spPr>
          <a:xfrm>
            <a:off x="1066800" y="5715000"/>
            <a:ext cx="3505200" cy="523220"/>
          </a:xfrm>
          <a:prstGeom prst="rect">
            <a:avLst/>
          </a:prstGeom>
          <a:noFill/>
        </p:spPr>
        <p:txBody>
          <a:bodyPr wrap="square" rtlCol="0">
            <a:spAutoFit/>
          </a:bodyPr>
          <a:lstStyle/>
          <a:p>
            <a:r>
              <a:rPr lang="en-US" sz="2800" b="1" dirty="0" smtClean="0">
                <a:solidFill>
                  <a:srgbClr val="FFFF00"/>
                </a:solidFill>
              </a:rPr>
              <a:t>Mental workload?</a:t>
            </a:r>
            <a:endParaRPr lang="en-US" sz="2800" b="1" dirty="0">
              <a:solidFill>
                <a:srgbClr val="FFFF00"/>
              </a:solidFill>
            </a:endParaRPr>
          </a:p>
        </p:txBody>
      </p:sp>
      <p:sp>
        <p:nvSpPr>
          <p:cNvPr id="5" name="Footer Placeholder 4"/>
          <p:cNvSpPr>
            <a:spLocks noGrp="1"/>
          </p:cNvSpPr>
          <p:nvPr>
            <p:ph type="ftr" sz="quarter" idx="11"/>
          </p:nvPr>
        </p:nvSpPr>
        <p:spPr/>
        <p:txBody>
          <a:bodyPr/>
          <a:lstStyle/>
          <a:p>
            <a:r>
              <a:rPr lang="en-US" smtClean="0"/>
              <a:t>© Brian Peacock Ergonomics (BPE) Pte. Ltd.</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Traffic Lights.jpg"/>
          <p:cNvPicPr>
            <a:picLocks noChangeAspect="1" noChangeArrowheads="1"/>
          </p:cNvPicPr>
          <p:nvPr/>
        </p:nvPicPr>
        <p:blipFill>
          <a:blip r:embed="rId3" cstate="print"/>
          <a:srcRect/>
          <a:stretch>
            <a:fillRect/>
          </a:stretch>
        </p:blipFill>
        <p:spPr bwMode="auto">
          <a:xfrm>
            <a:off x="3590925" y="500958"/>
            <a:ext cx="3571875" cy="5595042"/>
          </a:xfrm>
          <a:prstGeom prst="rect">
            <a:avLst/>
          </a:prstGeom>
          <a:noFill/>
        </p:spPr>
      </p:pic>
      <p:sp>
        <p:nvSpPr>
          <p:cNvPr id="6" name="TextBox 5"/>
          <p:cNvSpPr txBox="1"/>
          <p:nvPr/>
        </p:nvSpPr>
        <p:spPr>
          <a:xfrm>
            <a:off x="1143000" y="2325469"/>
            <a:ext cx="1752600" cy="646331"/>
          </a:xfrm>
          <a:prstGeom prst="rect">
            <a:avLst/>
          </a:prstGeom>
          <a:noFill/>
        </p:spPr>
        <p:txBody>
          <a:bodyPr wrap="square" rtlCol="0">
            <a:spAutoFit/>
          </a:bodyPr>
          <a:lstStyle/>
          <a:p>
            <a:r>
              <a:rPr lang="en-US" sz="3600" dirty="0" smtClean="0"/>
              <a:t>Wow!!!!</a:t>
            </a:r>
            <a:endParaRPr lang="en-US" sz="3600" dirty="0"/>
          </a:p>
        </p:txBody>
      </p:sp>
      <p:sp>
        <p:nvSpPr>
          <p:cNvPr id="5" name="Footer Placeholder 4"/>
          <p:cNvSpPr>
            <a:spLocks noGrp="1"/>
          </p:cNvSpPr>
          <p:nvPr>
            <p:ph type="ftr" sz="quarter" idx="11"/>
          </p:nvPr>
        </p:nvSpPr>
        <p:spPr/>
        <p:txBody>
          <a:bodyPr/>
          <a:lstStyle/>
          <a:p>
            <a:r>
              <a:rPr lang="en-US" smtClean="0"/>
              <a:t>© Brian Peacock Ergonomics (BPE) Pte. Ltd.</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74638"/>
            <a:ext cx="7772400" cy="1143000"/>
          </a:xfrm>
        </p:spPr>
        <p:txBody>
          <a:bodyPr/>
          <a:lstStyle/>
          <a:p>
            <a:r>
              <a:rPr lang="en-US" dirty="0" smtClean="0"/>
              <a:t>Space Operations</a:t>
            </a:r>
            <a:endParaRPr lang="en-US" dirty="0"/>
          </a:p>
        </p:txBody>
      </p:sp>
      <p:pic>
        <p:nvPicPr>
          <p:cNvPr id="6" name="Picture 4" descr="http://spaceflight.nasa.gov/gallery/images/shuttle/sts-109/med/s109e5685.jpg"/>
          <p:cNvPicPr>
            <a:picLocks noChangeAspect="1" noChangeArrowheads="1"/>
          </p:cNvPicPr>
          <p:nvPr/>
        </p:nvPicPr>
        <p:blipFill>
          <a:blip r:embed="rId3" cstate="print"/>
          <a:srcRect/>
          <a:stretch>
            <a:fillRect/>
          </a:stretch>
        </p:blipFill>
        <p:spPr bwMode="auto">
          <a:xfrm>
            <a:off x="3505200" y="1752600"/>
            <a:ext cx="5334000" cy="4622800"/>
          </a:xfrm>
          <a:prstGeom prst="rect">
            <a:avLst/>
          </a:prstGeom>
          <a:noFill/>
        </p:spPr>
      </p:pic>
      <p:sp>
        <p:nvSpPr>
          <p:cNvPr id="7" name="TextBox 6"/>
          <p:cNvSpPr txBox="1"/>
          <p:nvPr/>
        </p:nvSpPr>
        <p:spPr>
          <a:xfrm>
            <a:off x="533400" y="4038600"/>
            <a:ext cx="2590800" cy="1815882"/>
          </a:xfrm>
          <a:prstGeom prst="rect">
            <a:avLst/>
          </a:prstGeom>
          <a:noFill/>
        </p:spPr>
        <p:txBody>
          <a:bodyPr wrap="square" rtlCol="0">
            <a:spAutoFit/>
          </a:bodyPr>
          <a:lstStyle/>
          <a:p>
            <a:pPr algn="ctr"/>
            <a:r>
              <a:rPr lang="en-US" sz="2800" b="1" dirty="0" smtClean="0"/>
              <a:t>How do you sit still and concentrate all day in space?</a:t>
            </a:r>
            <a:endParaRPr lang="en-US" sz="2800" b="1" dirty="0"/>
          </a:p>
        </p:txBody>
      </p:sp>
      <p:pic>
        <p:nvPicPr>
          <p:cNvPr id="8" name="Picture 4" descr="s109e5401"/>
          <p:cNvPicPr>
            <a:picLocks noChangeAspect="1" noChangeArrowheads="1"/>
          </p:cNvPicPr>
          <p:nvPr/>
        </p:nvPicPr>
        <p:blipFill>
          <a:blip r:embed="rId4" cstate="print"/>
          <a:srcRect b="2469"/>
          <a:stretch>
            <a:fillRect/>
          </a:stretch>
        </p:blipFill>
        <p:spPr bwMode="auto">
          <a:xfrm>
            <a:off x="609600" y="1752600"/>
            <a:ext cx="2696138" cy="1789560"/>
          </a:xfrm>
          <a:prstGeom prst="rect">
            <a:avLst/>
          </a:prstGeom>
          <a:noFill/>
          <a:ln w="9525">
            <a:noFill/>
            <a:miter lim="800000"/>
            <a:headEnd/>
            <a:tailEnd/>
          </a:ln>
        </p:spPr>
      </p:pic>
      <p:cxnSp>
        <p:nvCxnSpPr>
          <p:cNvPr id="11" name="Straight Connector 10"/>
          <p:cNvCxnSpPr/>
          <p:nvPr/>
        </p:nvCxnSpPr>
        <p:spPr>
          <a:xfrm>
            <a:off x="609600" y="1447800"/>
            <a:ext cx="6705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Footer Placeholder 8"/>
          <p:cNvSpPr>
            <a:spLocks noGrp="1"/>
          </p:cNvSpPr>
          <p:nvPr>
            <p:ph type="ftr" sz="quarter" idx="11"/>
          </p:nvPr>
        </p:nvSpPr>
        <p:spPr/>
        <p:txBody>
          <a:bodyPr/>
          <a:lstStyle/>
          <a:p>
            <a:r>
              <a:rPr lang="en-US" smtClean="0"/>
              <a:t>© Brian Peacock Ergonomics (BPE) Pte. Ltd.</a:t>
            </a: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143</TotalTime>
  <Words>900</Words>
  <Application>Microsoft Office PowerPoint</Application>
  <PresentationFormat>On-screen Show (4:3)</PresentationFormat>
  <Paragraphs>189</Paragraphs>
  <Slides>26</Slides>
  <Notes>25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Equity</vt:lpstr>
      <vt:lpstr>Photo Editor Photo</vt:lpstr>
      <vt:lpstr>Case Studies in Design  </vt:lpstr>
      <vt:lpstr>A Few Ergonomics Applications</vt:lpstr>
      <vt:lpstr>Management is Responsible</vt:lpstr>
      <vt:lpstr>The Design Cycle</vt:lpstr>
      <vt:lpstr>PowerPoint Presentation</vt:lpstr>
      <vt:lpstr>How Ergonomics Works</vt:lpstr>
      <vt:lpstr>PowerPoint Presentation</vt:lpstr>
      <vt:lpstr>PowerPoint Presentation</vt:lpstr>
      <vt:lpstr>Space Operations</vt:lpstr>
      <vt:lpstr>PowerPoint Presentation</vt:lpstr>
      <vt:lpstr>Vehicle Design</vt:lpstr>
      <vt:lpstr>Heavy and Hurried</vt:lpstr>
      <vt:lpstr>Backs, Knees, Fingers and Shoulders</vt:lpstr>
      <vt:lpstr>PowerPoint Presentation</vt:lpstr>
      <vt:lpstr>Manufacturing</vt:lpstr>
      <vt:lpstr>Agriculture</vt:lpstr>
      <vt:lpstr>PowerPoint Presentation</vt:lpstr>
      <vt:lpstr>What does this mean?</vt:lpstr>
      <vt:lpstr>Wrong Number (just read the summary points)</vt:lpstr>
      <vt:lpstr>Large concentrations of Energy  (or people or money)</vt:lpstr>
      <vt:lpstr>PowerPoint Presentation</vt:lpstr>
      <vt:lpstr>Sport and Recreation (a great place for ergonomics)</vt:lpstr>
      <vt:lpstr>PowerPoint Presentation</vt:lpstr>
      <vt:lpstr>Computer Interfaces</vt:lpstr>
      <vt:lpstr>Hand held Electronic Devices</vt:lpstr>
      <vt:lpstr>Human Centered Design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dc:title>
  <dc:creator>Owner</dc:creator>
  <cp:lastModifiedBy>user</cp:lastModifiedBy>
  <cp:revision>21</cp:revision>
  <cp:lastPrinted>2010-08-01T06:48:51Z</cp:lastPrinted>
  <dcterms:created xsi:type="dcterms:W3CDTF">2010-08-01T06:47:56Z</dcterms:created>
  <dcterms:modified xsi:type="dcterms:W3CDTF">2014-07-03T13:47:54Z</dcterms:modified>
</cp:coreProperties>
</file>