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1" r:id="rId3"/>
    <p:sldId id="350" r:id="rId4"/>
    <p:sldId id="351" r:id="rId5"/>
    <p:sldId id="352" r:id="rId6"/>
    <p:sldId id="388" r:id="rId7"/>
    <p:sldId id="389" r:id="rId8"/>
    <p:sldId id="390" r:id="rId9"/>
    <p:sldId id="391" r:id="rId10"/>
    <p:sldId id="392" r:id="rId11"/>
    <p:sldId id="393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94" r:id="rId28"/>
    <p:sldId id="368" r:id="rId29"/>
    <p:sldId id="369" r:id="rId30"/>
    <p:sldId id="370" r:id="rId31"/>
    <p:sldId id="371" r:id="rId32"/>
    <p:sldId id="372" r:id="rId33"/>
    <p:sldId id="373" r:id="rId34"/>
    <p:sldId id="323" r:id="rId35"/>
    <p:sldId id="374" r:id="rId36"/>
    <p:sldId id="375" r:id="rId37"/>
    <p:sldId id="376" r:id="rId38"/>
    <p:sldId id="377" r:id="rId39"/>
    <p:sldId id="378" r:id="rId40"/>
    <p:sldId id="329" r:id="rId41"/>
    <p:sldId id="379" r:id="rId42"/>
    <p:sldId id="380" r:id="rId43"/>
    <p:sldId id="381" r:id="rId44"/>
    <p:sldId id="339" r:id="rId45"/>
    <p:sldId id="382" r:id="rId46"/>
    <p:sldId id="271" r:id="rId47"/>
    <p:sldId id="338" r:id="rId48"/>
    <p:sldId id="384" r:id="rId49"/>
    <p:sldId id="385" r:id="rId50"/>
    <p:sldId id="341" r:id="rId51"/>
    <p:sldId id="273" r:id="rId52"/>
    <p:sldId id="386" r:id="rId53"/>
    <p:sldId id="395" r:id="rId54"/>
    <p:sldId id="328" r:id="rId55"/>
    <p:sldId id="397" r:id="rId56"/>
    <p:sldId id="39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104" autoAdjust="0"/>
  </p:normalViewPr>
  <p:slideViewPr>
    <p:cSldViewPr>
      <p:cViewPr>
        <p:scale>
          <a:sx n="66" d="100"/>
          <a:sy n="66" d="100"/>
        </p:scale>
        <p:origin x="-150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>
        <p:scale>
          <a:sx n="100" d="100"/>
          <a:sy n="100" d="100"/>
        </p:scale>
        <p:origin x="-1632" y="150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Percent Decline in Physical Ability Based on Age 40</a:t>
            </a:r>
          </a:p>
        </c:rich>
      </c:tx>
      <c:layout>
        <c:manualLayout>
          <c:xMode val="edge"/>
          <c:yMode val="edge"/>
          <c:x val="0.144345233549041"/>
          <c:y val="2.1028077037889E-2"/>
        </c:manualLayout>
      </c:layout>
      <c:overlay val="0"/>
      <c:spPr>
        <a:noFill/>
        <a:ln w="176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0627649909146"/>
          <c:y val="0.22439041207425001"/>
          <c:w val="0.70200610740964997"/>
          <c:h val="0.62846897743560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Men</c:v>
                </c:pt>
              </c:strCache>
            </c:strRef>
          </c:tx>
          <c:spPr>
            <a:ln w="19808">
              <a:noFill/>
            </a:ln>
          </c:spPr>
          <c:marker>
            <c:symbol val="x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7608">
                <a:solidFill>
                  <a:srgbClr val="0000FF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Sheet1!$F$2:$F$14</c:f>
              <c:numCache>
                <c:formatCode>General</c:formatCode>
                <c:ptCount val="13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65</c:v>
                </c:pt>
                <c:pt idx="6">
                  <c:v>70</c:v>
                </c:pt>
                <c:pt idx="7">
                  <c:v>75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xVal>
          <c:yVal>
            <c:numRef>
              <c:f>Sheet1!$G$2:$G$14</c:f>
              <c:numCache>
                <c:formatCode>0</c:formatCode>
                <c:ptCount val="13"/>
                <c:pt idx="0">
                  <c:v>100</c:v>
                </c:pt>
                <c:pt idx="1">
                  <c:v>94.126649855760974</c:v>
                </c:pt>
                <c:pt idx="2">
                  <c:v>91.638678193484694</c:v>
                </c:pt>
                <c:pt idx="3">
                  <c:v>87.915609213128747</c:v>
                </c:pt>
                <c:pt idx="4">
                  <c:v>85.581304855090352</c:v>
                </c:pt>
                <c:pt idx="5">
                  <c:v>80.270719984799143</c:v>
                </c:pt>
                <c:pt idx="6">
                  <c:v>76.079982733590001</c:v>
                </c:pt>
                <c:pt idx="7">
                  <c:v>69.591669932648699</c:v>
                </c:pt>
                <c:pt idx="8">
                  <c:v>61.448698990644267</c:v>
                </c:pt>
                <c:pt idx="9">
                  <c:v>51.487496154517743</c:v>
                </c:pt>
                <c:pt idx="10">
                  <c:v>38.807494027536038</c:v>
                </c:pt>
                <c:pt idx="11">
                  <c:v>30.458510588714589</c:v>
                </c:pt>
                <c:pt idx="12">
                  <c:v>19.15482047164323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Women</c:v>
                </c:pt>
              </c:strCache>
            </c:strRef>
          </c:tx>
          <c:spPr>
            <a:ln w="19808">
              <a:noFill/>
            </a:ln>
          </c:spPr>
          <c:marker>
            <c:symbol val="triangl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17608">
                <a:solidFill>
                  <a:srgbClr val="FF00FF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xVal>
            <c:numRef>
              <c:f>Sheet1!$F$2:$F$14</c:f>
              <c:numCache>
                <c:formatCode>General</c:formatCode>
                <c:ptCount val="13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65</c:v>
                </c:pt>
                <c:pt idx="6">
                  <c:v>70</c:v>
                </c:pt>
                <c:pt idx="7">
                  <c:v>75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xVal>
          <c:yVal>
            <c:numRef>
              <c:f>Sheet1!$H$2:$H$14</c:f>
              <c:numCache>
                <c:formatCode>0</c:formatCode>
                <c:ptCount val="13"/>
                <c:pt idx="0">
                  <c:v>100</c:v>
                </c:pt>
                <c:pt idx="1">
                  <c:v>94.398244393545184</c:v>
                </c:pt>
                <c:pt idx="2">
                  <c:v>90.775873080885987</c:v>
                </c:pt>
                <c:pt idx="3">
                  <c:v>85.197359492003756</c:v>
                </c:pt>
                <c:pt idx="4">
                  <c:v>80.377988567099322</c:v>
                </c:pt>
                <c:pt idx="5">
                  <c:v>74.289738522854151</c:v>
                </c:pt>
                <c:pt idx="6">
                  <c:v>65.934704774164572</c:v>
                </c:pt>
                <c:pt idx="7">
                  <c:v>55.053887543917213</c:v>
                </c:pt>
                <c:pt idx="8">
                  <c:v>47.504892000951997</c:v>
                </c:pt>
                <c:pt idx="9">
                  <c:v>41.331461909284087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3328"/>
        <c:axId val="35209600"/>
      </c:scatterChart>
      <c:valAx>
        <c:axId val="35203328"/>
        <c:scaling>
          <c:orientation val="minMax"/>
          <c:max val="1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26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43978926912982202"/>
              <c:y val="0.91769129634317903"/>
            </c:manualLayout>
          </c:layout>
          <c:overlay val="0"/>
          <c:spPr>
            <a:noFill/>
            <a:ln w="1760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209600"/>
        <c:crosses val="autoZero"/>
        <c:crossBetween val="midCat"/>
        <c:majorUnit val="10"/>
        <c:minorUnit val="5"/>
      </c:valAx>
      <c:valAx>
        <c:axId val="35209600"/>
        <c:scaling>
          <c:orientation val="minMax"/>
        </c:scaling>
        <c:delete val="0"/>
        <c:axPos val="l"/>
        <c:majorGridlines>
          <c:spPr>
            <a:ln w="220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6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</a:t>
                </a:r>
              </a:p>
            </c:rich>
          </c:tx>
          <c:layout>
            <c:manualLayout>
              <c:xMode val="edge"/>
              <c:yMode val="edge"/>
              <c:x val="1.63690848978729E-2"/>
              <c:y val="0.43224291834267398"/>
            </c:manualLayout>
          </c:layout>
          <c:overlay val="0"/>
          <c:spPr>
            <a:noFill/>
            <a:ln w="17608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2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203328"/>
        <c:crosses val="autoZero"/>
        <c:crossBetween val="midCat"/>
      </c:valAx>
      <c:spPr>
        <a:noFill/>
        <a:ln w="880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201">
      <a:solidFill>
        <a:srgbClr val="000000"/>
      </a:solidFill>
      <a:prstDash val="solid"/>
    </a:ln>
  </c:spPr>
  <c:txPr>
    <a:bodyPr/>
    <a:lstStyle/>
    <a:p>
      <a:pPr>
        <a:defRPr sz="126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D3647-40E3-429D-A50C-34145305D1E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B54519-3150-4125-B0CC-4173FE92AF55}">
      <dgm:prSet phldrT="[Text]"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Research</a:t>
          </a:r>
          <a:endParaRPr lang="en-US" sz="2000" b="1" dirty="0">
            <a:solidFill>
              <a:schemeClr val="tx1"/>
            </a:solidFill>
          </a:endParaRPr>
        </a:p>
      </dgm:t>
    </dgm:pt>
    <dgm:pt modelId="{93B1B569-0B1C-4B08-ABFD-E10052A8AA08}" type="parTrans" cxnId="{4A9581C9-88FC-4627-BFD0-741465B9C289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3CF705E7-8A7C-46DE-BE26-6D2A926A6C43}" type="sibTrans" cxnId="{4A9581C9-88FC-4627-BFD0-741465B9C289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0139AFE1-1953-4610-89E6-F1EDDE89FE28}">
      <dgm:prSet phldrT="[Text]"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Analysis</a:t>
          </a:r>
          <a:endParaRPr lang="en-US" sz="2000" b="1" dirty="0">
            <a:solidFill>
              <a:schemeClr val="tx1"/>
            </a:solidFill>
          </a:endParaRPr>
        </a:p>
      </dgm:t>
    </dgm:pt>
    <dgm:pt modelId="{8DB38C11-8CDE-4025-B36E-7409BEB6856E}" type="parTrans" cxnId="{AA1B1E81-3844-43A8-ACA9-84EF886F8B2F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426B6B6A-8C53-4B8C-AA9E-0E8635A8A17D}" type="sibTrans" cxnId="{AA1B1E81-3844-43A8-ACA9-84EF886F8B2F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A33E479B-4A35-45BA-AAF8-DAE573DE08F6}">
      <dgm:prSet phldrT="[Text]"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Design</a:t>
          </a:r>
          <a:endParaRPr lang="en-US" sz="2000" b="1" dirty="0">
            <a:solidFill>
              <a:schemeClr val="tx1"/>
            </a:solidFill>
          </a:endParaRPr>
        </a:p>
      </dgm:t>
    </dgm:pt>
    <dgm:pt modelId="{E9B62B00-9B68-4B3B-9D38-95DC551031B4}" type="parTrans" cxnId="{5CF38A2B-34A4-4825-A1D4-137ACD9ADD66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210DCDC9-2D91-4F39-B7B2-52D30B07F6E9}" type="sibTrans" cxnId="{5CF38A2B-34A4-4825-A1D4-137ACD9ADD66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774899AD-CD73-4D4C-A8A6-1B22DD6A065C}">
      <dgm:prSet phldrT="[Text]"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Evaluation</a:t>
          </a:r>
          <a:endParaRPr lang="en-US" sz="2000" b="1" dirty="0">
            <a:solidFill>
              <a:schemeClr val="tx1"/>
            </a:solidFill>
          </a:endParaRPr>
        </a:p>
      </dgm:t>
    </dgm:pt>
    <dgm:pt modelId="{166A20A4-99BF-40AE-8744-02A242A6C00F}" type="parTrans" cxnId="{45DB1AD3-64D6-40F3-9DD9-3CD9EFF9218D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2D31969E-610F-4B9B-8ADF-D22E29EED089}" type="sibTrans" cxnId="{45DB1AD3-64D6-40F3-9DD9-3CD9EFF9218D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002269B8-0DF9-492D-9B38-A91B59817557}">
      <dgm:prSet phldrT="[Text]"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Outcome Investigation</a:t>
          </a:r>
          <a:endParaRPr lang="en-US" sz="2000" b="1" dirty="0">
            <a:solidFill>
              <a:schemeClr val="tx1"/>
            </a:solidFill>
          </a:endParaRPr>
        </a:p>
      </dgm:t>
    </dgm:pt>
    <dgm:pt modelId="{1AF02529-88D3-4FFC-A0F3-6CF5BA14DFDE}" type="parTrans" cxnId="{0064BBAB-2C6A-4108-BF4E-85CEB9EE427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80E037B-B92A-4EF3-96C5-007426F004E3}" type="sibTrans" cxnId="{0064BBAB-2C6A-4108-BF4E-85CEB9EE427B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B8C2A623-BD00-4FC3-9D25-D0FFD4CD434F}">
      <dgm:prSet custT="1"/>
      <dgm:spPr>
        <a:solidFill>
          <a:srgbClr val="B9EDFF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Simulation</a:t>
          </a:r>
          <a:endParaRPr lang="en-US" sz="2000" b="1" dirty="0">
            <a:solidFill>
              <a:schemeClr val="tx1"/>
            </a:solidFill>
          </a:endParaRPr>
        </a:p>
      </dgm:t>
    </dgm:pt>
    <dgm:pt modelId="{2A6C2470-331A-4325-86C9-BFCA3DA7381E}" type="parTrans" cxnId="{83899B99-E612-4018-927B-9DC95A1240A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9AD5F005-9B26-40A9-B701-E74394755E08}" type="sibTrans" cxnId="{83899B99-E612-4018-927B-9DC95A1240AB}">
      <dgm:prSet custT="1"/>
      <dgm:spPr>
        <a:solidFill>
          <a:srgbClr val="002060"/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4DEC6026-FAE8-417A-ADE1-C6ED86928D84}" type="pres">
      <dgm:prSet presAssocID="{140D3647-40E3-429D-A50C-34145305D1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90C11-00ED-4CCE-8352-AFB043CEBBB3}" type="pres">
      <dgm:prSet presAssocID="{78B54519-3150-4125-B0CC-4173FE92AF55}" presName="node" presStyleLbl="node1" presStyleIdx="0" presStyleCnt="6" custScaleX="158657" custRadScaleRad="98598" custRadScaleInc="-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C21CD-AE02-48E6-9A62-E0049FC00985}" type="pres">
      <dgm:prSet presAssocID="{3CF705E7-8A7C-46DE-BE26-6D2A926A6C4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0895DD3-F9DF-47BD-A860-94A508EE0605}" type="pres">
      <dgm:prSet presAssocID="{3CF705E7-8A7C-46DE-BE26-6D2A926A6C4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8D4AA02-A266-4934-9E2E-900E5DAFCBEA}" type="pres">
      <dgm:prSet presAssocID="{0139AFE1-1953-4610-89E6-F1EDDE89FE28}" presName="node" presStyleLbl="node1" presStyleIdx="1" presStyleCnt="6" custScaleX="158657" custRadScaleRad="110488" custRadScaleInc="23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8C0D8-5F7A-44A5-9755-7184917B34BD}" type="pres">
      <dgm:prSet presAssocID="{426B6B6A-8C53-4B8C-AA9E-0E8635A8A17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34C2BBE-F317-4935-8997-D9515949F714}" type="pres">
      <dgm:prSet presAssocID="{426B6B6A-8C53-4B8C-AA9E-0E8635A8A17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2AD53C7-E35B-4CAA-86A1-AA6AAA5C8AC7}" type="pres">
      <dgm:prSet presAssocID="{B8C2A623-BD00-4FC3-9D25-D0FFD4CD434F}" presName="node" presStyleLbl="node1" presStyleIdx="2" presStyleCnt="6" custScaleX="212010" custRadScaleRad="138208" custRadScaleInc="-2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1EB28-640B-49EA-B8CD-E5689849FA17}" type="pres">
      <dgm:prSet presAssocID="{9AD5F005-9B26-40A9-B701-E74394755E0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B3DF61A-7D41-4873-88A1-A14BF2E5AF90}" type="pres">
      <dgm:prSet presAssocID="{9AD5F005-9B26-40A9-B701-E74394755E0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86E9C96-3A8D-4061-AD38-68AC35454778}" type="pres">
      <dgm:prSet presAssocID="{A33E479B-4A35-45BA-AAF8-DAE573DE08F6}" presName="node" presStyleLbl="node1" presStyleIdx="3" presStyleCnt="6" custScaleX="158657" custRadScaleRad="10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9782-E944-4576-822C-F990DBA7553B}" type="pres">
      <dgm:prSet presAssocID="{210DCDC9-2D91-4F39-B7B2-52D30B07F6E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A6ACFC3C-741D-41E9-9D21-C43526D5B24E}" type="pres">
      <dgm:prSet presAssocID="{210DCDC9-2D91-4F39-B7B2-52D30B07F6E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ED255E7-997D-423F-A50B-7F9FD8CA2D30}" type="pres">
      <dgm:prSet presAssocID="{774899AD-CD73-4D4C-A8A6-1B22DD6A065C}" presName="node" presStyleLbl="node1" presStyleIdx="4" presStyleCnt="6" custScaleX="158657" custRadScaleRad="124745" custRadScaleInc="1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FD0B9-04F0-45F7-96B7-FBBED2583BC4}" type="pres">
      <dgm:prSet presAssocID="{2D31969E-610F-4B9B-8ADF-D22E29EED08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7E7C0B7-180E-4439-BF8D-A602A72A3B76}" type="pres">
      <dgm:prSet presAssocID="{2D31969E-610F-4B9B-8ADF-D22E29EED08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E06068-66E4-4164-BFFD-E2298E72B81A}" type="pres">
      <dgm:prSet presAssocID="{002269B8-0DF9-492D-9B38-A91B59817557}" presName="node" presStyleLbl="node1" presStyleIdx="5" presStyleCnt="6" custScaleX="210632" custRadScaleRad="119774" custRadScaleInc="-46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A2984-55DD-4E13-82F6-1C0220A09530}" type="pres">
      <dgm:prSet presAssocID="{A80E037B-B92A-4EF3-96C5-007426F004E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401C7BD-D068-4FF3-BDFA-BF91D70F694F}" type="pres">
      <dgm:prSet presAssocID="{A80E037B-B92A-4EF3-96C5-007426F004E3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3899B99-E612-4018-927B-9DC95A1240AB}" srcId="{140D3647-40E3-429D-A50C-34145305D1EE}" destId="{B8C2A623-BD00-4FC3-9D25-D0FFD4CD434F}" srcOrd="2" destOrd="0" parTransId="{2A6C2470-331A-4325-86C9-BFCA3DA7381E}" sibTransId="{9AD5F005-9B26-40A9-B701-E74394755E08}"/>
    <dgm:cxn modelId="{AA1B1E81-3844-43A8-ACA9-84EF886F8B2F}" srcId="{140D3647-40E3-429D-A50C-34145305D1EE}" destId="{0139AFE1-1953-4610-89E6-F1EDDE89FE28}" srcOrd="1" destOrd="0" parTransId="{8DB38C11-8CDE-4025-B36E-7409BEB6856E}" sibTransId="{426B6B6A-8C53-4B8C-AA9E-0E8635A8A17D}"/>
    <dgm:cxn modelId="{8D824033-D7D9-4A94-AE43-054C1F720FDB}" type="presOf" srcId="{2D31969E-610F-4B9B-8ADF-D22E29EED089}" destId="{87E7C0B7-180E-4439-BF8D-A602A72A3B76}" srcOrd="1" destOrd="0" presId="urn:microsoft.com/office/officeart/2005/8/layout/cycle2"/>
    <dgm:cxn modelId="{0064BBAB-2C6A-4108-BF4E-85CEB9EE427B}" srcId="{140D3647-40E3-429D-A50C-34145305D1EE}" destId="{002269B8-0DF9-492D-9B38-A91B59817557}" srcOrd="5" destOrd="0" parTransId="{1AF02529-88D3-4FFC-A0F3-6CF5BA14DFDE}" sibTransId="{A80E037B-B92A-4EF3-96C5-007426F004E3}"/>
    <dgm:cxn modelId="{D35A7DFF-D593-48AD-9062-3B6843A31F50}" type="presOf" srcId="{3CF705E7-8A7C-46DE-BE26-6D2A926A6C43}" destId="{429C21CD-AE02-48E6-9A62-E0049FC00985}" srcOrd="0" destOrd="0" presId="urn:microsoft.com/office/officeart/2005/8/layout/cycle2"/>
    <dgm:cxn modelId="{12ACD5AC-7D7A-4242-A401-042C35B88713}" type="presOf" srcId="{3CF705E7-8A7C-46DE-BE26-6D2A926A6C43}" destId="{20895DD3-F9DF-47BD-A860-94A508EE0605}" srcOrd="1" destOrd="0" presId="urn:microsoft.com/office/officeart/2005/8/layout/cycle2"/>
    <dgm:cxn modelId="{AB87EF0B-4986-441B-859E-47CF8F9488D0}" type="presOf" srcId="{774899AD-CD73-4D4C-A8A6-1B22DD6A065C}" destId="{FED255E7-997D-423F-A50B-7F9FD8CA2D30}" srcOrd="0" destOrd="0" presId="urn:microsoft.com/office/officeart/2005/8/layout/cycle2"/>
    <dgm:cxn modelId="{44FCB1AA-E0BD-4D3F-84F7-8EF2966C53B6}" type="presOf" srcId="{A80E037B-B92A-4EF3-96C5-007426F004E3}" destId="{4C7A2984-55DD-4E13-82F6-1C0220A09530}" srcOrd="0" destOrd="0" presId="urn:microsoft.com/office/officeart/2005/8/layout/cycle2"/>
    <dgm:cxn modelId="{74C1C03B-6104-4C8C-A8D9-0A02551B154E}" type="presOf" srcId="{A80E037B-B92A-4EF3-96C5-007426F004E3}" destId="{6401C7BD-D068-4FF3-BDFA-BF91D70F694F}" srcOrd="1" destOrd="0" presId="urn:microsoft.com/office/officeart/2005/8/layout/cycle2"/>
    <dgm:cxn modelId="{4A9581C9-88FC-4627-BFD0-741465B9C289}" srcId="{140D3647-40E3-429D-A50C-34145305D1EE}" destId="{78B54519-3150-4125-B0CC-4173FE92AF55}" srcOrd="0" destOrd="0" parTransId="{93B1B569-0B1C-4B08-ABFD-E10052A8AA08}" sibTransId="{3CF705E7-8A7C-46DE-BE26-6D2A926A6C43}"/>
    <dgm:cxn modelId="{5DAB1FED-ACD6-4C68-8C90-59B0C368109F}" type="presOf" srcId="{0139AFE1-1953-4610-89E6-F1EDDE89FE28}" destId="{58D4AA02-A266-4934-9E2E-900E5DAFCBEA}" srcOrd="0" destOrd="0" presId="urn:microsoft.com/office/officeart/2005/8/layout/cycle2"/>
    <dgm:cxn modelId="{47806766-927D-4365-B132-65155CC1972D}" type="presOf" srcId="{426B6B6A-8C53-4B8C-AA9E-0E8635A8A17D}" destId="{BA98C0D8-5F7A-44A5-9755-7184917B34BD}" srcOrd="0" destOrd="0" presId="urn:microsoft.com/office/officeart/2005/8/layout/cycle2"/>
    <dgm:cxn modelId="{19F943E5-6CB3-4E9D-9DFD-5CA084532E16}" type="presOf" srcId="{9AD5F005-9B26-40A9-B701-E74394755E08}" destId="{5B3DF61A-7D41-4873-88A1-A14BF2E5AF90}" srcOrd="1" destOrd="0" presId="urn:microsoft.com/office/officeart/2005/8/layout/cycle2"/>
    <dgm:cxn modelId="{D75D10D6-0F75-422F-9D65-B5181F98245D}" type="presOf" srcId="{78B54519-3150-4125-B0CC-4173FE92AF55}" destId="{D2A90C11-00ED-4CCE-8352-AFB043CEBBB3}" srcOrd="0" destOrd="0" presId="urn:microsoft.com/office/officeart/2005/8/layout/cycle2"/>
    <dgm:cxn modelId="{45DB1AD3-64D6-40F3-9DD9-3CD9EFF9218D}" srcId="{140D3647-40E3-429D-A50C-34145305D1EE}" destId="{774899AD-CD73-4D4C-A8A6-1B22DD6A065C}" srcOrd="4" destOrd="0" parTransId="{166A20A4-99BF-40AE-8744-02A242A6C00F}" sibTransId="{2D31969E-610F-4B9B-8ADF-D22E29EED089}"/>
    <dgm:cxn modelId="{3697D67C-C4AB-4DC8-85C0-8A1A9700CEB9}" type="presOf" srcId="{210DCDC9-2D91-4F39-B7B2-52D30B07F6E9}" destId="{A45C9782-E944-4576-822C-F990DBA7553B}" srcOrd="0" destOrd="0" presId="urn:microsoft.com/office/officeart/2005/8/layout/cycle2"/>
    <dgm:cxn modelId="{8E18290A-22D7-498C-AFE9-F9A7414A56B7}" type="presOf" srcId="{2D31969E-610F-4B9B-8ADF-D22E29EED089}" destId="{A75FD0B9-04F0-45F7-96B7-FBBED2583BC4}" srcOrd="0" destOrd="0" presId="urn:microsoft.com/office/officeart/2005/8/layout/cycle2"/>
    <dgm:cxn modelId="{F144E11C-F834-47C6-B178-627453430C00}" type="presOf" srcId="{002269B8-0DF9-492D-9B38-A91B59817557}" destId="{8CE06068-66E4-4164-BFFD-E2298E72B81A}" srcOrd="0" destOrd="0" presId="urn:microsoft.com/office/officeart/2005/8/layout/cycle2"/>
    <dgm:cxn modelId="{997D4C0C-0B8D-40BB-83D6-089804278A43}" type="presOf" srcId="{210DCDC9-2D91-4F39-B7B2-52D30B07F6E9}" destId="{A6ACFC3C-741D-41E9-9D21-C43526D5B24E}" srcOrd="1" destOrd="0" presId="urn:microsoft.com/office/officeart/2005/8/layout/cycle2"/>
    <dgm:cxn modelId="{AA9D8D27-5213-4C0B-AABE-9A4D553D94A6}" type="presOf" srcId="{426B6B6A-8C53-4B8C-AA9E-0E8635A8A17D}" destId="{734C2BBE-F317-4935-8997-D9515949F714}" srcOrd="1" destOrd="0" presId="urn:microsoft.com/office/officeart/2005/8/layout/cycle2"/>
    <dgm:cxn modelId="{CD6342DF-F6AE-4027-AA58-57D0A2551CF5}" type="presOf" srcId="{B8C2A623-BD00-4FC3-9D25-D0FFD4CD434F}" destId="{22AD53C7-E35B-4CAA-86A1-AA6AAA5C8AC7}" srcOrd="0" destOrd="0" presId="urn:microsoft.com/office/officeart/2005/8/layout/cycle2"/>
    <dgm:cxn modelId="{A87DAD8B-C76F-4E48-9FF3-39F5F59D86BE}" type="presOf" srcId="{9AD5F005-9B26-40A9-B701-E74394755E08}" destId="{6351EB28-640B-49EA-B8CD-E5689849FA17}" srcOrd="0" destOrd="0" presId="urn:microsoft.com/office/officeart/2005/8/layout/cycle2"/>
    <dgm:cxn modelId="{5CF38A2B-34A4-4825-A1D4-137ACD9ADD66}" srcId="{140D3647-40E3-429D-A50C-34145305D1EE}" destId="{A33E479B-4A35-45BA-AAF8-DAE573DE08F6}" srcOrd="3" destOrd="0" parTransId="{E9B62B00-9B68-4B3B-9D38-95DC551031B4}" sibTransId="{210DCDC9-2D91-4F39-B7B2-52D30B07F6E9}"/>
    <dgm:cxn modelId="{BF175249-BDF5-4AEA-8902-D39937BD506E}" type="presOf" srcId="{A33E479B-4A35-45BA-AAF8-DAE573DE08F6}" destId="{986E9C96-3A8D-4061-AD38-68AC35454778}" srcOrd="0" destOrd="0" presId="urn:microsoft.com/office/officeart/2005/8/layout/cycle2"/>
    <dgm:cxn modelId="{B3D5124C-F418-438D-95C4-5A2625C04FEF}" type="presOf" srcId="{140D3647-40E3-429D-A50C-34145305D1EE}" destId="{4DEC6026-FAE8-417A-ADE1-C6ED86928D84}" srcOrd="0" destOrd="0" presId="urn:microsoft.com/office/officeart/2005/8/layout/cycle2"/>
    <dgm:cxn modelId="{4E88E349-A621-480E-A339-D3A6551701BC}" type="presParOf" srcId="{4DEC6026-FAE8-417A-ADE1-C6ED86928D84}" destId="{D2A90C11-00ED-4CCE-8352-AFB043CEBBB3}" srcOrd="0" destOrd="0" presId="urn:microsoft.com/office/officeart/2005/8/layout/cycle2"/>
    <dgm:cxn modelId="{154CB764-34F5-4EC9-9669-DD665476DA9B}" type="presParOf" srcId="{4DEC6026-FAE8-417A-ADE1-C6ED86928D84}" destId="{429C21CD-AE02-48E6-9A62-E0049FC00985}" srcOrd="1" destOrd="0" presId="urn:microsoft.com/office/officeart/2005/8/layout/cycle2"/>
    <dgm:cxn modelId="{A9CEED12-A57F-443A-B0B1-AD7C2455E667}" type="presParOf" srcId="{429C21CD-AE02-48E6-9A62-E0049FC00985}" destId="{20895DD3-F9DF-47BD-A860-94A508EE0605}" srcOrd="0" destOrd="0" presId="urn:microsoft.com/office/officeart/2005/8/layout/cycle2"/>
    <dgm:cxn modelId="{1527CD6E-CBA4-4940-B632-1204A8553A07}" type="presParOf" srcId="{4DEC6026-FAE8-417A-ADE1-C6ED86928D84}" destId="{58D4AA02-A266-4934-9E2E-900E5DAFCBEA}" srcOrd="2" destOrd="0" presId="urn:microsoft.com/office/officeart/2005/8/layout/cycle2"/>
    <dgm:cxn modelId="{FB922103-3B58-4B0D-ADEE-C279DB6C2F8A}" type="presParOf" srcId="{4DEC6026-FAE8-417A-ADE1-C6ED86928D84}" destId="{BA98C0D8-5F7A-44A5-9755-7184917B34BD}" srcOrd="3" destOrd="0" presId="urn:microsoft.com/office/officeart/2005/8/layout/cycle2"/>
    <dgm:cxn modelId="{D1382ECD-488E-48AD-B6C7-883EDF311964}" type="presParOf" srcId="{BA98C0D8-5F7A-44A5-9755-7184917B34BD}" destId="{734C2BBE-F317-4935-8997-D9515949F714}" srcOrd="0" destOrd="0" presId="urn:microsoft.com/office/officeart/2005/8/layout/cycle2"/>
    <dgm:cxn modelId="{B017F6DD-CC98-46B0-B7F2-0CEBBA3CADF1}" type="presParOf" srcId="{4DEC6026-FAE8-417A-ADE1-C6ED86928D84}" destId="{22AD53C7-E35B-4CAA-86A1-AA6AAA5C8AC7}" srcOrd="4" destOrd="0" presId="urn:microsoft.com/office/officeart/2005/8/layout/cycle2"/>
    <dgm:cxn modelId="{B115E07F-90F6-4D1F-9D14-144136E96E28}" type="presParOf" srcId="{4DEC6026-FAE8-417A-ADE1-C6ED86928D84}" destId="{6351EB28-640B-49EA-B8CD-E5689849FA17}" srcOrd="5" destOrd="0" presId="urn:microsoft.com/office/officeart/2005/8/layout/cycle2"/>
    <dgm:cxn modelId="{493C9C0E-BC66-4E37-9575-14A096F7658A}" type="presParOf" srcId="{6351EB28-640B-49EA-B8CD-E5689849FA17}" destId="{5B3DF61A-7D41-4873-88A1-A14BF2E5AF90}" srcOrd="0" destOrd="0" presId="urn:microsoft.com/office/officeart/2005/8/layout/cycle2"/>
    <dgm:cxn modelId="{21DF74A6-2540-4A53-8F36-5C6CECE1E532}" type="presParOf" srcId="{4DEC6026-FAE8-417A-ADE1-C6ED86928D84}" destId="{986E9C96-3A8D-4061-AD38-68AC35454778}" srcOrd="6" destOrd="0" presId="urn:microsoft.com/office/officeart/2005/8/layout/cycle2"/>
    <dgm:cxn modelId="{06274688-C452-4CC0-87B7-97C46774503A}" type="presParOf" srcId="{4DEC6026-FAE8-417A-ADE1-C6ED86928D84}" destId="{A45C9782-E944-4576-822C-F990DBA7553B}" srcOrd="7" destOrd="0" presId="urn:microsoft.com/office/officeart/2005/8/layout/cycle2"/>
    <dgm:cxn modelId="{8E4FF2EE-4DDF-4567-9A96-B542C582BBB4}" type="presParOf" srcId="{A45C9782-E944-4576-822C-F990DBA7553B}" destId="{A6ACFC3C-741D-41E9-9D21-C43526D5B24E}" srcOrd="0" destOrd="0" presId="urn:microsoft.com/office/officeart/2005/8/layout/cycle2"/>
    <dgm:cxn modelId="{AA9E27AD-B281-4250-8DBC-3590E4A36933}" type="presParOf" srcId="{4DEC6026-FAE8-417A-ADE1-C6ED86928D84}" destId="{FED255E7-997D-423F-A50B-7F9FD8CA2D30}" srcOrd="8" destOrd="0" presId="urn:microsoft.com/office/officeart/2005/8/layout/cycle2"/>
    <dgm:cxn modelId="{5EB59132-5E8F-4C34-9F22-C786E7FC4C39}" type="presParOf" srcId="{4DEC6026-FAE8-417A-ADE1-C6ED86928D84}" destId="{A75FD0B9-04F0-45F7-96B7-FBBED2583BC4}" srcOrd="9" destOrd="0" presId="urn:microsoft.com/office/officeart/2005/8/layout/cycle2"/>
    <dgm:cxn modelId="{B6150C44-9F27-4C7A-B310-031C9B9A4BFC}" type="presParOf" srcId="{A75FD0B9-04F0-45F7-96B7-FBBED2583BC4}" destId="{87E7C0B7-180E-4439-BF8D-A602A72A3B76}" srcOrd="0" destOrd="0" presId="urn:microsoft.com/office/officeart/2005/8/layout/cycle2"/>
    <dgm:cxn modelId="{A9E7732A-BD76-4EAA-979C-2DE84285418E}" type="presParOf" srcId="{4DEC6026-FAE8-417A-ADE1-C6ED86928D84}" destId="{8CE06068-66E4-4164-BFFD-E2298E72B81A}" srcOrd="10" destOrd="0" presId="urn:microsoft.com/office/officeart/2005/8/layout/cycle2"/>
    <dgm:cxn modelId="{ADD5C269-4DBA-4FC1-A0E2-6EA85294E270}" type="presParOf" srcId="{4DEC6026-FAE8-417A-ADE1-C6ED86928D84}" destId="{4C7A2984-55DD-4E13-82F6-1C0220A09530}" srcOrd="11" destOrd="0" presId="urn:microsoft.com/office/officeart/2005/8/layout/cycle2"/>
    <dgm:cxn modelId="{17C74FEC-FD3F-4E10-9A57-3F2073F8EA88}" type="presParOf" srcId="{4C7A2984-55DD-4E13-82F6-1C0220A09530}" destId="{6401C7BD-D068-4FF3-BDFA-BF91D70F69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90C11-00ED-4CCE-8352-AFB043CEBBB3}">
      <dsp:nvSpPr>
        <dsp:cNvPr id="0" name=""/>
        <dsp:cNvSpPr/>
      </dsp:nvSpPr>
      <dsp:spPr>
        <a:xfrm>
          <a:off x="3193764" y="26859"/>
          <a:ext cx="1891725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Research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470801" y="201473"/>
        <a:ext cx="1337651" cy="843108"/>
      </dsp:txXfrm>
    </dsp:sp>
    <dsp:sp modelId="{429C21CD-AE02-48E6-9A62-E0049FC00985}">
      <dsp:nvSpPr>
        <dsp:cNvPr id="0" name=""/>
        <dsp:cNvSpPr/>
      </dsp:nvSpPr>
      <dsp:spPr>
        <a:xfrm rot="1706591">
          <a:off x="4929341" y="913922"/>
          <a:ext cx="237541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>
        <a:off x="4933642" y="977434"/>
        <a:ext cx="166279" cy="241447"/>
      </dsp:txXfrm>
    </dsp:sp>
    <dsp:sp modelId="{58D4AA02-A266-4934-9E2E-900E5DAFCBEA}">
      <dsp:nvSpPr>
        <dsp:cNvPr id="0" name=""/>
        <dsp:cNvSpPr/>
      </dsp:nvSpPr>
      <dsp:spPr>
        <a:xfrm>
          <a:off x="5022558" y="1017466"/>
          <a:ext cx="1891725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Analysis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299595" y="1192080"/>
        <a:ext cx="1337651" cy="843108"/>
      </dsp:txXfrm>
    </dsp:sp>
    <dsp:sp modelId="{BA98C0D8-5F7A-44A5-9755-7184917B34BD}">
      <dsp:nvSpPr>
        <dsp:cNvPr id="0" name=""/>
        <dsp:cNvSpPr/>
      </dsp:nvSpPr>
      <dsp:spPr>
        <a:xfrm rot="4455244">
          <a:off x="6062652" y="2248809"/>
          <a:ext cx="283176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>
        <a:off x="6093602" y="2288409"/>
        <a:ext cx="198223" cy="241447"/>
      </dsp:txXfrm>
    </dsp:sp>
    <dsp:sp modelId="{22AD53C7-E35B-4CAA-86A1-AA6AAA5C8AC7}">
      <dsp:nvSpPr>
        <dsp:cNvPr id="0" name=""/>
        <dsp:cNvSpPr/>
      </dsp:nvSpPr>
      <dsp:spPr>
        <a:xfrm>
          <a:off x="5181599" y="2709649"/>
          <a:ext cx="2527872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Simulation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51797" y="2884263"/>
        <a:ext cx="1787476" cy="843108"/>
      </dsp:txXfrm>
    </dsp:sp>
    <dsp:sp modelId="{6351EB28-640B-49EA-B8CD-E5689849FA17}">
      <dsp:nvSpPr>
        <dsp:cNvPr id="0" name=""/>
        <dsp:cNvSpPr/>
      </dsp:nvSpPr>
      <dsp:spPr>
        <a:xfrm rot="9551003">
          <a:off x="5075101" y="3571453"/>
          <a:ext cx="285075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 rot="10800000">
        <a:off x="5157832" y="3636740"/>
        <a:ext cx="199553" cy="241447"/>
      </dsp:txXfrm>
    </dsp:sp>
    <dsp:sp modelId="{986E9C96-3A8D-4061-AD38-68AC35454778}">
      <dsp:nvSpPr>
        <dsp:cNvPr id="0" name=""/>
        <dsp:cNvSpPr/>
      </dsp:nvSpPr>
      <dsp:spPr>
        <a:xfrm>
          <a:off x="3202929" y="3582863"/>
          <a:ext cx="1891725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Design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479966" y="3757477"/>
        <a:ext cx="1337651" cy="843108"/>
      </dsp:txXfrm>
    </dsp:sp>
    <dsp:sp modelId="{A45C9782-E944-4576-822C-F990DBA7553B}">
      <dsp:nvSpPr>
        <dsp:cNvPr id="0" name=""/>
        <dsp:cNvSpPr/>
      </dsp:nvSpPr>
      <dsp:spPr>
        <a:xfrm rot="12082435">
          <a:off x="3050866" y="3590730"/>
          <a:ext cx="217705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 rot="10800000">
        <a:off x="3113931" y="3683114"/>
        <a:ext cx="152394" cy="241447"/>
      </dsp:txXfrm>
    </dsp:sp>
    <dsp:sp modelId="{FED255E7-997D-423F-A50B-7F9FD8CA2D30}">
      <dsp:nvSpPr>
        <dsp:cNvPr id="0" name=""/>
        <dsp:cNvSpPr/>
      </dsp:nvSpPr>
      <dsp:spPr>
        <a:xfrm>
          <a:off x="1213308" y="2804183"/>
          <a:ext cx="1891725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Evaluation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490345" y="2978797"/>
        <a:ext cx="1337651" cy="843108"/>
      </dsp:txXfrm>
    </dsp:sp>
    <dsp:sp modelId="{A75FD0B9-04F0-45F7-96B7-FBBED2583BC4}">
      <dsp:nvSpPr>
        <dsp:cNvPr id="0" name=""/>
        <dsp:cNvSpPr/>
      </dsp:nvSpPr>
      <dsp:spPr>
        <a:xfrm rot="16045654">
          <a:off x="2015210" y="2405220"/>
          <a:ext cx="216584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 rot="10800000">
        <a:off x="2049156" y="2518158"/>
        <a:ext cx="151609" cy="241447"/>
      </dsp:txXfrm>
    </dsp:sp>
    <dsp:sp modelId="{8CE06068-66E4-4164-BFFD-E2298E72B81A}">
      <dsp:nvSpPr>
        <dsp:cNvPr id="0" name=""/>
        <dsp:cNvSpPr/>
      </dsp:nvSpPr>
      <dsp:spPr>
        <a:xfrm>
          <a:off x="831557" y="1203983"/>
          <a:ext cx="2511442" cy="1192336"/>
        </a:xfrm>
        <a:prstGeom prst="ellipse">
          <a:avLst/>
        </a:prstGeom>
        <a:solidFill>
          <a:srgbClr val="B9E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Outcome Investigation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199349" y="1378597"/>
        <a:ext cx="1775858" cy="843108"/>
      </dsp:txXfrm>
    </dsp:sp>
    <dsp:sp modelId="{4C7A2984-55DD-4E13-82F6-1C0220A09530}">
      <dsp:nvSpPr>
        <dsp:cNvPr id="0" name=""/>
        <dsp:cNvSpPr/>
      </dsp:nvSpPr>
      <dsp:spPr>
        <a:xfrm rot="19809815">
          <a:off x="2987085" y="986130"/>
          <a:ext cx="337306" cy="40241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chemeClr val="bg1"/>
            </a:solidFill>
          </a:endParaRPr>
        </a:p>
      </dsp:txBody>
      <dsp:txXfrm>
        <a:off x="2993792" y="1091786"/>
        <a:ext cx="236114" cy="24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E272-21D8-4E96-B6C2-7A66CD1B4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493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FC2F-BA70-4C46-BB57-0C8A2128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64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985-616A-4AC1-A07B-A5ADB1496A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8DF3F-190C-45D4-B91F-7BF47D0F89B2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E8D6D-244D-4776-B89B-6C21DB9F47AF}" type="slidenum">
              <a:rPr lang="en-US"/>
              <a:pPr/>
              <a:t>22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Design around the table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Paper airplane design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 different hats in the design meeting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F5F5-584F-4618-B603-262FAFA735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4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E6A98-C5F1-4290-B91F-5D53B17E81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007A-E6F5-4B07-8AC8-5372AFC0BC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502480-6489-499F-88DF-E8DBD68F62EF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FBFF-3240-4053-A9DC-CA61438A59C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A3DF-86A3-47F5-96D9-1F83851CC7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6EA93-623D-4BE8-93C0-625AAA09A2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510D-45A1-D54B-9494-F37E8F9B7FD2}" type="datetime1">
              <a:rPr lang="en-US" smtClean="0"/>
              <a:t>7/3/2014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F9E4-0500-2C48-90AE-EA0EACA9AE44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266A-5A6D-E54F-9B5D-CD574CEAEFA9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783D-02D8-6744-8BD7-2F244286650E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B4C-959B-C046-AE02-A4DEEA28F0D1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D2E-814A-5848-824C-44CF023EB9A6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A5F0-C6C2-804F-9696-5475E3265B93}" type="datetime1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F0A8-2F7F-C84B-8E59-78283C6DFFE2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23B8-0447-7846-9283-1D6E8F91111B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792-20DF-D847-9017-6577219EE512}" type="datetime1">
              <a:rPr lang="en-US" smtClean="0"/>
              <a:t>7/3/2014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CEC-BB40-7C41-965C-C1EC29827FFD}" type="datetime1">
              <a:rPr lang="en-US" smtClean="0"/>
              <a:t>7/3/2014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7772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FE7AE9-FAAE-124F-86AF-5C818CDC1642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2484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Office_PowerPoint_2007_Template1.sld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77943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Brian Peacock 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Pitney Bowes </a:t>
            </a:r>
            <a:r>
              <a:rPr lang="en-US" dirty="0" err="1" smtClean="0"/>
              <a:t>Inc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Human Factors in Manufacturing:</a:t>
            </a:r>
            <a:br>
              <a:rPr lang="en-US" dirty="0" smtClean="0"/>
            </a:br>
            <a:r>
              <a:rPr lang="en-US" sz="3400" dirty="0" smtClean="0"/>
              <a:t>Introduction, Purpose and Scope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Scope of Ergonomics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b="1" dirty="0" smtClean="0"/>
              <a:t>The Analysis of </a:t>
            </a:r>
          </a:p>
          <a:p>
            <a:pPr marL="514350" indent="-514350" algn="ctr">
              <a:buNone/>
            </a:pPr>
            <a:r>
              <a:rPr lang="en-US" dirty="0" smtClean="0"/>
              <a:t>Human Physical, Sensory, Cognitive, Social, Integrated Characteristics, Capabilities, Limitations, Requirements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4000" b="1" dirty="0" smtClean="0"/>
              <a:t>Applied to </a:t>
            </a:r>
          </a:p>
          <a:p>
            <a:pPr marL="914400" lvl="1" indent="-514350">
              <a:buNone/>
            </a:pPr>
            <a:r>
              <a:rPr lang="en-US" dirty="0" smtClean="0"/>
              <a:t>Design, Evaluation, Usability testing, Accident investigation</a:t>
            </a:r>
          </a:p>
          <a:p>
            <a:pPr marL="914400" lvl="1" indent="-514350">
              <a:buNone/>
            </a:pPr>
            <a:r>
              <a:rPr lang="en-US" dirty="0" smtClean="0"/>
              <a:t>In any human domain such as manufacturing, aerospace, agriculture, consumer products, health care and so 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219200"/>
            <a:ext cx="777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0" y="1066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latin typeface="Arial" charset="0"/>
              </a:rPr>
              <a:t>If it isn’t applied to the design of something it isn’t Ergonomics</a:t>
            </a:r>
            <a:r>
              <a:rPr lang="en-US" sz="3600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(but it might be one of the related basic sciences – psychology, physiology, biomechanics etc)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Ergonomics is Everywhere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4" descr="http://louiskennedy.files.wordpress.com/2011/03/paddy-fiel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/>
          <a:stretch/>
        </p:blipFill>
        <p:spPr bwMode="auto">
          <a:xfrm>
            <a:off x="1981200" y="1371600"/>
            <a:ext cx="5257800" cy="48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1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https://encrypted-tbn3.gstatic.com/images?q=tbn:ANd9GcSoe4zDbEl_n_cGFOm5trwadX1HJnU1fIZoY8alNlUXJJ_FkuNe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7555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AutoShape 2" descr="data:image/jpeg;base64,/9j/4AAQSkZJRgABAQAAAQABAAD/2wCEAAkGBxQTEhUUExQWFRUXGB4aGRcYGR4fIBohHx4dHx8hHxwgHyghISAlIiAfIjEhJSorLi4uICAzODQuNygtLiwBCgoKDg0OGxAQGywmICQ1LDQsLDQsLzQsLCwsLC8sLCwsLCwsLCwsLCwsLCwsLCwsLCwsLCwsLCwsLCwsLCwsLP/AABEIALcBEwMBIgACEQEDEQH/xAAbAAACAgMBAAAAAAAAAAAAAAAEBQMGAAIHAf/EAEcQAAIBAgQFAgMFBQUFBgcAAAECEQMhAAQSMQUTIkFRBmEycYEUQpGhsQcjUsHRM2KC4fAVcpKi0hYkQ1ODwjREZHPT4/H/xAAZAQADAQEBAAAAAAAAAAAAAAAAAQIDBAX/xAAuEQACAgEEAQMDAwMFAAAAAAAAAQIRIQMSMUFRBBNhInGRgaHwUsHhFDJCsdH/2gAMAwEAAhEDEQA/AGyIbDvgjhnEcqrMXrURBADsykHyQAwMDaT+WOf8d4q2YDBSVpWhYgvfc+3tgY+m1G7R+GBQsHOjsdXjeRY//HUZ76qs/h1iManiWRgn7XSfwEqwfzqHHFa/CUWOu0gHb698a/7Np/xL/wAQxXtLyR7vwdb4rncklM1gwrMuyczVBPlQf1xRs1xYV6j80hLsDPYqVERsD/TFarZZEqBabhpAJI+e34XwRluFfeYnT3IE3nDUaByvIVlOHvVzGlCIMwfCLJJP0vHfbFiGQyqroqVKxkQ1wqke4FoHk/jhbwA06T16lVwimVTpYmJBLH2NgJ9/rq+cos7A1gFBXSxWJBuTtNjbvinQlYzzfGNIZcrmBTU26Qw9rEIZOEy8Yq02d3zCVCRcseqPb92D9J7YXZ6nQ1DTmEIiSdL7+I03J38YVuAwIB1eANz9N8RsXJrvTxR0vhBFRQwIhrjAvqCiF1kOjMCoKdxMAXNsa8CPIywEBqs6adLUAXNrA/Lt9N8e5illGqmpmKjFjBNNQ2gEAAjVEsJG9sEckywUnOEs4BIIJsJkbx2vHy94xaR6FrQzc3K0tZkKWeUE2TZhEbzJ8k4OpDhVIislJy1NgV6qkatwOo6Z7wcZw/1VSeoxfKjl/cHMqXO5nzI8C0b3wS3dCVFlq1cnlcpTWshqEAKxpVJlok2OmBYgCLAADxjn9bPrUViyLSL/AAQ51QSREC2x0ktE9R9sG53P0q5rMlLl0EKkklyoZdwbkk328Da+Eutq1UaUVCgUa4KqBumsiVQ23Ak+SdhMdWaUalNVqjpWBAVgCSxABkMs2knYQRa+BcplmqtRCtCmoE0KSWUtHUOkiT2PsB2w84Jk3rKnMmpy3ZRcMrqTfc6iS5Ckgd9wRfruUzNNaaqauWSBGlCoAjsOrBYHO+D+gnTUa9Os8yAqFQRcmS15sBYd5xNxHIZek4U0qtKoF6OoDedMgLJve98P/WHLamrrXQaWUdBX7zKskgkiJmcVjjTjLAgVFrsBpFVQpCS3T8Y6yCWPSPqIIw4vyS1fBXadNkWo7GmS6A6DMyxtA8jcE+R3wVQdDNQBiFAmNNyALXBH47/XEJKs41Cp9mBYhl0KZsCx3AI8E+L3vrlS61Kem1DVqRakECQCWZTaIvqiCAMN5NNOcoW0S5eo3OCHrrS0AuHXbpgoT8NrL/D9MbV20KyVBBBBd2IY37IV7k6jDfdAvOM4TVCszllFDmanB0g1CsldChSRAMxtfcSMLcxl5YM7HlPLdBBeFMSVmxiwJicFUKUnJZGnGctSoomisKhqERKRoExqsx/Ai+/YYVVKa0qkPLg7MDpEHZhaSu9oEj6HB1LiRQl+TZyrAMp1aACJQxAF97mwE+Y9NIkPVUnmMzdLCwiR0fFN5uYM+ZwssMXg0OU1uHvy0QkHRZtIuACY3P8APBNHPQq0y2lGY6zABO5g9iDqJmLTgTiebbmP1BxGlSq6VgHZVItfsI72xrms0eVRhYTqXmAfEx+MMZNwDEROnT5vEosSZvmqkmTDkBQvSGGsgKshpFgt4ttGDqeaGXdqZcadIbpVrbDTBOoxH59hgTJ5InSypzEZoXrC6tMySpuBNgW09/OAs3KowCqWqG50yVgk9PgkzbxH0ynDd9LNKtWXHhXEgQtVPhYXV7iJ307EgjfAvGMlTq0yiDl6n5hDEkbGy9wYMwZGK5lKzU1VaY6pYEdJ1GZA2JiD3I+99X2U4j0sapCkNpMdr6bRtJ745ZR1NJ3F4E1ZBxDKsKmbqDZqPSCL/FS7EX2/PClwDRyf3ep9hb+0/LFspKhDhk1K4CsdiFBmzbi4Bt4Ei2BuL8B1JTNDVUSjLNqIDqC2qY2cDud/bG2j6iM8N5IcWirctjBAJED9MZjU5Ko0ELYgfoMZjo3LyQSZpeqlY6dN48wYxvUSdlO0+cblXqMhppzCgD6IB2MXkjz/AK3wVRzOZWf+6Kfbl7fXFx4Kksi3kHwfwxirHxAj5jDGpns0f/k4+VOf1Bxgz+Yi+TB+dL+mLwTRX6cvV8XB/wCaMM82+kL2WYA/DEORylVqy6qfL1GASIF2n8B+gxfMnnsjTUKTzCO/LJ/UYQzmtUFmA1Ko0zLEKNybmL/XFu4fksrTpproh6hUFiXaJN4gGLYsz+qcktimkG16R/phFR9Uaq1QimgS2kaVNr3J8m/6dsC+QbfKB3yuSYgHLhJMSKr2nv8ATFayHDKj1QtBTUYGbCLA7kmwFtycWfi2aaug5VOlYnV0jUANMGd4v2vY9sNXqPl1FOirqQo5hAnU8Xi2wNhHYe+E0rKjKSRP6e4BXWua1cKNIqCmAdRDPbVbwpIjzftjTifBagYayoU9IPSvjuWB8yYOFGc9Q5hN3M+6jCjP8UzNYK8yFN+neL7QRbf3ke2BrGGCavKJ/VfCzRg66bhttBJAAIJk/hiPhwqaVchdIBLM4MfDAVSRGsgyIBIgHth3muCrGrM16NJCGKntJABGkBQDMeII84qz52m2mmUZmDEagxhhMiEAsTv5IIHbEp2gtN2iHh1B67tyhAnUVuyiJI1TMibdW+3eMGtw3MLl9YWjylqFCysAWa28HqVZgeC1sb8VopTpBkJpu7fvEHTYWErII3JuvcdwcenNNTy6ZdtChHLEqOoloPW03N4gWEdyLugHXojjdZKvJYHRXp8pKlQEBJMKwtsTAm8G/Y4ccf8ATtWihfprdgtFizT2JGn4fJE9vcihZDiNTKvzFVGc/CJLBLXi+8GO/fBx9d5r+FPw/wA8OvAmWDNema1JHqVGplABID3MkQLiBcbkxY+MVvjvFAzaKYMEjVAA13sLD9N7HxG59RPWMuFVomdOr4IZQATEzO9sQUoGqpVUPVdh+8L6QhmS2kC+4vsPEkYOx9YNqeWJJsUoghWgs0yVLAESuoxMWH5YPo5kFjSRlppradNLWxteJiQIhQdt7b4FbPalWhl0DlhpKqhZzBa4tOqADa427DElapVq6Kao7OEKlVWYCnqY/eU/xWHg7xhuhLuyLh2X1FkbSVuQX6SANyASJPwgAk7274AytF3qlaasVMjsOkXNyIsBM+2DMxmkcNQooAS6KsX1xqBOpgCNTENBgC3jGSgZqNVxRREOpkRWJcxbpNwT3MwARgHWDTL54ljpQ9KEC7MUA77xt0xAFxbGZXUa1N0ZGdx8CIemREQABIBJkdwDjbJ0OkjREHVUMkAhTpCwSAbkGN5Pa+DslmERqlZabOGnQSxDUrHYj6eYEgXk4mUqyhxjdfIPnUWKOslWDotRHfUyr/dAHw6WAt3U2GNM9lUPNCoxWmfjWLlo1SWaSAZChB5n3F+z1WYVCyTvp5g1eRKg6r22uJwamXKIuYqUxUAJXQymCTJBa42mYg33Oww7rIhNw/POrVNIOsLAcNBEECSdvBnewuL4Kq5lXUrpJCg2JkyYvqAEyfYY04fl2FUui6zBCgLqlmsoCkdUXJm0K3tiXg+WZyQ+7ahGxUgdU+B4JtPzIwuSqaXwNabU0ouSlNqgkrMdLEECOkagBcKIElT2wu5hRdLEKKgJmAxEQUBva/V/q2/F6dNg70pp01JASrUUuTYEgAAQIifa04X5ilqqXcQYYsbCDHYA+ewxk49FXQ9bjdSkaakjR0k9i5KnaRuPAPfYYa1s5KMVn4CxgdiDE+Jvb54p9LS4VjA5ZDMWEyTsIPYXsAbRa+NsxWqMaanUAF1BQYA6X1DSOxZtzjml6dNproC08KrkUacMo6BuD4+WMxVMvTzbqDTFQpEKQ0C1tp9seYyl6Ztt2hVIM4DmWViiJzWcaIEy0kWEX/18sdAy9TK5VAlenW5o+MUwNIPgEuDbb6YU8J4dlcoyOKzNUQhrr06hsY3sb/Fj3iOZy9UktWOsm7FGv+ePTUFdtEOWKTC6/HeHAQKOZEbbf/lwlqZ1q1Q0qa6xIK7gwYuTqkRN/rgvgnpmnnNajNCnUpm6lNUj+IHWJ9xuDvj1MqlAOlNhWYkAVVsCBFoE6jLDckiOwnA0hJsY5fgSqqhysqZBBYnaLyYi5wf9jpAHqI8kRipVaNQliFsP7v8AlhfmWcbKR8pGBRQWSZ0tWExKhyDLjsb9/GIOFPqanSWkpcmGMmHF7t4VRLEj+EnEeYzAohGPLfXLGWBiDaVmxIAPkyRi2+g+EV86laqopIivoQlAphup7qJa2kDUTuww28AkPeEcQ4ZlVA5Ts+5bQpEmPhBa2GZ9d5IbCoP8I/6sJc76AzBjSqe552/05Ywqr/s9zfZU+tQYVRFciD9oPqwsFVD+6cTo0iXBsJJmBN4F/faKnnMgDpanTq2YggXECJ2X4iSe+0WxZ6PBxRqaq4puKShNQOo6pZiE27Mst27ecN09U0UAVVZQBYBLDDWBuLfdFao+j9VKKmYFFSS2gjUQDEBjKiRAxqnorL6tRzgYi4hQtwbSdZP4R2xZm9a0pu7D/CcVj1FxepUdHJhSdKIBMz3JH3tjHvFt2XZbeCu57hppV+UXV17sk97972kW2wz+ytXoLoVJSKelUOtoE6mvEH+KCTtaMTUMqa1cABUOhNbt8CAKupnkiDtA/ikCDt0rh2eymXprSpVaQVfFRZJ7sb7nCbFRyz7LUd2DJUURAIplRpUbaQvt+OG/APRdOr1V6/Ip9tStqb5KQLe5x0E8cpHatT/4x/XFI9Y+oC1anSVoQEMWkQwmCflEx8vlgTCWcjvLejskoAp5qgdJk1CW1fWZWItpIg/nit+rvTNDLlOTmVrFltCDTEkTIYjfp238Yj45n2ylWpSLlalNtOjSCG1L1GfkVImY3AxJkStehl6lYllVaisBAvrDAN4sZt2woRUW2m8g22lYH6Xpmkleq6gFAVVlcLU1ERpB1bCbgCbxPbCrJ1ahd9KuzsDJlp0WYklbkWkk2/kfx/MMADpQhySHgAxMGO4EiJI7WsTMfDeHc4shfllBFR1AOlZM2EA3gfEBcCCSMUBPkeEio1Q5am9cokm0QTFwNUQDIAJvaQdgv+2NVrBqlUaw4Op1m5IF0i8WkRaD8sauvRUZGp0lLBOWGbU8XmDJj+8T3jEnDM9pOsJRLQRpdJB1TBC+b2jaAfnTJI64Z35dNw41GDGkMbiQCe4v5v7Y9NIIpR0iqz/EzaQoEgjSPPk9rAYKpCpl0NQ66LVgTTAXSCtpIJEhSDaP0idctk0YNmKrEhTBVfiZjBE2gLGq/lffA6oaM9TcMNBNa6XpVSIcXgqIIDHqKzI1QASD4BwmydCtWDJTDMFAZgDsAQAT9TbDrJVEZ3fM5fVl6dIkUlqMogsQpBZtbDUSTBJnuBgOnlKk1Gy6ytmJDDoUzpXfqm/Ymw74XQYs0pZzVpp0+XSYKxNVna/xNFhYx0aQIPfcxJwPNaW1VVJmTIEyBquJMXYCD7eCRiWtREiiuXFKoEmr16i7bmJJ073UHcH5DK7URUdqtY1TTXWEdDD1QLIzE6ii/SY2GrCt9F7V5A85Rr5rMsgBVgxhHgFATewA27wMHHLsweoKMrTkNIMC6qPhIvv9L33xHw2mKiVK4+OdNlMEsZAFwZMH4Z+W5wPm82eTSADbs8KTpMMBJi0/d2MR7mYkuBYthPA8g1V3pSKLJ1MHGrU3VpWJjYyNx39sRPw9+Z1tJ0Oz2E6r2gHuSDPufGJ8rxB1qVK9JBUYgVCI+EHUJJ7EBgB5tviHK12zTtVJVDcQZgKQwkkDefbvA2vkt954/uCsGy4p6Rrr1VbwJgXtH0xmLNw70gXphjXNMknpKNtJAN1m4hvrjzA5LyapS8DCrwKuT8B+epP+rEC+lsw7BQseWJEAeTEmMMPRvHq2azCU+XINyF8e5BsPfbHTPUIo0qWgQpPxRuY846HqMwWmuii5P07wykCK+Yq1H+8VWoF3mF0g2v5vh1Qy/DdGldbgAwGpuT53ZP5/ywH/ALXopYMo/EfyxBmfUlJVZtYOkEwDf8MSa+3jkqvG+PUUqQuQqJTH/iPTH6FNv8WC+Hq1WKgp0FWNSVFVSZ7GBDDzeP1xUuO+p6uabqdlp9kU2/xfxH8sdC9NZFq+TpvS09wwjTcdoA8QfkfM40irOeboDPCMgoPMSo9Qj4um3yXVH4gnzhhwPN08s80sxUGr/wAPoGomwkC5IntgXO+nq5k6N/Dr4E7x3nCtuD10ZDoZSGBkskWMiNLE/ljSn4/Yzv5/cLz37VM1rPKCaFMdYktHggiMZnPW+ZaiWD0y7AQArLHkSS0kido7eTgXJcKymXEPSaq/3mbz7CbD2wcOK5bf7OtrzoBiNr7++M2vg1T+QLNLU5dPUCWZQxhWYSRJvH0wrKgwGOm/em4/9sYbcb9UEqgpLoLTDsrRabQTE9JufBgHsso+sWLBTSQ+YB27304VvgqlyJ8+6tUGjYAdiJP1H64KPEaX2diiPSZLqXuXdwFlewChZn/d73xHmfU7VKdRlSmvUYANwJECNzvE+xxtwHgdStWpGsp5bKazagQGRAGMTYhulJH8X1xLY0i8ekvT1IocxXB01tLIjzeB8RUdr2Hy+ljXL5ZbLToj/wBOPz04qNX1XXAgVHAHjbC6r6uzP/msfw/mMV7bI91MvWbpZdKb1DSpEKJOlYM44vxttVd25eiJAQT0hfM9gL4sme9QV6tCqrVCRoJFgIIIvYA7SPrit8U55pM9dXEsGDOWuYAI8SZBixF8TVFJ2hplMqmbFfM57MGmWUClt+9qaQpYnwoAEC5JtGkjAOQr/vKVF3PLQ6Wn4QSSWOm/+cYJ41mSirl0NEDlqXUdUNdyeodJliCN7CIEYhCqVeAjNYCp2G2qRck28TBJi2BOyuAfiYmqRrBSSFgRYHxfz5OCczww5dXSo1SnVgQogAg7hoJvtY7Tf3kz+WoAkUKlWoigOSyhTPkDUYnbzhfSqy3VfUe5Mg/5+cUkTJtu2FtlalWmrjStNSe/wwAWJUTA27S0dyThtxHIOOXSdGZFpaqM0yjVC3UZiSQJa8zAGwwoastOm6sklxcmPukTBkd4ne4wfQ9TVWdhVLOWTQrHdJiSPPSI7b4bbbCkkEZ7iPOqFaiTywbMZG0Ell29ontg/h5ydPKxXQy9TmUxrYBlAAAkRvJEmIBkRvhHQyLaWqM1NO2hmh3DCQyqfu3HUYHjEPqDi3NqBDywiDpqaApa27adyRa3tgUehNu7Ns1nUqvpSloJJHKSYuYMFpjabk3JwdS9O1K6stBCHEO9RqiqgUg6VHZiRG28TcXwt4nS5C0v7PqAYuFQkbECerUBvIi4g7RiVM6rOESu2XDuGeuNYaL20owsqntuZ8iIsvFUaZemVccydQ1ioFAJTTuRPS1r7xMCcC8Qy1By1WmKgpKvVLhmZrAEEgESSDMQL/LB+UzVNBW5b6jr1NUKkNyxe+8lnbz2E74h4KKmaaqah1BdGpmZUESRcki5uABebjA2ugo14XkK2ZHwkqsKjVGIRQAYEgbCAO3jHmZc0KCiaa1ak2IVjy2YiQx+GSpMC5B3uRjTj/GzS15ag5NMECVJAIAsBJLfO8Hx3JOXoo2U5tShrUqUp1DKmVLRBCmVuQRa4F8TfkrbfHRDnFX7OWWstJlA6BqPMBBIiTYCFH3r+ALkejOHGqUUakk6mYklTEsoYBZAJ9zhfwriq0krcygtUAKlJ3UE0jeSs3E2lhJELj3iHGAVDO5dmRQvLBUUyJFiSSYtsR7gd3tITaOqZT0kzorV69TmkDXooqyz7MRJ+eMxWaPFswo0iqw0yINMNsf4pv8APHuMdul/V+xt7k1hpfksfoniS8OywpmiWqVE1muro6azAWmYaV0eD4bAXFM076j1XiP5zHm/5YYcM4bRpM8mmTVGvqBtf4SYgRJPi8b4a1+BZFgNRpyCJ6BFu0RjeFsy1EopO/0OeVaNUCYaPrgHi1J1ouXBUEAXmbsuOivwejq/tqWiACppCIGw7RhN60XIUaOlKStrYAKjsAWAMAwe07HyMbSh4OaE1eTlahFv8V4EiB847/L8fBtfpX1RmqSihRFEqzyTU3BaO+oWt+vyxXs1kS4LIQwBOqT8P6dNt474Y+muC02V6lYtFlpqp3LLMt7LIt3M3teItxeDWUVJUx9/22rsWWpykAMEqTJjxNx4w04FnjXR6xDAA6aawD5lumRNottGOf8AE6FP94aIcCmFEOwlpMTEWM3gdp8Yv/GOJU8pl6S0CSqqoYAixK7gg9QN7+/vi3qtpEeyot4F+fqEG4b56G/phNmqkefwP9MbD1K9QFlpOwG5Clo/C/1xavTi1BRGZqSof+zU9x/FB/LCcg2pCnh3ofMZlAzNyUbfUDqgHstrnydvqcW/L+h8ooUOnM0iBrJgfJRbCfNeoa42qt+OA39UZkbVT9VT/pxDiy1JFr/7M5BAT9loibWQYrvGfVOUy55VBBUfTywoY6FFoEzAjSth4G2EXE+PV8xTdGqhSSFBstoYm48wBt3xVcnkHaoKKxqYwAIa9oMj9Qe3viHgpZL1wfg1bNUy1NU6TDo1SCpido2PYziTM+jc0zQtJAP/ALgMfOJxZ/SuRy2VDNUzEuwVSFVwsLtsIJ8t3JMQN7EeM5WLV6YHudP6xgepIFpxOa0/2eZwBhqo3Uj423/4MbcX9FZypRCMtKo6zFU1CCo7IqwEAtMmTfHQ6nE6MSlWm/8AuuDsJOx8Y5F6u9cVazNSpEqm1jv7k/ywk2x0kB5bgwRWVkZsw7FSupSAqldR1g6QtxJ1CLC049y9ZWqkKlMkjo6QAH2myhQFEte1hc6ZwNwvPOKbWLzGjVeJJ2H3rrtFyB8seVKFSlVPMVlY7hheCL2+uLhC+xy1OFQTXpMrstZuXzD1FrrJMao7jc+8YjQLSGqpRVmCTIUkLqELrWwnvBPYSPPmZzKKF1qC5kMA1lEDTa5M9+3bGcWrorGnSq1Xpk6mZmsxMajAIB28C0YfGCeTTI8MrsaWaHLSlrBVmYFVKkT0XNjFov8Ajj1HOYql6tQGoWJLPIsL2IFzvaBuPeM4fV/dNSFN3o69TvTgMBaJMGJMQD3BxJnFoUlJQiozGFBnoXTckbhpK7iek7YWWx4SQvGY/fl0Kr21NBjcWBsLeNva2LJkP2b5rM0qddHpaXXUNZYEiSJgKfY/XFVp0Gq6UUaiGkgC5kdR+gXfwMdo4bkRX4ZlWps9NtNoqhQbjXdgw+LX28dsJ/SsFKpyuT/Upb/skzZkvWpSFAUAsQYtGoqIAG1jgml6Lr0smaIoUqlYlv3uq/eFAYAD9SSb7YfHgeYUymbfYi+Ypnf/ANHEI4JmZJNeqT20V6Z22saa4I55FL6f9uTknDnhnpPT1lugKTpZXmBB8z0wbGcGeqKFOgKYoVGJYDXMi95A2kAyDIFxh7654a9B0qOWOpQ0tp+ITqEqIImIm8fO1dyleswqJqprzRrfVEwBIk7gXnT3JuN8N1Yk3RFw/JLXdAy1Y0ln0QYH3T1bTInfe2HHrzhzZRqdFqwqoF2VpKSSY+GLm8Xg/MHC41jTLug5Z0sQqTp0mNO95LW94GK8tWT8IPtFj/r2xNWNNrh8j37GKtFqhrKGQfAZJbV/e1dh2gRB+eI8/kzpywNU1NSJAtCBiCFUaiZE3EC5O++MzOZQIKNFSxMliZ6zfSQhsIFrTMTPYL8jkK1SoiJTcuw1KI02A1SCbQFUnVI2nDEdbyvKCAdLQIkV4n6EAg+xxmEWT4Krorfu7qJnpM7EwJFzee+/fGY5X6eNnT7q8L8IdcPepTy45zg1qnWwgdKx0iBF9JB+pHbC+qzNOkSAd9sdpzHB8tVWXo0nvYlQcVfifBcielctRYLsdIgeQP6+fOO9YR50nbtnLyrFoAluwAk4OzXA81Wo0R9naRVc9QIgMEAY3BtfHQcrWTLrpo0aSL3Cgifme5+eJDx+Pip/g8/kVH64T3eClt8nN8x6XzKKyLRdtYMlRtP5+1sC0MvnKdBaQyrI0QGKAdXdi/ygAGLkxte3epf2hJREU1JcjYxb8JGKNmvXWaqk/vNO0KJvPg7YFOnZaSQmy1V1rU2bVIYEyDMAiZ82wtZiZMnff/PFhrcdrVa6tmGJ02CxCiBYW7EEyd74s2byOQzKc11FBwIKqDJ95AIYHyQD8sTKV9FUVP01meXrrlnphBpVkWdbsLISekWBYzJ2jyL56Vq18zlrOuYKkwrVAGRZsCCPmdyL/TFM4omp1yuWWUSFSLs7kyzT3JMD2VVHbHQvRXorLZMrWzVZjW30pq0p7dN2Pkm3taTNjaXYvzHBc0TH2UnxpqUzP/MMGZf9n2YqCXZaQPY9RHzgx+eOi0uOZIWWsi/7wK/iWAxOnEKDfBWpv7I6sflAMzgtk7Uc0zP7JtSaftYF5vRkfhzBibhX7PjlRUY5ik7kQrcvlhR32LXO0+Cw74K9YftAWgzU6Q1uJmNh9e5G9v6HFCp8SzfEXK03LkLqKq2gKuxOokBSPc7xg+4ywZrIVJIDhz20sCPzjC7NZGsBAVvcgz/PFc4dlK9CtLLUUMxRmMw2kEmGB7ATIP646pTy2TOWFdWqLIkBsxUjUJ6ZZvII+WG5AolKKVKNOo7I4HLaCwIM6Sth3nV74rtD05V5pFcrlaca2LkGB4Cgm/a/1xZvUPq1c4rhQBTtH3biSBv8u8mBvin53iIVQi31iXPeD23ve/vH1xJSxl8D3K06A0tRzCoASRpDa1YGxIgX7i8fLAFKq7Uqhqs7Ey8CDIHkm9rkj+mBcpnKNGkv7k1atTq5jkjT4CjwBPV3M9hj3K1g5YBnUmLCADvMk3HyG84a5sHk99P8Y+zsaxoLUIDKmuIQmDrUTJZQN4MXuDgjiXE0rv8Au05SiCika9ZI7kARNzF8CcR1oytdgBoWYOw1P/wyonxOAMnn3plmpsVZwVaIjS24+uCykqV2OqnC8zUVxQpO6UQvMYMANRGqNwLTYCT+OJuB8VenSrVeYgllQ03UMWUyT02LCQuxsYnAOf4hCaQXUM2pkR3gG0zJuRYA9ojB9HIEqMwq0irauWjsGdgZWXXYd4J3Ikdjh8kDL0VlzVzrFmTSisW0W+MFYVL7SRAsB9MWDinDVbKZWmZVKNM6UJ+8zuW+cBVv4IxRfR2QR61QVEDqgJAP92ogPexgk/THZeIegUrUqRGYrUwKajSpBWyi4Bv9ZOE3kOjkGb4fTvKwPIAn9MKcxw/STG3bHT8z+ywE2zj/AFpg/wDuGAqn7K//AKw/Plf/ALMUmS0UzhGWLq9HXElWXaxB097CSwv7YD41R01nLkCo0F21AiJG2kbsRPb6XGLvmP2fihTqsMyzsKbQNAW8SPvHYgHHOs7qd9BI1AAPebgElibzFye1rYBoaZ3jNTMBauYqarlF1AkWFyAGEdvrGCVy9FWRnpColMaqiJTVSVAIDa1GoiIJJN5OxvgPjHBRTooyrU0NEVHpkBieyNeRYnVABvHu04bnl5XLpGmiE3LMVcjSFGtoCsBJA039sDT7GleEKOLZmrnKh5aHSqkrYLpRNyDMQO8EnfGmf4vVFNRUqVGeNKklbAR94CSO0T/F9bHTXKUkejnZgEGlTpi2ruWcKTIGmEkb3nA3COB0q9GvUak1TlyqtrChbcwnTIJgWMmAGWxjE8K0N25NPkpi5lvIxmLvwn02KlJXSm+kltMsCY1GL6cZhOSDa/B0L0twyuwD5lWRTcUg7HSCbgwSO33rwR5MWfOZOQeXAMWDbfUjGnE+MUaIJdwI99v9eMVDiv7RaaAmmrNHcCB+J3/DFbpN2ZbYrBYc3wmpupQ/WP1GKT6ozT0FJqCPCyDq/AxHn8MKeI/tBrOP3em/aCY+ZMQflhPxHiIzNPU86lMsCZv59/8AXjFWydis1fJawtVtGuoJ0nrY/IBrfIgfPEmb9P1S37rLMH0AgQR7l4mB2AAJk6e5jC/hufdWU01GlSGawAgEbnaNh9cOcl6narVrPVqU1Z6ZgupYE2tAI8WnztiGbRRU3ZjAM2sB4vP64d5fNECkXB06bLJ6o22PmLfLAdPU9crUMsDDWG83G3mxx2X0J6B1subzo1EGaNE7KB8LMPoCF22JvED4BqmF+leH0aOUXM/ZytZwYLDqE/eIPwkzt2284R51mcnUSD2x0/N8Do1NwwtHS7qPoFYAYQ5z0LTM6cxmE9tSsP8AnQn88KLoHk5hm2g2M414fm1p665AikhYT/ERC/UEz9MXzifoixb7UgVRc1KAMfVXXHOfVTUigy9N4AMvUCFdZG0JqMAe5N5+Qq7JqisZSnXaoa3KJQPDuwAAm5GpogxfSDOJ+HK9Gk4K6LwWR9L9iJMxEH4bb7SJE/E81y6dFKcBCpMEyxJZpPtMDxtgJ0yzU1c1agqkf2ekQDEQCDttc4TtrBcaTyb0c/UNSmjM4CqVQM0iDqY32gkzvibM1KtVOku1Ckew2Jklj2jVaTcyIwp4cJrIzqRTB1EbSBuFnztOLlwgU6+aCVaa5ZQA1QMpUP1LCtqJmdpgHffDjJxCSTK/QzVCll4NJjUdtQdtinYBT7ydXyw14pTqLlkQjKOemq6COcC66oK7xEWnYWgWxUeIZmpXrNUYMWqOWAjeTaBFx2AA7Rhhms9WRaWWqFSifckEDVuGItNvNreBhPPI4zpYQqNclesSQAATvaw/AWj2wVwrh9Soj1FKKtPcs0bzAAuSfkLd4wxqcEpDLrVfnLLMCUNNhuIsWDbfe2mR2xpWyFIUgut+aFDwY0Cm5WDvJcgh4AuGF8BIZw80KdOkayq8I37sONTMxLSxUwF2sZMBR5wHwTInMVhTpUyWILKAR2/3iBH1wFQ4az0w9Elhq0kEaSCbAbkGQex8+MScOrGk2oVACoIUgm5FxpIE79yIvfvgKtk+c4TVpVDSrAK03OoEC4JMg9r4EzFeNKhmZQI7C0/l8jODBxYvqWpVqamMSYKxt7tNybe2Jq/p0Kqtz1dPvFQRG0qCfvdriJw2/IKLax18jv0hlRTYVQVK1VKAFrybkHwYBw3y3rp62YQDXQCpBmoxuvTED9Y7fTCTPcXSghoUsu6QuqjzQ2okz1CYJiSZgeNsVzM58b000FiCxG5N/O2/bfvhx0nLJDlSL/V9YMSTzKi+2pDH4rOE/qP1XV0SrlkMhleIZT0zAuRqHY+cLsz6nqBUVYUBBMIDfvLQZM3/AMsCcVTLvSFQVKr5piQ4hRTUCNMLpm4gzI+u2EwHvB+MsaCF6oeBdNTH5KQRFha8/PCTKZSk3Pr1CNClgwBhnnSwAXZJB0SJ3PzwgyFSCTNjYxc/nGLR6fo0avLp5nmctnZiwMFVC2IEGQoDNIEf8OCsjvoB4n6gaoF1atmjqmAdoHaPGJ+G0QmsMq1gqDUDPeCAsA3LQO1gRYnG+dpZGkrinTeuWfoqazpRQokQCp1z1dQIiPfAHC6ANTVzAiowJJYAkd4Hc/LFSk5csI1Fp0MOMZcCmozC1vtLXAY6QqkDRpSJM/5Ad8A1s6/TTZj0K0qx0AC5OqOoubfKAMMuF8FzXFajmmVJpKNTO2lVW+kbE3gwIOxwv4rwYoWNYtzFcCpENIIkMDqv4/zxKSRUpuVtvkjynqOoiKqu6gCIDGB+eMwQ3p+iDbNUGHYljcdjZce4VIncwXifHHqmSTq3knb2A2AwDmEYXeZYTJvP1w/yfpUNmBSNZTT+/VAPTEyApgs1rdrzgo0MupZF5jhTYVAJBjeIjz2jFU+SLK1ksjUYgqIH8RMAfXf8MOEy4SSSXZhBJxO+Yv3wNVOqFW7MQB8yYA+eADzg+cpUqFcOiVHZwvWNUKNtINpkkk+wwqzeQcEMqEK41IO5HsNzeR9MS549RQXVZAO1x8R+c/yHYYe5xGoUwMu1RVZQQXZDrJFyBECfY7WM74txEmLeAZVGzdEVWZUN2Ki4ABMAH5Rjp3qP13Uyg0UKgq8zqDgN0xbTpbY9+/a5xzX0xlA9ZHaeWAzOdtKgHUS3YDz+u2IuOcROYfok0lJWkpFwI3IFtRiT5P0xk1ZodcX9oudFKl/3bUxRWLFagVpEyClNx4t89tsHUfVucrLBppTJB+GTHj4gJM9o7H68ZyGfqrRADCFYqNv7vuB3O5xZP9rOmTLuzlqw0oJiwjU2579I373tcaK047pUKaHqDN1a5SpWdtwy6iQCLWAtM+ML6z8xmbq5afG4v9Bbcxa/6YZ1K+VQ09FVjVPxnTCoZuJO8D73tgTKVYzwYMWmorCFDawCCST2EC7QRGqbSC7wVKCWUzzNcAd6AzL1KaF/7OkJJ0jaW2FhbftO+EXIkErJ0gWi5na07fnthp6g4qKzu1MFaYMqpPvE2AibGPfBFTI1aeXSvzKYNSKopu4NUr5gDv8AEASDAtgRnKugPgOXbSatMAssaJiJJAJv4At7lYvGPUSrUqsxeGBBbUW37gmDe3y2vjMrnuXRrBBBY04I8gOD+vYd8KmrOdyb4aSJtl64vlq6UdbVDVISVbQ8CST8V0DHqtYmT9aZW4fWC62o1QGEhijQRO4JFxaJxPRztTVTUVWCaxBLWEXnxaZwx9Q+oqlQ6TW1qotpJi8WE7EAAfTE9lNtrJpQruOVQPSp0mXMLDFTsQCVEAmGEx+JiZCM1UqNWp1m0tJUECelVCqbwNh4Gm2EXNVKYICtUYkXIIVQPHknubjTbfHnA80EqjVqAI0hlaNPz8jDTQ6yrNqdJlpslS1TULFuoW/hB3NhfD5+OU1y1LJjKUw2kFqrEFmdrlrpNjaJiPbCrKO/PBp1CuhuirvpLNAafAJJn2OCvU/CctTVuTUqO6x1OyHmyTqKqk6VG4JM3gjvhNZC1WBc9JxUVmVV0mRAVdREHvE/XFj4jnqFNqOYotTdrVNLU4ZHHYWggNsfYb4rGVcuad2ZzKwTbtpAmww14j6crgBtKhAQigOstuSVBvA7kgRhDtqIXnvWb1qyM41qIUhjLmdyDFrwYHjFYzNZATAMSInb5HY/pg7iOcR2pJSohY0qFhZLCJkgBjJHcmcLa81nOlVBe4RdhFtIn2vf+eLUmlSIasIfJuGL1QFUAsVBC7CAukXUEwNh3jDE8bpfZgGoK9aBFXXGhAzAKKagAkR8TEm4BkQBZWza1+GLXbQSiQ5YdRKbgGfvQDHecUDitVGeVKAGJVA0IBGxMT32/G+M7stpIOzL1HhiqhyCrEqASb3KwALECwi3nD/0XVSlUZm0KagamGcEimqgS0C8k6APdTcb4rPDXAq02s9MVFUmCAZjVM9yJ/A4aet+IUhU5dBV0hSC289R28bb97YqyaQw9X6qtXVrPKBIUCxA8ED5XY3OBKQUBamlTZ1vYGxFzG5v+WI/2f5ejWrVBm6/KopT1GaiIXIICorOe8kmATbzBwZxHK0RVWnQrKymSrdR0yJ0k/CxB76facIdgvHOL0jry1JEpqCpZwpBZ11Sp7lRqZQW8TabRens9FNgKTFTCkqN2uEubAywta3nEdD0fmaxY01RyJLDWOxNx2P+6L+2+LG3ratlMnS4ecvTGlDqZXn4mMllWerZrmdrDD3XkVdHrei+JWIpBgQGB1IbMARf64zEXCfXOcoUUpU8wdCCFsht2uVJ/PGYLYUiHLVLMUPL0Lq1KBY2C2+ZH0nC7IVtNVuaCytuynqmfiHbzYj+uHGd4C9PIrWNjUqAkXsoB0mYi8m/eVid8VuhXUtqaVA2HcyPOAVUFZqpAbRc9vP4fnGBuD1KiV1B1sZkICbtB0mBvE2j+uG+RyOqXbVGjUDEbxH+u+CvTOeYNXKw9Y0opqFHxbWtbt/PE7zaWg0kA+pc1Tp8qlRRVemCrNBLM03Yk2mfFsV18w4I6iQNgSSFncAGw+nfFo4TwelmazUnd2r6oUIQ2uJJKsQAPN7Re2FXqHhq5dwOZrLTA6TEWuwtP0xbdPa+TLbatV+Q70rSDpUFRNSqQ5VnZRUEgRYhTDAHSdzGF/FOJCq5JRQokqqKBpHiw+H2xN/tGpRpUlRoYB9JX+FmDNB7yR/y++AeFUOZXprq5WpgC/8ACJufoO3ywgszNV+aVSkpCgRFpJMaifmQNtgAMOafEytKXpDUiinTudIFjIXuw6iSSQdVxhqvFcrkGrLl6SVy0KK1RiTG56UIT38zP0I4dw/KsdWb5iBqRelS1kzIIYszdQ+GN/1wx7mIOBcVy1Nar1ssKtZ2mmSeimu5hdpJO8WG3fHpXmFqlJBTZ6OiFaBLEA9Jk3WZgwJwLlK2WUVTUHN09NGmNQE/+Y5EMR2Cz5mwAPnCqpzNelQGlFaotpbSALmxJiw/LClStoItukS1vRuaWJpi4knWsKPJMx5NpMYhzcojaIqqCqGqyEFSB8KGSBYe5A8Yf8YpMlQQjEU1IvW1at1XSgAJER8+8Yn4v6y5tGnk1ohKSjSU2mBvHmJbVv3xlpTlJW6/Q31tKEMRu+7FnBMtQFZECGorANLG7QR0aY7yRaJkTgbNVaCO1JaIV5IapU1iQewTdfE/P2jzIZg0tFamQz0l1ORPRcAQx3MwLSPzwh4hxJ6rFmN9h7fLGsTHUSvA043xGm4haSqwULImAbAwLAWEXHbzJKKfPY7YfekuILT5hqoatNBrWn2NQ9KknsI3Py8XlbPpXZufSCaRcqLAHybNPYAeRhX9VUNQtJ2QZYZIZddQZ6zSWOoqE8BQNz7mZ8YAzOVRWIVjU91Nhad4v3ke2I6rio3SgQ9tNgAB47nvPf3w4yXFKYy7UzSTXOouVkkeF7LHym+CMcvJepqRcUqSrwufua+l35a161RA1NEChSB1PqDIBIOxEmLxA74FrV2JDEAgXKkWibiOwgRa/vgmvRZqVJQDeoRbuzBIJPnTA+mJMigpjnNsphAyyHe5g9tIME79h3w1yYheZyVDL1MvWp1wXLBmoqr9AP3eYbG0jx7ncn+sOIGgVFMutbSWYbhQ1gT2BAGnvdZ+ajiHqZszmFqV5Kq2qIFrzHy3t2xLQru+mggW9Oo9RjHWSGYlpHdVRR9O+JayXFppgnp7ja0atStUGpymgNAkE7sWNw23UIbe+IsjmabV9bL0mZBJgkd5UzsYw44rwrMnLh2anyB0LTUWkRrIVVAW4MEiZnbfFU4ZQL1dCTcmAPYE7fTF0Zpp4Q1pV3OUqUEkKKrM0ajqUxG1gB3ne3fBXH2yNenTp5LLtTqqI7ksVBLamJvYH+UbY8eg9Ci9RkINtOpTBabEyLxv8wMKOGcKrZuq5TSG+NmdoAk2+pxJRBRBVXQC+pTubFSQfyPbFkyfpCm1Ja2Zq8vmL+7gyWMxLSpgHa8efmt4Tkg1Yo53iCgBHvA7DvYfTAvFc5TnpGqD0sQIgGIPft+eKTiuUS0+gjMcKo0Kb6nWrI+NSTp/ugbay09RkAKe84TGoFqTdkmYmPzw8pUDmMuVpoiuzjSghNYhthNyL/TEPEfSGapkjSrsF1MKbq0C1vdvZZxFpcs1cXJXFYRcfRnCVfI1c3F0qOF3BCKqkwwtJLGZ8e1ubZl2ViJII2v2MEf/AMxdch6vr5TIU8tSYoNVTmWhtR0kGxkblYMfB74iBetljOV5jhmAdVQhi1+ptxBP1thmZTkyrMJCzPeR/XHuLhkuD0EpoKpqCoVDMFakoGoagIIJsCBjMX7cjD/UQ8hvrKmUCqKj8imOjVVY8yCI6ZgTY2sAPlis0krViWpU3cIJfShYAdtUCL+Di7ZjPU84Yy+WpUhSWadRiAwa+rW7EkgiLsd9rxivZpc1l8uiPTanSZywP3XJMyCLEhYHkAYg6opPlkWW4i9SglHXpK1CSpMAKoUiRFgIPtvhbWciSDsQBf8A1a+J8jWDM5CSdyw3g7yCb/T384s+Y9PZVKS1HqkswH7pYBWQDMm573i0d4xKjlm71ktNJrPkU8GNNKNVuZoedIfeZG1u5Eje3fCJwHDdVxdQR8W0gHsbk3tbDDj+dpuFFJRTRSSF1BmPaWMAgxA8WsBOFdFyWFsWkc05W8Fn9LVqbFGFLU6Iy6RoAWIh2YldROxDblvAjG2UyVPmMSl1b4ehZPeLlSvaLzBjEnB8imTpmpmKJNZ2mkKgsiL980+5LArDdgCBcHEKcIq5pTUpOmk3ZXe6QLwDfSJMaQYvtholiNMpUZjqBgEqSSFv/i+nbFjHGTXy2ir/AGtv3wXURTWQdSSALt8QvMCZMisvl2RxIgyIkx3sb9sMcm76GpAqgzFRULnsqnUbwbaiptgaQ02A51KCrTNIuSw6tUWI3geJ29h9cBZbNtSdaidLLceZw2zXC3r1dOVytSBMIsudrktcdvJHvhLmss6NpdGQzEMCP1wnTwNKSVodDizvTapUdReBbqLRJMT1N8N7AT2thXmaHVqLagb2nVuOx738x74vFD1IlLIJk0ykalBqMVUmtqAOomSSL/SItGFZymWrpFFYrBxTh6p1VGdrEIAAFmBI2384e6KWRbZN4BeDPlCrGupqEQYJKGwM3B+Vwb99owN9mSqhcUQoT42DEdpPSWkm/b5YMzyZalW5CqSoYK1STJbYn/dvt9bnYXLVFDVKRQNJMEGIbYkeRuIO+9jfCuwokzlSjRpGitIl6iK5dmMpPUgCg6Z0kEkzdiBtgLhTqXAqKIdwvM6tSbfdDBWHeCPkRiLitTm1qlQTDOxCmZCiImSe1ok4EoI2qwPT1H2A3J8D3wiuB/mOHUadRAzAoqS4+8QJvEW1WFpifbCjMZp3jVAuYVRpC7WAERixZTPZNMtVTlrVq1DPMZdgZsBvAPe5keIwjHD2ZTVQqV1bTcSSBIjDQ9SSk7Sr7f5D+EVmqNqqOQKUFikCoVkL0Eje/a8Xvpwy9a5ql0LQYAJAC7mCLyxJJNgO3iLYH4fw5KNEVapV3qSqUw1o/iaL+wH17CEuWRQ3WupRY3g37z2PfAZuL8grsuknVDE/DG4+e30w+4XR00yxq8tai0+rTqBUElwQQZ0sgG4uR7Ax8SyOXCJUplm1W5YPUDeSSZjwBBne22FdevKBVhZadJYkxYfwgdvbByVVBPEeIGGVXZ0ktMkQSZPT8/8AV8Q+n8wKb6xUCOCCvTJJ2gTYAgmT8sLqmPMsrhlZDD6hoAmSe0W8xgfGRRWcI6SaX2pdWYYcpbMoJ1EWuigEarRqJAHgzZV6sr5em05JTSQKFaCxFSB31W1j4ogdsR+oUdCKiVyWcaXVJC9IWZIN7nwMIMzkn5almUhpIGq++7CCO0C8xjOEk+Dp1dHUgqlGmuf14JfTvEDTq6ku/UEESSzqUWL7yQRbthdmeF16QV3QqCJBJHkjafIIxHTptruDbt8J+k9/pjo1DgtPRl3zstNMPzBVPTPWqGd2jubaj3nFN0zmsrPpfKsWVXRlKa5LDSEDKQrEnuGYkDck2x5n+NZqkn2aq7aR1An71/ik3Owj5DDLI5+i9YlVZgjmoSeostNTp1A7w5Bjc+L4qmdzDVmdjJIJMnePe2BJ3bHvdbfyDtm3DuwsWJmb3O+/eb/PEnC2fUFpyWZhAkiT2vIG/nFk9GcWprUJq0FrkrClgpKFYIYEjcRG/ed8Os9k1zLHkUkoAmHzNSEJnYBVBabT2mGB8mXN7tqQ4pVbIcz6br6urPrTa0oapcrYW1Cx+mMxUsxmXpu1N3YsjFSfdSR/LGYe6fk22el/pf7F4yNfK1cvXL0kerqhSiCdgAeoGIEmBpkxNsVviNIrTZC2gcyyMd41Atudp3i998HenmpUf3kqxaAyuoIC7kGbG43+W2NafEFptUDhDW1KqsYZdGkrBJ1LoIIY/envaMW18mSkvAtyOWKKzFlAYEKZ3FwW076fnB9sS5bK18zUShQDVnYdAAgxBncwosbk2wPxB4LNqR2q2BSwAFjC9hNgTFhtfE3pXihy1So4YrNMqdNiQWWQPyMeFOHFZyLUn9KpcL8jilw+rw3Mzm0DqyshKvIGoAxK/e2MH2OFmaAeurUUNKm7BEDGWI2Zjc2kn2x5nM/VzDKtV2KkyqkiQN5j8r3ONsgynNosM4AgcsS/wkWIjaZwSpcEq2M04rTzWbprmmNOijGSPi0hQAoO943xpmuOUaVUHKroVX21MQwO92YkH8vwwr4hwv7MziqRzGXppghoDCQzG42iIMzhTTrXM9++JSKvFB3GmLsapYOGJhgCu3YDaAIFgMCJTc0i5k01OgHwzAG/sQIxrmqTdyWUAQwmBYGPbG+RJZKlOQAd5F9xtfewwyCxenK2ZpUxXp1SOYHQgqW1BdOr4brEgavOBOJ5+ppJK0im+pZOst2JMEjvH9cb5fiFfK5YUmtTrAsASDEGYI3U31QYNwcbcI4Mc/oRa6o7MZRx8P8AeG0zcm/bCwWtRpYZWqmeqMAuto8AkA/SYwy9P8UelULga2RTplrgkaQR/ERO317Ydca/Z41JtFHNUq7DdQGTvG5ld/JGK7RyTU2AcaTJBMggFWvtIMEb7flLZKI6401HBbUQd/PnG3DyytIgSDBIttv9N/Exh/wJ6FMcyuq1F1MqAqGANjLEmTYEARG9ybBL6g4u1Z5awFlUGwH3QB2AED6DBYUNsvUpJo5tFaoZOkktYsZvphSTuI2n64EytOlUrJTpjpZhzDLRpHU1pvAE/PG3OR6VFKQ1uVl0MfdAAMsY7ERvEecNeAU6P2erXZyOWSjUVVRqkWHMiYPVISDAudsZtpZOm5bVHFfZf984GGS9UZalRbVk6bFgQroqdEMwK32mxj71/GEuS4xRYunJRaTCSOWmqQDAn+GZ72kdgBhdxaqKkFECQum3cdhHsIF5mBiGgwUAtAhlkwLidjYmI7D88WpXGjFqmMsuOYqqKVRzTUrppg/F1EEmDbc27DffAGZdAja1ZKoYCNhHeZkyIH4nxizDMjLZamaVasrOsVqxDaRqAhKazJVYKk9z4EDFX4bVGrqLFZIVokD3K37bD5+MIKdq0b18wqKolW1LJJTqQ+A3eIvhrV4pl2yKUtAaoGk2iBOqQ0zJkz7WwflcnznC1watDK0GqAkAalZpRZHV8Rae8KR3xTc8Oa5cAAGOwEdoEWgbD2GDcTLanSLtlqdF8omnIII6pAVnqTOzuxdV738W3kV7KUlSo1Y0jTNKQEuV1RYayxvfVHtbFpyNL/aNASQlaiAsISusWCgQd4kXsI97Ls3RzeXqJRejSY/+GmrXpckN8QMAwZ1GZA33xtrainDaq+cU/wCfYXo60tRakrxxm/sJKk3VzDCQ0my922n8vljetRyxpTzKjVJMgABE8QDdj3Jtif1RmUrutOnRNFpOokKAVmzErdjuSx7AecIc8lIBeTrBEzqIM+Ntu/5Y54w2nX6j1Purj+cBVNn1LpqqdRZQIupENckCNRNmB8+MNOI8XqUsjRpt189S7FzqgAkIFEwsATMTPyxWS50/JgfmcWXO0ftAppTSoStGjTCmAC2mWgmbeJifIvNNeTkfIg4bxColQaHIDQrTeVnY+3fDNchR59Wm1bl9NjMKbTuBde0bnycL/wDZdSmzh1Ksp0m46d9zfwRY4bUc/lxQctS11TAQGCFA3JsCSdt4EYoRJQ4aKD09MVG1dYRtQ0xuLDtqsdzEd8G8e9WJWb90p5dhDm8jvA6R3iAI98acKq8qimZVUpy0dIAZhq0hQdgtm1ECT0jvZHXoBapKoAsg8vtMAkAmbeCZ7YlZ6NozcFUXzyv5yGoAR8IxmGtD1XVRQtKinLA6QYJHtdSbbC5t3xmNNxhQlyn7xwmwNh3v2J83j6dsRZ1dFczDrNrC6gwLHayxjzGYkobcOzVKtV1NSUVDMWGkbaYAECBI+E7DvfC7OVVphhTMajDqBYBTYAm5kgn8MZjMC8A/I39JemKOYo1sxmMwaKUzpXSpZmbp3MGFGpRsTf2wp4rQFCuwoVWZWWA8aWuLg/1tOMxmDoXYPnizHmg6kGmmGO/wmJ7nY3OByklQTAJ7YzGYAL7nOMU2ytLk0Ep0x099Qixl41Fj5xXuFw2agG1WzrpAgbt2jYEyLzjzGYc3YenzNX5/uDcazbVqrcwyFJCxYAdoFo84l4GWLJRHUpcaV76yYWDaLnyMZjMYrhI9Wa+qT82WbhXA81msyMotZ6LkEklgwAAuZBk/KfrgL9oXoE8NQOmY56sdLymgqT/iMgx8x774zGY3PKHtf0/QocNoUjTUVnRXeqRJD1robbhDpSAdiThVwn07SC1KVdEqM5MPF0kAAqRBsQTEx5HbHuMxxOTNaKVmqJy7gAjWqgErJE9QYXA/Ttb3tOQ4DVrU6WTpwGCGtWZjAl4I2knSukWnv7YzGY6Et0ophHhgXqHgyZZiq1uaVMToKg+YudvfzhRygUYH4iJX5i/6W+uMxmKkkngSd2WV8pSq5fnVmdRSphEppFyAIkwbEkeIv7YrVFrvpJ0tIFo7ePbzjMZiaSibqTlqOy3cBzlGrlquXzLFdQRVZZmVYaRbxPe3nBmX/ZnmNDaalFksVJLBiB3jRF5nfGYzC/5MwlBbU/NiKtwevlC33KiAnUCDAhhKmJuVI7fS2E2Uzb1KlO51MY8Dxvc7+3nGYzFmaQ6OQqM1WkaiisiO5UIGhVEXqG/VIGkSIM+2Bv8AsUwyvPNenMFuWFY9IIE6oF5kRHi/jMZjJTdJ/Y6VBOLfgFy/B2RtPNC66esmDaIhbT3In6eMB20KEBFQmS8xpgEwI+pn5eMZjMVpy3ZZfq9Nac9keF/4i2ZbiNTiVWhls28ZeiC9TQv7xwtoJ1aS5JC6gFFye2Kz6vag2ZqfZk5VEadC3Niim5NyZvcnfGYzD4wiYwT01J9tr8JDFuJczhtKhoAZGYhwACwVgYa17Hfew8nCc/DP+tse4zDT5DV0oqMGu7/ZnmUaUW/bwDjMZjMWc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RUXGB4aGRcYGR4fIBohHx4dHx8hHxwgHyghISAlIiAfIjEhJSorLi4uICAzODQuNygtLiwBCgoKDg0OGxAQGywmICQ1LDQsLDQsLzQsLCwsLC8sLCwsLCwsLCwsLCwsLCwsLCwsLCwsLCwsLCwsLCwsLCwsLP/AABEIALcBEwMBIgACEQEDEQH/xAAbAAACAgMBAAAAAAAAAAAAAAAEBQMGAAIHAf/EAEcQAAIBAgQFAgMFBQUFBgcAAAECEQMhAAQSMQUTIkFRBmEycYEUQpGhsQcjUsHRM2KC4fAVcpKi0hYkQ1ODwjREZHPT4/H/xAAZAQADAQEBAAAAAAAAAAAAAAAAAQIDBAX/xAAuEQACAgEEAQMDAwMFAAAAAAAAAQIRIQMSMUFRBBNhInGRgaHwUsHhFDJCsdH/2gAMAwEAAhEDEQA/AGyIbDvgjhnEcqrMXrURBADsykHyQAwMDaT+WOf8d4q2YDBSVpWhYgvfc+3tgY+m1G7R+GBQsHOjsdXjeRY//HUZ76qs/h1iManiWRgn7XSfwEqwfzqHHFa/CUWOu0gHb698a/7Np/xL/wAQxXtLyR7vwdb4rncklM1gwrMuyczVBPlQf1xRs1xYV6j80hLsDPYqVERsD/TFarZZEqBabhpAJI+e34XwRluFfeYnT3IE3nDUaByvIVlOHvVzGlCIMwfCLJJP0vHfbFiGQyqroqVKxkQ1wqke4FoHk/jhbwA06T16lVwimVTpYmJBLH2NgJ9/rq+cos7A1gFBXSxWJBuTtNjbvinQlYzzfGNIZcrmBTU26Qw9rEIZOEy8Yq02d3zCVCRcseqPb92D9J7YXZ6nQ1DTmEIiSdL7+I03J38YVuAwIB1eANz9N8RsXJrvTxR0vhBFRQwIhrjAvqCiF1kOjMCoKdxMAXNsa8CPIywEBqs6adLUAXNrA/Lt9N8e5illGqmpmKjFjBNNQ2gEAAjVEsJG9sEckywUnOEs4BIIJsJkbx2vHy94xaR6FrQzc3K0tZkKWeUE2TZhEbzJ8k4OpDhVIislJy1NgV6qkatwOo6Z7wcZw/1VSeoxfKjl/cHMqXO5nzI8C0b3wS3dCVFlq1cnlcpTWshqEAKxpVJlok2OmBYgCLAADxjn9bPrUViyLSL/AAQ51QSREC2x0ktE9R9sG53P0q5rMlLl0EKkklyoZdwbkk328Da+Eutq1UaUVCgUa4KqBumsiVQ23Ak+SdhMdWaUalNVqjpWBAVgCSxABkMs2knYQRa+BcplmqtRCtCmoE0KSWUtHUOkiT2PsB2w84Jk3rKnMmpy3ZRcMrqTfc6iS5Ckgd9wRfruUzNNaaqauWSBGlCoAjsOrBYHO+D+gnTUa9Os8yAqFQRcmS15sBYd5xNxHIZek4U0qtKoF6OoDedMgLJve98P/WHLamrrXQaWUdBX7zKskgkiJmcVjjTjLAgVFrsBpFVQpCS3T8Y6yCWPSPqIIw4vyS1fBXadNkWo7GmS6A6DMyxtA8jcE+R3wVQdDNQBiFAmNNyALXBH47/XEJKs41Cp9mBYhl0KZsCx3AI8E+L3vrlS61Kem1DVqRakECQCWZTaIvqiCAMN5NNOcoW0S5eo3OCHrrS0AuHXbpgoT8NrL/D9MbV20KyVBBBBd2IY37IV7k6jDfdAvOM4TVCszllFDmanB0g1CsldChSRAMxtfcSMLcxl5YM7HlPLdBBeFMSVmxiwJicFUKUnJZGnGctSoomisKhqERKRoExqsx/Ai+/YYVVKa0qkPLg7MDpEHZhaSu9oEj6HB1LiRQl+TZyrAMp1aACJQxAF97mwE+Y9NIkPVUnmMzdLCwiR0fFN5uYM+ZwssMXg0OU1uHvy0QkHRZtIuACY3P8APBNHPQq0y2lGY6zABO5g9iDqJmLTgTiebbmP1BxGlSq6VgHZVItfsI72xrms0eVRhYTqXmAfEx+MMZNwDEROnT5vEosSZvmqkmTDkBQvSGGsgKshpFgt4ttGDqeaGXdqZcadIbpVrbDTBOoxH59hgTJ5InSypzEZoXrC6tMySpuBNgW09/OAs3KowCqWqG50yVgk9PgkzbxH0ynDd9LNKtWXHhXEgQtVPhYXV7iJ307EgjfAvGMlTq0yiDl6n5hDEkbGy9wYMwZGK5lKzU1VaY6pYEdJ1GZA2JiD3I+99X2U4j0sapCkNpMdr6bRtJ745ZR1NJ3F4E1ZBxDKsKmbqDZqPSCL/FS7EX2/PClwDRyf3ep9hb+0/LFspKhDhk1K4CsdiFBmzbi4Bt4Ei2BuL8B1JTNDVUSjLNqIDqC2qY2cDud/bG2j6iM8N5IcWirctjBAJED9MZjU5Ko0ELYgfoMZjo3LyQSZpeqlY6dN48wYxvUSdlO0+cblXqMhppzCgD6IB2MXkjz/AK3wVRzOZWf+6Kfbl7fXFx4Kksi3kHwfwxirHxAj5jDGpns0f/k4+VOf1Bxgz+Yi+TB+dL+mLwTRX6cvV8XB/wCaMM82+kL2WYA/DEORylVqy6qfL1GASIF2n8B+gxfMnnsjTUKTzCO/LJ/UYQzmtUFmA1Ko0zLEKNybmL/XFu4fksrTpproh6hUFiXaJN4gGLYsz+qcktimkG16R/phFR9Uaq1QimgS2kaVNr3J8m/6dsC+QbfKB3yuSYgHLhJMSKr2nv8ATFayHDKj1QtBTUYGbCLA7kmwFtycWfi2aaug5VOlYnV0jUANMGd4v2vY9sNXqPl1FOirqQo5hAnU8Xi2wNhHYe+E0rKjKSRP6e4BXWua1cKNIqCmAdRDPbVbwpIjzftjTifBagYayoU9IPSvjuWB8yYOFGc9Q5hN3M+6jCjP8UzNYK8yFN+neL7QRbf3ke2BrGGCavKJ/VfCzRg66bhttBJAAIJk/hiPhwqaVchdIBLM4MfDAVSRGsgyIBIgHth3muCrGrM16NJCGKntJABGkBQDMeII84qz52m2mmUZmDEagxhhMiEAsTv5IIHbEp2gtN2iHh1B67tyhAnUVuyiJI1TMibdW+3eMGtw3MLl9YWjylqFCysAWa28HqVZgeC1sb8VopTpBkJpu7fvEHTYWErII3JuvcdwcenNNTy6ZdtChHLEqOoloPW03N4gWEdyLugHXojjdZKvJYHRXp8pKlQEBJMKwtsTAm8G/Y4ccf8ATtWihfprdgtFizT2JGn4fJE9vcihZDiNTKvzFVGc/CJLBLXi+8GO/fBx9d5r+FPw/wA8OvAmWDNema1JHqVGplABID3MkQLiBcbkxY+MVvjvFAzaKYMEjVAA13sLD9N7HxG59RPWMuFVomdOr4IZQATEzO9sQUoGqpVUPVdh+8L6QhmS2kC+4vsPEkYOx9YNqeWJJsUoghWgs0yVLAESuoxMWH5YPo5kFjSRlppradNLWxteJiQIhQdt7b4FbPalWhl0DlhpKqhZzBa4tOqADa427DElapVq6Kao7OEKlVWYCnqY/eU/xWHg7xhuhLuyLh2X1FkbSVuQX6SANyASJPwgAk7274AytF3qlaasVMjsOkXNyIsBM+2DMxmkcNQooAS6KsX1xqBOpgCNTENBgC3jGSgZqNVxRREOpkRWJcxbpNwT3MwARgHWDTL54ljpQ9KEC7MUA77xt0xAFxbGZXUa1N0ZGdx8CIemREQABIBJkdwDjbJ0OkjREHVUMkAhTpCwSAbkGN5Pa+DslmERqlZabOGnQSxDUrHYj6eYEgXk4mUqyhxjdfIPnUWKOslWDotRHfUyr/dAHw6WAt3U2GNM9lUPNCoxWmfjWLlo1SWaSAZChB5n3F+z1WYVCyTvp5g1eRKg6r22uJwamXKIuYqUxUAJXQymCTJBa42mYg33Oww7rIhNw/POrVNIOsLAcNBEECSdvBnewuL4Kq5lXUrpJCg2JkyYvqAEyfYY04fl2FUui6zBCgLqlmsoCkdUXJm0K3tiXg+WZyQ+7ahGxUgdU+B4JtPzIwuSqaXwNabU0ouSlNqgkrMdLEECOkagBcKIElT2wu5hRdLEKKgJmAxEQUBva/V/q2/F6dNg70pp01JASrUUuTYEgAAQIifa04X5ilqqXcQYYsbCDHYA+ewxk49FXQ9bjdSkaakjR0k9i5KnaRuPAPfYYa1s5KMVn4CxgdiDE+Jvb54p9LS4VjA5ZDMWEyTsIPYXsAbRa+NsxWqMaanUAF1BQYA6X1DSOxZtzjml6dNproC08KrkUacMo6BuD4+WMxVMvTzbqDTFQpEKQ0C1tp9seYyl6Ztt2hVIM4DmWViiJzWcaIEy0kWEX/18sdAy9TK5VAlenW5o+MUwNIPgEuDbb6YU8J4dlcoyOKzNUQhrr06hsY3sb/Fj3iOZy9UktWOsm7FGv+ePTUFdtEOWKTC6/HeHAQKOZEbbf/lwlqZ1q1Q0qa6xIK7gwYuTqkRN/rgvgnpmnnNajNCnUpm6lNUj+IHWJ9xuDvj1MqlAOlNhWYkAVVsCBFoE6jLDckiOwnA0hJsY5fgSqqhysqZBBYnaLyYi5wf9jpAHqI8kRipVaNQliFsP7v8AlhfmWcbKR8pGBRQWSZ0tWExKhyDLjsb9/GIOFPqanSWkpcmGMmHF7t4VRLEj+EnEeYzAohGPLfXLGWBiDaVmxIAPkyRi2+g+EV86laqopIivoQlAphup7qJa2kDUTuww28AkPeEcQ4ZlVA5Ts+5bQpEmPhBa2GZ9d5IbCoP8I/6sJc76AzBjSqe552/05Ywqr/s9zfZU+tQYVRFciD9oPqwsFVD+6cTo0iXBsJJmBN4F/faKnnMgDpanTq2YggXECJ2X4iSe+0WxZ6PBxRqaq4puKShNQOo6pZiE27Mst27ecN09U0UAVVZQBYBLDDWBuLfdFao+j9VKKmYFFSS2gjUQDEBjKiRAxqnorL6tRzgYi4hQtwbSdZP4R2xZm9a0pu7D/CcVj1FxepUdHJhSdKIBMz3JH3tjHvFt2XZbeCu57hppV+UXV17sk97972kW2wz+ytXoLoVJSKelUOtoE6mvEH+KCTtaMTUMqa1cABUOhNbt8CAKupnkiDtA/ikCDt0rh2eymXprSpVaQVfFRZJ7sb7nCbFRyz7LUd2DJUURAIplRpUbaQvt+OG/APRdOr1V6/Ip9tStqb5KQLe5x0E8cpHatT/4x/XFI9Y+oC1anSVoQEMWkQwmCflEx8vlgTCWcjvLejskoAp5qgdJk1CW1fWZWItpIg/nit+rvTNDLlOTmVrFltCDTEkTIYjfp238Yj45n2ylWpSLlalNtOjSCG1L1GfkVImY3AxJkStehl6lYllVaisBAvrDAN4sZt2woRUW2m8g22lYH6Xpmkleq6gFAVVlcLU1ERpB1bCbgCbxPbCrJ1ahd9KuzsDJlp0WYklbkWkk2/kfx/MMADpQhySHgAxMGO4EiJI7WsTMfDeHc4shfllBFR1AOlZM2EA3gfEBcCCSMUBPkeEio1Q5am9cokm0QTFwNUQDIAJvaQdgv+2NVrBqlUaw4Op1m5IF0i8WkRaD8sauvRUZGp0lLBOWGbU8XmDJj+8T3jEnDM9pOsJRLQRpdJB1TBC+b2jaAfnTJI64Z35dNw41GDGkMbiQCe4v5v7Y9NIIpR0iqz/EzaQoEgjSPPk9rAYKpCpl0NQ66LVgTTAXSCtpIJEhSDaP0idctk0YNmKrEhTBVfiZjBE2gLGq/lffA6oaM9TcMNBNa6XpVSIcXgqIIDHqKzI1QASD4BwmydCtWDJTDMFAZgDsAQAT9TbDrJVEZ3fM5fVl6dIkUlqMogsQpBZtbDUSTBJnuBgOnlKk1Gy6ytmJDDoUzpXfqm/Ymw74XQYs0pZzVpp0+XSYKxNVna/xNFhYx0aQIPfcxJwPNaW1VVJmTIEyBquJMXYCD7eCRiWtREiiuXFKoEmr16i7bmJJ073UHcH5DK7URUdqtY1TTXWEdDD1QLIzE6ii/SY2GrCt9F7V5A85Rr5rMsgBVgxhHgFATewA27wMHHLsweoKMrTkNIMC6qPhIvv9L33xHw2mKiVK4+OdNlMEsZAFwZMH4Z+W5wPm82eTSADbs8KTpMMBJi0/d2MR7mYkuBYthPA8g1V3pSKLJ1MHGrU3VpWJjYyNx39sRPw9+Z1tJ0Oz2E6r2gHuSDPufGJ8rxB1qVK9JBUYgVCI+EHUJJ7EBgB5tviHK12zTtVJVDcQZgKQwkkDefbvA2vkt954/uCsGy4p6Rrr1VbwJgXtH0xmLNw70gXphjXNMknpKNtJAN1m4hvrjzA5LyapS8DCrwKuT8B+epP+rEC+lsw7BQseWJEAeTEmMMPRvHq2azCU+XINyF8e5BsPfbHTPUIo0qWgQpPxRuY846HqMwWmuii5P07wykCK+Yq1H+8VWoF3mF0g2v5vh1Qy/DdGldbgAwGpuT53ZP5/ywH/ALXopYMo/EfyxBmfUlJVZtYOkEwDf8MSa+3jkqvG+PUUqQuQqJTH/iPTH6FNv8WC+Hq1WKgp0FWNSVFVSZ7GBDDzeP1xUuO+p6uabqdlp9kU2/xfxH8sdC9NZFq+TpvS09wwjTcdoA8QfkfM40irOeboDPCMgoPMSo9Qj4um3yXVH4gnzhhwPN08s80sxUGr/wAPoGomwkC5IntgXO+nq5k6N/Dr4E7x3nCtuD10ZDoZSGBkskWMiNLE/ljSn4/Yzv5/cLz37VM1rPKCaFMdYktHggiMZnPW+ZaiWD0y7AQArLHkSS0kido7eTgXJcKymXEPSaq/3mbz7CbD2wcOK5bf7OtrzoBiNr7++M2vg1T+QLNLU5dPUCWZQxhWYSRJvH0wrKgwGOm/em4/9sYbcb9UEqgpLoLTDsrRabQTE9JufBgHsso+sWLBTSQ+YB27304VvgqlyJ8+6tUGjYAdiJP1H64KPEaX2diiPSZLqXuXdwFlewChZn/d73xHmfU7VKdRlSmvUYANwJECNzvE+xxtwHgdStWpGsp5bKazagQGRAGMTYhulJH8X1xLY0i8ekvT1IocxXB01tLIjzeB8RUdr2Hy+ljXL5ZbLToj/wBOPz04qNX1XXAgVHAHjbC6r6uzP/msfw/mMV7bI91MvWbpZdKb1DSpEKJOlYM44vxttVd25eiJAQT0hfM9gL4sme9QV6tCqrVCRoJFgIIIvYA7SPrit8U55pM9dXEsGDOWuYAI8SZBixF8TVFJ2hplMqmbFfM57MGmWUClt+9qaQpYnwoAEC5JtGkjAOQr/vKVF3PLQ6Wn4QSSWOm/+cYJ41mSirl0NEDlqXUdUNdyeodJliCN7CIEYhCqVeAjNYCp2G2qRck28TBJi2BOyuAfiYmqRrBSSFgRYHxfz5OCczww5dXSo1SnVgQogAg7hoJvtY7Tf3kz+WoAkUKlWoigOSyhTPkDUYnbzhfSqy3VfUe5Mg/5+cUkTJtu2FtlalWmrjStNSe/wwAWJUTA27S0dyThtxHIOOXSdGZFpaqM0yjVC3UZiSQJa8zAGwwoastOm6sklxcmPukTBkd4ne4wfQ9TVWdhVLOWTQrHdJiSPPSI7b4bbbCkkEZ7iPOqFaiTywbMZG0Ell29ontg/h5ydPKxXQy9TmUxrYBlAAAkRvJEmIBkRvhHQyLaWqM1NO2hmh3DCQyqfu3HUYHjEPqDi3NqBDywiDpqaApa27adyRa3tgUehNu7Ns1nUqvpSloJJHKSYuYMFpjabk3JwdS9O1K6stBCHEO9RqiqgUg6VHZiRG28TcXwt4nS5C0v7PqAYuFQkbECerUBvIi4g7RiVM6rOESu2XDuGeuNYaL20owsqntuZ8iIsvFUaZemVccydQ1ioFAJTTuRPS1r7xMCcC8Qy1By1WmKgpKvVLhmZrAEEgESSDMQL/LB+UzVNBW5b6jr1NUKkNyxe+8lnbz2E74h4KKmaaqah1BdGpmZUESRcki5uABebjA2ugo14XkK2ZHwkqsKjVGIRQAYEgbCAO3jHmZc0KCiaa1ak2IVjy2YiQx+GSpMC5B3uRjTj/GzS15ag5NMECVJAIAsBJLfO8Hx3JOXoo2U5tShrUqUp1DKmVLRBCmVuQRa4F8TfkrbfHRDnFX7OWWstJlA6BqPMBBIiTYCFH3r+ALkejOHGqUUakk6mYklTEsoYBZAJ9zhfwriq0krcygtUAKlJ3UE0jeSs3E2lhJELj3iHGAVDO5dmRQvLBUUyJFiSSYtsR7gd3tITaOqZT0kzorV69TmkDXooqyz7MRJ+eMxWaPFswo0iqw0yINMNsf4pv8APHuMdul/V+xt7k1hpfksfoniS8OywpmiWqVE1muro6azAWmYaV0eD4bAXFM076j1XiP5zHm/5YYcM4bRpM8mmTVGvqBtf4SYgRJPi8b4a1+BZFgNRpyCJ6BFu0RjeFsy1EopO/0OeVaNUCYaPrgHi1J1ouXBUEAXmbsuOivwejq/tqWiACppCIGw7RhN60XIUaOlKStrYAKjsAWAMAwe07HyMbSh4OaE1eTlahFv8V4EiB847/L8fBtfpX1RmqSihRFEqzyTU3BaO+oWt+vyxXs1kS4LIQwBOqT8P6dNt474Y+muC02V6lYtFlpqp3LLMt7LIt3M3teItxeDWUVJUx9/22rsWWpykAMEqTJjxNx4w04FnjXR6xDAA6aawD5lumRNottGOf8AE6FP94aIcCmFEOwlpMTEWM3gdp8Yv/GOJU8pl6S0CSqqoYAixK7gg9QN7+/vi3qtpEeyot4F+fqEG4b56G/phNmqkefwP9MbD1K9QFlpOwG5Clo/C/1xavTi1BRGZqSof+zU9x/FB/LCcg2pCnh3ofMZlAzNyUbfUDqgHstrnydvqcW/L+h8ooUOnM0iBrJgfJRbCfNeoa42qt+OA39UZkbVT9VT/pxDiy1JFr/7M5BAT9loibWQYrvGfVOUy55VBBUfTywoY6FFoEzAjSth4G2EXE+PV8xTdGqhSSFBstoYm48wBt3xVcnkHaoKKxqYwAIa9oMj9Qe3viHgpZL1wfg1bNUy1NU6TDo1SCpido2PYziTM+jc0zQtJAP/ALgMfOJxZ/SuRy2VDNUzEuwVSFVwsLtsIJ8t3JMQN7EeM5WLV6YHudP6xgepIFpxOa0/2eZwBhqo3Uj423/4MbcX9FZypRCMtKo6zFU1CCo7IqwEAtMmTfHQ6nE6MSlWm/8AuuDsJOx8Y5F6u9cVazNSpEqm1jv7k/ywk2x0kB5bgwRWVkZsw7FSupSAqldR1g6QtxJ1CLC049y9ZWqkKlMkjo6QAH2myhQFEte1hc6ZwNwvPOKbWLzGjVeJJ2H3rrtFyB8seVKFSlVPMVlY7hheCL2+uLhC+xy1OFQTXpMrstZuXzD1FrrJMao7jc+8YjQLSGqpRVmCTIUkLqELrWwnvBPYSPPmZzKKF1qC5kMA1lEDTa5M9+3bGcWrorGnSq1Xpk6mZmsxMajAIB28C0YfGCeTTI8MrsaWaHLSlrBVmYFVKkT0XNjFov8Ajj1HOYql6tQGoWJLPIsL2IFzvaBuPeM4fV/dNSFN3o69TvTgMBaJMGJMQD3BxJnFoUlJQiozGFBnoXTckbhpK7iek7YWWx4SQvGY/fl0Kr21NBjcWBsLeNva2LJkP2b5rM0qddHpaXXUNZYEiSJgKfY/XFVp0Gq6UUaiGkgC5kdR+gXfwMdo4bkRX4ZlWps9NtNoqhQbjXdgw+LX28dsJ/SsFKpyuT/Upb/skzZkvWpSFAUAsQYtGoqIAG1jgml6Lr0smaIoUqlYlv3uq/eFAYAD9SSb7YfHgeYUymbfYi+Ypnf/ANHEI4JmZJNeqT20V6Z22saa4I55FL6f9uTknDnhnpPT1lugKTpZXmBB8z0wbGcGeqKFOgKYoVGJYDXMi95A2kAyDIFxh7654a9B0qOWOpQ0tp+ITqEqIImIm8fO1dyleswqJqprzRrfVEwBIk7gXnT3JuN8N1Yk3RFw/JLXdAy1Y0ln0QYH3T1bTInfe2HHrzhzZRqdFqwqoF2VpKSSY+GLm8Xg/MHC41jTLug5Z0sQqTp0mNO95LW94GK8tWT8IPtFj/r2xNWNNrh8j37GKtFqhrKGQfAZJbV/e1dh2gRB+eI8/kzpywNU1NSJAtCBiCFUaiZE3EC5O++MzOZQIKNFSxMliZ6zfSQhsIFrTMTPYL8jkK1SoiJTcuw1KI02A1SCbQFUnVI2nDEdbyvKCAdLQIkV4n6EAg+xxmEWT4Krorfu7qJnpM7EwJFzee+/fGY5X6eNnT7q8L8IdcPepTy45zg1qnWwgdKx0iBF9JB+pHbC+qzNOkSAd9sdpzHB8tVWXo0nvYlQcVfifBcielctRYLsdIgeQP6+fOO9YR50nbtnLyrFoAluwAk4OzXA81Wo0R9naRVc9QIgMEAY3BtfHQcrWTLrpo0aSL3Cgifme5+eJDx+Pip/g8/kVH64T3eClt8nN8x6XzKKyLRdtYMlRtP5+1sC0MvnKdBaQyrI0QGKAdXdi/ygAGLkxte3epf2hJREU1JcjYxb8JGKNmvXWaqk/vNO0KJvPg7YFOnZaSQmy1V1rU2bVIYEyDMAiZ82wtZiZMnff/PFhrcdrVa6tmGJ02CxCiBYW7EEyd74s2byOQzKc11FBwIKqDJ95AIYHyQD8sTKV9FUVP01meXrrlnphBpVkWdbsLISekWBYzJ2jyL56Vq18zlrOuYKkwrVAGRZsCCPmdyL/TFM4omp1yuWWUSFSLs7kyzT3JMD2VVHbHQvRXorLZMrWzVZjW30pq0p7dN2Pkm3taTNjaXYvzHBc0TH2UnxpqUzP/MMGZf9n2YqCXZaQPY9RHzgx+eOi0uOZIWWsi/7wK/iWAxOnEKDfBWpv7I6sflAMzgtk7Uc0zP7JtSaftYF5vRkfhzBibhX7PjlRUY5ik7kQrcvlhR32LXO0+Cw74K9YftAWgzU6Q1uJmNh9e5G9v6HFCp8SzfEXK03LkLqKq2gKuxOokBSPc7xg+4ywZrIVJIDhz20sCPzjC7NZGsBAVvcgz/PFc4dlK9CtLLUUMxRmMw2kEmGB7ATIP646pTy2TOWFdWqLIkBsxUjUJ6ZZvII+WG5AolKKVKNOo7I4HLaCwIM6Sth3nV74rtD05V5pFcrlaca2LkGB4Cgm/a/1xZvUPq1c4rhQBTtH3biSBv8u8mBvin53iIVQi31iXPeD23ve/vH1xJSxl8D3K06A0tRzCoASRpDa1YGxIgX7i8fLAFKq7Uqhqs7Ey8CDIHkm9rkj+mBcpnKNGkv7k1atTq5jkjT4CjwBPV3M9hj3K1g5YBnUmLCADvMk3HyG84a5sHk99P8Y+zsaxoLUIDKmuIQmDrUTJZQN4MXuDgjiXE0rv8Au05SiCika9ZI7kARNzF8CcR1oytdgBoWYOw1P/wyonxOAMnn3plmpsVZwVaIjS24+uCykqV2OqnC8zUVxQpO6UQvMYMANRGqNwLTYCT+OJuB8VenSrVeYgllQ03UMWUyT02LCQuxsYnAOf4hCaQXUM2pkR3gG0zJuRYA9ojB9HIEqMwq0irauWjsGdgZWXXYd4J3Ikdjh8kDL0VlzVzrFmTSisW0W+MFYVL7SRAsB9MWDinDVbKZWmZVKNM6UJ+8zuW+cBVv4IxRfR2QR61QVEDqgJAP92ogPexgk/THZeIegUrUqRGYrUwKajSpBWyi4Bv9ZOE3kOjkGb4fTvKwPIAn9MKcxw/STG3bHT8z+ywE2zj/AFpg/wDuGAqn7K//AKw/Plf/ALMUmS0UzhGWLq9HXElWXaxB097CSwv7YD41R01nLkCo0F21AiJG2kbsRPb6XGLvmP2fihTqsMyzsKbQNAW8SPvHYgHHOs7qd9BI1AAPebgElibzFye1rYBoaZ3jNTMBauYqarlF1AkWFyAGEdvrGCVy9FWRnpColMaqiJTVSVAIDa1GoiIJJN5OxvgPjHBRTooyrU0NEVHpkBieyNeRYnVABvHu04bnl5XLpGmiE3LMVcjSFGtoCsBJA039sDT7GleEKOLZmrnKh5aHSqkrYLpRNyDMQO8EnfGmf4vVFNRUqVGeNKklbAR94CSO0T/F9bHTXKUkejnZgEGlTpi2ruWcKTIGmEkb3nA3COB0q9GvUak1TlyqtrChbcwnTIJgWMmAGWxjE8K0N25NPkpi5lvIxmLvwn02KlJXSm+kltMsCY1GL6cZhOSDa/B0L0twyuwD5lWRTcUg7HSCbgwSO33rwR5MWfOZOQeXAMWDbfUjGnE+MUaIJdwI99v9eMVDiv7RaaAmmrNHcCB+J3/DFbpN2ZbYrBYc3wmpupQ/WP1GKT6ozT0FJqCPCyDq/AxHn8MKeI/tBrOP3em/aCY+ZMQflhPxHiIzNPU86lMsCZv59/8AXjFWydis1fJawtVtGuoJ0nrY/IBrfIgfPEmb9P1S37rLMH0AgQR7l4mB2AAJk6e5jC/hufdWU01GlSGawAgEbnaNh9cOcl6narVrPVqU1Z6ZgupYE2tAI8WnztiGbRRU3ZjAM2sB4vP64d5fNECkXB06bLJ6o22PmLfLAdPU9crUMsDDWG83G3mxx2X0J6B1subzo1EGaNE7KB8LMPoCF22JvED4BqmF+leH0aOUXM/ZytZwYLDqE/eIPwkzt2284R51mcnUSD2x0/N8Do1NwwtHS7qPoFYAYQ5z0LTM6cxmE9tSsP8AnQn88KLoHk5hm2g2M414fm1p665AikhYT/ERC/UEz9MXzifoixb7UgVRc1KAMfVXXHOfVTUigy9N4AMvUCFdZG0JqMAe5N5+Qq7JqisZSnXaoa3KJQPDuwAAm5GpogxfSDOJ+HK9Gk4K6LwWR9L9iJMxEH4bb7SJE/E81y6dFKcBCpMEyxJZpPtMDxtgJ0yzU1c1agqkf2ekQDEQCDttc4TtrBcaTyb0c/UNSmjM4CqVQM0iDqY32gkzvibM1KtVOku1Ckew2Jklj2jVaTcyIwp4cJrIzqRTB1EbSBuFnztOLlwgU6+aCVaa5ZQA1QMpUP1LCtqJmdpgHffDjJxCSTK/QzVCll4NJjUdtQdtinYBT7ydXyw14pTqLlkQjKOemq6COcC66oK7xEWnYWgWxUeIZmpXrNUYMWqOWAjeTaBFx2AA7Rhhms9WRaWWqFSifckEDVuGItNvNreBhPPI4zpYQqNclesSQAATvaw/AWj2wVwrh9Soj1FKKtPcs0bzAAuSfkLd4wxqcEpDLrVfnLLMCUNNhuIsWDbfe2mR2xpWyFIUgut+aFDwY0Cm5WDvJcgh4AuGF8BIZw80KdOkayq8I37sONTMxLSxUwF2sZMBR5wHwTInMVhTpUyWILKAR2/3iBH1wFQ4az0w9Elhq0kEaSCbAbkGQex8+MScOrGk2oVACoIUgm5FxpIE79yIvfvgKtk+c4TVpVDSrAK03OoEC4JMg9r4EzFeNKhmZQI7C0/l8jODBxYvqWpVqamMSYKxt7tNybe2Jq/p0Kqtz1dPvFQRG0qCfvdriJw2/IKLax18jv0hlRTYVQVK1VKAFrybkHwYBw3y3rp62YQDXQCpBmoxuvTED9Y7fTCTPcXSghoUsu6QuqjzQ2okz1CYJiSZgeNsVzM58b000FiCxG5N/O2/bfvhx0nLJDlSL/V9YMSTzKi+2pDH4rOE/qP1XV0SrlkMhleIZT0zAuRqHY+cLsz6nqBUVYUBBMIDfvLQZM3/AMsCcVTLvSFQVKr5piQ4hRTUCNMLpm4gzI+u2EwHvB+MsaCF6oeBdNTH5KQRFha8/PCTKZSk3Pr1CNClgwBhnnSwAXZJB0SJ3PzwgyFSCTNjYxc/nGLR6fo0avLp5nmctnZiwMFVC2IEGQoDNIEf8OCsjvoB4n6gaoF1atmjqmAdoHaPGJ+G0QmsMq1gqDUDPeCAsA3LQO1gRYnG+dpZGkrinTeuWfoqazpRQokQCp1z1dQIiPfAHC6ANTVzAiowJJYAkd4Hc/LFSk5csI1Fp0MOMZcCmozC1vtLXAY6QqkDRpSJM/5Ad8A1s6/TTZj0K0qx0AC5OqOoubfKAMMuF8FzXFajmmVJpKNTO2lVW+kbE3gwIOxwv4rwYoWNYtzFcCpENIIkMDqv4/zxKSRUpuVtvkjynqOoiKqu6gCIDGB+eMwQ3p+iDbNUGHYljcdjZce4VIncwXifHHqmSTq3knb2A2AwDmEYXeZYTJvP1w/yfpUNmBSNZTT+/VAPTEyApgs1rdrzgo0MupZF5jhTYVAJBjeIjz2jFU+SLK1ksjUYgqIH8RMAfXf8MOEy4SSSXZhBJxO+Yv3wNVOqFW7MQB8yYA+eADzg+cpUqFcOiVHZwvWNUKNtINpkkk+wwqzeQcEMqEK41IO5HsNzeR9MS549RQXVZAO1x8R+c/yHYYe5xGoUwMu1RVZQQXZDrJFyBECfY7WM74txEmLeAZVGzdEVWZUN2Ki4ABMAH5Rjp3qP13Uyg0UKgq8zqDgN0xbTpbY9+/a5xzX0xlA9ZHaeWAzOdtKgHUS3YDz+u2IuOcROYfok0lJWkpFwI3IFtRiT5P0xk1ZodcX9oudFKl/3bUxRWLFagVpEyClNx4t89tsHUfVucrLBppTJB+GTHj4gJM9o7H68ZyGfqrRADCFYqNv7vuB3O5xZP9rOmTLuzlqw0oJiwjU2579I373tcaK047pUKaHqDN1a5SpWdtwy6iQCLWAtM+ML6z8xmbq5afG4v9Bbcxa/6YZ1K+VQ09FVjVPxnTCoZuJO8D73tgTKVYzwYMWmorCFDawCCST2EC7QRGqbSC7wVKCWUzzNcAd6AzL1KaF/7OkJJ0jaW2FhbftO+EXIkErJ0gWi5na07fnthp6g4qKzu1MFaYMqpPvE2AibGPfBFTI1aeXSvzKYNSKopu4NUr5gDv8AEASDAtgRnKugPgOXbSatMAssaJiJJAJv4At7lYvGPUSrUqsxeGBBbUW37gmDe3y2vjMrnuXRrBBBY04I8gOD+vYd8KmrOdyb4aSJtl64vlq6UdbVDVISVbQ8CST8V0DHqtYmT9aZW4fWC62o1QGEhijQRO4JFxaJxPRztTVTUVWCaxBLWEXnxaZwx9Q+oqlQ6TW1qotpJi8WE7EAAfTE9lNtrJpQruOVQPSp0mXMLDFTsQCVEAmGEx+JiZCM1UqNWp1m0tJUECelVCqbwNh4Gm2EXNVKYICtUYkXIIVQPHknubjTbfHnA80EqjVqAI0hlaNPz8jDTQ6yrNqdJlpslS1TULFuoW/hB3NhfD5+OU1y1LJjKUw2kFqrEFmdrlrpNjaJiPbCrKO/PBp1CuhuirvpLNAafAJJn2OCvU/CctTVuTUqO6x1OyHmyTqKqk6VG4JM3gjvhNZC1WBc9JxUVmVV0mRAVdREHvE/XFj4jnqFNqOYotTdrVNLU4ZHHYWggNsfYb4rGVcuad2ZzKwTbtpAmww14j6crgBtKhAQigOstuSVBvA7kgRhDtqIXnvWb1qyM41qIUhjLmdyDFrwYHjFYzNZATAMSInb5HY/pg7iOcR2pJSohY0qFhZLCJkgBjJHcmcLa81nOlVBe4RdhFtIn2vf+eLUmlSIasIfJuGL1QFUAsVBC7CAukXUEwNh3jDE8bpfZgGoK9aBFXXGhAzAKKagAkR8TEm4BkQBZWza1+GLXbQSiQ5YdRKbgGfvQDHecUDitVGeVKAGJVA0IBGxMT32/G+M7stpIOzL1HhiqhyCrEqASb3KwALECwi3nD/0XVSlUZm0KagamGcEimqgS0C8k6APdTcb4rPDXAq02s9MVFUmCAZjVM9yJ/A4aet+IUhU5dBV0hSC289R28bb97YqyaQw9X6qtXVrPKBIUCxA8ED5XY3OBKQUBamlTZ1vYGxFzG5v+WI/2f5ejWrVBm6/KopT1GaiIXIICorOe8kmATbzBwZxHK0RVWnQrKymSrdR0yJ0k/CxB76facIdgvHOL0jry1JEpqCpZwpBZ11Sp7lRqZQW8TabRens9FNgKTFTCkqN2uEubAywta3nEdD0fmaxY01RyJLDWOxNx2P+6L+2+LG3ratlMnS4ecvTGlDqZXn4mMllWerZrmdrDD3XkVdHrei+JWIpBgQGB1IbMARf64zEXCfXOcoUUpU8wdCCFsht2uVJ/PGYLYUiHLVLMUPL0Lq1KBY2C2+ZH0nC7IVtNVuaCytuynqmfiHbzYj+uHGd4C9PIrWNjUqAkXsoB0mYi8m/eVid8VuhXUtqaVA2HcyPOAVUFZqpAbRc9vP4fnGBuD1KiV1B1sZkICbtB0mBvE2j+uG+RyOqXbVGjUDEbxH+u+CvTOeYNXKw9Y0opqFHxbWtbt/PE7zaWg0kA+pc1Tp8qlRRVemCrNBLM03Yk2mfFsV18w4I6iQNgSSFncAGw+nfFo4TwelmazUnd2r6oUIQ2uJJKsQAPN7Re2FXqHhq5dwOZrLTA6TEWuwtP0xbdPa+TLbatV+Q70rSDpUFRNSqQ5VnZRUEgRYhTDAHSdzGF/FOJCq5JRQokqqKBpHiw+H2xN/tGpRpUlRoYB9JX+FmDNB7yR/y++AeFUOZXprq5WpgC/8ACJufoO3ywgszNV+aVSkpCgRFpJMaifmQNtgAMOafEytKXpDUiinTudIFjIXuw6iSSQdVxhqvFcrkGrLl6SVy0KK1RiTG56UIT38zP0I4dw/KsdWb5iBqRelS1kzIIYszdQ+GN/1wx7mIOBcVy1Nar1ssKtZ2mmSeimu5hdpJO8WG3fHpXmFqlJBTZ6OiFaBLEA9Jk3WZgwJwLlK2WUVTUHN09NGmNQE/+Y5EMR2Cz5mwAPnCqpzNelQGlFaotpbSALmxJiw/LClStoItukS1vRuaWJpi4knWsKPJMx5NpMYhzcojaIqqCqGqyEFSB8KGSBYe5A8Yf8YpMlQQjEU1IvW1at1XSgAJER8+8Yn4v6y5tGnk1ohKSjSU2mBvHmJbVv3xlpTlJW6/Q31tKEMRu+7FnBMtQFZECGorANLG7QR0aY7yRaJkTgbNVaCO1JaIV5IapU1iQewTdfE/P2jzIZg0tFamQz0l1ORPRcAQx3MwLSPzwh4hxJ6rFmN9h7fLGsTHUSvA043xGm4haSqwULImAbAwLAWEXHbzJKKfPY7YfekuILT5hqoatNBrWn2NQ9KknsI3Py8XlbPpXZufSCaRcqLAHybNPYAeRhX9VUNQtJ2QZYZIZddQZ6zSWOoqE8BQNz7mZ8YAzOVRWIVjU91Nhad4v3ke2I6rio3SgQ9tNgAB47nvPf3w4yXFKYy7UzSTXOouVkkeF7LHym+CMcvJepqRcUqSrwufua+l35a161RA1NEChSB1PqDIBIOxEmLxA74FrV2JDEAgXKkWibiOwgRa/vgmvRZqVJQDeoRbuzBIJPnTA+mJMigpjnNsphAyyHe5g9tIME79h3w1yYheZyVDL1MvWp1wXLBmoqr9AP3eYbG0jx7ncn+sOIGgVFMutbSWYbhQ1gT2BAGnvdZ+ajiHqZszmFqV5Kq2qIFrzHy3t2xLQru+mggW9Oo9RjHWSGYlpHdVRR9O+JayXFppgnp7ja0atStUGpymgNAkE7sWNw23UIbe+IsjmabV9bL0mZBJgkd5UzsYw44rwrMnLh2anyB0LTUWkRrIVVAW4MEiZnbfFU4ZQL1dCTcmAPYE7fTF0Zpp4Q1pV3OUqUEkKKrM0ajqUxG1gB3ne3fBXH2yNenTp5LLtTqqI7ksVBLamJvYH+UbY8eg9Ci9RkINtOpTBabEyLxv8wMKOGcKrZuq5TSG+NmdoAk2+pxJRBRBVXQC+pTubFSQfyPbFkyfpCm1Ja2Zq8vmL+7gyWMxLSpgHa8efmt4Tkg1Yo53iCgBHvA7DvYfTAvFc5TnpGqD0sQIgGIPft+eKTiuUS0+gjMcKo0Kb6nWrI+NSTp/ugbay09RkAKe84TGoFqTdkmYmPzw8pUDmMuVpoiuzjSghNYhthNyL/TEPEfSGapkjSrsF1MKbq0C1vdvZZxFpcs1cXJXFYRcfRnCVfI1c3F0qOF3BCKqkwwtJLGZ8e1ubZl2ViJII2v2MEf/AMxdch6vr5TIU8tSYoNVTmWhtR0kGxkblYMfB74iBetljOV5jhmAdVQhi1+ptxBP1thmZTkyrMJCzPeR/XHuLhkuD0EpoKpqCoVDMFakoGoagIIJsCBjMX7cjD/UQ8hvrKmUCqKj8imOjVVY8yCI6ZgTY2sAPlis0krViWpU3cIJfShYAdtUCL+Di7ZjPU84Yy+WpUhSWadRiAwa+rW7EkgiLsd9rxivZpc1l8uiPTanSZywP3XJMyCLEhYHkAYg6opPlkWW4i9SglHXpK1CSpMAKoUiRFgIPtvhbWciSDsQBf8A1a+J8jWDM5CSdyw3g7yCb/T384s+Y9PZVKS1HqkswH7pYBWQDMm573i0d4xKjlm71ktNJrPkU8GNNKNVuZoedIfeZG1u5Eje3fCJwHDdVxdQR8W0gHsbk3tbDDj+dpuFFJRTRSSF1BmPaWMAgxA8WsBOFdFyWFsWkc05W8Fn9LVqbFGFLU6Iy6RoAWIh2YldROxDblvAjG2UyVPmMSl1b4ehZPeLlSvaLzBjEnB8imTpmpmKJNZ2mkKgsiL980+5LArDdgCBcHEKcIq5pTUpOmk3ZXe6QLwDfSJMaQYvtholiNMpUZjqBgEqSSFv/i+nbFjHGTXy2ir/AGtv3wXURTWQdSSALt8QvMCZMisvl2RxIgyIkx3sb9sMcm76GpAqgzFRULnsqnUbwbaiptgaQ02A51KCrTNIuSw6tUWI3geJ29h9cBZbNtSdaidLLceZw2zXC3r1dOVytSBMIsudrktcdvJHvhLmss6NpdGQzEMCP1wnTwNKSVodDizvTapUdReBbqLRJMT1N8N7AT2thXmaHVqLagb2nVuOx738x74vFD1IlLIJk0ykalBqMVUmtqAOomSSL/SItGFZymWrpFFYrBxTh6p1VGdrEIAAFmBI2384e6KWRbZN4BeDPlCrGupqEQYJKGwM3B+Vwb99owN9mSqhcUQoT42DEdpPSWkm/b5YMzyZalW5CqSoYK1STJbYn/dvt9bnYXLVFDVKRQNJMEGIbYkeRuIO+9jfCuwokzlSjRpGitIl6iK5dmMpPUgCg6Z0kEkzdiBtgLhTqXAqKIdwvM6tSbfdDBWHeCPkRiLitTm1qlQTDOxCmZCiImSe1ok4EoI2qwPT1H2A3J8D3wiuB/mOHUadRAzAoqS4+8QJvEW1WFpifbCjMZp3jVAuYVRpC7WAERixZTPZNMtVTlrVq1DPMZdgZsBvAPe5keIwjHD2ZTVQqV1bTcSSBIjDQ9SSk7Sr7f5D+EVmqNqqOQKUFikCoVkL0Eje/a8Xvpwy9a5ql0LQYAJAC7mCLyxJJNgO3iLYH4fw5KNEVapV3qSqUw1o/iaL+wH17CEuWRQ3WupRY3g37z2PfAZuL8grsuknVDE/DG4+e30w+4XR00yxq8tai0+rTqBUElwQQZ0sgG4uR7Ax8SyOXCJUplm1W5YPUDeSSZjwBBne22FdevKBVhZadJYkxYfwgdvbByVVBPEeIGGVXZ0ktMkQSZPT8/8AV8Q+n8wKb6xUCOCCvTJJ2gTYAgmT8sLqmPMsrhlZDD6hoAmSe0W8xgfGRRWcI6SaX2pdWYYcpbMoJ1EWuigEarRqJAHgzZV6sr5em05JTSQKFaCxFSB31W1j4ogdsR+oUdCKiVyWcaXVJC9IWZIN7nwMIMzkn5almUhpIGq++7CCO0C8xjOEk+Dp1dHUgqlGmuf14JfTvEDTq6ku/UEESSzqUWL7yQRbthdmeF16QV3QqCJBJHkjafIIxHTptruDbt8J+k9/pjo1DgtPRl3zstNMPzBVPTPWqGd2jubaj3nFN0zmsrPpfKsWVXRlKa5LDSEDKQrEnuGYkDck2x5n+NZqkn2aq7aR1An71/ik3Owj5DDLI5+i9YlVZgjmoSeostNTp1A7w5Bjc+L4qmdzDVmdjJIJMnePe2BJ3bHvdbfyDtm3DuwsWJmb3O+/eb/PEnC2fUFpyWZhAkiT2vIG/nFk9GcWprUJq0FrkrClgpKFYIYEjcRG/ed8Os9k1zLHkUkoAmHzNSEJnYBVBabT2mGB8mXN7tqQ4pVbIcz6br6urPrTa0oapcrYW1Cx+mMxUsxmXpu1N3YsjFSfdSR/LGYe6fk22el/pf7F4yNfK1cvXL0kerqhSiCdgAeoGIEmBpkxNsVviNIrTZC2gcyyMd41Atudp3i998HenmpUf3kqxaAyuoIC7kGbG43+W2NafEFptUDhDW1KqsYZdGkrBJ1LoIIY/envaMW18mSkvAtyOWKKzFlAYEKZ3FwW076fnB9sS5bK18zUShQDVnYdAAgxBncwosbk2wPxB4LNqR2q2BSwAFjC9hNgTFhtfE3pXihy1So4YrNMqdNiQWWQPyMeFOHFZyLUn9KpcL8jilw+rw3Mzm0DqyshKvIGoAxK/e2MH2OFmaAeurUUNKm7BEDGWI2Zjc2kn2x5nM/VzDKtV2KkyqkiQN5j8r3ONsgynNosM4AgcsS/wkWIjaZwSpcEq2M04rTzWbprmmNOijGSPi0hQAoO943xpmuOUaVUHKroVX21MQwO92YkH8vwwr4hwv7MziqRzGXppghoDCQzG42iIMzhTTrXM9++JSKvFB3GmLsapYOGJhgCu3YDaAIFgMCJTc0i5k01OgHwzAG/sQIxrmqTdyWUAQwmBYGPbG+RJZKlOQAd5F9xtfewwyCxenK2ZpUxXp1SOYHQgqW1BdOr4brEgavOBOJ5+ppJK0im+pZOst2JMEjvH9cb5fiFfK5YUmtTrAsASDEGYI3U31QYNwcbcI4Mc/oRa6o7MZRx8P8AeG0zcm/bCwWtRpYZWqmeqMAuto8AkA/SYwy9P8UelULga2RTplrgkaQR/ERO317Ydca/Z41JtFHNUq7DdQGTvG5ld/JGK7RyTU2AcaTJBMggFWvtIMEb7flLZKI6401HBbUQd/PnG3DyytIgSDBIttv9N/Exh/wJ6FMcyuq1F1MqAqGANjLEmTYEARG9ybBL6g4u1Z5awFlUGwH3QB2AED6DBYUNsvUpJo5tFaoZOkktYsZvphSTuI2n64EytOlUrJTpjpZhzDLRpHU1pvAE/PG3OR6VFKQ1uVl0MfdAAMsY7ERvEecNeAU6P2erXZyOWSjUVVRqkWHMiYPVISDAudsZtpZOm5bVHFfZf984GGS9UZalRbVk6bFgQroqdEMwK32mxj71/GEuS4xRYunJRaTCSOWmqQDAn+GZ72kdgBhdxaqKkFECQum3cdhHsIF5mBiGgwUAtAhlkwLidjYmI7D88WpXGjFqmMsuOYqqKVRzTUrppg/F1EEmDbc27DffAGZdAja1ZKoYCNhHeZkyIH4nxizDMjLZamaVasrOsVqxDaRqAhKazJVYKk9z4EDFX4bVGrqLFZIVokD3K37bD5+MIKdq0b18wqKolW1LJJTqQ+A3eIvhrV4pl2yKUtAaoGk2iBOqQ0zJkz7WwflcnznC1watDK0GqAkAalZpRZHV8Rae8KR3xTc8Oa5cAAGOwEdoEWgbD2GDcTLanSLtlqdF8omnIII6pAVnqTOzuxdV738W3kV7KUlSo1Y0jTNKQEuV1RYayxvfVHtbFpyNL/aNASQlaiAsISusWCgQd4kXsI97Ls3RzeXqJRejSY/+GmrXpckN8QMAwZ1GZA33xtrainDaq+cU/wCfYXo60tRakrxxm/sJKk3VzDCQ0my922n8vljetRyxpTzKjVJMgABE8QDdj3Jtif1RmUrutOnRNFpOokKAVmzErdjuSx7AecIc8lIBeTrBEzqIM+Ntu/5Y54w2nX6j1Purj+cBVNn1LpqqdRZQIupENckCNRNmB8+MNOI8XqUsjRpt189S7FzqgAkIFEwsATMTPyxWS50/JgfmcWXO0ftAppTSoStGjTCmAC2mWgmbeJifIvNNeTkfIg4bxColQaHIDQrTeVnY+3fDNchR59Wm1bl9NjMKbTuBde0bnycL/wDZdSmzh1Ksp0m46d9zfwRY4bUc/lxQctS11TAQGCFA3JsCSdt4EYoRJQ4aKD09MVG1dYRtQ0xuLDtqsdzEd8G8e9WJWb90p5dhDm8jvA6R3iAI98acKq8qimZVUpy0dIAZhq0hQdgtm1ECT0jvZHXoBapKoAsg8vtMAkAmbeCZ7YlZ6NozcFUXzyv5yGoAR8IxmGtD1XVRQtKinLA6QYJHtdSbbC5t3xmNNxhQlyn7xwmwNh3v2J83j6dsRZ1dFczDrNrC6gwLHayxjzGYkobcOzVKtV1NSUVDMWGkbaYAECBI+E7DvfC7OVVphhTMajDqBYBTYAm5kgn8MZjMC8A/I39JemKOYo1sxmMwaKUzpXSpZmbp3MGFGpRsTf2wp4rQFCuwoVWZWWA8aWuLg/1tOMxmDoXYPnizHmg6kGmmGO/wmJ7nY3OByklQTAJ7YzGYAL7nOMU2ytLk0Ep0x099Qixl41Fj5xXuFw2agG1WzrpAgbt2jYEyLzjzGYc3YenzNX5/uDcazbVqrcwyFJCxYAdoFo84l4GWLJRHUpcaV76yYWDaLnyMZjMYrhI9Wa+qT82WbhXA81msyMotZ6LkEklgwAAuZBk/KfrgL9oXoE8NQOmY56sdLymgqT/iMgx8x774zGY3PKHtf0/QocNoUjTUVnRXeqRJD1robbhDpSAdiThVwn07SC1KVdEqM5MPF0kAAqRBsQTEx5HbHuMxxOTNaKVmqJy7gAjWqgErJE9QYXA/Ttb3tOQ4DVrU6WTpwGCGtWZjAl4I2knSukWnv7YzGY6Et0ophHhgXqHgyZZiq1uaVMToKg+YudvfzhRygUYH4iJX5i/6W+uMxmKkkngSd2WV8pSq5fnVmdRSphEppFyAIkwbEkeIv7YrVFrvpJ0tIFo7ePbzjMZiaSibqTlqOy3cBzlGrlquXzLFdQRVZZmVYaRbxPe3nBmX/ZnmNDaalFksVJLBiB3jRF5nfGYzC/5MwlBbU/NiKtwevlC33KiAnUCDAhhKmJuVI7fS2E2Uzb1KlO51MY8Dxvc7+3nGYzFmaQ6OQqM1WkaiisiO5UIGhVEXqG/VIGkSIM+2Bv8AsUwyvPNenMFuWFY9IIE6oF5kRHi/jMZjJTdJ/Y6VBOLfgFy/B2RtPNC66esmDaIhbT3In6eMB20KEBFQmS8xpgEwI+pn5eMZjMVpy3ZZfq9Nac9keF/4i2ZbiNTiVWhls28ZeiC9TQv7xwtoJ1aS5JC6gFFye2Kz6vag2ZqfZk5VEadC3Niim5NyZvcnfGYzD4wiYwT01J9tr8JDFuJczhtKhoAZGYhwACwVgYa17Hfew8nCc/DP+tse4zDT5DV0oqMGu7/ZnmUaUW/bwDjMZjMWcp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4" y="1447800"/>
            <a:ext cx="7409526" cy="49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29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2" descr="http://upload.wikimedia.org/wikipedia/commons/f/f3/ISS-30_EVA_Oleg_Kononenko_and_Anton_Shkaplerov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"/>
          <a:stretch/>
        </p:blipFill>
        <p:spPr bwMode="auto">
          <a:xfrm>
            <a:off x="914400" y="1447800"/>
            <a:ext cx="7086600" cy="48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5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85022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Complexity is Everywhere</a:t>
            </a: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1828800" y="1564416"/>
            <a:ext cx="6172198" cy="4343400"/>
            <a:chOff x="152401" y="3733800"/>
            <a:chExt cx="3886199" cy="2057400"/>
          </a:xfrm>
        </p:grpSpPr>
        <p:sp>
          <p:nvSpPr>
            <p:cNvPr id="11" name="Rectangle 10"/>
            <p:cNvSpPr/>
            <p:nvPr/>
          </p:nvSpPr>
          <p:spPr>
            <a:xfrm>
              <a:off x="1495778" y="4419600"/>
              <a:ext cx="1247422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Integration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 Interfaces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Interactions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Intra actions Interferences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Interdependencies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3733800"/>
              <a:ext cx="1447800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Rules and Regulations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1" y="4419600"/>
              <a:ext cx="1343378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Technology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H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5222" y="4419600"/>
              <a:ext cx="1343378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People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L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1600" y="5105400"/>
              <a:ext cx="1447800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Context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(Environment)</a:t>
              </a:r>
            </a:p>
            <a:p>
              <a:pPr algn="ctr"/>
              <a:endParaRPr lang="en-US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5399985"/>
            <a:ext cx="27432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 adaptation of the Edwards “SHEL” model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511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http://jwilson.coe.uga.edu/EMAT6680Su09/Floer/6690/Stat%20Essay/normal_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22740"/>
            <a:ext cx="7162800" cy="51824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is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6096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Ergonomics Purpose and Achilles' Heel</a:t>
            </a:r>
            <a:endParaRPr lang="en-US" sz="2400" b="1" i="1" dirty="0"/>
          </a:p>
        </p:txBody>
      </p:sp>
      <p:sp>
        <p:nvSpPr>
          <p:cNvPr id="5" name="Oval 4"/>
          <p:cNvSpPr/>
          <p:nvPr/>
        </p:nvSpPr>
        <p:spPr>
          <a:xfrm>
            <a:off x="609600" y="4038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Physical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133600"/>
            <a:ext cx="12954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Cognitive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30480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Social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2133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Affective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0" y="4038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Context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1295400"/>
            <a:ext cx="13716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Temporal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30480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Sensory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4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Outcomes - Multiple Purposes of Design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124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Effectiveness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Meets functional requirements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“quality”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Efficiency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Optimal use of resources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“productivity”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Ease of Use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Intended users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Comfort and Convenience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Prevention of misuse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Elegance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Esthetic / emotional appeal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Affective Design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143000"/>
            <a:ext cx="2667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Safety and Health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Prevention or mitigation of system failures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For participants and third parties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Security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Inadvertent or malicious misuse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Satisfaction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Of ALL customers and stakeholders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6623729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There WILL be tradeoffs</a:t>
            </a:r>
            <a:endParaRPr lang="en-US" sz="4000" b="1" i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43600" y="1143000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Sustainability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intended contexts over the life cycle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unintended, unexpected and harsh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648200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4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Prescott Arizona</a:t>
            </a:r>
            <a:endParaRPr lang="en-US" dirty="0"/>
          </a:p>
        </p:txBody>
      </p:sp>
      <p:pic>
        <p:nvPicPr>
          <p:cNvPr id="8194" name="Picture 2" descr="C:\Documents and Settings\Brian Peacock\My Documents\My Pictures\Cozumel and Prescott\Prescott\_MG_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934200" cy="46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Tradeoffs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z="1600" smtClean="0">
                <a:solidFill>
                  <a:schemeClr val="tx1"/>
                </a:solidFill>
              </a:rPr>
              <a:pPr/>
              <a:t>20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1750867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E4S4</a:t>
            </a:r>
            <a:endParaRPr lang="en-US" sz="4400" b="1" dirty="0"/>
          </a:p>
        </p:txBody>
      </p:sp>
      <p:sp>
        <p:nvSpPr>
          <p:cNvPr id="6" name="Cube 5"/>
          <p:cNvSpPr/>
          <p:nvPr/>
        </p:nvSpPr>
        <p:spPr>
          <a:xfrm rot="21191289" flipV="1">
            <a:off x="227463" y="4038600"/>
            <a:ext cx="8610600" cy="86822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720251" y="4813110"/>
            <a:ext cx="1431778" cy="1371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3857" y="3086100"/>
            <a:ext cx="2829437" cy="8382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Effectiveness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3857" y="1980425"/>
            <a:ext cx="2367688" cy="8382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Efficiency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45844" y="2373573"/>
            <a:ext cx="2367688" cy="8382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Ease of Use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0623" y="3237725"/>
            <a:ext cx="2367688" cy="8382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Esthetics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6800" y="2061380"/>
            <a:ext cx="2367688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Safety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60644" y="1239672"/>
            <a:ext cx="2367688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77000" y="1916113"/>
            <a:ext cx="26670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Satisfaction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88842" y="2692815"/>
            <a:ext cx="2927346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Sustainability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5791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Design Cycle</a:t>
            </a:r>
          </a:p>
        </p:txBody>
      </p:sp>
      <p:sp>
        <p:nvSpPr>
          <p:cNvPr id="91142" name="Oval 3"/>
          <p:cNvSpPr>
            <a:spLocks noChangeArrowheads="1"/>
          </p:cNvSpPr>
          <p:nvPr/>
        </p:nvSpPr>
        <p:spPr bwMode="auto">
          <a:xfrm>
            <a:off x="2590800" y="2590800"/>
            <a:ext cx="2362200" cy="2514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</a:rPr>
              <a:t>Process, 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Job</a:t>
            </a:r>
            <a:r>
              <a:rPr lang="en-US" sz="2400" dirty="0">
                <a:latin typeface="Times New Roman" pitchFamily="18" charset="0"/>
              </a:rPr>
              <a:t>, Task, 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Transaction </a:t>
            </a:r>
          </a:p>
          <a:p>
            <a:pPr algn="ctr"/>
            <a:r>
              <a:rPr lang="en-US" sz="2400" dirty="0">
                <a:latin typeface="Times New Roman" pitchFamily="18" charset="0"/>
              </a:rPr>
              <a:t>or Simulation</a:t>
            </a:r>
          </a:p>
        </p:txBody>
      </p:sp>
      <p:sp>
        <p:nvSpPr>
          <p:cNvPr id="91143" name="Rectangle 4"/>
          <p:cNvSpPr>
            <a:spLocks noChangeArrowheads="1"/>
          </p:cNvSpPr>
          <p:nvPr/>
        </p:nvSpPr>
        <p:spPr bwMode="auto">
          <a:xfrm>
            <a:off x="228600" y="5257800"/>
            <a:ext cx="2895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Uncontrollable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Conditions / Context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1144" name="Rectangle 5"/>
          <p:cNvSpPr>
            <a:spLocks noChangeArrowheads="1"/>
          </p:cNvSpPr>
          <p:nvPr/>
        </p:nvSpPr>
        <p:spPr bwMode="auto">
          <a:xfrm>
            <a:off x="6272646" y="3581400"/>
            <a:ext cx="23622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Specifications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Design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Equipment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Context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Humans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Operations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1145" name="Rectangle 6"/>
          <p:cNvSpPr>
            <a:spLocks noChangeArrowheads="1"/>
          </p:cNvSpPr>
          <p:nvPr/>
        </p:nvSpPr>
        <p:spPr bwMode="auto">
          <a:xfrm>
            <a:off x="7391400" y="762001"/>
            <a:ext cx="15240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Guidelines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and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Constraints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Decisions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Policy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Money</a:t>
            </a:r>
          </a:p>
        </p:txBody>
      </p:sp>
      <p:sp>
        <p:nvSpPr>
          <p:cNvPr id="91146" name="Rectangle 7"/>
          <p:cNvSpPr>
            <a:spLocks noChangeArrowheads="1"/>
          </p:cNvSpPr>
          <p:nvPr/>
        </p:nvSpPr>
        <p:spPr bwMode="auto">
          <a:xfrm>
            <a:off x="4648200" y="1295400"/>
            <a:ext cx="1524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Analysis</a:t>
            </a:r>
          </a:p>
        </p:txBody>
      </p:sp>
      <p:sp>
        <p:nvSpPr>
          <p:cNvPr id="91147" name="Rectangle 8"/>
          <p:cNvSpPr>
            <a:spLocks noChangeArrowheads="1"/>
          </p:cNvSpPr>
          <p:nvPr/>
        </p:nvSpPr>
        <p:spPr bwMode="auto">
          <a:xfrm>
            <a:off x="228600" y="1447800"/>
            <a:ext cx="2438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</a:rPr>
              <a:t>Requirements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Outcomes</a:t>
            </a:r>
          </a:p>
        </p:txBody>
      </p:sp>
      <p:sp>
        <p:nvSpPr>
          <p:cNvPr id="91148" name="Rectangle 9"/>
          <p:cNvSpPr>
            <a:spLocks noChangeArrowheads="1"/>
          </p:cNvSpPr>
          <p:nvPr/>
        </p:nvSpPr>
        <p:spPr bwMode="auto">
          <a:xfrm>
            <a:off x="4800600" y="1447800"/>
            <a:ext cx="1524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Analysis</a:t>
            </a:r>
          </a:p>
        </p:txBody>
      </p:sp>
      <p:sp>
        <p:nvSpPr>
          <p:cNvPr id="91149" name="Rectangle 10"/>
          <p:cNvSpPr>
            <a:spLocks noChangeArrowheads="1"/>
          </p:cNvSpPr>
          <p:nvPr/>
        </p:nvSpPr>
        <p:spPr bwMode="auto">
          <a:xfrm>
            <a:off x="4953000" y="1600200"/>
            <a:ext cx="1524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Analysis</a:t>
            </a:r>
          </a:p>
        </p:txBody>
      </p:sp>
      <p:sp>
        <p:nvSpPr>
          <p:cNvPr id="91150" name="Rectangle 11"/>
          <p:cNvSpPr>
            <a:spLocks noChangeArrowheads="1"/>
          </p:cNvSpPr>
          <p:nvPr/>
        </p:nvSpPr>
        <p:spPr bwMode="auto">
          <a:xfrm>
            <a:off x="5105400" y="1752600"/>
            <a:ext cx="1524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Tools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Analyses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1151" name="AutoShape 12"/>
          <p:cNvSpPr>
            <a:spLocks noChangeArrowheads="1"/>
          </p:cNvSpPr>
          <p:nvPr/>
        </p:nvSpPr>
        <p:spPr bwMode="auto">
          <a:xfrm>
            <a:off x="2667000" y="2019300"/>
            <a:ext cx="2057400" cy="190500"/>
          </a:xfrm>
          <a:prstGeom prst="leftRightArrow">
            <a:avLst>
              <a:gd name="adj1" fmla="val 50000"/>
              <a:gd name="adj2" fmla="val 14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3"/>
          <p:cNvSpPr>
            <a:spLocks noChangeArrowheads="1"/>
          </p:cNvSpPr>
          <p:nvPr/>
        </p:nvSpPr>
        <p:spPr bwMode="auto">
          <a:xfrm rot="-3386133">
            <a:off x="4551461" y="2543296"/>
            <a:ext cx="446087" cy="527939"/>
          </a:xfrm>
          <a:prstGeom prst="rightArrow">
            <a:avLst>
              <a:gd name="adj1" fmla="val 50000"/>
              <a:gd name="adj2" fmla="val 3658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AutoShape 14"/>
          <p:cNvSpPr>
            <a:spLocks noChangeArrowheads="1"/>
          </p:cNvSpPr>
          <p:nvPr/>
        </p:nvSpPr>
        <p:spPr bwMode="auto">
          <a:xfrm rot="-5400000">
            <a:off x="2667000" y="47244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AutoShape 15"/>
          <p:cNvSpPr>
            <a:spLocks noChangeArrowheads="1"/>
          </p:cNvSpPr>
          <p:nvPr/>
        </p:nvSpPr>
        <p:spPr bwMode="auto">
          <a:xfrm flipH="1">
            <a:off x="4876800" y="3657600"/>
            <a:ext cx="1395845" cy="685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AutoShape 16"/>
          <p:cNvSpPr>
            <a:spLocks noChangeArrowheads="1"/>
          </p:cNvSpPr>
          <p:nvPr/>
        </p:nvSpPr>
        <p:spPr bwMode="auto">
          <a:xfrm>
            <a:off x="6629400" y="2133600"/>
            <a:ext cx="762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AutoShape 17"/>
          <p:cNvSpPr>
            <a:spLocks noChangeArrowheads="1"/>
          </p:cNvSpPr>
          <p:nvPr/>
        </p:nvSpPr>
        <p:spPr bwMode="auto">
          <a:xfrm rot="5400000">
            <a:off x="7955973" y="2902527"/>
            <a:ext cx="609600" cy="7481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AutoShape 18"/>
          <p:cNvSpPr>
            <a:spLocks noChangeArrowheads="1"/>
          </p:cNvSpPr>
          <p:nvPr/>
        </p:nvSpPr>
        <p:spPr bwMode="auto">
          <a:xfrm rot="-5400000">
            <a:off x="1447800" y="2971800"/>
            <a:ext cx="914400" cy="1371600"/>
          </a:xfrm>
          <a:custGeom>
            <a:avLst/>
            <a:gdLst>
              <a:gd name="T0" fmla="*/ 27107473 w 21600"/>
              <a:gd name="T1" fmla="*/ 0 h 21600"/>
              <a:gd name="T2" fmla="*/ 27107473 w 21600"/>
              <a:gd name="T3" fmla="*/ 49024094 h 21600"/>
              <a:gd name="T4" fmla="*/ 5801064 w 21600"/>
              <a:gd name="T5" fmla="*/ 87096600 h 21600"/>
              <a:gd name="T6" fmla="*/ 38709597 w 21600"/>
              <a:gd name="T7" fmla="*/ 2451201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3400" y="4876800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44574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151908" y="5562600"/>
            <a:ext cx="3120737" cy="762000"/>
          </a:xfrm>
          <a:prstGeom prst="leftRightArrow">
            <a:avLst>
              <a:gd name="adj1" fmla="val 50000"/>
              <a:gd name="adj2" fmla="val 14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Prediction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64877" y="6019800"/>
            <a:ext cx="1853046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SHELL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2"/>
          <p:cNvSpPr>
            <a:spLocks noGrp="1" noChangeArrowheads="1"/>
          </p:cNvSpPr>
          <p:nvPr/>
        </p:nvSpPr>
        <p:spPr bwMode="auto">
          <a:xfrm>
            <a:off x="533399" y="228600"/>
            <a:ext cx="5768007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DESIGN DECISIONS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8070" name="Oval 3"/>
          <p:cNvSpPr>
            <a:spLocks noChangeArrowheads="1"/>
          </p:cNvSpPr>
          <p:nvPr/>
        </p:nvSpPr>
        <p:spPr bwMode="auto">
          <a:xfrm>
            <a:off x="457200" y="9144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Policy</a:t>
            </a:r>
          </a:p>
        </p:txBody>
      </p:sp>
      <p:sp>
        <p:nvSpPr>
          <p:cNvPr id="88071" name="Oval 4"/>
          <p:cNvSpPr>
            <a:spLocks noChangeArrowheads="1"/>
          </p:cNvSpPr>
          <p:nvPr/>
        </p:nvSpPr>
        <p:spPr bwMode="auto">
          <a:xfrm>
            <a:off x="457200" y="15240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Science</a:t>
            </a:r>
          </a:p>
        </p:txBody>
      </p:sp>
      <p:sp>
        <p:nvSpPr>
          <p:cNvPr id="88072" name="Oval 5"/>
          <p:cNvSpPr>
            <a:spLocks noChangeArrowheads="1"/>
          </p:cNvSpPr>
          <p:nvPr/>
        </p:nvSpPr>
        <p:spPr bwMode="auto">
          <a:xfrm>
            <a:off x="381000" y="36576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History</a:t>
            </a:r>
          </a:p>
        </p:txBody>
      </p:sp>
      <p:sp>
        <p:nvSpPr>
          <p:cNvPr id="88073" name="Oval 6"/>
          <p:cNvSpPr>
            <a:spLocks noChangeArrowheads="1"/>
          </p:cNvSpPr>
          <p:nvPr/>
        </p:nvSpPr>
        <p:spPr bwMode="auto">
          <a:xfrm>
            <a:off x="457200" y="22098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Experience</a:t>
            </a:r>
          </a:p>
        </p:txBody>
      </p:sp>
      <p:sp>
        <p:nvSpPr>
          <p:cNvPr id="88074" name="Rectangle 7"/>
          <p:cNvSpPr>
            <a:spLocks noChangeArrowheads="1"/>
          </p:cNvSpPr>
          <p:nvPr/>
        </p:nvSpPr>
        <p:spPr bwMode="auto">
          <a:xfrm>
            <a:off x="5257799" y="4724400"/>
            <a:ext cx="2087217" cy="14478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Evaluation</a:t>
            </a:r>
          </a:p>
          <a:p>
            <a:pPr lvl="1" eaLnBrk="0" hangingPunct="0"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Verification</a:t>
            </a:r>
          </a:p>
          <a:p>
            <a:pPr lvl="1" eaLnBrk="0" hangingPunct="0">
              <a:buFontTx/>
              <a:buChar char="•"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</a:rPr>
              <a:t>Validation</a:t>
            </a:r>
            <a:endParaRPr lang="en-US" sz="1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75" name="Oval 8"/>
          <p:cNvSpPr>
            <a:spLocks noChangeArrowheads="1"/>
          </p:cNvSpPr>
          <p:nvPr/>
        </p:nvSpPr>
        <p:spPr bwMode="auto">
          <a:xfrm>
            <a:off x="381000" y="43434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Predictions</a:t>
            </a:r>
          </a:p>
        </p:txBody>
      </p:sp>
      <p:sp>
        <p:nvSpPr>
          <p:cNvPr id="88076" name="Oval 9"/>
          <p:cNvSpPr>
            <a:spLocks noChangeArrowheads="1"/>
          </p:cNvSpPr>
          <p:nvPr/>
        </p:nvSpPr>
        <p:spPr bwMode="auto">
          <a:xfrm>
            <a:off x="5410200" y="2057400"/>
            <a:ext cx="1295514" cy="1447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latin typeface="Times New Roman" pitchFamily="18" charset="0"/>
              </a:rPr>
              <a:t>Design</a:t>
            </a:r>
          </a:p>
          <a:p>
            <a:pPr algn="ctr" eaLnBrk="0" hangingPunct="0"/>
            <a:r>
              <a:rPr lang="en-US" sz="1200" b="1" dirty="0" smtClean="0">
                <a:latin typeface="Times New Roman" pitchFamily="18" charset="0"/>
              </a:rPr>
              <a:t>Requirements </a:t>
            </a:r>
          </a:p>
          <a:p>
            <a:pPr algn="ctr" eaLnBrk="0" hangingPunct="0"/>
            <a:r>
              <a:rPr lang="en-US" sz="1200" b="1" dirty="0" smtClean="0">
                <a:latin typeface="Times New Roman" pitchFamily="18" charset="0"/>
              </a:rPr>
              <a:t>and</a:t>
            </a:r>
            <a:endParaRPr lang="en-US" sz="1200" b="1" dirty="0">
              <a:latin typeface="Times New Roman" pitchFamily="18" charset="0"/>
            </a:endParaRPr>
          </a:p>
          <a:p>
            <a:pPr algn="ctr" eaLnBrk="0" hangingPunct="0"/>
            <a:r>
              <a:rPr lang="en-US" sz="1200" b="1" dirty="0" smtClean="0">
                <a:latin typeface="Times New Roman" pitchFamily="18" charset="0"/>
              </a:rPr>
              <a:t>Specifications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88077" name="Rectangle 10"/>
          <p:cNvSpPr>
            <a:spLocks noChangeArrowheads="1"/>
          </p:cNvSpPr>
          <p:nvPr/>
        </p:nvSpPr>
        <p:spPr bwMode="auto">
          <a:xfrm>
            <a:off x="7239000" y="2057400"/>
            <a:ext cx="1600200" cy="14478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Implementation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88078" name="AutoShape 11"/>
          <p:cNvCxnSpPr>
            <a:cxnSpLocks noChangeShapeType="1"/>
            <a:stCxn id="88070" idx="6"/>
          </p:cNvCxnSpPr>
          <p:nvPr/>
        </p:nvCxnSpPr>
        <p:spPr bwMode="auto">
          <a:xfrm>
            <a:off x="2141369" y="1167765"/>
            <a:ext cx="754231" cy="165163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79" name="AutoShape 12"/>
          <p:cNvCxnSpPr>
            <a:cxnSpLocks noChangeShapeType="1"/>
            <a:stCxn id="88071" idx="6"/>
          </p:cNvCxnSpPr>
          <p:nvPr/>
        </p:nvCxnSpPr>
        <p:spPr bwMode="auto">
          <a:xfrm>
            <a:off x="2141369" y="1777365"/>
            <a:ext cx="754231" cy="104203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0" name="AutoShape 13"/>
          <p:cNvCxnSpPr>
            <a:cxnSpLocks noChangeShapeType="1"/>
            <a:stCxn id="88073" idx="6"/>
          </p:cNvCxnSpPr>
          <p:nvPr/>
        </p:nvCxnSpPr>
        <p:spPr bwMode="auto">
          <a:xfrm>
            <a:off x="2141369" y="2463165"/>
            <a:ext cx="754231" cy="35623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1" name="AutoShape 14"/>
          <p:cNvCxnSpPr>
            <a:cxnSpLocks noChangeShapeType="1"/>
            <a:stCxn id="88088" idx="6"/>
            <a:endCxn id="88089" idx="1"/>
          </p:cNvCxnSpPr>
          <p:nvPr/>
        </p:nvCxnSpPr>
        <p:spPr bwMode="auto">
          <a:xfrm flipV="1">
            <a:off x="2065169" y="2689860"/>
            <a:ext cx="906631" cy="53530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2" name="AutoShape 15"/>
          <p:cNvCxnSpPr>
            <a:cxnSpLocks noChangeShapeType="1"/>
            <a:stCxn id="88075" idx="6"/>
          </p:cNvCxnSpPr>
          <p:nvPr/>
        </p:nvCxnSpPr>
        <p:spPr bwMode="auto">
          <a:xfrm flipV="1">
            <a:off x="2065169" y="2819401"/>
            <a:ext cx="830431" cy="1777364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3" name="AutoShape 16"/>
          <p:cNvCxnSpPr>
            <a:cxnSpLocks noChangeShapeType="1"/>
            <a:stCxn id="88072" idx="6"/>
          </p:cNvCxnSpPr>
          <p:nvPr/>
        </p:nvCxnSpPr>
        <p:spPr bwMode="auto">
          <a:xfrm flipV="1">
            <a:off x="2065169" y="2819401"/>
            <a:ext cx="830431" cy="1091564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4" name="AutoShape 17"/>
          <p:cNvCxnSpPr>
            <a:cxnSpLocks noChangeShapeType="1"/>
            <a:stCxn id="88089" idx="3"/>
            <a:endCxn id="88076" idx="2"/>
          </p:cNvCxnSpPr>
          <p:nvPr/>
        </p:nvCxnSpPr>
        <p:spPr bwMode="auto">
          <a:xfrm>
            <a:off x="4850296" y="2689860"/>
            <a:ext cx="559904" cy="9144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5" name="AutoShape 18"/>
          <p:cNvCxnSpPr>
            <a:cxnSpLocks noChangeShapeType="1"/>
            <a:stCxn id="88076" idx="6"/>
            <a:endCxn id="88077" idx="1"/>
          </p:cNvCxnSpPr>
          <p:nvPr/>
        </p:nvCxnSpPr>
        <p:spPr bwMode="auto">
          <a:xfrm>
            <a:off x="6705714" y="2781300"/>
            <a:ext cx="533286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6" name="AutoShape 19"/>
          <p:cNvCxnSpPr>
            <a:cxnSpLocks noChangeShapeType="1"/>
            <a:endCxn id="88074" idx="3"/>
          </p:cNvCxnSpPr>
          <p:nvPr/>
        </p:nvCxnSpPr>
        <p:spPr bwMode="auto">
          <a:xfrm rot="5400000">
            <a:off x="6834808" y="4091608"/>
            <a:ext cx="1866900" cy="846484"/>
          </a:xfrm>
          <a:prstGeom prst="curvedConnector2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8087" name="AutoShape 20"/>
          <p:cNvCxnSpPr>
            <a:cxnSpLocks noChangeShapeType="1"/>
            <a:endCxn id="88089" idx="2"/>
          </p:cNvCxnSpPr>
          <p:nvPr/>
        </p:nvCxnSpPr>
        <p:spPr bwMode="auto">
          <a:xfrm rot="16200000" flipV="1">
            <a:off x="3730985" y="3883383"/>
            <a:ext cx="1706880" cy="1346754"/>
          </a:xfrm>
          <a:prstGeom prst="curvedConnector3">
            <a:avLst>
              <a:gd name="adj1" fmla="val -357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88088" name="Oval 21"/>
          <p:cNvSpPr>
            <a:spLocks noChangeArrowheads="1"/>
          </p:cNvSpPr>
          <p:nvPr/>
        </p:nvSpPr>
        <p:spPr bwMode="auto">
          <a:xfrm>
            <a:off x="381000" y="2971800"/>
            <a:ext cx="1684169" cy="50673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Data</a:t>
            </a:r>
          </a:p>
        </p:txBody>
      </p:sp>
      <p:sp>
        <p:nvSpPr>
          <p:cNvPr id="88089" name="Rectangle 22"/>
          <p:cNvSpPr>
            <a:spLocks noChangeArrowheads="1"/>
          </p:cNvSpPr>
          <p:nvPr/>
        </p:nvSpPr>
        <p:spPr bwMode="auto">
          <a:xfrm>
            <a:off x="2971800" y="1676400"/>
            <a:ext cx="1878496" cy="20269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Consensus:</a:t>
            </a:r>
          </a:p>
          <a:p>
            <a:pPr lvl="1" eaLnBrk="0" hangingPunct="0"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HF Experts</a:t>
            </a:r>
          </a:p>
          <a:p>
            <a:pPr lvl="1" eaLnBrk="0" hangingPunct="0"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Engineers</a:t>
            </a:r>
          </a:p>
          <a:p>
            <a:pPr lvl="1" eaLnBrk="0" hangingPunct="0"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Managers</a:t>
            </a:r>
          </a:p>
          <a:p>
            <a:pPr lvl="1" eaLnBrk="0" hangingPunct="0"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</a:rPr>
              <a:t>Customers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5410200"/>
            <a:ext cx="1165963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E4S4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811982" y="3789218"/>
            <a:ext cx="712533" cy="7239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2M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8712" y="1062335"/>
            <a:ext cx="252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TRADEOFFS!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1174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14" y="251284"/>
            <a:ext cx="8229600" cy="7540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How Ergonomics 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AA4CE-CA3F-474F-87A0-D438EB94B7D0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906" y="5494930"/>
            <a:ext cx="2801179" cy="1143000"/>
          </a:xfrm>
          <a:prstGeom prst="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Design and Build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1831" y="2556155"/>
            <a:ext cx="3396584" cy="818843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Requirements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4370596"/>
            <a:ext cx="3396584" cy="8188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Specifications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0906" y="1036053"/>
            <a:ext cx="2801179" cy="1143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Voice of the customer(s)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Consensus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2077" y="4510775"/>
            <a:ext cx="2477637" cy="582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Verification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077" y="2729019"/>
            <a:ext cx="2477637" cy="58294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Validation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9" idx="1"/>
            <a:endCxn id="6" idx="0"/>
          </p:cNvCxnSpPr>
          <p:nvPr/>
        </p:nvCxnSpPr>
        <p:spPr>
          <a:xfrm flipH="1">
            <a:off x="1850123" y="1607553"/>
            <a:ext cx="1480783" cy="9486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11" idx="2"/>
          </p:cNvCxnSpPr>
          <p:nvPr/>
        </p:nvCxnSpPr>
        <p:spPr>
          <a:xfrm flipV="1">
            <a:off x="7430896" y="3311963"/>
            <a:ext cx="0" cy="11988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10" idx="2"/>
          </p:cNvCxnSpPr>
          <p:nvPr/>
        </p:nvCxnSpPr>
        <p:spPr>
          <a:xfrm flipV="1">
            <a:off x="6132085" y="5093719"/>
            <a:ext cx="1298811" cy="97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5" idx="1"/>
          </p:cNvCxnSpPr>
          <p:nvPr/>
        </p:nvCxnSpPr>
        <p:spPr>
          <a:xfrm>
            <a:off x="1850692" y="5189439"/>
            <a:ext cx="1480214" cy="8769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  <a:endCxn id="8" idx="0"/>
          </p:cNvCxnSpPr>
          <p:nvPr/>
        </p:nvCxnSpPr>
        <p:spPr>
          <a:xfrm>
            <a:off x="1850123" y="3374998"/>
            <a:ext cx="569" cy="9955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6" idx="6"/>
          </p:cNvCxnSpPr>
          <p:nvPr/>
        </p:nvCxnSpPr>
        <p:spPr>
          <a:xfrm flipH="1" flipV="1">
            <a:off x="3548415" y="2965577"/>
            <a:ext cx="2643662" cy="54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1"/>
            <a:endCxn id="8" idx="6"/>
          </p:cNvCxnSpPr>
          <p:nvPr/>
        </p:nvCxnSpPr>
        <p:spPr>
          <a:xfrm flipH="1" flipV="1">
            <a:off x="3548984" y="4780018"/>
            <a:ext cx="2643093" cy="222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  <a:endCxn id="9" idx="3"/>
          </p:cNvCxnSpPr>
          <p:nvPr/>
        </p:nvCxnSpPr>
        <p:spPr>
          <a:xfrm flipH="1" flipV="1">
            <a:off x="6132085" y="1607553"/>
            <a:ext cx="1298811" cy="11214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638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The Ergo Cop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9800" y="1714500"/>
            <a:ext cx="145097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Design</a:t>
            </a:r>
          </a:p>
          <a:p>
            <a:pPr algn="ctr"/>
            <a:r>
              <a:rPr lang="en-US" sz="1800"/>
              <a:t>Specifications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715000" y="1524000"/>
            <a:ext cx="1450975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CC0000"/>
                </a:solidFill>
              </a:rPr>
              <a:t>Ergonomics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</a:rPr>
              <a:t>Evaluation</a:t>
            </a:r>
          </a:p>
          <a:p>
            <a:pPr algn="ctr"/>
            <a:r>
              <a:rPr lang="en-US" b="1" dirty="0">
                <a:solidFill>
                  <a:srgbClr val="CC0000"/>
                </a:solidFill>
              </a:rPr>
              <a:t>The </a:t>
            </a:r>
            <a:r>
              <a:rPr lang="en-US" b="1" dirty="0" err="1">
                <a:solidFill>
                  <a:srgbClr val="CC0000"/>
                </a:solidFill>
              </a:rPr>
              <a:t>Ergocop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962400" y="1714500"/>
            <a:ext cx="145097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Design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467600" y="1714500"/>
            <a:ext cx="152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Performance</a:t>
            </a:r>
          </a:p>
          <a:p>
            <a:pPr algn="ctr"/>
            <a:r>
              <a:rPr lang="en-US" sz="1800" dirty="0"/>
              <a:t>Review</a:t>
            </a:r>
          </a:p>
          <a:p>
            <a:pPr algn="ctr"/>
            <a:r>
              <a:rPr lang="en-US" sz="1000" b="1" dirty="0"/>
              <a:t>(</a:t>
            </a:r>
            <a:r>
              <a:rPr lang="en-US" sz="1000" b="1" dirty="0" smtClean="0"/>
              <a:t>waivers by management)</a:t>
            </a:r>
            <a:endParaRPr lang="en-US" sz="1000" b="1" dirty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7200" y="1714500"/>
            <a:ext cx="145097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Performance</a:t>
            </a:r>
          </a:p>
          <a:p>
            <a:pPr algn="ctr"/>
            <a:r>
              <a:rPr lang="en-US" sz="1800"/>
              <a:t>Requirements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943600" y="3886200"/>
            <a:ext cx="1450975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Performance</a:t>
            </a:r>
          </a:p>
          <a:p>
            <a:pPr algn="ctr"/>
            <a:r>
              <a:rPr lang="en-US" sz="1800"/>
              <a:t>Review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286000" y="3733800"/>
            <a:ext cx="1450975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8000"/>
                </a:solidFill>
              </a:rPr>
              <a:t>Precise</a:t>
            </a:r>
          </a:p>
          <a:p>
            <a:pPr algn="ctr"/>
            <a:r>
              <a:rPr lang="en-US" sz="1800"/>
              <a:t>Design</a:t>
            </a:r>
          </a:p>
          <a:p>
            <a:pPr algn="ctr"/>
            <a:r>
              <a:rPr lang="en-US" sz="1800"/>
              <a:t>Specifications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038600" y="5334000"/>
            <a:ext cx="1450975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Ergonomics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Support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038600" y="3733800"/>
            <a:ext cx="1450975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Design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33400" y="3733800"/>
            <a:ext cx="1450975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8000"/>
                </a:solidFill>
              </a:rPr>
              <a:t>Clear</a:t>
            </a:r>
          </a:p>
          <a:p>
            <a:pPr algn="ctr"/>
            <a:r>
              <a:rPr lang="en-US" sz="1800"/>
              <a:t>Performance</a:t>
            </a:r>
          </a:p>
          <a:p>
            <a:pPr algn="ctr"/>
            <a:r>
              <a:rPr lang="en-US" sz="1800"/>
              <a:t>Requirements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85800" y="3200400"/>
            <a:ext cx="6705600" cy="0"/>
          </a:xfrm>
          <a:prstGeom prst="line">
            <a:avLst/>
          </a:prstGeom>
          <a:noFill/>
          <a:ln w="7620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391400" y="4419600"/>
            <a:ext cx="1600200" cy="1219200"/>
          </a:xfrm>
          <a:prstGeom prst="wedgeEllipseCallout">
            <a:avLst>
              <a:gd name="adj1" fmla="val -65973"/>
              <a:gd name="adj2" fmla="val -126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Time to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Market</a:t>
            </a:r>
          </a:p>
        </p:txBody>
      </p:sp>
      <p:cxnSp>
        <p:nvCxnSpPr>
          <p:cNvPr id="16407" name="AutoShape 23"/>
          <p:cNvCxnSpPr>
            <a:cxnSpLocks noChangeShapeType="1"/>
            <a:stCxn id="16398" idx="3"/>
            <a:endCxn id="16387" idx="1"/>
          </p:cNvCxnSpPr>
          <p:nvPr/>
        </p:nvCxnSpPr>
        <p:spPr bwMode="auto">
          <a:xfrm>
            <a:off x="1908175" y="2133600"/>
            <a:ext cx="301625" cy="1588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16" name="AutoShape 32"/>
          <p:cNvCxnSpPr>
            <a:cxnSpLocks noChangeShapeType="1"/>
            <a:stCxn id="16401" idx="0"/>
            <a:endCxn id="16402" idx="2"/>
          </p:cNvCxnSpPr>
          <p:nvPr/>
        </p:nvCxnSpPr>
        <p:spPr bwMode="auto">
          <a:xfrm flipV="1">
            <a:off x="4764088" y="4876800"/>
            <a:ext cx="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417" name="AutoShape 33"/>
          <p:cNvCxnSpPr>
            <a:cxnSpLocks noChangeShapeType="1"/>
            <a:stCxn id="16387" idx="3"/>
            <a:endCxn id="16395" idx="1"/>
          </p:cNvCxnSpPr>
          <p:nvPr/>
        </p:nvCxnSpPr>
        <p:spPr bwMode="auto">
          <a:xfrm>
            <a:off x="3660775" y="2133600"/>
            <a:ext cx="301625" cy="1588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18" name="AutoShape 34"/>
          <p:cNvCxnSpPr>
            <a:cxnSpLocks noChangeShapeType="1"/>
            <a:stCxn id="16395" idx="3"/>
            <a:endCxn id="16390" idx="1"/>
          </p:cNvCxnSpPr>
          <p:nvPr/>
        </p:nvCxnSpPr>
        <p:spPr bwMode="auto">
          <a:xfrm>
            <a:off x="5413375" y="2133600"/>
            <a:ext cx="301625" cy="1588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19" name="AutoShape 35"/>
          <p:cNvCxnSpPr>
            <a:cxnSpLocks noChangeShapeType="1"/>
            <a:stCxn id="16390" idx="3"/>
            <a:endCxn id="16397" idx="1"/>
          </p:cNvCxnSpPr>
          <p:nvPr/>
        </p:nvCxnSpPr>
        <p:spPr bwMode="auto">
          <a:xfrm>
            <a:off x="7165975" y="2133600"/>
            <a:ext cx="301625" cy="1588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0" name="AutoShape 36"/>
          <p:cNvCxnSpPr>
            <a:cxnSpLocks noChangeShapeType="1"/>
            <a:stCxn id="16402" idx="3"/>
            <a:endCxn id="16399" idx="1"/>
          </p:cNvCxnSpPr>
          <p:nvPr/>
        </p:nvCxnSpPr>
        <p:spPr bwMode="auto">
          <a:xfrm>
            <a:off x="5489575" y="4305300"/>
            <a:ext cx="454025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1" name="AutoShape 37"/>
          <p:cNvCxnSpPr>
            <a:cxnSpLocks noChangeShapeType="1"/>
            <a:stCxn id="16400" idx="3"/>
            <a:endCxn id="16402" idx="1"/>
          </p:cNvCxnSpPr>
          <p:nvPr/>
        </p:nvCxnSpPr>
        <p:spPr bwMode="auto">
          <a:xfrm>
            <a:off x="3736975" y="4305300"/>
            <a:ext cx="301625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2" name="AutoShape 38"/>
          <p:cNvCxnSpPr>
            <a:cxnSpLocks noChangeShapeType="1"/>
            <a:stCxn id="16403" idx="3"/>
            <a:endCxn id="16400" idx="1"/>
          </p:cNvCxnSpPr>
          <p:nvPr/>
        </p:nvCxnSpPr>
        <p:spPr bwMode="auto">
          <a:xfrm>
            <a:off x="1984375" y="4305300"/>
            <a:ext cx="301625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3" name="AutoShape 39"/>
          <p:cNvCxnSpPr>
            <a:cxnSpLocks noChangeShapeType="1"/>
            <a:stCxn id="16390" idx="2"/>
            <a:endCxn id="16395" idx="2"/>
          </p:cNvCxnSpPr>
          <p:nvPr/>
        </p:nvCxnSpPr>
        <p:spPr bwMode="auto">
          <a:xfrm rot="5400000" flipH="1">
            <a:off x="5468938" y="1771650"/>
            <a:ext cx="190500" cy="1752600"/>
          </a:xfrm>
          <a:prstGeom prst="bentConnector3">
            <a:avLst>
              <a:gd name="adj1" fmla="val -120000"/>
            </a:avLst>
          </a:prstGeom>
          <a:noFill/>
          <a:ln w="38100">
            <a:solidFill>
              <a:srgbClr val="CC0000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16424" name="AutoShape 40"/>
          <p:cNvCxnSpPr>
            <a:cxnSpLocks noChangeShapeType="1"/>
            <a:stCxn id="16403" idx="0"/>
            <a:endCxn id="16399" idx="0"/>
          </p:cNvCxnSpPr>
          <p:nvPr/>
        </p:nvCxnSpPr>
        <p:spPr bwMode="auto">
          <a:xfrm rot="5400000" flipV="1">
            <a:off x="3887788" y="1104900"/>
            <a:ext cx="152400" cy="5410200"/>
          </a:xfrm>
          <a:prstGeom prst="bentConnector3">
            <a:avLst>
              <a:gd name="adj1" fmla="val -1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425" name="AutoShape 41"/>
          <p:cNvCxnSpPr>
            <a:cxnSpLocks noChangeShapeType="1"/>
            <a:stCxn id="16398" idx="0"/>
            <a:endCxn id="16397" idx="0"/>
          </p:cNvCxnSpPr>
          <p:nvPr/>
        </p:nvCxnSpPr>
        <p:spPr bwMode="auto">
          <a:xfrm rot="5400000" flipH="1" flipV="1">
            <a:off x="4706144" y="-1808956"/>
            <a:ext cx="1588" cy="7046912"/>
          </a:xfrm>
          <a:prstGeom prst="bentConnector3">
            <a:avLst>
              <a:gd name="adj1" fmla="val 143954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426" name="AutoShape 42"/>
          <p:cNvCxnSpPr>
            <a:cxnSpLocks noChangeShapeType="1"/>
            <a:stCxn id="16397" idx="2"/>
            <a:endCxn id="16395" idx="2"/>
          </p:cNvCxnSpPr>
          <p:nvPr/>
        </p:nvCxnSpPr>
        <p:spPr bwMode="auto">
          <a:xfrm rot="5400000">
            <a:off x="6458744" y="781844"/>
            <a:ext cx="1588" cy="3541712"/>
          </a:xfrm>
          <a:prstGeom prst="bentConnector3">
            <a:avLst>
              <a:gd name="adj1" fmla="val 14395466"/>
            </a:avLst>
          </a:prstGeom>
          <a:noFill/>
          <a:ln w="38100">
            <a:solidFill>
              <a:srgbClr val="CC0000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16427" name="AutoShape 43"/>
          <p:cNvCxnSpPr>
            <a:cxnSpLocks noChangeShapeType="1"/>
            <a:stCxn id="16401" idx="1"/>
            <a:endCxn id="16400" idx="2"/>
          </p:cNvCxnSpPr>
          <p:nvPr/>
        </p:nvCxnSpPr>
        <p:spPr bwMode="auto">
          <a:xfrm rot="10800000">
            <a:off x="3011488" y="4876800"/>
            <a:ext cx="1027112" cy="876300"/>
          </a:xfrm>
          <a:prstGeom prst="bent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" name="AutoShape 43"/>
          <p:cNvCxnSpPr>
            <a:cxnSpLocks noChangeShapeType="1"/>
            <a:stCxn id="16401" idx="1"/>
            <a:endCxn id="16403" idx="2"/>
          </p:cNvCxnSpPr>
          <p:nvPr/>
        </p:nvCxnSpPr>
        <p:spPr bwMode="auto">
          <a:xfrm rot="10800000">
            <a:off x="1258888" y="4876800"/>
            <a:ext cx="2779712" cy="876300"/>
          </a:xfrm>
          <a:prstGeom prst="bent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7391400" y="3200400"/>
            <a:ext cx="1524000" cy="0"/>
          </a:xfrm>
          <a:prstGeom prst="line">
            <a:avLst/>
          </a:prstGeom>
          <a:noFill/>
          <a:ln w="7620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6" name="AutoShape 21"/>
          <p:cNvSpPr>
            <a:spLocks noChangeArrowheads="1"/>
          </p:cNvSpPr>
          <p:nvPr/>
        </p:nvSpPr>
        <p:spPr bwMode="auto">
          <a:xfrm>
            <a:off x="7239000" y="152400"/>
            <a:ext cx="1676400" cy="990600"/>
          </a:xfrm>
          <a:prstGeom prst="wedgeEllipseCallout">
            <a:avLst>
              <a:gd name="adj1" fmla="val -95738"/>
              <a:gd name="adj2" fmla="val 104354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Calling the designer’s baby ugly!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54887" cy="9144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Lifecycle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AA4CE-CA3F-474F-87A0-D438EB94B7D0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513" y="1143000"/>
            <a:ext cx="1752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3313" y="1676400"/>
            <a:ext cx="1639887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Concept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5312" y="2209800"/>
            <a:ext cx="1613693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Concept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8712" y="2743200"/>
            <a:ext cx="1868487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Specifications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3230563"/>
            <a:ext cx="1447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Tooling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6513" y="3763963"/>
            <a:ext cx="1447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9913" y="4297363"/>
            <a:ext cx="1447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5713" y="4830763"/>
            <a:ext cx="1447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Use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Misuse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1513" y="5364163"/>
            <a:ext cx="1868487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9713" y="5897563"/>
            <a:ext cx="1447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Disposal</a:t>
            </a:r>
          </a:p>
        </p:txBody>
      </p:sp>
      <p:sp>
        <p:nvSpPr>
          <p:cNvPr id="20" name="Left Arrow 19"/>
          <p:cNvSpPr/>
          <p:nvPr/>
        </p:nvSpPr>
        <p:spPr>
          <a:xfrm rot="2494900">
            <a:off x="-101600" y="3532188"/>
            <a:ext cx="5075238" cy="950912"/>
          </a:xfrm>
          <a:prstGeom prst="leftArrow">
            <a:avLst/>
          </a:prstGeom>
          <a:solidFill>
            <a:srgbClr val="99FF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Feedback, Technical Memory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562600" y="1836067"/>
            <a:ext cx="3428999" cy="1280865"/>
          </a:xfrm>
          <a:prstGeom prst="wedgeEllipseCallout">
            <a:avLst>
              <a:gd name="adj1" fmla="val -53486"/>
              <a:gd name="adj2" fmla="val 804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Stakeholders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(including the shareholders)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152400" y="5029200"/>
            <a:ext cx="2971800" cy="990600"/>
          </a:xfrm>
          <a:prstGeom prst="wedgeEllipseCallout">
            <a:avLst>
              <a:gd name="adj1" fmla="val -9985"/>
              <a:gd name="adj2" fmla="val -1791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Design Team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6036686" y="3725863"/>
            <a:ext cx="3126648" cy="1104900"/>
          </a:xfrm>
          <a:prstGeom prst="wedgeEllipseCallout">
            <a:avLst>
              <a:gd name="adj1" fmla="val 106"/>
              <a:gd name="adj2" fmla="val -1055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Many </a:t>
            </a:r>
            <a:r>
              <a:rPr lang="en-US" sz="2000" b="1" dirty="0" smtClean="0">
                <a:solidFill>
                  <a:schemeClr val="tx1"/>
                </a:solidFill>
              </a:rPr>
              <a:t>Requirements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117273" y="838200"/>
            <a:ext cx="2919413" cy="1143000"/>
          </a:xfrm>
          <a:prstGeom prst="leftArrow">
            <a:avLst/>
          </a:prstGeom>
          <a:solidFill>
            <a:srgbClr val="99FF33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Feedforward (</a:t>
            </a:r>
            <a:r>
              <a:rPr lang="en-US" sz="1600" b="1" dirty="0">
                <a:solidFill>
                  <a:schemeClr val="tx1"/>
                </a:solidFill>
              </a:rPr>
              <a:t>Anticipation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0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The Process of Ergonomics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181100"/>
            <a:ext cx="19812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$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Decisions</a:t>
            </a:r>
          </a:p>
          <a:p>
            <a:pPr algn="ctr"/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Benefits, Costs,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Risks, Tradeoffs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113" idx="1"/>
          </p:cNvCxnSpPr>
          <p:nvPr/>
        </p:nvCxnSpPr>
        <p:spPr>
          <a:xfrm rot="10800000" flipV="1">
            <a:off x="4800600" y="3962400"/>
            <a:ext cx="10668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13" idx="0"/>
          </p:cNvCxnSpPr>
          <p:nvPr/>
        </p:nvCxnSpPr>
        <p:spPr>
          <a:xfrm rot="5400000">
            <a:off x="7172325" y="2695575"/>
            <a:ext cx="51435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9" idx="0"/>
            <a:endCxn id="124" idx="4"/>
          </p:cNvCxnSpPr>
          <p:nvPr/>
        </p:nvCxnSpPr>
        <p:spPr>
          <a:xfrm rot="5400000" flipH="1" flipV="1">
            <a:off x="3867150" y="4667250"/>
            <a:ext cx="5715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8" idx="3"/>
            <a:endCxn id="8" idx="1"/>
          </p:cNvCxnSpPr>
          <p:nvPr/>
        </p:nvCxnSpPr>
        <p:spPr>
          <a:xfrm>
            <a:off x="5676900" y="1905000"/>
            <a:ext cx="9525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25" idx="0"/>
            <a:endCxn id="88" idx="1"/>
          </p:cNvCxnSpPr>
          <p:nvPr/>
        </p:nvCxnSpPr>
        <p:spPr>
          <a:xfrm rot="5400000" flipH="1" flipV="1">
            <a:off x="1619250" y="1390650"/>
            <a:ext cx="495300" cy="1524000"/>
          </a:xfrm>
          <a:prstGeom prst="bentConnector2">
            <a:avLst/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4" idx="0"/>
            <a:endCxn id="88" idx="2"/>
          </p:cNvCxnSpPr>
          <p:nvPr/>
        </p:nvCxnSpPr>
        <p:spPr>
          <a:xfrm rot="5400000" flipH="1" flipV="1">
            <a:off x="3714750" y="3105150"/>
            <a:ext cx="8763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628900" y="1143000"/>
            <a:ext cx="3048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Measurement and Analysis</a:t>
            </a: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Screening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In depth Research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86000" y="4953000"/>
            <a:ext cx="3733800" cy="16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Contexts</a:t>
            </a:r>
          </a:p>
          <a:p>
            <a:pPr algn="ctr"/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Spatial, Physical, Mechanical, Chemical, Biological, Geographical, Social, Political, Economic</a:t>
            </a:r>
          </a:p>
        </p:txBody>
      </p:sp>
      <p:cxnSp>
        <p:nvCxnSpPr>
          <p:cNvPr id="100" name="Shape 99"/>
          <p:cNvCxnSpPr>
            <a:stCxn id="8" idx="3"/>
            <a:endCxn id="89" idx="3"/>
          </p:cNvCxnSpPr>
          <p:nvPr/>
        </p:nvCxnSpPr>
        <p:spPr>
          <a:xfrm flipH="1">
            <a:off x="6019800" y="1905000"/>
            <a:ext cx="2590800" cy="3848100"/>
          </a:xfrm>
          <a:prstGeom prst="bentConnector3">
            <a:avLst>
              <a:gd name="adj1" fmla="val -8824"/>
            </a:avLst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5867400" y="3143250"/>
            <a:ext cx="2743200" cy="163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Design </a:t>
            </a: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Tools, Equipment, Workplaces, Tasks, Procedures, Assignments.</a:t>
            </a:r>
          </a:p>
        </p:txBody>
      </p:sp>
      <p:cxnSp>
        <p:nvCxnSpPr>
          <p:cNvPr id="122" name="Straight Arrow Connector 121"/>
          <p:cNvCxnSpPr>
            <a:stCxn id="113" idx="1"/>
            <a:endCxn id="124" idx="6"/>
          </p:cNvCxnSpPr>
          <p:nvPr/>
        </p:nvCxnSpPr>
        <p:spPr>
          <a:xfrm rot="10800000">
            <a:off x="4800600" y="3962400"/>
            <a:ext cx="1066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4" idx="2"/>
            <a:endCxn id="125" idx="3"/>
          </p:cNvCxnSpPr>
          <p:nvPr/>
        </p:nvCxnSpPr>
        <p:spPr>
          <a:xfrm rot="10800000">
            <a:off x="1905000" y="3962400"/>
            <a:ext cx="1600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505200" y="3543300"/>
            <a:ext cx="12954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Job</a:t>
            </a:r>
            <a:endParaRPr lang="en-US" sz="2400" b="1" dirty="0"/>
          </a:p>
        </p:txBody>
      </p:sp>
      <p:sp>
        <p:nvSpPr>
          <p:cNvPr id="125" name="Rectangle 124"/>
          <p:cNvSpPr/>
          <p:nvPr/>
        </p:nvSpPr>
        <p:spPr>
          <a:xfrm>
            <a:off x="304800" y="2400300"/>
            <a:ext cx="1600200" cy="3124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Outcomes</a:t>
            </a:r>
          </a:p>
          <a:p>
            <a:pPr algn="ctr"/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Quality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Productivity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Health, Safety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Ease of Use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Security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Satisfaction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Sustainability</a:t>
            </a:r>
          </a:p>
          <a:p>
            <a:pPr algn="ctr"/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Design Problem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447800"/>
            <a:ext cx="7200900" cy="4572000"/>
            <a:chOff x="533400" y="1447800"/>
            <a:chExt cx="7200900" cy="4572000"/>
          </a:xfrm>
        </p:grpSpPr>
        <p:cxnSp>
          <p:nvCxnSpPr>
            <p:cNvPr id="7" name="Straight Arrow Connector 6"/>
            <p:cNvCxnSpPr>
              <a:stCxn id="14" idx="2"/>
              <a:endCxn id="11" idx="0"/>
            </p:cNvCxnSpPr>
            <p:nvPr/>
          </p:nvCxnSpPr>
          <p:spPr>
            <a:xfrm rot="5400000">
              <a:off x="123825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9" idx="0"/>
            </p:cNvCxnSpPr>
            <p:nvPr/>
          </p:nvCxnSpPr>
          <p:spPr>
            <a:xfrm rot="5400000">
              <a:off x="438150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67665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The System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Design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67665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External Factors and Customers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76650" y="49530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Feedback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Feed Forward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3"/>
              <a:endCxn id="9" idx="1"/>
            </p:cNvCxnSpPr>
            <p:nvPr/>
          </p:nvCxnSpPr>
          <p:spPr>
            <a:xfrm>
              <a:off x="2743200" y="38481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1"/>
              <a:endCxn id="14" idx="3"/>
            </p:cNvCxnSpPr>
            <p:nvPr/>
          </p:nvCxnSpPr>
          <p:spPr>
            <a:xfrm rot="10800000">
              <a:off x="2743200" y="19812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3"/>
            </p:cNvCxnSpPr>
            <p:nvPr/>
          </p:nvCxnSpPr>
          <p:spPr>
            <a:xfrm>
              <a:off x="5886450" y="3848100"/>
              <a:ext cx="742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endCxn id="13" idx="3"/>
            </p:cNvCxnSpPr>
            <p:nvPr/>
          </p:nvCxnSpPr>
          <p:spPr>
            <a:xfrm rot="5400000">
              <a:off x="6257925" y="4010025"/>
              <a:ext cx="1104900" cy="18478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13" idx="1"/>
              <a:endCxn id="11" idx="2"/>
            </p:cNvCxnSpPr>
            <p:nvPr/>
          </p:nvCxnSpPr>
          <p:spPr>
            <a:xfrm rot="10800000">
              <a:off x="1638300" y="4381500"/>
              <a:ext cx="2038350" cy="11049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Callout 24"/>
          <p:cNvSpPr/>
          <p:nvPr/>
        </p:nvSpPr>
        <p:spPr>
          <a:xfrm>
            <a:off x="5867400" y="228600"/>
            <a:ext cx="2438400" cy="1219200"/>
          </a:xfrm>
          <a:prstGeom prst="wedgeEllipseCallout">
            <a:avLst>
              <a:gd name="adj1" fmla="val -76819"/>
              <a:gd name="adj2" fmla="val 498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Who and what are these?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2743200" y="2438400"/>
            <a:ext cx="1371600" cy="762000"/>
          </a:xfrm>
          <a:prstGeom prst="wedgeEllipseCallout">
            <a:avLst>
              <a:gd name="adj1" fmla="val -115692"/>
              <a:gd name="adj2" fmla="val -68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How?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172200" y="5791200"/>
            <a:ext cx="1371600" cy="762000"/>
          </a:xfrm>
          <a:prstGeom prst="wedgeEllipseCallout">
            <a:avLst>
              <a:gd name="adj1" fmla="val -115692"/>
              <a:gd name="adj2" fmla="val -68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How?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0" y="2895600"/>
            <a:ext cx="1066800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E4S4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0" name="Oval Callout 19"/>
          <p:cNvSpPr/>
          <p:nvPr/>
        </p:nvSpPr>
        <p:spPr>
          <a:xfrm>
            <a:off x="7315200" y="1524000"/>
            <a:ext cx="1676400" cy="1371600"/>
          </a:xfrm>
          <a:prstGeom prst="wedgeEllipseCallout">
            <a:avLst>
              <a:gd name="adj1" fmla="val -45463"/>
              <a:gd name="adj2" fmla="val 671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are the tradeoffs?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When </a:t>
            </a:r>
            <a:r>
              <a:rPr lang="en-US" sz="3600" b="1" dirty="0" smtClean="0">
                <a:solidFill>
                  <a:schemeClr val="tx1"/>
                </a:solidFill>
              </a:rPr>
              <a:t>Ergonomics Works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/>
              <a:t>RASDEI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0229178"/>
              </p:ext>
            </p:extLst>
          </p:nvPr>
        </p:nvGraphicFramePr>
        <p:xfrm>
          <a:off x="762000" y="1498600"/>
          <a:ext cx="8305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6-Point Star 7"/>
          <p:cNvSpPr/>
          <p:nvPr/>
        </p:nvSpPr>
        <p:spPr>
          <a:xfrm>
            <a:off x="3429000" y="2819400"/>
            <a:ext cx="2590800" cy="255668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Ergonomics </a:t>
            </a:r>
            <a:r>
              <a:rPr lang="en-US" sz="1600" b="1" dirty="0">
                <a:solidFill>
                  <a:schemeClr val="tx1"/>
                </a:solidFill>
              </a:rPr>
              <a:t>Projects need </a:t>
            </a:r>
            <a:r>
              <a:rPr lang="en-US" sz="1600" b="1" dirty="0" smtClean="0">
                <a:solidFill>
                  <a:schemeClr val="tx1"/>
                </a:solidFill>
              </a:rPr>
              <a:t> some or all </a:t>
            </a:r>
            <a:r>
              <a:rPr lang="en-US" sz="1600" b="1" dirty="0">
                <a:solidFill>
                  <a:schemeClr val="tx1"/>
                </a:solidFill>
              </a:rPr>
              <a:t>these Skills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1905000"/>
            <a:ext cx="1597660" cy="685800"/>
          </a:xfrm>
          <a:prstGeom prst="wedgeRoundRectCallout">
            <a:avLst>
              <a:gd name="adj1" fmla="val 36741"/>
              <a:gd name="adj2" fmla="val 10237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Success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3886200"/>
            <a:ext cx="1409700" cy="685800"/>
          </a:xfrm>
          <a:prstGeom prst="wedgeRoundRectCallout">
            <a:avLst>
              <a:gd name="adj1" fmla="val 82993"/>
              <a:gd name="adj2" fmla="val -840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3698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Ergonomics Practice 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1905000" y="2057400"/>
            <a:ext cx="2590800" cy="228600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Domain Knowledge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3352800" y="3657600"/>
            <a:ext cx="2743200" cy="25146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Measurement and analysis tools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657600" y="1219200"/>
            <a:ext cx="4038600" cy="3200400"/>
          </a:xfrm>
          <a:prstGeom prst="star7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Knowledge of human characteristics, capabilities and limitations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The Internet knows much more about Ergonomics than I do!!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it wisely!!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990600" y="1447800"/>
            <a:ext cx="7010400" cy="4800600"/>
            <a:chOff x="805693" y="2156660"/>
            <a:chExt cx="2956052" cy="1529286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1794542" y="2156660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Arial" charset="0"/>
                </a:rPr>
                <a:t>Shape</a:t>
              </a:r>
              <a:endParaRPr lang="en-US" sz="2800" b="1" dirty="0">
                <a:latin typeface="Arial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1288314" y="2521011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charset="0"/>
                </a:rPr>
                <a:t>Size</a:t>
              </a: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282348" y="2581932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charset="0"/>
                </a:rPr>
                <a:t>Strength</a:t>
              </a: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2645685" y="3033467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Arial" charset="0"/>
                </a:rPr>
                <a:t>Speed</a:t>
              </a:r>
              <a:endParaRPr lang="en-US" sz="2800" b="1" dirty="0">
                <a:latin typeface="Arial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1710607" y="3033467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charset="0"/>
                </a:rPr>
                <a:t>Stamina</a:t>
              </a:r>
            </a:p>
          </p:txBody>
        </p:sp>
        <p:sp>
          <p:nvSpPr>
            <p:cNvPr id="58" name="Oval 8"/>
            <p:cNvSpPr>
              <a:spLocks noChangeArrowheads="1"/>
            </p:cNvSpPr>
            <p:nvPr/>
          </p:nvSpPr>
          <p:spPr bwMode="auto">
            <a:xfrm>
              <a:off x="805693" y="2908172"/>
              <a:ext cx="1116060" cy="652479"/>
            </a:xfrm>
            <a:prstGeom prst="ellipse">
              <a:avLst/>
            </a:prstGeom>
            <a:solidFill>
              <a:srgbClr val="CBDC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charset="0"/>
                </a:rPr>
                <a:t>Skill</a:t>
              </a:r>
            </a:p>
          </p:txBody>
        </p:sp>
      </p:grp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20924"/>
          </a:xfrm>
          <a:prstGeom prst="ellipse">
            <a:avLst/>
          </a:prstGeom>
          <a:noFill/>
        </p:spPr>
        <p:txBody>
          <a:bodyPr>
            <a:noAutofit/>
          </a:bodyPr>
          <a:lstStyle/>
          <a:p>
            <a:r>
              <a:rPr lang="en-US" b="1" dirty="0" smtClean="0"/>
              <a:t>Physical Ergonomics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773771" cy="488281"/>
          </a:xfrm>
        </p:spPr>
        <p:txBody>
          <a:bodyPr/>
          <a:lstStyle/>
          <a:p>
            <a:fld id="{CCFAA4CE-CA3F-474F-87A0-D438EB94B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vary in Shape and Size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7" descr="sts109-s-002"/>
          <p:cNvPicPr>
            <a:picLocks noChangeAspect="1" noChangeArrowheads="1"/>
          </p:cNvPicPr>
          <p:nvPr/>
        </p:nvPicPr>
        <p:blipFill>
          <a:blip r:embed="rId3" cstate="print"/>
          <a:srcRect t="16563"/>
          <a:stretch>
            <a:fillRect/>
          </a:stretch>
        </p:blipFill>
        <p:spPr bwMode="auto">
          <a:xfrm>
            <a:off x="1066800" y="1447800"/>
            <a:ext cx="7125118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vary in their Speed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1618" name="Picture 2" descr="http://www.arabtimesonline.com/Portals/0/Images/2012/aug/10S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7813"/>
            <a:ext cx="7044528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/>
          <p:nvPr/>
        </p:nvGrpSpPr>
        <p:grpSpPr>
          <a:xfrm>
            <a:off x="1752600" y="2209800"/>
            <a:ext cx="6707605" cy="3582537"/>
            <a:chOff x="2438400" y="1390644"/>
            <a:chExt cx="5927651" cy="4477893"/>
          </a:xfrm>
          <a:solidFill>
            <a:srgbClr val="00FFFF"/>
          </a:solidFill>
        </p:grpSpPr>
        <p:sp>
          <p:nvSpPr>
            <p:cNvPr id="3" name="Hexagon 2"/>
            <p:cNvSpPr/>
            <p:nvPr/>
          </p:nvSpPr>
          <p:spPr>
            <a:xfrm>
              <a:off x="5131981" y="3581258"/>
              <a:ext cx="1752600" cy="1524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Vision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Hexagon 3"/>
            <p:cNvSpPr/>
            <p:nvPr/>
          </p:nvSpPr>
          <p:spPr>
            <a:xfrm>
              <a:off x="6613451" y="2914549"/>
              <a:ext cx="1752600" cy="1428851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Touch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3717851" y="1390644"/>
              <a:ext cx="1752600" cy="1524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Taste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2438400" y="2819400"/>
              <a:ext cx="3048000" cy="1524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Proprioception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3725839" y="4344537"/>
              <a:ext cx="1752600" cy="1524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Smell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5199321" y="2152597"/>
              <a:ext cx="1658679" cy="142880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Hearing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Factors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 Challenge of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Control and Resilience</a:t>
            </a:r>
            <a:endParaRPr lang="en-US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3400" y="1447800"/>
            <a:ext cx="8305800" cy="4572000"/>
            <a:chOff x="533400" y="1447800"/>
            <a:chExt cx="8305800" cy="4572000"/>
          </a:xfrm>
        </p:grpSpPr>
        <p:cxnSp>
          <p:nvCxnSpPr>
            <p:cNvPr id="13" name="Straight Arrow Connector 12"/>
            <p:cNvCxnSpPr>
              <a:stCxn id="11" idx="2"/>
              <a:endCxn id="8" idx="0"/>
            </p:cNvCxnSpPr>
            <p:nvPr/>
          </p:nvCxnSpPr>
          <p:spPr>
            <a:xfrm rot="5400000">
              <a:off x="123825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  <a:endCxn id="6" idx="0"/>
            </p:cNvCxnSpPr>
            <p:nvPr/>
          </p:nvCxnSpPr>
          <p:spPr>
            <a:xfrm rot="5400000">
              <a:off x="438150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367665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Process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29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Outputs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665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Uncontrollable Factors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6650" y="49530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Feedback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Feed forward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8" idx="3"/>
              <a:endCxn id="6" idx="1"/>
            </p:cNvCxnSpPr>
            <p:nvPr/>
          </p:nvCxnSpPr>
          <p:spPr>
            <a:xfrm>
              <a:off x="2743200" y="38481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1"/>
              <a:endCxn id="11" idx="3"/>
            </p:cNvCxnSpPr>
            <p:nvPr/>
          </p:nvCxnSpPr>
          <p:spPr>
            <a:xfrm rot="10800000">
              <a:off x="2743200" y="19812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7" idx="1"/>
            </p:cNvCxnSpPr>
            <p:nvPr/>
          </p:nvCxnSpPr>
          <p:spPr>
            <a:xfrm>
              <a:off x="5886450" y="3848100"/>
              <a:ext cx="742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7" idx="2"/>
              <a:endCxn id="10" idx="3"/>
            </p:cNvCxnSpPr>
            <p:nvPr/>
          </p:nvCxnSpPr>
          <p:spPr>
            <a:xfrm rot="5400000">
              <a:off x="6257925" y="4010025"/>
              <a:ext cx="1104900" cy="18478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0" idx="1"/>
              <a:endCxn id="8" idx="2"/>
            </p:cNvCxnSpPr>
            <p:nvPr/>
          </p:nvCxnSpPr>
          <p:spPr>
            <a:xfrm rot="10800000">
              <a:off x="1638300" y="4381500"/>
              <a:ext cx="2038350" cy="11049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10400" y="685800"/>
            <a:ext cx="1600200" cy="193899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Will your system design inputs make the process resilient to uncontrollable factors?</a:t>
            </a:r>
            <a:endParaRPr lang="en-US" sz="2000" i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Vision Varies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https://encrypted-tbn3.gstatic.com/images?q=tbn:ANd9GcSMpA2AIY7uxbDTu4lhuaXEz5k-8wyMsowsOqQ6GmdgpTpA5T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6" y="1295400"/>
            <a:ext cx="2667000" cy="49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idrvoZ7zcHRokLejmUa-sCh3bd_JiaSBRUTcyPWg1xJelXn60q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 bwMode="auto">
          <a:xfrm>
            <a:off x="3352800" y="2219168"/>
            <a:ext cx="5232920" cy="28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9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Cognitive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1295401"/>
            <a:ext cx="7497866" cy="4657080"/>
            <a:chOff x="4760634" y="4413043"/>
            <a:chExt cx="4108832" cy="2225371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60634" y="4991484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Sensing</a:t>
              </a:r>
            </a:p>
          </p:txBody>
        </p:sp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7179853" y="5159537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Deciding</a:t>
              </a:r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7179853" y="6067030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Learning</a:t>
              </a: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6565448" y="5495644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Planning</a:t>
              </a: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951043" y="4722598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Perceiving</a:t>
              </a: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44637" y="4655376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Attending</a:t>
              </a: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6258246" y="5913315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Communicating</a:t>
              </a: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451839" y="5678040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Controlling</a:t>
              </a: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7602256" y="4823430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Calculating</a:t>
              </a: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6757450" y="4756207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Understanding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295054" y="5630089"/>
              <a:ext cx="921607" cy="571384"/>
            </a:xfrm>
            <a:prstGeom prst="ellipse">
              <a:avLst/>
            </a:prstGeom>
            <a:solidFill>
              <a:srgbClr val="DC445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Remembering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7947859" y="4413043"/>
              <a:ext cx="921607" cy="571384"/>
            </a:xfrm>
            <a:prstGeom prst="ellipse">
              <a:avLst/>
            </a:prstGeom>
            <a:solidFill>
              <a:srgbClr val="EB95A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Forgetting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8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4"/>
          <p:cNvSpPr>
            <a:spLocks noGrp="1"/>
          </p:cNvSpPr>
          <p:nvPr>
            <p:ph type="title"/>
          </p:nvPr>
        </p:nvSpPr>
        <p:spPr>
          <a:xfrm>
            <a:off x="505619" y="676275"/>
            <a:ext cx="4779962" cy="5524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Cognition is complex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9600" y="48006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Evaluating</a:t>
            </a:r>
          </a:p>
        </p:txBody>
      </p:sp>
      <p:sp>
        <p:nvSpPr>
          <p:cNvPr id="49" name="Oval 48"/>
          <p:cNvSpPr/>
          <p:nvPr/>
        </p:nvSpPr>
        <p:spPr>
          <a:xfrm>
            <a:off x="1905000" y="16764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Diagnosing</a:t>
            </a:r>
          </a:p>
        </p:txBody>
      </p:sp>
      <p:sp>
        <p:nvSpPr>
          <p:cNvPr id="50" name="Oval 49"/>
          <p:cNvSpPr/>
          <p:nvPr/>
        </p:nvSpPr>
        <p:spPr>
          <a:xfrm>
            <a:off x="685800" y="24384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Judging</a:t>
            </a:r>
          </a:p>
        </p:txBody>
      </p:sp>
      <p:sp>
        <p:nvSpPr>
          <p:cNvPr id="51" name="Oval 50"/>
          <p:cNvSpPr/>
          <p:nvPr/>
        </p:nvSpPr>
        <p:spPr>
          <a:xfrm>
            <a:off x="304800" y="32004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Deciding</a:t>
            </a:r>
          </a:p>
        </p:txBody>
      </p:sp>
      <p:sp>
        <p:nvSpPr>
          <p:cNvPr id="52" name="Oval 51"/>
          <p:cNvSpPr/>
          <p:nvPr/>
        </p:nvSpPr>
        <p:spPr>
          <a:xfrm>
            <a:off x="304800" y="41148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53" name="Oval 52"/>
          <p:cNvSpPr/>
          <p:nvPr/>
        </p:nvSpPr>
        <p:spPr>
          <a:xfrm>
            <a:off x="6208713" y="4572000"/>
            <a:ext cx="2651125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Investigating</a:t>
            </a:r>
          </a:p>
        </p:txBody>
      </p:sp>
      <p:sp>
        <p:nvSpPr>
          <p:cNvPr id="54" name="Oval 53"/>
          <p:cNvSpPr/>
          <p:nvPr/>
        </p:nvSpPr>
        <p:spPr>
          <a:xfrm>
            <a:off x="1905000" y="55626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Predicting</a:t>
            </a:r>
          </a:p>
        </p:txBody>
      </p:sp>
      <p:sp>
        <p:nvSpPr>
          <p:cNvPr id="56" name="Oval 55"/>
          <p:cNvSpPr/>
          <p:nvPr/>
        </p:nvSpPr>
        <p:spPr>
          <a:xfrm>
            <a:off x="6096000" y="2057400"/>
            <a:ext cx="228600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Analyzing</a:t>
            </a:r>
          </a:p>
        </p:txBody>
      </p:sp>
      <p:sp>
        <p:nvSpPr>
          <p:cNvPr id="57" name="Oval 56"/>
          <p:cNvSpPr/>
          <p:nvPr/>
        </p:nvSpPr>
        <p:spPr>
          <a:xfrm>
            <a:off x="6553200" y="3581400"/>
            <a:ext cx="2286000" cy="7620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58" name="Cloud 57"/>
          <p:cNvSpPr/>
          <p:nvPr/>
        </p:nvSpPr>
        <p:spPr>
          <a:xfrm>
            <a:off x="2743200" y="2438400"/>
            <a:ext cx="3657600" cy="2409825"/>
          </a:xfrm>
          <a:prstGeom prst="cloud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Cognition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59" name="Oval 58"/>
          <p:cNvSpPr/>
          <p:nvPr/>
        </p:nvSpPr>
        <p:spPr>
          <a:xfrm>
            <a:off x="4572000" y="5334000"/>
            <a:ext cx="2640013" cy="9906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Interpolating and Extrapolating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410200" y="457200"/>
            <a:ext cx="3048000" cy="990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16" name="Oval 15"/>
          <p:cNvSpPr/>
          <p:nvPr/>
        </p:nvSpPr>
        <p:spPr>
          <a:xfrm>
            <a:off x="4114800" y="1371600"/>
            <a:ext cx="3067050" cy="533400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Understanding</a:t>
            </a:r>
          </a:p>
        </p:txBody>
      </p:sp>
      <p:sp>
        <p:nvSpPr>
          <p:cNvPr id="17" name="Oval 16"/>
          <p:cNvSpPr/>
          <p:nvPr/>
        </p:nvSpPr>
        <p:spPr>
          <a:xfrm>
            <a:off x="6248400" y="2819400"/>
            <a:ext cx="2595563" cy="484188"/>
          </a:xfrm>
          <a:prstGeom prst="ellipse">
            <a:avLst/>
          </a:prstGeom>
          <a:solidFill>
            <a:srgbClr val="FF99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Synthesizing</a:t>
            </a:r>
          </a:p>
        </p:txBody>
      </p:sp>
    </p:spTree>
    <p:extLst>
      <p:ext uri="{BB962C8B-B14F-4D97-AF65-F5344CB8AC3E}">
        <p14:creationId xmlns:p14="http://schemas.microsoft.com/office/powerpoint/2010/main" val="18146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People vary in their Cognitive 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0" y="1600200"/>
            <a:ext cx="3270250" cy="4005263"/>
            <a:chOff x="624" y="1008"/>
            <a:chExt cx="2060" cy="2523"/>
          </a:xfrm>
        </p:grpSpPr>
        <p:pic>
          <p:nvPicPr>
            <p:cNvPr id="5" name="Picture 3" descr="einstein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008"/>
              <a:ext cx="2060" cy="2523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05" y="22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pic>
        <p:nvPicPr>
          <p:cNvPr id="357380" name="Picture 4" descr="http://www.anvari.org/db/cols/The_Simpsons_Characters_Picture_Gallery/Homer_Simpson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" y="1600200"/>
            <a:ext cx="4764426" cy="4764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664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A380 Cockpit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 descr="http://upload.wikimedia.org/wikipedia/commons/a/a4/Airbus_A380_cock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2432"/>
            <a:ext cx="6963993" cy="46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Arial" charset="0"/>
              </a:rPr>
              <a:t>Ergonomics = Human Factors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524000" y="1295400"/>
            <a:ext cx="1828800" cy="838200"/>
          </a:xfrm>
          <a:prstGeom prst="wedgeEllipseCallout">
            <a:avLst>
              <a:gd name="adj1" fmla="val 435"/>
              <a:gd name="adj2" fmla="val 14886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Arial" charset="0"/>
              </a:rPr>
              <a:t>Most of the World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248400" y="4876800"/>
            <a:ext cx="1828800" cy="533400"/>
          </a:xfrm>
          <a:prstGeom prst="wedgeEllipseCallout">
            <a:avLst>
              <a:gd name="adj1" fmla="val 435"/>
              <a:gd name="adj2" fmla="val -31577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Arial" charset="0"/>
              </a:rPr>
              <a:t>USA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4495800"/>
            <a:ext cx="365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 i="1">
                <a:latin typeface="Arial" charset="0"/>
              </a:rPr>
              <a:t>HFE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Workload</a:t>
            </a:r>
            <a:endParaRPr lang="en-US" dirty="0"/>
          </a:p>
        </p:txBody>
      </p:sp>
      <p:pic>
        <p:nvPicPr>
          <p:cNvPr id="6" name="Picture 5" descr="San Luis Obispo 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792" y="2895600"/>
            <a:ext cx="4026408" cy="301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hailand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392" y="2895600"/>
            <a:ext cx="4051808" cy="303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1371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Mental Workload = Information / (Time * Training)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People vary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Stress is important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66800" y="1219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72200" cy="52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Three Mile Island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0" y="3172058"/>
            <a:ext cx="6859282" cy="2940989"/>
            <a:chOff x="6077784" y="2860705"/>
            <a:chExt cx="2686498" cy="971688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6565448" y="3131031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Emotion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Snip Diagonal Corner Rectangle 3"/>
            <p:cNvSpPr/>
            <p:nvPr/>
          </p:nvSpPr>
          <p:spPr>
            <a:xfrm>
              <a:off x="6891996" y="2860705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Esthetics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Snip Diagonal Corner Rectangle 4"/>
            <p:cNvSpPr/>
            <p:nvPr/>
          </p:nvSpPr>
          <p:spPr>
            <a:xfrm>
              <a:off x="7589073" y="2971420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Elegance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Snip Diagonal Corner Rectangle 5"/>
            <p:cNvSpPr/>
            <p:nvPr/>
          </p:nvSpPr>
          <p:spPr>
            <a:xfrm>
              <a:off x="6805176" y="3601039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Attitude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7531031" y="3415955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Mood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Snip Diagonal Corner Rectangle 7"/>
            <p:cNvSpPr/>
            <p:nvPr/>
          </p:nvSpPr>
          <p:spPr>
            <a:xfrm>
              <a:off x="8046710" y="3203430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Motivation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6077784" y="3362385"/>
              <a:ext cx="717572" cy="231354"/>
            </a:xfrm>
            <a:prstGeom prst="snip2Diag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Excitement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4" descr="http://www.watchesretailer.com/images/t5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714" y="609600"/>
            <a:ext cx="2743200" cy="2743200"/>
          </a:xfrm>
          <a:prstGeom prst="rect">
            <a:avLst/>
          </a:prstGeom>
          <a:noFill/>
        </p:spPr>
      </p:pic>
      <p:pic>
        <p:nvPicPr>
          <p:cNvPr id="12" name="Picture 2" descr="http://www.watcheshead.com/wp-content/uploads/2009/03/rolex-oyster-perpetual-date-j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16" y="1192497"/>
            <a:ext cx="2771775" cy="31611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41248"/>
          </a:xfrm>
        </p:spPr>
        <p:txBody>
          <a:bodyPr/>
          <a:lstStyle/>
          <a:p>
            <a:r>
              <a:rPr lang="en-US" dirty="0" smtClean="0"/>
              <a:t>Affective Factors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AA4CE-CA3F-474F-87A0-D438EB94B7D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304800" y="1219200"/>
            <a:ext cx="8305798" cy="5257800"/>
            <a:chOff x="171787" y="4068062"/>
            <a:chExt cx="3321331" cy="242862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7-Point Star 6"/>
            <p:cNvSpPr/>
            <p:nvPr/>
          </p:nvSpPr>
          <p:spPr>
            <a:xfrm>
              <a:off x="1510388" y="4778056"/>
              <a:ext cx="1362662" cy="859316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Acoustic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Hearing loss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379668" y="4831763"/>
              <a:ext cx="2870288" cy="1664925"/>
              <a:chOff x="379668" y="4831763"/>
              <a:chExt cx="2870288" cy="1664925"/>
            </a:xfrm>
            <a:grpFill/>
          </p:grpSpPr>
          <p:sp>
            <p:nvSpPr>
              <p:cNvPr id="6" name="7-Point Star 5"/>
              <p:cNvSpPr/>
              <p:nvPr/>
            </p:nvSpPr>
            <p:spPr>
              <a:xfrm>
                <a:off x="379668" y="4831763"/>
                <a:ext cx="1362662" cy="966730"/>
              </a:xfrm>
              <a:prstGeom prst="star7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Thermal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Heat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Humidity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Cold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Air movement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7-Point Star 7"/>
              <p:cNvSpPr/>
              <p:nvPr/>
            </p:nvSpPr>
            <p:spPr>
              <a:xfrm>
                <a:off x="611610" y="5637372"/>
                <a:ext cx="1362662" cy="859316"/>
              </a:xfrm>
              <a:prstGeom prst="star7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Vibration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Hand / Arm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Whole body</a:t>
                </a:r>
              </a:p>
            </p:txBody>
          </p:sp>
          <p:sp>
            <p:nvSpPr>
              <p:cNvPr id="9" name="7-Point Star 8"/>
              <p:cNvSpPr/>
              <p:nvPr/>
            </p:nvSpPr>
            <p:spPr>
              <a:xfrm>
                <a:off x="1742330" y="5529957"/>
                <a:ext cx="1507626" cy="859316"/>
              </a:xfrm>
              <a:prstGeom prst="star7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Light and Dark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Vision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Contrast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Color</a:t>
                </a:r>
              </a:p>
            </p:txBody>
          </p:sp>
        </p:grpSp>
        <p:sp>
          <p:nvSpPr>
            <p:cNvPr id="12" name="7-Point Star 11"/>
            <p:cNvSpPr/>
            <p:nvPr/>
          </p:nvSpPr>
          <p:spPr>
            <a:xfrm>
              <a:off x="2130456" y="4068062"/>
              <a:ext cx="1362662" cy="859316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Chemical and Biological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933560" y="4068062"/>
              <a:ext cx="1362662" cy="859316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Gravitational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171787" y="4173654"/>
              <a:ext cx="1057952" cy="809542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Pressure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Under Water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Altitude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9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pic>
        <p:nvPicPr>
          <p:cNvPr id="248833" name="Picture 1" descr="C:\Documents and Settings\Brian Peacock\Local Settings\Temporary Internet Files\Content.IE5\9HKXZNOK\MC9000902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2714531" cy="1949513"/>
          </a:xfrm>
          <a:prstGeom prst="rect">
            <a:avLst/>
          </a:prstGeom>
          <a:noFill/>
        </p:spPr>
      </p:pic>
      <p:pic>
        <p:nvPicPr>
          <p:cNvPr id="248834" name="Picture 2" descr="C:\Documents and Settings\Brian Peacock\Local Settings\Temporary Internet Files\Content.IE5\AJGRZ2A5\MC900053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313"/>
            <a:ext cx="1676400" cy="2057687"/>
          </a:xfrm>
          <a:prstGeom prst="rect">
            <a:avLst/>
          </a:prstGeom>
          <a:noFill/>
        </p:spPr>
      </p:pic>
      <p:pic>
        <p:nvPicPr>
          <p:cNvPr id="248835" name="Picture 3" descr="C:\Documents and Settings\Brian Peacock\Local Settings\Temporary Internet Files\Content.IE5\9HKXZNOK\MC9000649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1776679" cy="1567282"/>
          </a:xfrm>
          <a:prstGeom prst="rect">
            <a:avLst/>
          </a:prstGeom>
          <a:noFill/>
        </p:spPr>
      </p:pic>
      <p:pic>
        <p:nvPicPr>
          <p:cNvPr id="248840" name="Picture 8" descr="C:\Documents and Settings\Brian Peacock\Local Settings\Temporary Internet Files\Content.IE5\MLXLW6GL\MP9004097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962400"/>
            <a:ext cx="3125541" cy="2082880"/>
          </a:xfrm>
          <a:prstGeom prst="rect">
            <a:avLst/>
          </a:prstGeom>
          <a:noFill/>
        </p:spPr>
      </p:pic>
      <p:pic>
        <p:nvPicPr>
          <p:cNvPr id="248841" name="Picture 9" descr="C:\Documents and Settings\Brian Peacock\Local Settings\Temporary Internet Files\Content.IE5\UFTRNBP3\MP90028987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676400"/>
            <a:ext cx="3048000" cy="20574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066800" y="1219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Heat and Humidity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 descr="http://images.ccohs.ca/oshanswers/Chart0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4578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69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1242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92162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Social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1910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Hierarchies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895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Cooperation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16764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038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Competition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4478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Language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Jargon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5334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Jobs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Supervision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5720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Businesses and Companies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962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Factors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60377"/>
            <a:ext cx="3772736" cy="39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Brian Peacock\Local Settings\Temporary Internet Files\Content.IE5\MLXLW6GL\MP9001455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386" y="228600"/>
            <a:ext cx="446467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bataanmarch.com/images/XQ1F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50977"/>
            <a:ext cx="4493670" cy="299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457200" y="1371600"/>
            <a:ext cx="2895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2" descr="http://spellthemagic.com/wp-content/uploads/2012/04/People-riding-motorbikes-theguardiancouk-spellthemag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9" y="0"/>
            <a:ext cx="9333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44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6075528" y="3157186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 Cycle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976013" y="1572907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47130" y="2104031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Pacing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3600" y="5373807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Remembering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1000" y="2291693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Acceleration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79443" y="1224893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Velocity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527343" y="2561231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657600" y="4739189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Movement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89628" y="388620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Reaction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-42650" y="3129889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Psychological Refractoriness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69992" y="83820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838200" y="464820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Fatigue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598192" y="556260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Vigilance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075330" y="1570631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Circadian Rhythms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241343" y="3063924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Mental Workload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98843" y="4481015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Duty Cycle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38200" y="388620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Shift 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8807" y="5302160"/>
            <a:ext cx="2971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98143" y="81892"/>
            <a:ext cx="8229600" cy="12897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/>
              <a:t>Time Factors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heredcollision.files.wordpress.com/2010/09/2001-a-space-odyssey-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6" y="228600"/>
            <a:ext cx="8635999" cy="647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600200"/>
            <a:ext cx="245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Tools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79862"/>
            <a:ext cx="3331390" cy="20433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History of Ergonomics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838200" y="533400"/>
          <a:ext cx="7239000" cy="574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Slide" r:id="rId4" imgW="4546600" imgH="3416300" progId="">
                  <p:embed/>
                </p:oleObj>
              </mc:Choice>
              <mc:Fallback>
                <p:oleObj name="Slide" r:id="rId4" imgW="4546600" imgH="3416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7239000" cy="5741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Time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2743200" cy="4572000"/>
          </a:xfrm>
        </p:spPr>
        <p:txBody>
          <a:bodyPr/>
          <a:lstStyle/>
          <a:p>
            <a:r>
              <a:rPr lang="en-US" dirty="0" smtClean="0"/>
              <a:t>Time Pressure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Vigilance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Forgetting</a:t>
            </a:r>
          </a:p>
          <a:p>
            <a:r>
              <a:rPr lang="en-US" dirty="0" smtClean="0"/>
              <a:t>Reaction time</a:t>
            </a:r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962400" y="304800"/>
          <a:ext cx="39624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05200" y="3429000"/>
            <a:ext cx="51054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0488" tIns="44450" rIns="90488" bIns="44450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 = a + b log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(2A/W) 		Fitts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MT	=	Movement Time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a, b 	=	Individual and Situational 			Constants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		=	Amplitude of Movement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		=	Width of Target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2A/W	=	Index of Difficulty (ID)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Lag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074" name="Picture 2" descr="http://memorise.org/wp-content/uploads/2014/05/jetlagapps_com_timezone_clocks_shutterstock_24754498_72dpi_komprimi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318375" cy="41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8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6Us and 2Ms of Usability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6477000" cy="5105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Utility</a:t>
            </a:r>
          </a:p>
          <a:p>
            <a:pPr lvl="1"/>
            <a:r>
              <a:rPr lang="en-US" sz="1600" dirty="0" smtClean="0"/>
              <a:t>Is the system useful?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Usage and Misusage</a:t>
            </a:r>
          </a:p>
          <a:p>
            <a:pPr lvl="1"/>
            <a:r>
              <a:rPr lang="en-US" sz="1600" dirty="0" smtClean="0"/>
              <a:t>How and in what context will the system be used? </a:t>
            </a:r>
          </a:p>
          <a:p>
            <a:pPr lvl="1"/>
            <a:r>
              <a:rPr lang="en-US" sz="1600" dirty="0" smtClean="0"/>
              <a:t>What possible extreme contexts may be predicted</a:t>
            </a:r>
          </a:p>
          <a:p>
            <a:r>
              <a:rPr lang="en-US" sz="2000" b="1" dirty="0" smtClean="0"/>
              <a:t>Usability</a:t>
            </a:r>
          </a:p>
          <a:p>
            <a:pPr lvl="1"/>
            <a:r>
              <a:rPr lang="en-US" sz="1600" dirty="0" smtClean="0"/>
              <a:t>Is the system easy to use or misuse?</a:t>
            </a:r>
            <a:r>
              <a:rPr lang="en-US" sz="1800" b="1" dirty="0" smtClean="0"/>
              <a:t> </a:t>
            </a:r>
          </a:p>
          <a:p>
            <a:r>
              <a:rPr lang="en-US" sz="2000" b="1" dirty="0" smtClean="0"/>
              <a:t>Utilization</a:t>
            </a:r>
          </a:p>
          <a:p>
            <a:pPr lvl="1"/>
            <a:r>
              <a:rPr lang="en-US" sz="1600" dirty="0" smtClean="0"/>
              <a:t>How often and by how many people is the system used?</a:t>
            </a:r>
            <a:endParaRPr lang="en-US" sz="1800" dirty="0" smtClean="0"/>
          </a:p>
          <a:p>
            <a:r>
              <a:rPr lang="en-US" sz="2000" b="1" dirty="0" smtClean="0"/>
              <a:t>Users and </a:t>
            </a:r>
            <a:r>
              <a:rPr lang="en-US" sz="2400" b="1" dirty="0" err="1" smtClean="0"/>
              <a:t>M</a:t>
            </a:r>
            <a:r>
              <a:rPr lang="en-US" sz="2000" b="1" dirty="0" err="1" smtClean="0"/>
              <a:t>isusers</a:t>
            </a:r>
            <a:endParaRPr lang="en-US" sz="2000" b="1" dirty="0" smtClean="0"/>
          </a:p>
          <a:p>
            <a:pPr lvl="1"/>
            <a:r>
              <a:rPr lang="en-US" sz="1600" dirty="0" smtClean="0"/>
              <a:t>Who are the users and possible misusers?</a:t>
            </a:r>
            <a:endParaRPr lang="en-US" sz="1800" dirty="0" smtClean="0"/>
          </a:p>
          <a:p>
            <a:r>
              <a:rPr lang="en-US" sz="2000" b="1" dirty="0" smtClean="0"/>
              <a:t>User Error</a:t>
            </a:r>
          </a:p>
          <a:p>
            <a:pPr lvl="1"/>
            <a:r>
              <a:rPr lang="en-US" sz="1600" dirty="0" smtClean="0"/>
              <a:t>What kinds of error can be made, when and how will they be made, how frequently and what are the possible consequences?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2667000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Design Requirements - Voice Of </a:t>
            </a:r>
            <a:r>
              <a:rPr lang="en-US" sz="3200" b="1" smtClean="0"/>
              <a:t>the Customers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is the customer?</a:t>
            </a:r>
          </a:p>
          <a:p>
            <a:pPr lvl="1"/>
            <a:r>
              <a:rPr lang="en-US" dirty="0" smtClean="0"/>
              <a:t>End user?</a:t>
            </a:r>
          </a:p>
          <a:p>
            <a:pPr lvl="1"/>
            <a:r>
              <a:rPr lang="en-US" dirty="0" smtClean="0"/>
              <a:t>Maintainer?</a:t>
            </a:r>
          </a:p>
          <a:p>
            <a:pPr lvl="1"/>
            <a:r>
              <a:rPr lang="en-US" dirty="0" smtClean="0"/>
              <a:t>Procurement department?</a:t>
            </a:r>
          </a:p>
          <a:p>
            <a:pPr lvl="1"/>
            <a:r>
              <a:rPr lang="en-US" dirty="0" smtClean="0"/>
              <a:t>Shareholders?</a:t>
            </a:r>
          </a:p>
          <a:p>
            <a:pPr lvl="1"/>
            <a:r>
              <a:rPr lang="en-US" dirty="0" smtClean="0"/>
              <a:t>Manufacturing employees?</a:t>
            </a:r>
          </a:p>
          <a:p>
            <a:pPr lvl="1"/>
            <a:r>
              <a:rPr lang="en-US" dirty="0" smtClean="0"/>
              <a:t>Your manager?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038600"/>
            <a:ext cx="1066800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E4S4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642408"/>
            <a:ext cx="3352800" cy="193899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What are their requirements?</a:t>
            </a:r>
          </a:p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Different customers have different requirements!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876800"/>
            <a:ext cx="15240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6Us</a:t>
            </a:r>
            <a:endParaRPr lang="en-US" sz="6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11430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85022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Complexity is Everywhere</a:t>
            </a: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1828800" y="1564416"/>
            <a:ext cx="6172198" cy="4343400"/>
            <a:chOff x="152401" y="3733800"/>
            <a:chExt cx="3886199" cy="2057400"/>
          </a:xfrm>
        </p:grpSpPr>
        <p:sp>
          <p:nvSpPr>
            <p:cNvPr id="11" name="Rectangle 10"/>
            <p:cNvSpPr/>
            <p:nvPr/>
          </p:nvSpPr>
          <p:spPr>
            <a:xfrm>
              <a:off x="1495778" y="4419600"/>
              <a:ext cx="1247422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Integration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 Interfaces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Interactions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Intra actions Interferences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Interdependencies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3733800"/>
              <a:ext cx="1447800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Rules and Regulations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1" y="4419600"/>
              <a:ext cx="1343378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Technology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H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5222" y="4419600"/>
              <a:ext cx="1343378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People</a:t>
              </a:r>
            </a:p>
            <a:p>
              <a:pPr algn="ctr"/>
              <a:endParaRPr lang="en-US" sz="24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L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1600" y="5105400"/>
              <a:ext cx="1447800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Context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(Environment)</a:t>
              </a:r>
            </a:p>
            <a:p>
              <a:pPr algn="ctr"/>
              <a:endParaRPr lang="en-US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5399985"/>
            <a:ext cx="27432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 adaptation of the Edwards “SHEL” model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198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http://jwilson.coe.uga.edu/EMAT6680Su09/Floer/6690/Stat%20Essay/normal_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22740"/>
            <a:ext cx="7162800" cy="51824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is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A4CE-CA3F-474F-87A0-D438EB94B7D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6096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Ergonomics Purpose and Achilles' Heel</a:t>
            </a:r>
            <a:endParaRPr lang="en-US" sz="2400" b="1" i="1" dirty="0"/>
          </a:p>
        </p:txBody>
      </p:sp>
      <p:sp>
        <p:nvSpPr>
          <p:cNvPr id="5" name="Oval 4"/>
          <p:cNvSpPr/>
          <p:nvPr/>
        </p:nvSpPr>
        <p:spPr>
          <a:xfrm>
            <a:off x="609600" y="4038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Physical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133600"/>
            <a:ext cx="12954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Cognitive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30480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Social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2133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Affective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0" y="40386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Context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1295400"/>
            <a:ext cx="13716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Temporal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3048000"/>
            <a:ext cx="1143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Sensory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400" b="1" dirty="0" smtClean="0"/>
              <a:t>Course Objectives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3600" dirty="0" smtClean="0"/>
              <a:t>	To train product / process / manufacturing / industrial engineers in the applications of Ergonomics and Human Factors foundations,  tools and techniques </a:t>
            </a:r>
            <a:r>
              <a:rPr lang="en-US" sz="3600" dirty="0" smtClean="0"/>
              <a:t>in </a:t>
            </a:r>
            <a:r>
              <a:rPr lang="en-US" sz="3600" dirty="0" smtClean="0"/>
              <a:t>manufacturing and maintenance. </a:t>
            </a:r>
          </a:p>
          <a:p>
            <a:pPr algn="ctr">
              <a:buNone/>
            </a:pP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370012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Structure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772400" cy="4572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000" dirty="0" smtClean="0"/>
              <a:t>The course will comprise six 3 hour sessions consisting of lectures, demonstrations, case studies, small group discussions and classroom exercises.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1370012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EasyErgoLab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Class members as subjects</a:t>
            </a:r>
          </a:p>
          <a:p>
            <a:pPr lvl="1"/>
            <a:r>
              <a:rPr lang="en-US" sz="2000" dirty="0" smtClean="0"/>
              <a:t>Materials and artefacts in the classroom</a:t>
            </a:r>
          </a:p>
          <a:p>
            <a:pPr lvl="1"/>
            <a:r>
              <a:rPr lang="en-US" sz="2000" dirty="0" smtClean="0"/>
              <a:t>Materials and artefacts brought by the class members</a:t>
            </a:r>
          </a:p>
          <a:p>
            <a:pPr lvl="1"/>
            <a:r>
              <a:rPr lang="en-US" sz="2000" dirty="0" smtClean="0"/>
              <a:t>Workplace equipment, processes and tools</a:t>
            </a:r>
          </a:p>
          <a:p>
            <a:pPr lvl="1"/>
            <a:r>
              <a:rPr lang="en-US" sz="2000" dirty="0" smtClean="0"/>
              <a:t>Pictures and videos</a:t>
            </a:r>
          </a:p>
          <a:p>
            <a:pPr lvl="1"/>
            <a:r>
              <a:rPr lang="en-US" sz="2000" dirty="0" smtClean="0"/>
              <a:t>Systems and Processes in the environment</a:t>
            </a:r>
          </a:p>
          <a:p>
            <a:pPr lvl="1"/>
            <a:r>
              <a:rPr lang="en-US" sz="2000" dirty="0" smtClean="0"/>
              <a:t>Web based artefacts</a:t>
            </a:r>
            <a:endParaRPr lang="en-US" sz="2000" dirty="0"/>
          </a:p>
        </p:txBody>
      </p:sp>
      <p:pic>
        <p:nvPicPr>
          <p:cNvPr id="7" name="Picture 21" descr="http://spaceflight.nasa.gov/gallery/images/shuttle/sts-109/lores/s109e5401.jpg"/>
          <p:cNvPicPr>
            <a:picLocks noChangeAspect="1" noChangeArrowheads="1"/>
          </p:cNvPicPr>
          <p:nvPr/>
        </p:nvPicPr>
        <p:blipFill>
          <a:blip r:embed="rId3" cstate="print"/>
          <a:srcRect b="5419"/>
          <a:stretch>
            <a:fillRect/>
          </a:stretch>
        </p:blipFill>
        <p:spPr bwMode="auto">
          <a:xfrm>
            <a:off x="5029200" y="1676400"/>
            <a:ext cx="3788229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5188803"/>
            <a:ext cx="7734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Participation</a:t>
            </a:r>
          </a:p>
          <a:p>
            <a:pPr algn="ctr"/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Please bring pictures, sketches, descriptions, problems of your jobs</a:t>
            </a:r>
            <a:endParaRPr lang="en-US" sz="2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0" y="1219200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Six Us of Usability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867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2700" b="1" dirty="0" smtClean="0"/>
              <a:t>Utility</a:t>
            </a:r>
          </a:p>
          <a:p>
            <a:pPr lvl="1"/>
            <a:r>
              <a:rPr lang="en-US" sz="2500" dirty="0" smtClean="0"/>
              <a:t>Is the system useful?</a:t>
            </a:r>
          </a:p>
          <a:p>
            <a:r>
              <a:rPr lang="en-US" sz="2700" b="1" dirty="0" smtClean="0"/>
              <a:t>Users and misusers</a:t>
            </a:r>
          </a:p>
          <a:p>
            <a:pPr lvl="1"/>
            <a:r>
              <a:rPr lang="en-US" sz="2500" dirty="0" smtClean="0"/>
              <a:t>Who are the users?</a:t>
            </a:r>
          </a:p>
          <a:p>
            <a:pPr lvl="1"/>
            <a:r>
              <a:rPr lang="en-US" sz="2500" dirty="0" smtClean="0"/>
              <a:t>What kind of misusers are possible?</a:t>
            </a:r>
          </a:p>
          <a:p>
            <a:r>
              <a:rPr lang="en-US" sz="2700" b="1" dirty="0" smtClean="0"/>
              <a:t>Usage and Misusage</a:t>
            </a:r>
          </a:p>
          <a:p>
            <a:pPr lvl="1"/>
            <a:r>
              <a:rPr lang="en-US" sz="2500" dirty="0" smtClean="0"/>
              <a:t>How is the system used?</a:t>
            </a:r>
          </a:p>
          <a:p>
            <a:pPr lvl="1"/>
            <a:r>
              <a:rPr lang="en-US" sz="2500" dirty="0" smtClean="0"/>
              <a:t>What is the normal context?</a:t>
            </a:r>
          </a:p>
          <a:p>
            <a:pPr lvl="1"/>
            <a:r>
              <a:rPr lang="en-US" sz="2500" dirty="0" smtClean="0"/>
              <a:t>What possible extreme contexts may be predicted</a:t>
            </a:r>
          </a:p>
          <a:p>
            <a:r>
              <a:rPr lang="en-US" sz="2700" b="1" dirty="0" smtClean="0"/>
              <a:t>Utilization</a:t>
            </a:r>
          </a:p>
          <a:p>
            <a:pPr lvl="1"/>
            <a:r>
              <a:rPr lang="en-US" sz="2500" dirty="0" smtClean="0"/>
              <a:t>How often and by how many people?</a:t>
            </a:r>
          </a:p>
          <a:p>
            <a:r>
              <a:rPr lang="en-US" sz="2700" b="1" dirty="0" smtClean="0"/>
              <a:t>Usability</a:t>
            </a:r>
          </a:p>
          <a:p>
            <a:pPr lvl="1"/>
            <a:r>
              <a:rPr lang="en-US" sz="2500" dirty="0" smtClean="0"/>
              <a:t>Is the system easy to use or misuse?</a:t>
            </a:r>
          </a:p>
          <a:p>
            <a:r>
              <a:rPr lang="en-US" sz="2700" b="1" dirty="0" smtClean="0"/>
              <a:t>User Error</a:t>
            </a:r>
          </a:p>
          <a:p>
            <a:pPr lvl="1"/>
            <a:r>
              <a:rPr lang="en-US" sz="2500" dirty="0" smtClean="0"/>
              <a:t>What kinds of error can be made, how frequently and what are the consequences?</a:t>
            </a:r>
            <a:endParaRPr lang="en-US" sz="2500" dirty="0"/>
          </a:p>
        </p:txBody>
      </p:sp>
      <p:pic>
        <p:nvPicPr>
          <p:cNvPr id="4099" name="Picture 3" descr="C:\Documents and Settings\Brian Peacock\Local Settings\Temporary Internet Files\Content.IE5\CM1AHEQR\MPj041172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4085"/>
            <a:ext cx="1752600" cy="262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85800"/>
            <a:ext cx="16749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1803737"/>
            <a:ext cx="15240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6Us</a:t>
            </a:r>
            <a:endParaRPr lang="en-US" sz="6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293812"/>
            <a:ext cx="556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1728</TotalTime>
  <Words>1448</Words>
  <Application>Microsoft Office PowerPoint</Application>
  <PresentationFormat>On-screen Show (4:3)</PresentationFormat>
  <Paragraphs>595</Paragraphs>
  <Slides>56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Equity</vt:lpstr>
      <vt:lpstr>Slide</vt:lpstr>
      <vt:lpstr>Human Factors in Manufacturing: Introduction, Purpose and Scope</vt:lpstr>
      <vt:lpstr>Prescott Arizona</vt:lpstr>
      <vt:lpstr>The Internet knows much more about Ergonomics than I do!!  Use it wisely!!  </vt:lpstr>
      <vt:lpstr>PowerPoint Presentation</vt:lpstr>
      <vt:lpstr>The History of Ergonomics</vt:lpstr>
      <vt:lpstr>Course Objectives</vt:lpstr>
      <vt:lpstr>Structure</vt:lpstr>
      <vt:lpstr>EasyErgoLab</vt:lpstr>
      <vt:lpstr>The Six Us of Usability</vt:lpstr>
      <vt:lpstr>Scope of Ergonomics</vt:lpstr>
      <vt:lpstr>PowerPoint Presentation</vt:lpstr>
      <vt:lpstr>Ergonomics is Everywhere</vt:lpstr>
      <vt:lpstr>Agriculture</vt:lpstr>
      <vt:lpstr>Manufacturing</vt:lpstr>
      <vt:lpstr>Traffic</vt:lpstr>
      <vt:lpstr>Space</vt:lpstr>
      <vt:lpstr>Complexity is Everywhere</vt:lpstr>
      <vt:lpstr>Variability is Everywhere</vt:lpstr>
      <vt:lpstr>Outcomes - Multiple Purposes of Design</vt:lpstr>
      <vt:lpstr>Tradeoffs</vt:lpstr>
      <vt:lpstr>The Design Cycle</vt:lpstr>
      <vt:lpstr>PowerPoint Presentation</vt:lpstr>
      <vt:lpstr>How Ergonomics Works</vt:lpstr>
      <vt:lpstr>The Ergo Cop Problem</vt:lpstr>
      <vt:lpstr>Lifecycle</vt:lpstr>
      <vt:lpstr>The Process of Ergonomics</vt:lpstr>
      <vt:lpstr>The Design Problem</vt:lpstr>
      <vt:lpstr> When Ergonomics Works RASDEI</vt:lpstr>
      <vt:lpstr>Ergonomics Practice Requirements</vt:lpstr>
      <vt:lpstr>Physical Ergonomics</vt:lpstr>
      <vt:lpstr>People vary in Shape and Size</vt:lpstr>
      <vt:lpstr>People vary in their Speed</vt:lpstr>
      <vt:lpstr>Sensory Factors</vt:lpstr>
      <vt:lpstr>The Challenge of Design Control and Resilience</vt:lpstr>
      <vt:lpstr>Vision Varies</vt:lpstr>
      <vt:lpstr>Cognitive Factors</vt:lpstr>
      <vt:lpstr>Cognition is complex</vt:lpstr>
      <vt:lpstr>People vary in their Cognitive abilities</vt:lpstr>
      <vt:lpstr>A380 Cockpit</vt:lpstr>
      <vt:lpstr>Mental Workload</vt:lpstr>
      <vt:lpstr>Three Mile Island</vt:lpstr>
      <vt:lpstr>Affective Factors</vt:lpstr>
      <vt:lpstr>Environmental Factors</vt:lpstr>
      <vt:lpstr>Environmental Factors</vt:lpstr>
      <vt:lpstr>Heat and Humidity</vt:lpstr>
      <vt:lpstr>Social Factors</vt:lpstr>
      <vt:lpstr>Social Factors</vt:lpstr>
      <vt:lpstr>PowerPoint Presentation</vt:lpstr>
      <vt:lpstr>Time Factors</vt:lpstr>
      <vt:lpstr>PowerPoint Presentation</vt:lpstr>
      <vt:lpstr>Time Factors</vt:lpstr>
      <vt:lpstr>Jet Lag</vt:lpstr>
      <vt:lpstr>The 6Us and 2Ms of Usability</vt:lpstr>
      <vt:lpstr>Design Requirements - Voice Of the Customers</vt:lpstr>
      <vt:lpstr>Complexity is Everywhere</vt:lpstr>
      <vt:lpstr>Variability is Everywhere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Ergonomics</dc:title>
  <dc:creator>Owner</dc:creator>
  <cp:lastModifiedBy>user</cp:lastModifiedBy>
  <cp:revision>140</cp:revision>
  <cp:lastPrinted>2010-08-01T06:47:04Z</cp:lastPrinted>
  <dcterms:created xsi:type="dcterms:W3CDTF">2010-08-01T06:21:50Z</dcterms:created>
  <dcterms:modified xsi:type="dcterms:W3CDTF">2014-07-03T13:43:46Z</dcterms:modified>
</cp:coreProperties>
</file>