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05" r:id="rId2"/>
    <p:sldId id="299" r:id="rId3"/>
    <p:sldId id="300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98" r:id="rId13"/>
    <p:sldId id="269" r:id="rId14"/>
    <p:sldId id="270" r:id="rId15"/>
    <p:sldId id="281" r:id="rId16"/>
    <p:sldId id="282" r:id="rId17"/>
    <p:sldId id="257" r:id="rId18"/>
    <p:sldId id="302" r:id="rId19"/>
    <p:sldId id="303" r:id="rId20"/>
    <p:sldId id="304" r:id="rId21"/>
  </p:sldIdLst>
  <p:sldSz cx="9144000" cy="6858000" type="screen4x3"/>
  <p:notesSz cx="6765925" cy="9867900"/>
  <p:custDataLst>
    <p:tags r:id="rId2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0018"/>
    <a:srgbClr val="FFFFFF"/>
    <a:srgbClr val="474B55"/>
    <a:srgbClr val="891545"/>
    <a:srgbClr val="9C004E"/>
    <a:srgbClr val="595A62"/>
    <a:srgbClr val="93176C"/>
    <a:srgbClr val="A41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72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12" y="600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:p14="http://schemas.microsoft.com/office/powerpoint/2010/main" xmlns="" val="118216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39775"/>
            <a:ext cx="5918200" cy="444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3692" y="175104"/>
            <a:ext cx="4867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:p14="http://schemas.microsoft.com/office/powerpoint/2010/main" xmlns="" val="2968711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58AF-2976-493D-B8E7-01175EC2CA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911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1F186-4616-4023-BC74-9D2D22380138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66736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DC5BA-8FD3-4AA9-AC8B-B13D53D0C53B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32062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53C60-7F5D-492F-B825-1C75CD65F84B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88805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20FED-AA34-4CAD-8C55-54AD61C7B0E6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84322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42550-1DF9-4A27-91EB-612175A26055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4286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FB12A-5367-42B6-9A01-DFCCE94769C6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05882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4CD8C-1E15-47E3-81FB-A111B6FF2B46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333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68FE6-FF2B-417B-A700-205ECE7D45E4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6257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149B7D-363E-4D64-87D7-823263DA7311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90085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E1CF-6EE1-457C-8DF2-95037D69ED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25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630A1-701D-445F-AD2D-0ECE58FFF48B}" type="slidenum">
              <a:rPr lang="en-US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71130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CF92E-DF32-496B-BEB5-659B736C6E1C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76288"/>
            <a:ext cx="4910137" cy="3683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4" y="4714664"/>
            <a:ext cx="4961678" cy="438573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9502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7126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00A4BBB-ACA5-4C09-B62B-B9E166B71430}" type="datetime1">
              <a:rPr lang="en-US" smtClean="0"/>
              <a:pPr/>
              <a:t>04/11/2013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F5E98A2F-724C-44A5-BB95-4BB4DF05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B04DE6ED-3900-418C-84E8-11EEB12B0836}" type="datetime1">
              <a:rPr lang="en-US" smtClean="0"/>
              <a:pPr/>
              <a:t>04/11/2013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D5C6F392-362F-4A7C-B538-D6F3E4212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8" r:id="rId3"/>
    <p:sldLayoutId id="2147483667" r:id="rId4"/>
    <p:sldLayoutId id="2147483670" r:id="rId5"/>
    <p:sldLayoutId id="2147483671" r:id="rId6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26642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cs typeface="Lucida Sans" pitchFamily="34" charset="0"/>
              </a:rPr>
              <a:t> </a:t>
            </a:r>
            <a:r>
              <a:rPr lang="en-US" sz="2800" b="1" dirty="0">
                <a:latin typeface="Lucida Sans" panose="020B0602030504020204" pitchFamily="34" charset="0"/>
                <a:ea typeface="ヒラギノ角ゴ Pro W3" pitchFamily="120" charset="-128"/>
              </a:rPr>
              <a:t>Decisions, Targets and Learning</a:t>
            </a:r>
            <a:br>
              <a:rPr lang="en-US" sz="2800" b="1" dirty="0">
                <a:latin typeface="Lucida Sans" panose="020B0602030504020204" pitchFamily="34" charset="0"/>
                <a:ea typeface="ヒラギノ角ゴ Pro W3" pitchFamily="120" charset="-128"/>
              </a:rPr>
            </a:br>
            <a:r>
              <a:rPr lang="en-US" sz="2800" b="1" dirty="0" smtClean="0">
                <a:ea typeface="ヒラギノ角ゴ Pro W3" pitchFamily="120" charset="-128"/>
              </a:rPr>
              <a:t/>
            </a:r>
            <a:br>
              <a:rPr lang="en-US" sz="2800" b="1" dirty="0" smtClean="0">
                <a:ea typeface="ヒラギノ角ゴ Pro W3" pitchFamily="120" charset="-128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 </a:t>
            </a:r>
            <a:r>
              <a:rPr lang="en-US" sz="2000" i="1" dirty="0" smtClean="0">
                <a:ea typeface="ヒラギノ角ゴ Pro W3" pitchFamily="120" charset="-128"/>
              </a:rPr>
              <a:t/>
            </a:r>
            <a:br>
              <a:rPr lang="en-US" sz="2000" i="1" dirty="0" smtClean="0">
                <a:ea typeface="ヒラギノ角ゴ Pro W3" pitchFamily="120" charset="-128"/>
              </a:rPr>
            </a:br>
            <a:endParaRPr lang="en-US" sz="2400" i="1" dirty="0" smtClean="0"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9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Fitts Law(1954)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 lIns="90488" tIns="44450" rIns="90488" bIns="44450"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MT = a + b</a:t>
            </a:r>
            <a:r>
              <a:rPr lang="en-US" sz="2800" dirty="0"/>
              <a:t>*</a:t>
            </a:r>
            <a:r>
              <a:rPr lang="en-US" sz="2800" dirty="0" smtClean="0"/>
              <a:t>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800" dirty="0" smtClean="0"/>
              <a:t>(2A/W)</a:t>
            </a:r>
          </a:p>
          <a:p>
            <a:pPr>
              <a:buFontTx/>
              <a:buNone/>
            </a:pPr>
            <a:r>
              <a:rPr lang="en-US" sz="2800" dirty="0" smtClean="0"/>
              <a:t>where:</a:t>
            </a:r>
          </a:p>
          <a:p>
            <a:pPr>
              <a:buFontTx/>
              <a:buNone/>
            </a:pPr>
            <a:r>
              <a:rPr lang="en-US" sz="2800" dirty="0" smtClean="0"/>
              <a:t>	MT		=	Movement Time</a:t>
            </a:r>
          </a:p>
          <a:p>
            <a:pPr>
              <a:buFontTx/>
              <a:buNone/>
            </a:pPr>
            <a:r>
              <a:rPr lang="en-US" sz="2800" dirty="0" smtClean="0"/>
              <a:t>	a, b 	=	Individual and Situational Constants</a:t>
            </a:r>
          </a:p>
          <a:p>
            <a:pPr>
              <a:buFontTx/>
              <a:buNone/>
            </a:pPr>
            <a:r>
              <a:rPr lang="en-US" sz="2800" dirty="0" smtClean="0"/>
              <a:t>	A		=	Amplitude of Movement</a:t>
            </a:r>
          </a:p>
          <a:p>
            <a:pPr>
              <a:buFontTx/>
              <a:buNone/>
            </a:pPr>
            <a:r>
              <a:rPr lang="en-US" sz="2800" dirty="0" smtClean="0"/>
              <a:t>	W		=	Width of Target	</a:t>
            </a:r>
          </a:p>
          <a:p>
            <a:pPr>
              <a:buFontTx/>
              <a:buNone/>
            </a:pPr>
            <a:r>
              <a:rPr lang="en-US" sz="2800" dirty="0" smtClean="0"/>
              <a:t>2A/W	=	Index of Difficulty (ID)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5552365"/>
            <a:ext cx="518457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Discuss the relationship between target distance, target size and movement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4088" y="1392802"/>
            <a:ext cx="352839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Check the Internet for scholarly papers on Fitts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85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Fitts Law Exercise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828800"/>
            <a:ext cx="3871664" cy="28194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Draw three small circles and three large circles on a sheet of paper with centers about 5 cm and 10cm apart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With a pencil make “dots” between pairs of circles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Record the times for 10 “dots” in various combinations of target width and target size</a:t>
            </a:r>
          </a:p>
        </p:txBody>
      </p:sp>
      <p:sp>
        <p:nvSpPr>
          <p:cNvPr id="16390" name="Oval 4"/>
          <p:cNvSpPr>
            <a:spLocks noChangeArrowheads="1"/>
          </p:cNvSpPr>
          <p:nvPr/>
        </p:nvSpPr>
        <p:spPr bwMode="auto">
          <a:xfrm>
            <a:off x="5448300" y="2133600"/>
            <a:ext cx="304800" cy="304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8115300" y="2133600"/>
            <a:ext cx="304800" cy="304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6743700" y="2133600"/>
            <a:ext cx="304800" cy="304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5257800" y="3429000"/>
            <a:ext cx="685800" cy="685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7924800" y="3429000"/>
            <a:ext cx="685800" cy="685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6553200" y="3429000"/>
            <a:ext cx="685800" cy="685800"/>
          </a:xfrm>
          <a:prstGeom prst="ellipse">
            <a:avLst/>
          </a:prstGeom>
          <a:solidFill>
            <a:srgbClr val="A0D8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5562600" y="3124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5562600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6096000" y="2819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5 cm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6553200" y="4267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10 cm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4267200" y="3581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2 cm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4495800" y="2133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cm</a:t>
            </a:r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rot="5400000">
            <a:off x="5029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rot="5400000">
            <a:off x="4724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2895600" y="5229200"/>
            <a:ext cx="3352800" cy="1008112"/>
          </a:xfrm>
          <a:prstGeom prst="wedgeRoundRectCallout">
            <a:avLst>
              <a:gd name="adj1" fmla="val 82271"/>
              <a:gd name="adj2" fmla="val -677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Plot the times for each exercise by Amplitude and Target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the exercise with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Coins and containers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Icons on Smart phones and tablets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Interactive computer interfaces such as banking and booking utilities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400237"/>
            <a:ext cx="6480720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Discuss and describe a few everyday situations where target size is an issue in terms of time and error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Barbie </a:t>
            </a:r>
            <a:r>
              <a:rPr lang="en-US" dirty="0" smtClean="0"/>
              <a:t>Dolls – a case study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How long does it take to assemble and pack a set of clothes for a Barbie Doll?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 many assemblies per day?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 many workers are needed?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7414" name="Freeform 8"/>
          <p:cNvSpPr>
            <a:spLocks/>
          </p:cNvSpPr>
          <p:nvPr/>
        </p:nvSpPr>
        <p:spPr bwMode="auto">
          <a:xfrm>
            <a:off x="1676400" y="2911474"/>
            <a:ext cx="6329363" cy="3164682"/>
          </a:xfrm>
          <a:custGeom>
            <a:avLst/>
            <a:gdLst>
              <a:gd name="T0" fmla="*/ 396 w 5031"/>
              <a:gd name="T1" fmla="*/ 266 h 2375"/>
              <a:gd name="T2" fmla="*/ 963 w 5031"/>
              <a:gd name="T3" fmla="*/ 221 h 2375"/>
              <a:gd name="T4" fmla="*/ 1566 w 5031"/>
              <a:gd name="T5" fmla="*/ 176 h 2375"/>
              <a:gd name="T6" fmla="*/ 2277 w 5031"/>
              <a:gd name="T7" fmla="*/ 86 h 2375"/>
              <a:gd name="T8" fmla="*/ 3132 w 5031"/>
              <a:gd name="T9" fmla="*/ 50 h 2375"/>
              <a:gd name="T10" fmla="*/ 3951 w 5031"/>
              <a:gd name="T11" fmla="*/ 41 h 2375"/>
              <a:gd name="T12" fmla="*/ 4590 w 5031"/>
              <a:gd name="T13" fmla="*/ 50 h 2375"/>
              <a:gd name="T14" fmla="*/ 4698 w 5031"/>
              <a:gd name="T15" fmla="*/ 176 h 2375"/>
              <a:gd name="T16" fmla="*/ 4725 w 5031"/>
              <a:gd name="T17" fmla="*/ 203 h 2375"/>
              <a:gd name="T18" fmla="*/ 4761 w 5031"/>
              <a:gd name="T19" fmla="*/ 275 h 2375"/>
              <a:gd name="T20" fmla="*/ 4806 w 5031"/>
              <a:gd name="T21" fmla="*/ 338 h 2375"/>
              <a:gd name="T22" fmla="*/ 4860 w 5031"/>
              <a:gd name="T23" fmla="*/ 392 h 2375"/>
              <a:gd name="T24" fmla="*/ 4977 w 5031"/>
              <a:gd name="T25" fmla="*/ 572 h 2375"/>
              <a:gd name="T26" fmla="*/ 5031 w 5031"/>
              <a:gd name="T27" fmla="*/ 815 h 2375"/>
              <a:gd name="T28" fmla="*/ 5004 w 5031"/>
              <a:gd name="T29" fmla="*/ 1418 h 2375"/>
              <a:gd name="T30" fmla="*/ 4977 w 5031"/>
              <a:gd name="T31" fmla="*/ 1535 h 2375"/>
              <a:gd name="T32" fmla="*/ 4941 w 5031"/>
              <a:gd name="T33" fmla="*/ 1607 h 2375"/>
              <a:gd name="T34" fmla="*/ 4923 w 5031"/>
              <a:gd name="T35" fmla="*/ 1643 h 2375"/>
              <a:gd name="T36" fmla="*/ 4707 w 5031"/>
              <a:gd name="T37" fmla="*/ 2156 h 2375"/>
              <a:gd name="T38" fmla="*/ 4626 w 5031"/>
              <a:gd name="T39" fmla="*/ 2192 h 2375"/>
              <a:gd name="T40" fmla="*/ 4365 w 5031"/>
              <a:gd name="T41" fmla="*/ 2237 h 2375"/>
              <a:gd name="T42" fmla="*/ 4077 w 5031"/>
              <a:gd name="T43" fmla="*/ 2273 h 2375"/>
              <a:gd name="T44" fmla="*/ 3825 w 5031"/>
              <a:gd name="T45" fmla="*/ 2336 h 2375"/>
              <a:gd name="T46" fmla="*/ 3519 w 5031"/>
              <a:gd name="T47" fmla="*/ 2363 h 2375"/>
              <a:gd name="T48" fmla="*/ 3024 w 5031"/>
              <a:gd name="T49" fmla="*/ 2345 h 2375"/>
              <a:gd name="T50" fmla="*/ 2583 w 5031"/>
              <a:gd name="T51" fmla="*/ 2255 h 2375"/>
              <a:gd name="T52" fmla="*/ 1863 w 5031"/>
              <a:gd name="T53" fmla="*/ 2246 h 2375"/>
              <a:gd name="T54" fmla="*/ 1395 w 5031"/>
              <a:gd name="T55" fmla="*/ 2147 h 2375"/>
              <a:gd name="T56" fmla="*/ 1296 w 5031"/>
              <a:gd name="T57" fmla="*/ 2111 h 2375"/>
              <a:gd name="T58" fmla="*/ 1170 w 5031"/>
              <a:gd name="T59" fmla="*/ 2057 h 2375"/>
              <a:gd name="T60" fmla="*/ 774 w 5031"/>
              <a:gd name="T61" fmla="*/ 1976 h 2375"/>
              <a:gd name="T62" fmla="*/ 351 w 5031"/>
              <a:gd name="T63" fmla="*/ 1850 h 2375"/>
              <a:gd name="T64" fmla="*/ 297 w 5031"/>
              <a:gd name="T65" fmla="*/ 1814 h 2375"/>
              <a:gd name="T66" fmla="*/ 216 w 5031"/>
              <a:gd name="T67" fmla="*/ 1769 h 2375"/>
              <a:gd name="T68" fmla="*/ 144 w 5031"/>
              <a:gd name="T69" fmla="*/ 1697 h 2375"/>
              <a:gd name="T70" fmla="*/ 36 w 5031"/>
              <a:gd name="T71" fmla="*/ 1499 h 2375"/>
              <a:gd name="T72" fmla="*/ 18 w 5031"/>
              <a:gd name="T73" fmla="*/ 1463 h 2375"/>
              <a:gd name="T74" fmla="*/ 0 w 5031"/>
              <a:gd name="T75" fmla="*/ 1391 h 2375"/>
              <a:gd name="T76" fmla="*/ 9 w 5031"/>
              <a:gd name="T77" fmla="*/ 1220 h 2375"/>
              <a:gd name="T78" fmla="*/ 45 w 5031"/>
              <a:gd name="T79" fmla="*/ 1103 h 2375"/>
              <a:gd name="T80" fmla="*/ 162 w 5031"/>
              <a:gd name="T81" fmla="*/ 833 h 2375"/>
              <a:gd name="T82" fmla="*/ 198 w 5031"/>
              <a:gd name="T83" fmla="*/ 707 h 2375"/>
              <a:gd name="T84" fmla="*/ 216 w 5031"/>
              <a:gd name="T85" fmla="*/ 653 h 2375"/>
              <a:gd name="T86" fmla="*/ 234 w 5031"/>
              <a:gd name="T87" fmla="*/ 626 h 2375"/>
              <a:gd name="T88" fmla="*/ 279 w 5031"/>
              <a:gd name="T89" fmla="*/ 482 h 2375"/>
              <a:gd name="T90" fmla="*/ 297 w 5031"/>
              <a:gd name="T91" fmla="*/ 455 h 2375"/>
              <a:gd name="T92" fmla="*/ 315 w 5031"/>
              <a:gd name="T93" fmla="*/ 401 h 2375"/>
              <a:gd name="T94" fmla="*/ 333 w 5031"/>
              <a:gd name="T95" fmla="*/ 338 h 2375"/>
              <a:gd name="T96" fmla="*/ 387 w 5031"/>
              <a:gd name="T97" fmla="*/ 311 h 2375"/>
              <a:gd name="T98" fmla="*/ 486 w 5031"/>
              <a:gd name="T99" fmla="*/ 257 h 23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031"/>
              <a:gd name="T151" fmla="*/ 0 h 2375"/>
              <a:gd name="T152" fmla="*/ 5031 w 5031"/>
              <a:gd name="T153" fmla="*/ 2375 h 23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031" h="2375">
                <a:moveTo>
                  <a:pt x="396" y="266"/>
                </a:moveTo>
                <a:cubicBezTo>
                  <a:pt x="589" y="250"/>
                  <a:pt x="769" y="228"/>
                  <a:pt x="963" y="221"/>
                </a:cubicBezTo>
                <a:cubicBezTo>
                  <a:pt x="1164" y="204"/>
                  <a:pt x="1366" y="201"/>
                  <a:pt x="1566" y="176"/>
                </a:cubicBezTo>
                <a:cubicBezTo>
                  <a:pt x="1802" y="146"/>
                  <a:pt x="2038" y="97"/>
                  <a:pt x="2277" y="86"/>
                </a:cubicBezTo>
                <a:cubicBezTo>
                  <a:pt x="2562" y="73"/>
                  <a:pt x="2847" y="58"/>
                  <a:pt x="3132" y="50"/>
                </a:cubicBezTo>
                <a:cubicBezTo>
                  <a:pt x="3402" y="32"/>
                  <a:pt x="3681" y="46"/>
                  <a:pt x="3951" y="41"/>
                </a:cubicBezTo>
                <a:cubicBezTo>
                  <a:pt x="4159" y="31"/>
                  <a:pt x="4389" y="0"/>
                  <a:pt x="4590" y="50"/>
                </a:cubicBezTo>
                <a:cubicBezTo>
                  <a:pt x="4645" y="87"/>
                  <a:pt x="4655" y="133"/>
                  <a:pt x="4698" y="176"/>
                </a:cubicBezTo>
                <a:cubicBezTo>
                  <a:pt x="4707" y="185"/>
                  <a:pt x="4718" y="192"/>
                  <a:pt x="4725" y="203"/>
                </a:cubicBezTo>
                <a:cubicBezTo>
                  <a:pt x="4739" y="226"/>
                  <a:pt x="4742" y="256"/>
                  <a:pt x="4761" y="275"/>
                </a:cubicBezTo>
                <a:cubicBezTo>
                  <a:pt x="4865" y="379"/>
                  <a:pt x="4711" y="220"/>
                  <a:pt x="4806" y="338"/>
                </a:cubicBezTo>
                <a:cubicBezTo>
                  <a:pt x="4822" y="358"/>
                  <a:pt x="4842" y="374"/>
                  <a:pt x="4860" y="392"/>
                </a:cubicBezTo>
                <a:cubicBezTo>
                  <a:pt x="4911" y="443"/>
                  <a:pt x="4945" y="508"/>
                  <a:pt x="4977" y="572"/>
                </a:cubicBezTo>
                <a:cubicBezTo>
                  <a:pt x="5012" y="642"/>
                  <a:pt x="5018" y="738"/>
                  <a:pt x="5031" y="815"/>
                </a:cubicBezTo>
                <a:cubicBezTo>
                  <a:pt x="5026" y="1013"/>
                  <a:pt x="5030" y="1220"/>
                  <a:pt x="5004" y="1418"/>
                </a:cubicBezTo>
                <a:cubicBezTo>
                  <a:pt x="5001" y="1438"/>
                  <a:pt x="4981" y="1528"/>
                  <a:pt x="4977" y="1535"/>
                </a:cubicBezTo>
                <a:cubicBezTo>
                  <a:pt x="4965" y="1559"/>
                  <a:pt x="4953" y="1583"/>
                  <a:pt x="4941" y="1607"/>
                </a:cubicBezTo>
                <a:cubicBezTo>
                  <a:pt x="4935" y="1619"/>
                  <a:pt x="4923" y="1643"/>
                  <a:pt x="4923" y="1643"/>
                </a:cubicBezTo>
                <a:cubicBezTo>
                  <a:pt x="4884" y="1838"/>
                  <a:pt x="4852" y="2011"/>
                  <a:pt x="4707" y="2156"/>
                </a:cubicBezTo>
                <a:cubicBezTo>
                  <a:pt x="4699" y="2164"/>
                  <a:pt x="4633" y="2190"/>
                  <a:pt x="4626" y="2192"/>
                </a:cubicBezTo>
                <a:cubicBezTo>
                  <a:pt x="4543" y="2223"/>
                  <a:pt x="4452" y="2225"/>
                  <a:pt x="4365" y="2237"/>
                </a:cubicBezTo>
                <a:cubicBezTo>
                  <a:pt x="4269" y="2250"/>
                  <a:pt x="4172" y="2256"/>
                  <a:pt x="4077" y="2273"/>
                </a:cubicBezTo>
                <a:cubicBezTo>
                  <a:pt x="3991" y="2289"/>
                  <a:pt x="3910" y="2321"/>
                  <a:pt x="3825" y="2336"/>
                </a:cubicBezTo>
                <a:cubicBezTo>
                  <a:pt x="3689" y="2360"/>
                  <a:pt x="3672" y="2355"/>
                  <a:pt x="3519" y="2363"/>
                </a:cubicBezTo>
                <a:cubicBezTo>
                  <a:pt x="3354" y="2359"/>
                  <a:pt x="3186" y="2375"/>
                  <a:pt x="3024" y="2345"/>
                </a:cubicBezTo>
                <a:cubicBezTo>
                  <a:pt x="2878" y="2318"/>
                  <a:pt x="2732" y="2259"/>
                  <a:pt x="2583" y="2255"/>
                </a:cubicBezTo>
                <a:cubicBezTo>
                  <a:pt x="2343" y="2249"/>
                  <a:pt x="2103" y="2249"/>
                  <a:pt x="1863" y="2246"/>
                </a:cubicBezTo>
                <a:cubicBezTo>
                  <a:pt x="1706" y="2215"/>
                  <a:pt x="1550" y="2186"/>
                  <a:pt x="1395" y="2147"/>
                </a:cubicBezTo>
                <a:cubicBezTo>
                  <a:pt x="1362" y="2139"/>
                  <a:pt x="1330" y="2120"/>
                  <a:pt x="1296" y="2111"/>
                </a:cubicBezTo>
                <a:cubicBezTo>
                  <a:pt x="1256" y="2085"/>
                  <a:pt x="1212" y="2078"/>
                  <a:pt x="1170" y="2057"/>
                </a:cubicBezTo>
                <a:cubicBezTo>
                  <a:pt x="1041" y="1993"/>
                  <a:pt x="920" y="1983"/>
                  <a:pt x="774" y="1976"/>
                </a:cubicBezTo>
                <a:cubicBezTo>
                  <a:pt x="628" y="1952"/>
                  <a:pt x="491" y="1897"/>
                  <a:pt x="351" y="1850"/>
                </a:cubicBezTo>
                <a:cubicBezTo>
                  <a:pt x="330" y="1843"/>
                  <a:pt x="318" y="1821"/>
                  <a:pt x="297" y="1814"/>
                </a:cubicBezTo>
                <a:cubicBezTo>
                  <a:pt x="263" y="1803"/>
                  <a:pt x="247" y="1800"/>
                  <a:pt x="216" y="1769"/>
                </a:cubicBezTo>
                <a:cubicBezTo>
                  <a:pt x="192" y="1745"/>
                  <a:pt x="168" y="1721"/>
                  <a:pt x="144" y="1697"/>
                </a:cubicBezTo>
                <a:cubicBezTo>
                  <a:pt x="97" y="1650"/>
                  <a:pt x="63" y="1562"/>
                  <a:pt x="36" y="1499"/>
                </a:cubicBezTo>
                <a:cubicBezTo>
                  <a:pt x="31" y="1487"/>
                  <a:pt x="22" y="1476"/>
                  <a:pt x="18" y="1463"/>
                </a:cubicBezTo>
                <a:cubicBezTo>
                  <a:pt x="10" y="1440"/>
                  <a:pt x="0" y="1391"/>
                  <a:pt x="0" y="1391"/>
                </a:cubicBezTo>
                <a:cubicBezTo>
                  <a:pt x="3" y="1334"/>
                  <a:pt x="4" y="1277"/>
                  <a:pt x="9" y="1220"/>
                </a:cubicBezTo>
                <a:cubicBezTo>
                  <a:pt x="12" y="1184"/>
                  <a:pt x="34" y="1136"/>
                  <a:pt x="45" y="1103"/>
                </a:cubicBezTo>
                <a:cubicBezTo>
                  <a:pt x="77" y="1008"/>
                  <a:pt x="118" y="921"/>
                  <a:pt x="162" y="833"/>
                </a:cubicBezTo>
                <a:cubicBezTo>
                  <a:pt x="181" y="795"/>
                  <a:pt x="186" y="747"/>
                  <a:pt x="198" y="707"/>
                </a:cubicBezTo>
                <a:cubicBezTo>
                  <a:pt x="203" y="689"/>
                  <a:pt x="205" y="669"/>
                  <a:pt x="216" y="653"/>
                </a:cubicBezTo>
                <a:cubicBezTo>
                  <a:pt x="222" y="644"/>
                  <a:pt x="230" y="636"/>
                  <a:pt x="234" y="626"/>
                </a:cubicBezTo>
                <a:cubicBezTo>
                  <a:pt x="254" y="580"/>
                  <a:pt x="260" y="527"/>
                  <a:pt x="279" y="482"/>
                </a:cubicBezTo>
                <a:cubicBezTo>
                  <a:pt x="283" y="472"/>
                  <a:pt x="293" y="465"/>
                  <a:pt x="297" y="455"/>
                </a:cubicBezTo>
                <a:cubicBezTo>
                  <a:pt x="305" y="438"/>
                  <a:pt x="309" y="419"/>
                  <a:pt x="315" y="401"/>
                </a:cubicBezTo>
                <a:cubicBezTo>
                  <a:pt x="322" y="380"/>
                  <a:pt x="321" y="356"/>
                  <a:pt x="333" y="338"/>
                </a:cubicBezTo>
                <a:cubicBezTo>
                  <a:pt x="346" y="319"/>
                  <a:pt x="369" y="320"/>
                  <a:pt x="387" y="311"/>
                </a:cubicBezTo>
                <a:cubicBezTo>
                  <a:pt x="422" y="294"/>
                  <a:pt x="458" y="285"/>
                  <a:pt x="486" y="25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5" name="Picture 4" descr="MCj04240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1" y="3521074"/>
            <a:ext cx="1707090" cy="160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5" descr="MCj040642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216275"/>
            <a:ext cx="911907" cy="87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MCj030557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6500" y="2911474"/>
            <a:ext cx="2747393" cy="280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7" descr="MCj040642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359274"/>
            <a:ext cx="1011123" cy="108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62000" y="5444808"/>
            <a:ext cx="352839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This was a real world example where productivity was doubled by increasing target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Variants of Fitts Law   (Drury, Hoffman)</a:t>
            </a:r>
            <a:endParaRPr lang="en-US" sz="2600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5638800" cy="45720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Actual Amplitude</a:t>
            </a:r>
          </a:p>
          <a:p>
            <a:r>
              <a:rPr lang="en-US" sz="2400" dirty="0" smtClean="0"/>
              <a:t>Actual Target Width</a:t>
            </a:r>
          </a:p>
          <a:p>
            <a:r>
              <a:rPr lang="en-US" sz="2400" dirty="0" smtClean="0"/>
              <a:t>Part and Target Tolerance</a:t>
            </a:r>
          </a:p>
          <a:p>
            <a:r>
              <a:rPr lang="en-US" sz="2400" dirty="0" smtClean="0"/>
              <a:t>Mass, Resistive Force, Gravity, Inertia of Arm + Part</a:t>
            </a:r>
          </a:p>
          <a:p>
            <a:r>
              <a:rPr lang="en-US" sz="2400" dirty="0" smtClean="0"/>
              <a:t>Relative Sizes of Target and Part</a:t>
            </a:r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324600" y="3048000"/>
            <a:ext cx="1905000" cy="16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6858000" y="38100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6705600" y="36576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6629400" y="37338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6781800" y="39624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9"/>
          <p:cNvSpPr>
            <a:spLocks noChangeArrowheads="1"/>
          </p:cNvSpPr>
          <p:nvPr/>
        </p:nvSpPr>
        <p:spPr bwMode="auto">
          <a:xfrm>
            <a:off x="6781800" y="38862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0"/>
          <p:cNvSpPr>
            <a:spLocks noChangeArrowheads="1"/>
          </p:cNvSpPr>
          <p:nvPr/>
        </p:nvSpPr>
        <p:spPr bwMode="auto">
          <a:xfrm>
            <a:off x="6781800" y="37338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1"/>
          <p:cNvSpPr>
            <a:spLocks noChangeArrowheads="1"/>
          </p:cNvSpPr>
          <p:nvPr/>
        </p:nvSpPr>
        <p:spPr bwMode="auto">
          <a:xfrm>
            <a:off x="6705600" y="38862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2"/>
          <p:cNvSpPr>
            <a:spLocks noChangeArrowheads="1"/>
          </p:cNvSpPr>
          <p:nvPr/>
        </p:nvSpPr>
        <p:spPr bwMode="auto">
          <a:xfrm>
            <a:off x="6705600" y="3810000"/>
            <a:ext cx="76200" cy="76200"/>
          </a:xfrm>
          <a:prstGeom prst="ellipse">
            <a:avLst/>
          </a:prstGeom>
          <a:solidFill>
            <a:srgbClr val="CF540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4648200"/>
            <a:ext cx="6454080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Describe and discuss factors other than target distance and size that may affect accuracy and time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List and discuss 5 everyday situations where target location and size affects performance in terms of accuracy and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Decisions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268760"/>
            <a:ext cx="7543800" cy="4572000"/>
          </a:xfrm>
          <a:prstGeom prst="rect">
            <a:avLst/>
          </a:prstGeom>
        </p:spPr>
        <p:txBody>
          <a:bodyPr lIns="90488" tIns="44450" rIns="90488" bIns="44450">
            <a:noAutofit/>
          </a:bodyPr>
          <a:lstStyle/>
          <a:p>
            <a:r>
              <a:rPr lang="en-US" sz="2000" dirty="0" smtClean="0"/>
              <a:t>Simple Reaction time is the elapsed time between the presentation of a signal and a response - when the light changes press the brake</a:t>
            </a:r>
          </a:p>
          <a:p>
            <a:r>
              <a:rPr lang="en-US" sz="2000" dirty="0" smtClean="0"/>
              <a:t>If you have some choices in your response like stop or go then the decision takes longer</a:t>
            </a:r>
          </a:p>
          <a:p>
            <a:r>
              <a:rPr lang="en-US" sz="2000" dirty="0" smtClean="0"/>
              <a:t>If you have a lot of choices the decision may take a very long time unless you ignore some of the information and some of the options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800" dirty="0" smtClean="0"/>
              <a:t>Hick’s Law 	MT = a + b log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n</a:t>
            </a:r>
          </a:p>
          <a:p>
            <a:pPr lvl="1">
              <a:buFontTx/>
              <a:buNone/>
            </a:pPr>
            <a:r>
              <a:rPr lang="en-US" sz="1800" dirty="0" smtClean="0"/>
              <a:t>	</a:t>
            </a:r>
          </a:p>
          <a:p>
            <a:pPr lvl="1">
              <a:buFontTx/>
              <a:buNone/>
            </a:pPr>
            <a:r>
              <a:rPr lang="en-US" sz="1800" dirty="0" smtClean="0"/>
              <a:t>where:		MT is the Movement Time</a:t>
            </a:r>
          </a:p>
          <a:p>
            <a:pPr lvl="1">
              <a:buFontTx/>
              <a:buNone/>
            </a:pPr>
            <a:r>
              <a:rPr lang="en-US" sz="1800" dirty="0" smtClean="0"/>
              <a:t>				n = number of choices</a:t>
            </a:r>
          </a:p>
          <a:p>
            <a:pPr lvl="1">
              <a:buFontTx/>
              <a:buNone/>
            </a:pPr>
            <a:r>
              <a:rPr lang="en-US" sz="1600" dirty="0" smtClean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589240"/>
            <a:ext cx="7859216" cy="4001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Discuss the role of anticipation in simple and choice reaction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Choices Exercise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7543800" cy="211319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 smtClean="0"/>
              <a:t>Hold a pack of playing cards face down</a:t>
            </a:r>
          </a:p>
          <a:p>
            <a:r>
              <a:rPr lang="en-US" sz="2000" dirty="0" smtClean="0"/>
              <a:t>Sort them into 2 piles</a:t>
            </a:r>
          </a:p>
          <a:p>
            <a:r>
              <a:rPr lang="en-US" sz="2000" dirty="0" smtClean="0"/>
              <a:t>Sort them into 4 piles</a:t>
            </a:r>
          </a:p>
          <a:p>
            <a:r>
              <a:rPr lang="en-US" sz="2000" dirty="0" smtClean="0"/>
              <a:t>Sort them into RED and BLACK</a:t>
            </a:r>
          </a:p>
          <a:p>
            <a:r>
              <a:rPr lang="en-US" sz="2000" dirty="0" smtClean="0"/>
              <a:t>Sort them into H, C, D, 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077072"/>
            <a:ext cx="7543800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Record the times, draw the graph of sorting time by task difficulty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Discuss “thinking time”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Lucida Sans" pitchFamily="34" charset="0"/>
                <a:ea typeface="ヒラギノ角ゴ Pro W3" pitchFamily="120" charset="-128"/>
              </a:rPr>
              <a:t>Motor Skill Acquisition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13214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Lucida Sans" pitchFamily="34" charset="0"/>
                <a:ea typeface="ヒラギノ角ゴ Pro W3" pitchFamily="120" charset="-128"/>
              </a:rPr>
              <a:t>Practice makes perfect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Lucida Sans" pitchFamily="34" charset="0"/>
                <a:ea typeface="ヒラギノ角ゴ Pro W3" pitchFamily="120" charset="-128"/>
              </a:rPr>
              <a:t>Improvements in Time and Accuracy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Lucida Sans" pitchFamily="34" charset="0"/>
                <a:ea typeface="ヒラギノ角ゴ Pro W3" pitchFamily="120" charset="-128"/>
              </a:rPr>
              <a:t>Asymptotic performance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Lucida Sans" pitchFamily="34" charset="0"/>
                <a:ea typeface="ヒラギノ角ゴ Pro W3" pitchFamily="120" charset="-128"/>
              </a:rPr>
              <a:t>De </a:t>
            </a:r>
            <a:r>
              <a:rPr lang="en-US" sz="1800" dirty="0" err="1" smtClean="0">
                <a:latin typeface="Lucida Sans" pitchFamily="34" charset="0"/>
                <a:ea typeface="ヒラギノ角ゴ Pro W3" pitchFamily="120" charset="-128"/>
              </a:rPr>
              <a:t>Jong’s</a:t>
            </a:r>
            <a:r>
              <a:rPr lang="en-US" sz="1800" dirty="0" smtClean="0">
                <a:latin typeface="Lucida Sans" pitchFamily="34" charset="0"/>
                <a:ea typeface="ヒラギノ角ゴ Pro W3" pitchFamily="120" charset="-128"/>
              </a:rPr>
              <a:t> Law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95536" y="3284984"/>
            <a:ext cx="5040560" cy="2952328"/>
            <a:chOff x="1907704" y="2924944"/>
            <a:chExt cx="5040560" cy="295232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907704" y="2924944"/>
              <a:ext cx="5040560" cy="2952328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/>
            <p:nvPr/>
          </p:nvCxnSpPr>
          <p:spPr>
            <a:xfrm>
              <a:off x="1907704" y="3284984"/>
              <a:ext cx="5040560" cy="2304256"/>
            </a:xfrm>
            <a:prstGeom prst="curvedConnector3">
              <a:avLst>
                <a:gd name="adj1" fmla="val 50000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>
              <a:off x="1907704" y="3789040"/>
              <a:ext cx="5040560" cy="1800200"/>
            </a:xfrm>
            <a:prstGeom prst="curvedConnector3">
              <a:avLst>
                <a:gd name="adj1" fmla="val 44778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>
              <a:off x="1907704" y="2924944"/>
              <a:ext cx="5040560" cy="2664296"/>
            </a:xfrm>
            <a:prstGeom prst="curvedConnector3">
              <a:avLst>
                <a:gd name="adj1" fmla="val 53023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652120" y="2708920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MT = a + b log n</a:t>
            </a:r>
          </a:p>
          <a:p>
            <a:endParaRPr lang="en-US" sz="2000" dirty="0" smtClean="0"/>
          </a:p>
          <a:p>
            <a:r>
              <a:rPr lang="en-US" sz="2000" dirty="0" smtClean="0"/>
              <a:t>Where: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1600" dirty="0" smtClean="0"/>
              <a:t>MT = Movement time</a:t>
            </a:r>
          </a:p>
          <a:p>
            <a:r>
              <a:rPr lang="en-US" sz="1600" dirty="0" smtClean="0"/>
              <a:t>n = number of practice trials</a:t>
            </a:r>
          </a:p>
          <a:p>
            <a:r>
              <a:rPr lang="en-US" sz="1600" dirty="0" smtClean="0"/>
              <a:t>n may be very large</a:t>
            </a:r>
          </a:p>
          <a:p>
            <a:r>
              <a:rPr lang="en-US" sz="1600" dirty="0" smtClean="0"/>
              <a:t>a, b are task specific constants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95536" y="6525344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51520" y="3284984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3996" y="2761764"/>
            <a:ext cx="10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Time or Accuracy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6096" y="6237312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652120" y="1484784"/>
            <a:ext cx="244827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ea typeface="ヒラギノ角ゴ Pro W3" charset="-128"/>
                <a:cs typeface="ヒラギノ角ゴ Pro W3" charset="-128"/>
              </a:rPr>
              <a:t>Describe and discuss some tasks that improve with practice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Skills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0390" y="1628800"/>
            <a:ext cx="7543800" cy="417646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Did any of you learn to play a musical instrument? Remember how slow you were are translating the notes into finger movements when you first started?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Sometimes time improvements are desirable, sometimes accuracy and consistency are more important – Discuss landing an airplane.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Draw two lines on a piece of paper 10 cm apart; place a stack of ten coins along one line; record the time to transfer the coins to the other line; repeat the exercise 5 times.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Create a chart of the times taken by all the class members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Discuss time, accuracy and improvement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/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7689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Fitts, Hicks and de Jong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3567963" cy="45720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Many tasks (cognitive and motor) involve a combination of decisions, execution and learning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Fitts, Hicks and de Jong’s Laws describe the time taken for relatively simple tasks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Complex tasks, like playing the piano, assembling a car or landing an airplane also exhibit the same performance characteristics</a:t>
            </a:r>
            <a:endParaRPr lang="en-US" sz="1800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18343" y="1387810"/>
            <a:ext cx="4463455" cy="3908741"/>
            <a:chOff x="0" y="0"/>
            <a:chExt cx="83612" cy="486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4364" y="0"/>
              <a:ext cx="14478" cy="13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Size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Strength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Speed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Stamina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8842" y="15932"/>
              <a:ext cx="14478" cy="1371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Situation Awareness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Perception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Understanding Prediction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3528" y="33528"/>
              <a:ext cx="14478" cy="1508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Decision Making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Sensitivity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Selectivity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Strategy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8560" y="15932"/>
              <a:ext cx="14478" cy="13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Skill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Execution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3038" y="0"/>
              <a:ext cx="14478" cy="1371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Outcome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Performance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Hindsight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Curved Connector 7"/>
            <p:cNvCxnSpPr>
              <a:cxnSpLocks noChangeShapeType="1"/>
            </p:cNvCxnSpPr>
            <p:nvPr/>
          </p:nvCxnSpPr>
          <p:spPr bwMode="auto">
            <a:xfrm rot="16200000" flipH="1">
              <a:off x="10686" y="14633"/>
              <a:ext cx="9074" cy="7239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1" name="Curved Connector 8"/>
            <p:cNvCxnSpPr>
              <a:cxnSpLocks noChangeShapeType="1"/>
            </p:cNvCxnSpPr>
            <p:nvPr/>
          </p:nvCxnSpPr>
          <p:spPr bwMode="auto">
            <a:xfrm>
              <a:off x="33320" y="22790"/>
              <a:ext cx="7447" cy="10738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2" name="Curved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39295" y="24262"/>
              <a:ext cx="10738" cy="7793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3" name="Curved Connector 11"/>
            <p:cNvCxnSpPr>
              <a:cxnSpLocks noChangeShapeType="1"/>
            </p:cNvCxnSpPr>
            <p:nvPr/>
          </p:nvCxnSpPr>
          <p:spPr bwMode="auto">
            <a:xfrm flipV="1">
              <a:off x="63038" y="13716"/>
              <a:ext cx="7239" cy="9074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1623" y="1385"/>
              <a:ext cx="18288" cy="10945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Must Have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5324" y="31796"/>
              <a:ext cx="18288" cy="10945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The More the Better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0" y="31796"/>
              <a:ext cx="22184" cy="10945"/>
            </a:xfrm>
            <a:prstGeom prst="ellipse">
              <a:avLst/>
            </a:prstGeom>
            <a:solidFill>
              <a:srgbClr val="DB31C3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Excitement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Curved Connector 15"/>
            <p:cNvCxnSpPr>
              <a:cxnSpLocks noChangeShapeType="1"/>
            </p:cNvCxnSpPr>
            <p:nvPr/>
          </p:nvCxnSpPr>
          <p:spPr bwMode="auto">
            <a:xfrm>
              <a:off x="49911" y="6858"/>
              <a:ext cx="13127" cy="12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8" name="Curved Connector 16"/>
            <p:cNvCxnSpPr>
              <a:cxnSpLocks noChangeShapeType="1"/>
            </p:cNvCxnSpPr>
            <p:nvPr/>
          </p:nvCxnSpPr>
          <p:spPr bwMode="auto">
            <a:xfrm flipV="1">
              <a:off x="22184" y="29648"/>
              <a:ext cx="3897" cy="7620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9" name="Curved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25856" y="33465"/>
              <a:ext cx="752" cy="14593"/>
            </a:xfrm>
            <a:prstGeom prst="curvedConnector4">
              <a:avLst>
                <a:gd name="adj1" fmla="val -303819"/>
                <a:gd name="adj2" fmla="val 61134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0" name="Curved Connector 18"/>
            <p:cNvCxnSpPr>
              <a:cxnSpLocks noChangeShapeType="1"/>
            </p:cNvCxnSpPr>
            <p:nvPr/>
          </p:nvCxnSpPr>
          <p:spPr bwMode="auto">
            <a:xfrm rot="10800000">
              <a:off x="55799" y="29648"/>
              <a:ext cx="9525" cy="9491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1" name="Curved Connector 19"/>
            <p:cNvCxnSpPr>
              <a:cxnSpLocks noChangeShapeType="1"/>
            </p:cNvCxnSpPr>
            <p:nvPr/>
          </p:nvCxnSpPr>
          <p:spPr bwMode="auto">
            <a:xfrm rot="10800000">
              <a:off x="18842" y="6858"/>
              <a:ext cx="12781" cy="12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5233" y="13716"/>
              <a:ext cx="11788" cy="9074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Style</a:t>
              </a:r>
              <a:endParaRPr kumimoji="0" lang="en-US" sz="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Behavior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121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and Motor Skills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395536" y="1387810"/>
            <a:ext cx="4057373" cy="499351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When people carry out physical tasks such as playing games, working on an assembly line or flying an airplane their performance is affected by physical, cognitive and practice factors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factors are affected by task difficulty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Execution is affected by the characteristics of the targets. This is described by Fitts’ Law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Decision making is affected by the complexity of the available information. This is described by the Hick Hyman Law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 Law of Practice is attributed to de Jong</a:t>
            </a:r>
            <a:endParaRPr lang="en-US" sz="1600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18343" y="1387810"/>
            <a:ext cx="4463455" cy="3908741"/>
            <a:chOff x="0" y="0"/>
            <a:chExt cx="83612" cy="486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4364" y="0"/>
              <a:ext cx="14478" cy="13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Size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Strength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Speed</a:t>
              </a:r>
              <a:endPara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Stamina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8842" y="15932"/>
              <a:ext cx="14478" cy="1371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Situation Awareness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Perception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Understanding Prediction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3528" y="33528"/>
              <a:ext cx="14478" cy="1508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Decision Making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Sensitivity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Selectivity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Strategy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8560" y="15932"/>
              <a:ext cx="14478" cy="13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Skill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Execution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3038" y="0"/>
              <a:ext cx="14478" cy="1371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Outcome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Performance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Hindsight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Curved Connector 7"/>
            <p:cNvCxnSpPr>
              <a:cxnSpLocks noChangeShapeType="1"/>
            </p:cNvCxnSpPr>
            <p:nvPr/>
          </p:nvCxnSpPr>
          <p:spPr bwMode="auto">
            <a:xfrm rot="16200000" flipH="1">
              <a:off x="10686" y="14633"/>
              <a:ext cx="9074" cy="7239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1" name="Curved Connector 8"/>
            <p:cNvCxnSpPr>
              <a:cxnSpLocks noChangeShapeType="1"/>
            </p:cNvCxnSpPr>
            <p:nvPr/>
          </p:nvCxnSpPr>
          <p:spPr bwMode="auto">
            <a:xfrm>
              <a:off x="33320" y="22790"/>
              <a:ext cx="7447" cy="10738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2" name="Curved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39295" y="24262"/>
              <a:ext cx="10738" cy="7793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3" name="Curved Connector 11"/>
            <p:cNvCxnSpPr>
              <a:cxnSpLocks noChangeShapeType="1"/>
            </p:cNvCxnSpPr>
            <p:nvPr/>
          </p:nvCxnSpPr>
          <p:spPr bwMode="auto">
            <a:xfrm flipV="1">
              <a:off x="63038" y="13716"/>
              <a:ext cx="7239" cy="9074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1623" y="1385"/>
              <a:ext cx="18288" cy="10945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Must Have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5324" y="31796"/>
              <a:ext cx="18288" cy="10945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The More the Better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0" y="31796"/>
              <a:ext cx="22184" cy="10945"/>
            </a:xfrm>
            <a:prstGeom prst="ellipse">
              <a:avLst/>
            </a:prstGeom>
            <a:solidFill>
              <a:srgbClr val="DB31C3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Excitement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Curved Connector 15"/>
            <p:cNvCxnSpPr>
              <a:cxnSpLocks noChangeShapeType="1"/>
            </p:cNvCxnSpPr>
            <p:nvPr/>
          </p:nvCxnSpPr>
          <p:spPr bwMode="auto">
            <a:xfrm>
              <a:off x="49911" y="6858"/>
              <a:ext cx="13127" cy="12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8" name="Curved Connector 16"/>
            <p:cNvCxnSpPr>
              <a:cxnSpLocks noChangeShapeType="1"/>
            </p:cNvCxnSpPr>
            <p:nvPr/>
          </p:nvCxnSpPr>
          <p:spPr bwMode="auto">
            <a:xfrm flipV="1">
              <a:off x="22184" y="29648"/>
              <a:ext cx="3897" cy="7620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9" name="Curved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25856" y="33465"/>
              <a:ext cx="752" cy="14593"/>
            </a:xfrm>
            <a:prstGeom prst="curvedConnector4">
              <a:avLst>
                <a:gd name="adj1" fmla="val -303819"/>
                <a:gd name="adj2" fmla="val 61134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0" name="Curved Connector 18"/>
            <p:cNvCxnSpPr>
              <a:cxnSpLocks noChangeShapeType="1"/>
            </p:cNvCxnSpPr>
            <p:nvPr/>
          </p:nvCxnSpPr>
          <p:spPr bwMode="auto">
            <a:xfrm rot="10800000">
              <a:off x="55799" y="29648"/>
              <a:ext cx="9525" cy="9491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1" name="Curved Connector 19"/>
            <p:cNvCxnSpPr>
              <a:cxnSpLocks noChangeShapeType="1"/>
            </p:cNvCxnSpPr>
            <p:nvPr/>
          </p:nvCxnSpPr>
          <p:spPr bwMode="auto">
            <a:xfrm rot="10800000">
              <a:off x="18842" y="6858"/>
              <a:ext cx="12781" cy="12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5233" y="13716"/>
              <a:ext cx="11788" cy="9074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Style</a:t>
              </a:r>
              <a:endParaRPr kumimoji="0" lang="en-US" sz="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Behavior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Thinking and doing take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Errors occur with regard to both accuracy and time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8447" y="2851836"/>
            <a:ext cx="7543800" cy="19442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 baseline="0">
                <a:solidFill>
                  <a:srgbClr val="474B55"/>
                </a:solidFill>
                <a:latin typeface="Lucida Sans"/>
                <a:ea typeface="ヒラギノ角ゴ Pro W3" charset="-128"/>
                <a:cs typeface="Lucida San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n-US" sz="1800" dirty="0" smtClean="0">
              <a:solidFill>
                <a:schemeClr val="tx1"/>
              </a:solidFill>
            </a:endParaRPr>
          </a:p>
          <a:p>
            <a:pPr marL="0" indent="0" algn="ctr"/>
            <a:r>
              <a:rPr lang="en-US" sz="1800" i="1" dirty="0" smtClean="0">
                <a:solidFill>
                  <a:schemeClr val="tx1"/>
                </a:solidFill>
              </a:rPr>
              <a:t>Search the Internet for discussions of Fitts, Hicks and de </a:t>
            </a:r>
            <a:r>
              <a:rPr lang="en-US" sz="1800" i="1" dirty="0" err="1" smtClean="0">
                <a:solidFill>
                  <a:schemeClr val="tx1"/>
                </a:solidFill>
              </a:rPr>
              <a:t>Jongs</a:t>
            </a:r>
            <a:r>
              <a:rPr lang="en-US" sz="1800" i="1" dirty="0" smtClean="0">
                <a:solidFill>
                  <a:schemeClr val="tx1"/>
                </a:solidFill>
              </a:rPr>
              <a:t> Laws</a:t>
            </a:r>
          </a:p>
          <a:p>
            <a:pPr marL="0" indent="0" algn="ctr"/>
            <a:r>
              <a:rPr lang="en-US" sz="1800" i="1" dirty="0" smtClean="0">
                <a:solidFill>
                  <a:schemeClr val="tx1"/>
                </a:solidFill>
              </a:rPr>
              <a:t>Use the human performance model to discuss and describe the application of these laws to human performance of a variety of everyday (cognitive and motor) tasks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1800" i="1" dirty="0" smtClean="0">
              <a:solidFill>
                <a:schemeClr val="tx1"/>
              </a:solidFill>
            </a:endParaRPr>
          </a:p>
          <a:p>
            <a:pPr marL="0" indent="0" algn="ctr"/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 algn="ctr">
              <a:buFont typeface="Arial" pitchFamily="34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01061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62000" y="1219200"/>
            <a:ext cx="7620000" cy="5410156"/>
            <a:chOff x="0" y="0"/>
            <a:chExt cx="83612" cy="48613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4364" y="0"/>
              <a:ext cx="14478" cy="146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Size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Strength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Speed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Stamina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8842" y="15932"/>
              <a:ext cx="14478" cy="1371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Situation Awareness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Perception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Understanding Prediction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3528" y="33528"/>
              <a:ext cx="14478" cy="1508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Decision Making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Sensitivity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Selectivity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Strategy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8560" y="15932"/>
              <a:ext cx="14478" cy="137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Skill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Execution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3038" y="0"/>
              <a:ext cx="14478" cy="1371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Outcome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Performance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Hindsight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Curved Connector 7"/>
            <p:cNvCxnSpPr>
              <a:cxnSpLocks noChangeShapeType="1"/>
            </p:cNvCxnSpPr>
            <p:nvPr/>
          </p:nvCxnSpPr>
          <p:spPr bwMode="auto">
            <a:xfrm rot="16200000" flipH="1">
              <a:off x="10686" y="14633"/>
              <a:ext cx="9074" cy="7239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1" name="Curved Connector 8"/>
            <p:cNvCxnSpPr>
              <a:cxnSpLocks noChangeShapeType="1"/>
            </p:cNvCxnSpPr>
            <p:nvPr/>
          </p:nvCxnSpPr>
          <p:spPr bwMode="auto">
            <a:xfrm>
              <a:off x="33320" y="22790"/>
              <a:ext cx="7447" cy="10738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2" name="Curved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39295" y="24262"/>
              <a:ext cx="10738" cy="7793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3" name="Curved Connector 11"/>
            <p:cNvCxnSpPr>
              <a:cxnSpLocks noChangeShapeType="1"/>
            </p:cNvCxnSpPr>
            <p:nvPr/>
          </p:nvCxnSpPr>
          <p:spPr bwMode="auto">
            <a:xfrm flipV="1">
              <a:off x="63038" y="13716"/>
              <a:ext cx="7239" cy="9074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1623" y="1385"/>
              <a:ext cx="18288" cy="10945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Must Have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65324" y="31796"/>
              <a:ext cx="18288" cy="10945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The More the Better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0" y="31796"/>
              <a:ext cx="22184" cy="10945"/>
            </a:xfrm>
            <a:prstGeom prst="ellipse">
              <a:avLst/>
            </a:prstGeom>
            <a:solidFill>
              <a:srgbClr val="DB31C3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Excitement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Curved Connector 15"/>
            <p:cNvCxnSpPr>
              <a:cxnSpLocks noChangeShapeType="1"/>
            </p:cNvCxnSpPr>
            <p:nvPr/>
          </p:nvCxnSpPr>
          <p:spPr bwMode="auto">
            <a:xfrm>
              <a:off x="49911" y="6858"/>
              <a:ext cx="13127" cy="12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19" name="Curved Connector 16"/>
            <p:cNvCxnSpPr>
              <a:cxnSpLocks noChangeShapeType="1"/>
            </p:cNvCxnSpPr>
            <p:nvPr/>
          </p:nvCxnSpPr>
          <p:spPr bwMode="auto">
            <a:xfrm flipV="1">
              <a:off x="22184" y="29648"/>
              <a:ext cx="3897" cy="7620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0" name="Curved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25856" y="33465"/>
              <a:ext cx="752" cy="14593"/>
            </a:xfrm>
            <a:prstGeom prst="curvedConnector4">
              <a:avLst>
                <a:gd name="adj1" fmla="val -303819"/>
                <a:gd name="adj2" fmla="val 61134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1" name="Curved Connector 18"/>
            <p:cNvCxnSpPr>
              <a:cxnSpLocks noChangeShapeType="1"/>
            </p:cNvCxnSpPr>
            <p:nvPr/>
          </p:nvCxnSpPr>
          <p:spPr bwMode="auto">
            <a:xfrm rot="10800000">
              <a:off x="55799" y="29648"/>
              <a:ext cx="9525" cy="9491"/>
            </a:xfrm>
            <a:prstGeom prst="curvedConnector2">
              <a:avLst/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cxnSp>
          <p:nvCxnSpPr>
            <p:cNvPr id="22" name="Curved Connector 19"/>
            <p:cNvCxnSpPr>
              <a:cxnSpLocks noChangeShapeType="1"/>
            </p:cNvCxnSpPr>
            <p:nvPr/>
          </p:nvCxnSpPr>
          <p:spPr bwMode="auto">
            <a:xfrm rot="10800000">
              <a:off x="18842" y="6858"/>
              <a:ext cx="12781" cy="12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4579B8"/>
              </a:solidFill>
              <a:round/>
              <a:headEnd/>
              <a:tailEnd type="arrow" w="med" len="med"/>
            </a:ln>
          </p:spPr>
        </p:cxn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5233" y="13716"/>
              <a:ext cx="11788" cy="9074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Style</a:t>
              </a: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Behavior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9275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90018"/>
                </a:solidFill>
              </a:rPr>
              <a:t>A Human Performance Model</a:t>
            </a:r>
            <a:endParaRPr lang="en-US" sz="3200" dirty="0">
              <a:solidFill>
                <a:srgbClr val="89001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B300D97B-51B3-4C98-A845-98560C6ECB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826439" y="4241736"/>
            <a:ext cx="1018456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Play football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826439" y="3964737"/>
            <a:ext cx="1018456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Play golf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7826439" y="3687738"/>
            <a:ext cx="1018456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Ride a bike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7826439" y="3410739"/>
            <a:ext cx="1018456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Drive a car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7826439" y="3133740"/>
            <a:ext cx="1018456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Catch a ball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Automobile Plants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Part Insertion Time</a:t>
            </a:r>
          </a:p>
          <a:p>
            <a:pPr lvl="1"/>
            <a:r>
              <a:rPr lang="en-US" sz="2400" dirty="0" smtClean="0"/>
              <a:t>6.3 </a:t>
            </a:r>
            <a:r>
              <a:rPr lang="en-US" sz="2400" dirty="0" err="1" smtClean="0"/>
              <a:t>secs</a:t>
            </a:r>
            <a:endParaRPr lang="en-US" sz="2400" dirty="0" smtClean="0"/>
          </a:p>
          <a:p>
            <a:pPr lvl="1"/>
            <a:r>
              <a:rPr lang="en-US" sz="2400" dirty="0" smtClean="0"/>
              <a:t>3.9 </a:t>
            </a:r>
            <a:r>
              <a:rPr lang="en-US" sz="2400" dirty="0" err="1" smtClean="0"/>
              <a:t>secs</a:t>
            </a:r>
            <a:endParaRPr lang="en-US" sz="2400" dirty="0" smtClean="0"/>
          </a:p>
        </p:txBody>
      </p:sp>
      <p:pic>
        <p:nvPicPr>
          <p:cNvPr id="8198" name="Picture 4" descr="MCj03516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54163"/>
            <a:ext cx="18097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07704" y="3321858"/>
            <a:ext cx="446449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Why is there a difference in assembling the same component?</a:t>
            </a:r>
          </a:p>
        </p:txBody>
      </p:sp>
      <p:pic>
        <p:nvPicPr>
          <p:cNvPr id="1027" name="Picture 3" descr="C:\Documents and Settings\bpeacock\Local Settings\Temporary Internet Files\Content.IE5\W4B2A3OR\MC90043486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291355"/>
            <a:ext cx="2285714" cy="228571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71800" y="5013176"/>
            <a:ext cx="4464496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Why don’t we always hit the bull’s eye?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Standard Times for Targets (hundredths of a minute)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Normal Place			.03	</a:t>
            </a:r>
          </a:p>
          <a:p>
            <a:r>
              <a:rPr lang="en-US" sz="2800" dirty="0" smtClean="0"/>
              <a:t>Small Target			.05 	</a:t>
            </a:r>
          </a:p>
          <a:p>
            <a:r>
              <a:rPr lang="en-US" sz="2800" dirty="0" smtClean="0"/>
              <a:t>Blind Target			.07</a:t>
            </a:r>
          </a:p>
          <a:p>
            <a:endParaRPr lang="en-US" sz="2800" dirty="0" smtClean="0"/>
          </a:p>
          <a:p>
            <a:r>
              <a:rPr lang="en-US" sz="2800" dirty="0" smtClean="0"/>
              <a:t>Enter Vehicle			.08	</a:t>
            </a:r>
          </a:p>
          <a:p>
            <a:r>
              <a:rPr lang="en-US" sz="2800" dirty="0" smtClean="0"/>
              <a:t>Exit Vehicle			.05	</a:t>
            </a:r>
          </a:p>
          <a:p>
            <a:r>
              <a:rPr lang="en-US" sz="2800" dirty="0" smtClean="0"/>
              <a:t>Lean into + Arise	.05		</a:t>
            </a:r>
          </a:p>
        </p:txBody>
      </p:sp>
      <p:pic>
        <p:nvPicPr>
          <p:cNvPr id="9222" name="Picture 8" descr="MCj02120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8718" y="1592019"/>
            <a:ext cx="135096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MCj019851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9109" y="3941136"/>
            <a:ext cx="22717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4248472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What are standard times?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Search the Internet for MTM and other predetermined motion time systems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The cost of non value added work is more operators and lower productivity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521296"/>
            <a:ext cx="754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/>
              <a:t>Added Operators</a:t>
            </a:r>
          </a:p>
          <a:p>
            <a:pPr lvl="1"/>
            <a:r>
              <a:rPr lang="en-US" dirty="0" smtClean="0"/>
              <a:t>$75,000 / year </a:t>
            </a:r>
            <a:r>
              <a:rPr lang="en-US" dirty="0" err="1" smtClean="0"/>
              <a:t>x</a:t>
            </a:r>
            <a:r>
              <a:rPr lang="en-US" dirty="0" smtClean="0"/>
              <a:t> 2 shifts </a:t>
            </a:r>
            <a:r>
              <a:rPr lang="en-US" dirty="0" err="1" smtClean="0"/>
              <a:t>x</a:t>
            </a:r>
            <a:r>
              <a:rPr lang="en-US" dirty="0" smtClean="0"/>
              <a:t> 6 years product cycle</a:t>
            </a:r>
          </a:p>
          <a:p>
            <a:pPr lvl="1"/>
            <a:r>
              <a:rPr lang="en-US" dirty="0" smtClean="0"/>
              <a:t>= $900,000 per added operator</a:t>
            </a:r>
          </a:p>
          <a:p>
            <a:pPr lvl="1"/>
            <a:endParaRPr lang="en-US" dirty="0" smtClean="0"/>
          </a:p>
          <a:p>
            <a:pPr lvl="1"/>
            <a:endParaRPr lang="en-US" sz="700" dirty="0" smtClean="0"/>
          </a:p>
          <a:p>
            <a:r>
              <a:rPr lang="en-US" sz="2800" dirty="0" smtClean="0"/>
              <a:t>Added Tools</a:t>
            </a:r>
          </a:p>
          <a:p>
            <a:pPr lvl="1"/>
            <a:r>
              <a:rPr lang="en-US" dirty="0" smtClean="0"/>
              <a:t>0.07 min / tool </a:t>
            </a:r>
            <a:r>
              <a:rPr lang="en-US" dirty="0" err="1" smtClean="0"/>
              <a:t>x</a:t>
            </a:r>
            <a:r>
              <a:rPr lang="en-US" dirty="0" smtClean="0"/>
              <a:t> $0.75 / min </a:t>
            </a:r>
            <a:r>
              <a:rPr lang="en-US" dirty="0" err="1" smtClean="0"/>
              <a:t>x</a:t>
            </a:r>
            <a:r>
              <a:rPr lang="en-US" dirty="0" smtClean="0"/>
              <a:t> 2 shifts </a:t>
            </a:r>
            <a:r>
              <a:rPr lang="en-US" dirty="0" err="1" smtClean="0"/>
              <a:t>x</a:t>
            </a:r>
            <a:r>
              <a:rPr lang="en-US" dirty="0" smtClean="0"/>
              <a:t> 75 </a:t>
            </a:r>
            <a:r>
              <a:rPr lang="en-US" dirty="0" err="1" smtClean="0"/>
              <a:t>jph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x</a:t>
            </a:r>
            <a:r>
              <a:rPr lang="en-US" dirty="0" smtClean="0"/>
              <a:t> 8 hours per day </a:t>
            </a:r>
            <a:r>
              <a:rPr lang="en-US" dirty="0" err="1" smtClean="0"/>
              <a:t>x</a:t>
            </a:r>
            <a:r>
              <a:rPr lang="en-US" dirty="0" smtClean="0"/>
              <a:t> 243 days per year </a:t>
            </a:r>
            <a:r>
              <a:rPr lang="en-US" dirty="0" err="1" smtClean="0"/>
              <a:t>x</a:t>
            </a:r>
            <a:r>
              <a:rPr lang="en-US" dirty="0" smtClean="0"/>
              <a:t> 6 years</a:t>
            </a:r>
          </a:p>
          <a:p>
            <a:pPr lvl="1"/>
            <a:r>
              <a:rPr lang="en-US" dirty="0" smtClean="0"/>
              <a:t>	= $92,466 per tool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0045" y="5517232"/>
            <a:ext cx="5688632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It pays to save time in assembly operations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Discuss the placement of items in your kitchen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Arc 4"/>
          <p:cNvSpPr>
            <a:spLocks/>
          </p:cNvSpPr>
          <p:nvPr/>
        </p:nvSpPr>
        <p:spPr bwMode="auto">
          <a:xfrm>
            <a:off x="2057400" y="2133600"/>
            <a:ext cx="4648200" cy="1651000"/>
          </a:xfrm>
          <a:custGeom>
            <a:avLst/>
            <a:gdLst>
              <a:gd name="T0" fmla="*/ 0 w 21491"/>
              <a:gd name="T1" fmla="*/ 0 h 21600"/>
              <a:gd name="T2" fmla="*/ 6065838 w 21491"/>
              <a:gd name="T3" fmla="*/ 1919351 h 21600"/>
              <a:gd name="T4" fmla="*/ 0 w 21491"/>
              <a:gd name="T5" fmla="*/ 2133600 h 21600"/>
              <a:gd name="T6" fmla="*/ 0 60000 65536"/>
              <a:gd name="T7" fmla="*/ 0 60000 65536"/>
              <a:gd name="T8" fmla="*/ 0 60000 65536"/>
              <a:gd name="T9" fmla="*/ 0 w 21491"/>
              <a:gd name="T10" fmla="*/ 0 h 21600"/>
              <a:gd name="T11" fmla="*/ 21491 w 214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91" h="21600" fill="none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</a:path>
              <a:path w="21491" h="21600" stroke="0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Arc 5"/>
          <p:cNvSpPr>
            <a:spLocks/>
          </p:cNvSpPr>
          <p:nvPr/>
        </p:nvSpPr>
        <p:spPr bwMode="auto">
          <a:xfrm rot="-1573471">
            <a:off x="5948749" y="4362349"/>
            <a:ext cx="1134289" cy="404905"/>
          </a:xfrm>
          <a:custGeom>
            <a:avLst/>
            <a:gdLst>
              <a:gd name="T0" fmla="*/ 1250332 w 43200"/>
              <a:gd name="T1" fmla="*/ 0 h 29644"/>
              <a:gd name="T2" fmla="*/ 0 w 43200"/>
              <a:gd name="T3" fmla="*/ 19987 h 29644"/>
              <a:gd name="T4" fmla="*/ 648494 w 43200"/>
              <a:gd name="T5" fmla="*/ 20246 h 29644"/>
              <a:gd name="T6" fmla="*/ 0 60000 65536"/>
              <a:gd name="T7" fmla="*/ 0 60000 65536"/>
              <a:gd name="T8" fmla="*/ 0 60000 65536"/>
              <a:gd name="T9" fmla="*/ 0 w 43200"/>
              <a:gd name="T10" fmla="*/ 0 h 29644"/>
              <a:gd name="T11" fmla="*/ 43200 w 43200"/>
              <a:gd name="T12" fmla="*/ 29644 h 29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9644" fill="none" extrusionOk="0">
                <a:moveTo>
                  <a:pt x="41646" y="-1"/>
                </a:moveTo>
                <a:cubicBezTo>
                  <a:pt x="42672" y="2557"/>
                  <a:pt x="43200" y="5288"/>
                  <a:pt x="43200" y="8044"/>
                </a:cubicBezTo>
                <a:cubicBezTo>
                  <a:pt x="43200" y="19973"/>
                  <a:pt x="33529" y="29644"/>
                  <a:pt x="21600" y="29644"/>
                </a:cubicBezTo>
                <a:cubicBezTo>
                  <a:pt x="9670" y="29644"/>
                  <a:pt x="0" y="19973"/>
                  <a:pt x="0" y="8044"/>
                </a:cubicBezTo>
                <a:cubicBezTo>
                  <a:pt x="-1" y="8009"/>
                  <a:pt x="0" y="7975"/>
                  <a:pt x="0" y="7941"/>
                </a:cubicBezTo>
              </a:path>
              <a:path w="43200" h="29644" stroke="0" extrusionOk="0">
                <a:moveTo>
                  <a:pt x="41646" y="-1"/>
                </a:moveTo>
                <a:cubicBezTo>
                  <a:pt x="42672" y="2557"/>
                  <a:pt x="43200" y="5288"/>
                  <a:pt x="43200" y="8044"/>
                </a:cubicBezTo>
                <a:cubicBezTo>
                  <a:pt x="43200" y="19973"/>
                  <a:pt x="33529" y="29644"/>
                  <a:pt x="21600" y="29644"/>
                </a:cubicBezTo>
                <a:cubicBezTo>
                  <a:pt x="9670" y="29644"/>
                  <a:pt x="0" y="19973"/>
                  <a:pt x="0" y="8044"/>
                </a:cubicBezTo>
                <a:cubicBezTo>
                  <a:pt x="-1" y="8009"/>
                  <a:pt x="0" y="7975"/>
                  <a:pt x="0" y="7941"/>
                </a:cubicBezTo>
                <a:lnTo>
                  <a:pt x="21600" y="8044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 flipH="1">
            <a:off x="5715000" y="4267200"/>
            <a:ext cx="3048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892800" y="1957387"/>
            <a:ext cx="2828925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Primary, Ballistic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Aiming, Movement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5527675" y="5119687"/>
            <a:ext cx="1457325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Finesse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(Tactile)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6705600" y="4495800"/>
            <a:ext cx="21431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Final Adjustment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381000" y="3352800"/>
            <a:ext cx="2143125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Move to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Task Vicinity</a:t>
            </a:r>
          </a:p>
        </p:txBody>
      </p:sp>
      <p:sp>
        <p:nvSpPr>
          <p:cNvPr id="11278" name="AutoShape 16"/>
          <p:cNvSpPr>
            <a:spLocks noChangeArrowheads="1"/>
          </p:cNvSpPr>
          <p:nvPr/>
        </p:nvSpPr>
        <p:spPr bwMode="auto">
          <a:xfrm>
            <a:off x="2438400" y="4114800"/>
            <a:ext cx="1295400" cy="1828800"/>
          </a:xfrm>
          <a:prstGeom prst="wedgeRoundRectCallout">
            <a:avLst>
              <a:gd name="adj1" fmla="val 187866"/>
              <a:gd name="adj2" fmla="val -2821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dirty="0"/>
              <a:t>Place one coin </a:t>
            </a:r>
            <a:r>
              <a:rPr lang="en-US" sz="1800" b="1" dirty="0"/>
              <a:t>squarely</a:t>
            </a:r>
            <a:r>
              <a:rPr lang="en-US" sz="1800" dirty="0"/>
              <a:t> on the top of another</a:t>
            </a:r>
          </a:p>
        </p:txBody>
      </p:sp>
      <p:sp>
        <p:nvSpPr>
          <p:cNvPr id="11279" name="Oval 17"/>
          <p:cNvSpPr>
            <a:spLocks noChangeArrowheads="1"/>
          </p:cNvSpPr>
          <p:nvPr/>
        </p:nvSpPr>
        <p:spPr bwMode="auto">
          <a:xfrm>
            <a:off x="5334000" y="4724400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09600" y="5791200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Arc 4"/>
          <p:cNvSpPr>
            <a:spLocks/>
          </p:cNvSpPr>
          <p:nvPr/>
        </p:nvSpPr>
        <p:spPr bwMode="auto">
          <a:xfrm rot="14853456">
            <a:off x="-205283" y="2990217"/>
            <a:ext cx="2621247" cy="2133600"/>
          </a:xfrm>
          <a:custGeom>
            <a:avLst/>
            <a:gdLst>
              <a:gd name="T0" fmla="*/ 0 w 21491"/>
              <a:gd name="T1" fmla="*/ 0 h 21600"/>
              <a:gd name="T2" fmla="*/ 6065838 w 21491"/>
              <a:gd name="T3" fmla="*/ 1919351 h 21600"/>
              <a:gd name="T4" fmla="*/ 0 w 21491"/>
              <a:gd name="T5" fmla="*/ 2133600 h 21600"/>
              <a:gd name="T6" fmla="*/ 0 60000 65536"/>
              <a:gd name="T7" fmla="*/ 0 60000 65536"/>
              <a:gd name="T8" fmla="*/ 0 60000 65536"/>
              <a:gd name="T9" fmla="*/ 0 w 21491"/>
              <a:gd name="T10" fmla="*/ 0 h 21600"/>
              <a:gd name="T11" fmla="*/ 21491 w 214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91" h="21600" fill="none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</a:path>
              <a:path w="21491" h="21600" stroke="0" extrusionOk="0">
                <a:moveTo>
                  <a:pt x="-1" y="0"/>
                </a:moveTo>
                <a:cubicBezTo>
                  <a:pt x="11089" y="0"/>
                  <a:pt x="20377" y="8397"/>
                  <a:pt x="21490" y="19431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3"/>
          <p:cNvSpPr>
            <a:spLocks noChangeArrowheads="1"/>
          </p:cNvSpPr>
          <p:nvPr/>
        </p:nvSpPr>
        <p:spPr bwMode="auto">
          <a:xfrm>
            <a:off x="1320800" y="2108199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6426200" y="3784600"/>
            <a:ext cx="558800" cy="330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7" name="Picture 3" descr="C:\Documents and Settings\bpeacock\Local Settings\Temporary Internet Files\Content.IE5\W4B2A3OR\MC90043392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0800" y="5619750"/>
            <a:ext cx="1003300" cy="1003300"/>
          </a:xfrm>
          <a:prstGeom prst="rect">
            <a:avLst/>
          </a:prstGeom>
          <a:noFill/>
        </p:spPr>
      </p:pic>
      <p:pic>
        <p:nvPicPr>
          <p:cNvPr id="21" name="Picture 3" descr="C:\Documents and Settings\bpeacock\Local Settings\Temporary Internet Files\Content.IE5\W4B2A3OR\MC90043392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4787900"/>
            <a:ext cx="1003300" cy="10033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81000" y="953869"/>
            <a:ext cx="8153400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i="1" dirty="0"/>
              <a:t>Place a coin on the desk then move the next one on top</a:t>
            </a:r>
          </a:p>
          <a:p>
            <a:pPr algn="ctr" eaLnBrk="0" hangingPunct="0"/>
            <a:r>
              <a:rPr lang="en-US" i="1" dirty="0"/>
              <a:t>Repeat 10 times</a:t>
            </a:r>
          </a:p>
          <a:p>
            <a:pPr algn="ctr" eaLnBrk="0" hangingPunct="0"/>
            <a:r>
              <a:rPr lang="en-US" i="1" dirty="0"/>
              <a:t>Analyze the stages for time and errors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82738" y="6253718"/>
            <a:ext cx="6665987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i="1" dirty="0"/>
              <a:t>What is the cost of unnecessary precision or imprecision?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3624" y="2668645"/>
            <a:ext cx="226035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i="1" dirty="0"/>
              <a:t>Where is the non value added work?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Stages of Movement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Brian Peacock\Local Settings\Temporary Internet Files\Content.IE5\C2PDBHVP\MCj043251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447800"/>
            <a:ext cx="3968750" cy="299709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0" y="1409700"/>
            <a:ext cx="12954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Move to task vicinity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1100" y="3429000"/>
            <a:ext cx="16002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Primary ballistic aiming movement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995936" y="4581128"/>
            <a:ext cx="1828800" cy="7928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Final adjustment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6296" y="3781028"/>
            <a:ext cx="1295400" cy="16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Finesse (Tactile)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5553670"/>
            <a:ext cx="6283424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Search the Internet for pictures of assembly lines, note the location of components, hand tools and the final placement location</a:t>
            </a:r>
          </a:p>
          <a:p>
            <a:pPr algn="ctr"/>
            <a:r>
              <a:rPr lang="en-US" i="1" dirty="0"/>
              <a:t>Every movement counts!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Stages of Movement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863600" y="26162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4"/>
          <p:cNvSpPr>
            <a:spLocks noChangeArrowheads="1"/>
          </p:cNvSpPr>
          <p:nvPr/>
        </p:nvSpPr>
        <p:spPr bwMode="auto">
          <a:xfrm>
            <a:off x="6197600" y="26162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 rot="1140000">
            <a:off x="1625600" y="20066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2387600" y="26162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863600" y="33020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2387600" y="33020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406400" y="1549400"/>
            <a:ext cx="711200" cy="635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0"/>
          <p:cNvSpPr>
            <a:spLocks/>
          </p:cNvSpPr>
          <p:nvPr/>
        </p:nvSpPr>
        <p:spPr bwMode="auto">
          <a:xfrm>
            <a:off x="204788" y="2514600"/>
            <a:ext cx="1651000" cy="3030538"/>
          </a:xfrm>
          <a:custGeom>
            <a:avLst/>
            <a:gdLst>
              <a:gd name="T0" fmla="*/ 111 w 1040"/>
              <a:gd name="T1" fmla="*/ 0 h 1909"/>
              <a:gd name="T2" fmla="*/ 29 w 1040"/>
              <a:gd name="T3" fmla="*/ 371 h 1909"/>
              <a:gd name="T4" fmla="*/ 0 w 1040"/>
              <a:gd name="T5" fmla="*/ 444 h 1909"/>
              <a:gd name="T6" fmla="*/ 0 w 1040"/>
              <a:gd name="T7" fmla="*/ 488 h 1909"/>
              <a:gd name="T8" fmla="*/ 0 w 1040"/>
              <a:gd name="T9" fmla="*/ 547 h 1909"/>
              <a:gd name="T10" fmla="*/ 0 w 1040"/>
              <a:gd name="T11" fmla="*/ 605 h 1909"/>
              <a:gd name="T12" fmla="*/ 0 w 1040"/>
              <a:gd name="T13" fmla="*/ 664 h 1909"/>
              <a:gd name="T14" fmla="*/ 0 w 1040"/>
              <a:gd name="T15" fmla="*/ 737 h 1909"/>
              <a:gd name="T16" fmla="*/ 0 w 1040"/>
              <a:gd name="T17" fmla="*/ 781 h 1909"/>
              <a:gd name="T18" fmla="*/ 0 w 1040"/>
              <a:gd name="T19" fmla="*/ 825 h 1909"/>
              <a:gd name="T20" fmla="*/ 0 w 1040"/>
              <a:gd name="T21" fmla="*/ 869 h 1909"/>
              <a:gd name="T22" fmla="*/ 14 w 1040"/>
              <a:gd name="T23" fmla="*/ 927 h 1909"/>
              <a:gd name="T24" fmla="*/ 14 w 1040"/>
              <a:gd name="T25" fmla="*/ 971 h 1909"/>
              <a:gd name="T26" fmla="*/ 29 w 1040"/>
              <a:gd name="T27" fmla="*/ 1015 h 1909"/>
              <a:gd name="T28" fmla="*/ 29 w 1040"/>
              <a:gd name="T29" fmla="*/ 1088 h 1909"/>
              <a:gd name="T30" fmla="*/ 58 w 1040"/>
              <a:gd name="T31" fmla="*/ 1132 h 1909"/>
              <a:gd name="T32" fmla="*/ 73 w 1040"/>
              <a:gd name="T33" fmla="*/ 1205 h 1909"/>
              <a:gd name="T34" fmla="*/ 102 w 1040"/>
              <a:gd name="T35" fmla="*/ 1278 h 1909"/>
              <a:gd name="T36" fmla="*/ 131 w 1040"/>
              <a:gd name="T37" fmla="*/ 1352 h 1909"/>
              <a:gd name="T38" fmla="*/ 146 w 1040"/>
              <a:gd name="T39" fmla="*/ 1410 h 1909"/>
              <a:gd name="T40" fmla="*/ 146 w 1040"/>
              <a:gd name="T41" fmla="*/ 1454 h 1909"/>
              <a:gd name="T42" fmla="*/ 146 w 1040"/>
              <a:gd name="T43" fmla="*/ 1498 h 1909"/>
              <a:gd name="T44" fmla="*/ 175 w 1040"/>
              <a:gd name="T45" fmla="*/ 1542 h 1909"/>
              <a:gd name="T46" fmla="*/ 190 w 1040"/>
              <a:gd name="T47" fmla="*/ 1615 h 1909"/>
              <a:gd name="T48" fmla="*/ 190 w 1040"/>
              <a:gd name="T49" fmla="*/ 1659 h 1909"/>
              <a:gd name="T50" fmla="*/ 219 w 1040"/>
              <a:gd name="T51" fmla="*/ 1703 h 1909"/>
              <a:gd name="T52" fmla="*/ 263 w 1040"/>
              <a:gd name="T53" fmla="*/ 1776 h 1909"/>
              <a:gd name="T54" fmla="*/ 278 w 1040"/>
              <a:gd name="T55" fmla="*/ 1820 h 1909"/>
              <a:gd name="T56" fmla="*/ 322 w 1040"/>
              <a:gd name="T57" fmla="*/ 1864 h 1909"/>
              <a:gd name="T58" fmla="*/ 395 w 1040"/>
              <a:gd name="T59" fmla="*/ 1893 h 1909"/>
              <a:gd name="T60" fmla="*/ 468 w 1040"/>
              <a:gd name="T61" fmla="*/ 1893 h 1909"/>
              <a:gd name="T62" fmla="*/ 541 w 1040"/>
              <a:gd name="T63" fmla="*/ 1908 h 1909"/>
              <a:gd name="T64" fmla="*/ 585 w 1040"/>
              <a:gd name="T65" fmla="*/ 1908 h 1909"/>
              <a:gd name="T66" fmla="*/ 629 w 1040"/>
              <a:gd name="T67" fmla="*/ 1908 h 1909"/>
              <a:gd name="T68" fmla="*/ 688 w 1040"/>
              <a:gd name="T69" fmla="*/ 1908 h 1909"/>
              <a:gd name="T70" fmla="*/ 775 w 1040"/>
              <a:gd name="T71" fmla="*/ 1908 h 1909"/>
              <a:gd name="T72" fmla="*/ 819 w 1040"/>
              <a:gd name="T73" fmla="*/ 1908 h 1909"/>
              <a:gd name="T74" fmla="*/ 863 w 1040"/>
              <a:gd name="T75" fmla="*/ 1878 h 1909"/>
              <a:gd name="T76" fmla="*/ 907 w 1040"/>
              <a:gd name="T77" fmla="*/ 1835 h 1909"/>
              <a:gd name="T78" fmla="*/ 951 w 1040"/>
              <a:gd name="T79" fmla="*/ 1791 h 1909"/>
              <a:gd name="T80" fmla="*/ 966 w 1040"/>
              <a:gd name="T81" fmla="*/ 1747 h 1909"/>
              <a:gd name="T82" fmla="*/ 995 w 1040"/>
              <a:gd name="T83" fmla="*/ 1703 h 1909"/>
              <a:gd name="T84" fmla="*/ 995 w 1040"/>
              <a:gd name="T85" fmla="*/ 1659 h 1909"/>
              <a:gd name="T86" fmla="*/ 1024 w 1040"/>
              <a:gd name="T87" fmla="*/ 1615 h 1909"/>
              <a:gd name="T88" fmla="*/ 1024 w 1040"/>
              <a:gd name="T89" fmla="*/ 1571 h 1909"/>
              <a:gd name="T90" fmla="*/ 1039 w 1040"/>
              <a:gd name="T91" fmla="*/ 1527 h 190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40"/>
              <a:gd name="T139" fmla="*/ 0 h 1909"/>
              <a:gd name="T140" fmla="*/ 1040 w 1040"/>
              <a:gd name="T141" fmla="*/ 1909 h 190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40" h="1909">
                <a:moveTo>
                  <a:pt x="111" y="0"/>
                </a:moveTo>
                <a:lnTo>
                  <a:pt x="29" y="371"/>
                </a:lnTo>
                <a:lnTo>
                  <a:pt x="0" y="444"/>
                </a:lnTo>
                <a:lnTo>
                  <a:pt x="0" y="488"/>
                </a:lnTo>
                <a:lnTo>
                  <a:pt x="0" y="547"/>
                </a:lnTo>
                <a:lnTo>
                  <a:pt x="0" y="605"/>
                </a:lnTo>
                <a:lnTo>
                  <a:pt x="0" y="664"/>
                </a:lnTo>
                <a:lnTo>
                  <a:pt x="0" y="737"/>
                </a:lnTo>
                <a:lnTo>
                  <a:pt x="0" y="781"/>
                </a:lnTo>
                <a:lnTo>
                  <a:pt x="0" y="825"/>
                </a:lnTo>
                <a:lnTo>
                  <a:pt x="0" y="869"/>
                </a:lnTo>
                <a:lnTo>
                  <a:pt x="14" y="927"/>
                </a:lnTo>
                <a:lnTo>
                  <a:pt x="14" y="971"/>
                </a:lnTo>
                <a:lnTo>
                  <a:pt x="29" y="1015"/>
                </a:lnTo>
                <a:lnTo>
                  <a:pt x="29" y="1088"/>
                </a:lnTo>
                <a:lnTo>
                  <a:pt x="58" y="1132"/>
                </a:lnTo>
                <a:lnTo>
                  <a:pt x="73" y="1205"/>
                </a:lnTo>
                <a:lnTo>
                  <a:pt x="102" y="1278"/>
                </a:lnTo>
                <a:lnTo>
                  <a:pt x="131" y="1352"/>
                </a:lnTo>
                <a:lnTo>
                  <a:pt x="146" y="1410"/>
                </a:lnTo>
                <a:lnTo>
                  <a:pt x="146" y="1454"/>
                </a:lnTo>
                <a:lnTo>
                  <a:pt x="146" y="1498"/>
                </a:lnTo>
                <a:lnTo>
                  <a:pt x="175" y="1542"/>
                </a:lnTo>
                <a:lnTo>
                  <a:pt x="190" y="1615"/>
                </a:lnTo>
                <a:lnTo>
                  <a:pt x="190" y="1659"/>
                </a:lnTo>
                <a:lnTo>
                  <a:pt x="219" y="1703"/>
                </a:lnTo>
                <a:lnTo>
                  <a:pt x="263" y="1776"/>
                </a:lnTo>
                <a:lnTo>
                  <a:pt x="278" y="1820"/>
                </a:lnTo>
                <a:lnTo>
                  <a:pt x="322" y="1864"/>
                </a:lnTo>
                <a:lnTo>
                  <a:pt x="395" y="1893"/>
                </a:lnTo>
                <a:lnTo>
                  <a:pt x="468" y="1893"/>
                </a:lnTo>
                <a:lnTo>
                  <a:pt x="541" y="1908"/>
                </a:lnTo>
                <a:lnTo>
                  <a:pt x="585" y="1908"/>
                </a:lnTo>
                <a:lnTo>
                  <a:pt x="629" y="1908"/>
                </a:lnTo>
                <a:lnTo>
                  <a:pt x="688" y="1908"/>
                </a:lnTo>
                <a:lnTo>
                  <a:pt x="775" y="1908"/>
                </a:lnTo>
                <a:lnTo>
                  <a:pt x="819" y="1908"/>
                </a:lnTo>
                <a:lnTo>
                  <a:pt x="863" y="1878"/>
                </a:lnTo>
                <a:lnTo>
                  <a:pt x="907" y="1835"/>
                </a:lnTo>
                <a:lnTo>
                  <a:pt x="951" y="1791"/>
                </a:lnTo>
                <a:lnTo>
                  <a:pt x="966" y="1747"/>
                </a:lnTo>
                <a:lnTo>
                  <a:pt x="995" y="1703"/>
                </a:lnTo>
                <a:lnTo>
                  <a:pt x="995" y="1659"/>
                </a:lnTo>
                <a:lnTo>
                  <a:pt x="1024" y="1615"/>
                </a:lnTo>
                <a:lnTo>
                  <a:pt x="1024" y="1571"/>
                </a:lnTo>
                <a:lnTo>
                  <a:pt x="1039" y="1527"/>
                </a:lnTo>
              </a:path>
            </a:pathLst>
          </a:custGeom>
          <a:noFill/>
          <a:ln w="50800" cap="rnd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AutoShape 11"/>
          <p:cNvSpPr>
            <a:spLocks noChangeArrowheads="1"/>
          </p:cNvSpPr>
          <p:nvPr/>
        </p:nvSpPr>
        <p:spPr bwMode="auto">
          <a:xfrm rot="10800000" flipH="1">
            <a:off x="6578600" y="18669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2"/>
          <p:cNvSpPr>
            <a:spLocks noChangeArrowheads="1"/>
          </p:cNvSpPr>
          <p:nvPr/>
        </p:nvSpPr>
        <p:spPr bwMode="auto">
          <a:xfrm>
            <a:off x="6959600" y="26162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13"/>
          <p:cNvSpPr>
            <a:spLocks noChangeArrowheads="1"/>
          </p:cNvSpPr>
          <p:nvPr/>
        </p:nvSpPr>
        <p:spPr bwMode="auto">
          <a:xfrm rot="10800000" flipH="1">
            <a:off x="6197600" y="33020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utoShape 14"/>
          <p:cNvSpPr>
            <a:spLocks noChangeArrowheads="1"/>
          </p:cNvSpPr>
          <p:nvPr/>
        </p:nvSpPr>
        <p:spPr bwMode="auto">
          <a:xfrm>
            <a:off x="6578600" y="36830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5"/>
          <p:cNvSpPr>
            <a:spLocks noChangeArrowheads="1"/>
          </p:cNvSpPr>
          <p:nvPr/>
        </p:nvSpPr>
        <p:spPr bwMode="auto">
          <a:xfrm rot="10800000" flipH="1">
            <a:off x="6959600" y="3302000"/>
            <a:ext cx="711200" cy="635000"/>
          </a:xfrm>
          <a:prstGeom prst="triangle">
            <a:avLst>
              <a:gd name="adj" fmla="val 49995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2286000" y="5287962"/>
            <a:ext cx="48101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 dirty="0">
                <a:solidFill>
                  <a:srgbClr val="890018"/>
                </a:solidFill>
                <a:latin typeface="Times New Roman" pitchFamily="18" charset="0"/>
              </a:rPr>
              <a:t>Design for Assembly!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2369127" y="4725350"/>
            <a:ext cx="6534472" cy="459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1" dirty="0">
                <a:latin typeface="Times New Roman" pitchFamily="18" charset="0"/>
              </a:rPr>
              <a:t>Which Targets are </a:t>
            </a:r>
            <a:r>
              <a:rPr lang="en-US" sz="2400" i="1" dirty="0" smtClean="0">
                <a:latin typeface="Times New Roman" pitchFamily="18" charset="0"/>
              </a:rPr>
              <a:t>Easier AND FASTER? Why?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Targets and Triangles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1160</Words>
  <Application>Microsoft Office PowerPoint</Application>
  <PresentationFormat>On-screen Show (4:3)</PresentationFormat>
  <Paragraphs>248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Train The Trainer OH Masterclass For Ergonomics:   Decisions, Targets and Learning  Professor Brian Peacock  </vt:lpstr>
      <vt:lpstr>Decision and Motor Skills</vt:lpstr>
      <vt:lpstr>A Human Performance Model</vt:lpstr>
      <vt:lpstr>Two Automobile Plants</vt:lpstr>
      <vt:lpstr>Standard Times for Targets (hundredths of a minute)</vt:lpstr>
      <vt:lpstr>The cost of non value added work is more operators and lower productivity </vt:lpstr>
      <vt:lpstr>Four Stages of Movement </vt:lpstr>
      <vt:lpstr>Four Stages of Movement</vt:lpstr>
      <vt:lpstr>Targets and Triangles</vt:lpstr>
      <vt:lpstr>Fitts Law(1954)</vt:lpstr>
      <vt:lpstr>Fitts Law Exercise</vt:lpstr>
      <vt:lpstr>Repeat the exercise with</vt:lpstr>
      <vt:lpstr>Barbie Dolls – a case study</vt:lpstr>
      <vt:lpstr>Variants of Fitts Law   (Drury, Hoffman)</vt:lpstr>
      <vt:lpstr>Decisions</vt:lpstr>
      <vt:lpstr>Choices Exercise</vt:lpstr>
      <vt:lpstr>Motor Skill Acquisition</vt:lpstr>
      <vt:lpstr>Motor Skills Examples</vt:lpstr>
      <vt:lpstr>Fitts, Hicks and de Jong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102</cp:revision>
  <dcterms:created xsi:type="dcterms:W3CDTF">2012-01-26T10:45:43Z</dcterms:created>
  <dcterms:modified xsi:type="dcterms:W3CDTF">2013-11-04T08:08:13Z</dcterms:modified>
</cp:coreProperties>
</file>