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9144000" cy="6858000" type="screen4x3"/>
  <p:notesSz cx="6765925" cy="9867900"/>
  <p:custDataLst>
    <p:tags r:id="rId8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90018"/>
    <a:srgbClr val="474B55"/>
    <a:srgbClr val="891545"/>
    <a:srgbClr val="FFFFFF"/>
    <a:srgbClr val="9C004E"/>
    <a:srgbClr val="595A62"/>
    <a:srgbClr val="93176C"/>
    <a:srgbClr val="A41A7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50" d="100"/>
          <a:sy n="50" d="100"/>
        </p:scale>
        <p:origin x="-1650" y="-522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088" y="42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4332" y="928542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fld id="{1850B365-2EDE-4037-A511-A9D7A979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47" name="Picture 5" descr="SIM University Full Colour Logo_Horizontal (120ppi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0014" y="9372792"/>
            <a:ext cx="2000020" cy="32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41901" y="193590"/>
            <a:ext cx="5868501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Train The Trainer OH Masterclass For Ergonomics</a:t>
            </a:r>
          </a:p>
          <a:p>
            <a:pPr algn="ctr">
              <a:defRPr/>
            </a:pPr>
            <a:r>
              <a:rPr lang="en-US" sz="11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Presented by Brian Peacock &amp; Chui Yoon Ping </a:t>
            </a:r>
          </a:p>
        </p:txBody>
      </p:sp>
    </p:spTree>
    <p:extLst>
      <p:ext uri="{BB962C8B-B14F-4D97-AF65-F5344CB8AC3E}">
        <p14:creationId xmlns:p14="http://schemas.microsoft.com/office/powerpoint/2010/main" xmlns="" val="1566691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39775"/>
            <a:ext cx="5918200" cy="4440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85593CD-3B5A-446F-8CB5-2C9A4B938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3692" y="175104"/>
            <a:ext cx="48677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/>
              <a:t>Train The Trainer OH Masterclass For Ergonomics</a:t>
            </a:r>
          </a:p>
          <a:p>
            <a:pPr algn="ctr">
              <a:defRPr/>
            </a:pPr>
            <a:r>
              <a:rPr lang="en-US" sz="1200" i="1" dirty="0" smtClean="0"/>
              <a:t>Prof Brian Peacock and Assoc Prof Chui Yoon Ping</a:t>
            </a:r>
          </a:p>
        </p:txBody>
      </p:sp>
    </p:spTree>
    <p:extLst>
      <p:ext uri="{BB962C8B-B14F-4D97-AF65-F5344CB8AC3E}">
        <p14:creationId xmlns:p14="http://schemas.microsoft.com/office/powerpoint/2010/main" xmlns="" val="1540037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58AF-2976-493D-B8E7-01175EC2CA1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90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001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609600"/>
          </a:xfrm>
          <a:prstGeom prst="rect">
            <a:avLst/>
          </a:prstGeom>
        </p:spPr>
        <p:txBody>
          <a:bodyPr/>
          <a:lstStyle>
            <a:lvl1pPr algn="ctr">
              <a:defRPr sz="32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>
              <a:buClr>
                <a:srgbClr val="890018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  <a:cs typeface="Lucida Sans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9551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846640" cy="610394"/>
          </a:xfrm>
          <a:prstGeom prst="rect">
            <a:avLst/>
          </a:prstGeom>
        </p:spPr>
        <p:txBody>
          <a:bodyPr/>
          <a:lstStyle>
            <a:lvl1pPr algn="ctr">
              <a:defRPr sz="28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 baseline="0">
                <a:solidFill>
                  <a:srgbClr val="474B55"/>
                </a:solidFill>
                <a:latin typeface="Lucida Sans"/>
                <a:cs typeface="Lucida San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6596082" cy="609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2000" y="3505200"/>
            <a:ext cx="3810000" cy="4572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titled-1.jp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9" r:id="rId2"/>
    <p:sldLayoutId id="2147483668" r:id="rId3"/>
    <p:sldLayoutId id="2147483667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gov.uk/humanfactors/toolkit.htm" TargetMode="External"/><Relationship Id="rId2" Type="http://schemas.openxmlformats.org/officeDocument/2006/relationships/hyperlink" Target="http://www.aiha.org/get-involved/VolunteerGroups/Documents/ERGOVG-Toolkit_rev201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ergyinst.org/technical/human-and-organisational-factors/human-factors-top-t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57200" y="2420938"/>
            <a:ext cx="8229600" cy="266424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Train The Trainer OH Masterclass For Ergonomics:</a:t>
            </a:r>
            <a:b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dirty="0" smtClean="0">
                <a:latin typeface="Lucida Sans" pitchFamily="34" charset="0"/>
                <a:cs typeface="Lucida Sans" pitchFamily="34" charset="0"/>
              </a:rPr>
              <a:t> </a:t>
            </a:r>
            <a:r>
              <a:rPr lang="en-US" sz="2800" b="1" dirty="0">
                <a:latin typeface="Lucida Sans" panose="020B0602030504020204" pitchFamily="34" charset="0"/>
                <a:ea typeface="ヒラギノ角ゴ Pro W3" pitchFamily="120" charset="-128"/>
              </a:rPr>
              <a:t>Human Factors Tools</a:t>
            </a:r>
            <a:br>
              <a:rPr lang="en-US" sz="2800" b="1" dirty="0">
                <a:latin typeface="Lucida Sans" panose="020B0602030504020204" pitchFamily="34" charset="0"/>
                <a:ea typeface="ヒラギノ角ゴ Pro W3" pitchFamily="120" charset="-128"/>
              </a:rPr>
            </a:br>
            <a: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18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Professor Brian Peacock </a:t>
            </a:r>
            <a:r>
              <a:rPr lang="en-US" sz="1800" i="1" dirty="0" smtClean="0">
                <a:ea typeface="ヒラギノ角ゴ Pro W3" pitchFamily="120" charset="-128"/>
              </a:rPr>
              <a:t/>
            </a:r>
            <a:br>
              <a:rPr lang="en-US" sz="1800" i="1" dirty="0" smtClean="0">
                <a:ea typeface="ヒラギノ角ゴ Pro W3" pitchFamily="120" charset="-128"/>
              </a:rPr>
            </a:br>
            <a:endParaRPr lang="en-US" sz="2400" i="1" dirty="0" smtClean="0">
              <a:ea typeface="ヒラギノ角ゴ Pro W3" pitchFamily="12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91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Lucida Sans" pitchFamily="34" charset="0"/>
                <a:ea typeface="ヒラギノ角ゴ Pro W3" pitchFamily="120" charset="-128"/>
              </a:rPr>
              <a:t>Outline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8104" y="1337645"/>
            <a:ext cx="31683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Cognitive Processes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NASA TLX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SAGAT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SART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Verbal protocol analysis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Hierarchical Task Analysis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SHERPA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400" dirty="0" smtClean="0">
              <a:latin typeface="Lucida Sans" pitchFamily="34" charset="0"/>
            </a:endParaRP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Environmental Factors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Heat stress analysis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Light Measurement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Sound Measurement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Acceleration and Vibration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400" dirty="0" smtClean="0">
              <a:latin typeface="Lucida Sans" pitchFamily="34" charset="0"/>
            </a:endParaRP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Accident Analysis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HFACS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FMEA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Fault Tree Analysis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5 Ws, 6 Ms, 5 Whys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340768"/>
            <a:ext cx="30941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Physical Ergonomics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Symptoms questionnaire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NIOSH Lift Equation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Snook Tables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Hand Activity Level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RULA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REBA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OCRA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Strain Index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Physical Work Strain Index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Task analysis checklists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400" dirty="0" smtClean="0">
              <a:latin typeface="Lucida Sans" pitchFamily="34" charset="0"/>
            </a:endParaRP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Sensory Processes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Visual acuity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Color perception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itchFamily="34" charset="0"/>
              </a:rPr>
              <a:t>Audiometry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5566235"/>
            <a:ext cx="5616624" cy="12003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All these tools and many others are available on the Internet, along with explanations and users guides. In many cases there are free or very inexpensive applications for </a:t>
            </a:r>
            <a:r>
              <a:rPr lang="en-US" i="1" dirty="0" err="1" smtClean="0"/>
              <a:t>iPad</a:t>
            </a:r>
            <a:r>
              <a:rPr lang="en-US" i="1" dirty="0" smtClean="0"/>
              <a:t> or Android devices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Based Activity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Systematically search the Internet for each of these tools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Record the address of one or more web sites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Check for copyright information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Sketch the interface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List the measures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Describe the measurements</a:t>
            </a:r>
          </a:p>
          <a:p>
            <a:pPr lvl="1">
              <a:buFont typeface="+mj-lt"/>
              <a:buAutoNum type="arabicPeriod"/>
            </a:pPr>
            <a:r>
              <a:rPr lang="en-US" sz="1800" dirty="0" smtClean="0"/>
              <a:t>Objective / Subjective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Discuss the level of measurement precision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Describe the method of variable amalgamation</a:t>
            </a:r>
          </a:p>
          <a:p>
            <a:pPr lvl="1">
              <a:buFont typeface="+mj-lt"/>
              <a:buAutoNum type="arabicPeriod"/>
            </a:pPr>
            <a:r>
              <a:rPr lang="en-US" sz="1800" dirty="0" smtClean="0"/>
              <a:t>Counting, adding, multiplying / dividing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Describe the derived Index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Discuss the applicability, meaningfulness and ease of use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Apply the tool to a hypothetical situation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Search for other tools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Develop your own tool Kit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Links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>
              <a:hlinkClick r:id="rId2"/>
            </a:endParaRPr>
          </a:p>
          <a:p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www.aiha.org/get-involved/VolunteerGroups/Documents/ERGOVG-Toolkit_rev2011.pdf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www.hse.gov.uk/humanfactors/toolkit.htm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www.energyinst.org/technical/human-and-organisational-factors/human-factors-top-ten</a:t>
            </a:r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14203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 Lucida Sans 35pt&amp;quot;&quot;/&gt;&lt;property id=&quot;20307&quot; value=&quot;280&quot;/&gt;&lt;/object&gt;&lt;object type=&quot;3&quot; unique_id=&quot;10005&quot;&gt;&lt;property id=&quot;20148&quot; value=&quot;5&quot;/&gt;&lt;property id=&quot;20300&quot; value=&quot;Slide 2 - &amp;quot;Header Lucida Sans 24pt&amp;quot;&quot;/&gt;&lt;property id=&quot;20307&quot; value=&quot;278&quot;/&gt;&lt;/object&gt;&lt;object type=&quot;3&quot; unique_id=&quot;10006&quot;&gt;&lt;property id=&quot;20148&quot; value=&quot;5&quot;/&gt;&lt;property id=&quot;20300&quot; value=&quot;Slide 3 - &amp;quot;Thank You Lucida Sans 35pt&amp;quot;&quot;/&gt;&lt;property id=&quot;20307&quot; value=&quot;279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212</Words>
  <Application>Microsoft Office PowerPoint</Application>
  <PresentationFormat>On-screen Show (4:3)</PresentationFormat>
  <Paragraphs>63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Train The Trainer OH Masterclass For Ergonomics:   Human Factors Tools  Professor Brian Peacock  </vt:lpstr>
      <vt:lpstr>Outline</vt:lpstr>
      <vt:lpstr>Group Based Activity</vt:lpstr>
      <vt:lpstr>Some Useful Links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Joscans</dc:creator>
  <cp:lastModifiedBy>Chui Yoon Ping (UniSIM)</cp:lastModifiedBy>
  <cp:revision>73</cp:revision>
  <dcterms:created xsi:type="dcterms:W3CDTF">2012-01-26T10:45:43Z</dcterms:created>
  <dcterms:modified xsi:type="dcterms:W3CDTF">2013-11-04T03:55:29Z</dcterms:modified>
</cp:coreProperties>
</file>