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0"/>
  </p:notesMasterIdLst>
  <p:handoutMasterIdLst>
    <p:handoutMasterId r:id="rId51"/>
  </p:handoutMasterIdLst>
  <p:sldIdLst>
    <p:sldId id="344" r:id="rId2"/>
    <p:sldId id="259" r:id="rId3"/>
    <p:sldId id="260" r:id="rId4"/>
    <p:sldId id="261" r:id="rId5"/>
    <p:sldId id="262" r:id="rId6"/>
    <p:sldId id="279" r:id="rId7"/>
    <p:sldId id="263" r:id="rId8"/>
    <p:sldId id="264" r:id="rId9"/>
    <p:sldId id="265" r:id="rId10"/>
    <p:sldId id="268" r:id="rId11"/>
    <p:sldId id="270" r:id="rId12"/>
    <p:sldId id="271" r:id="rId13"/>
    <p:sldId id="272" r:id="rId14"/>
    <p:sldId id="273" r:id="rId15"/>
    <p:sldId id="277" r:id="rId16"/>
    <p:sldId id="280" r:id="rId17"/>
    <p:sldId id="281" r:id="rId18"/>
    <p:sldId id="282" r:id="rId19"/>
    <p:sldId id="283" r:id="rId20"/>
    <p:sldId id="286" r:id="rId21"/>
    <p:sldId id="287" r:id="rId22"/>
    <p:sldId id="284" r:id="rId23"/>
    <p:sldId id="288" r:id="rId24"/>
    <p:sldId id="295" r:id="rId25"/>
    <p:sldId id="296" r:id="rId26"/>
    <p:sldId id="297" r:id="rId27"/>
    <p:sldId id="298" r:id="rId28"/>
    <p:sldId id="299" r:id="rId29"/>
    <p:sldId id="302" r:id="rId30"/>
    <p:sldId id="303" r:id="rId31"/>
    <p:sldId id="304" r:id="rId32"/>
    <p:sldId id="305" r:id="rId33"/>
    <p:sldId id="306" r:id="rId34"/>
    <p:sldId id="307" r:id="rId35"/>
    <p:sldId id="309" r:id="rId36"/>
    <p:sldId id="310" r:id="rId37"/>
    <p:sldId id="313" r:id="rId38"/>
    <p:sldId id="316" r:id="rId39"/>
    <p:sldId id="317" r:id="rId40"/>
    <p:sldId id="318" r:id="rId41"/>
    <p:sldId id="319" r:id="rId42"/>
    <p:sldId id="323" r:id="rId43"/>
    <p:sldId id="324" r:id="rId44"/>
    <p:sldId id="325" r:id="rId45"/>
    <p:sldId id="346" r:id="rId46"/>
    <p:sldId id="345" r:id="rId47"/>
    <p:sldId id="343" r:id="rId48"/>
    <p:sldId id="257" r:id="rId49"/>
  </p:sldIdLst>
  <p:sldSz cx="9144000" cy="6858000" type="screen4x3"/>
  <p:notesSz cx="6765925" cy="9867900"/>
  <p:custDataLst>
    <p:tags r:id="rId52"/>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0"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0"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0"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0" charset="-128"/>
        <a:cs typeface="+mn-cs"/>
      </a:defRPr>
    </a:lvl9pPr>
  </p:defaultTextStyle>
  <p:extLst>
    <p:ext uri="{EFAFB233-063F-42B5-8137-9DF3F51BA10A}">
      <p15:sldGuideLst xmlns="" xmlns:p15="http://schemas.microsoft.com/office/powerpoint/2012/main">
        <p15:guide id="1" orient="horz" pos="2064">
          <p15:clr>
            <a:srgbClr val="A4A3A4"/>
          </p15:clr>
        </p15:guide>
        <p15:guide id="2" pos="2880">
          <p15:clr>
            <a:srgbClr val="A4A3A4"/>
          </p15:clr>
        </p15:guide>
      </p15:sldGuideLst>
    </p:ext>
    <p:ext uri="{2D200454-40CA-4A62-9FC3-DE9A4176ACB9}">
      <p15:notesGuideLst xmlns="" xmlns:p15="http://schemas.microsoft.com/office/powerpoint/2012/main">
        <p15:guide id="1" orient="horz" pos="3108">
          <p15:clr>
            <a:srgbClr val="A4A3A4"/>
          </p15:clr>
        </p15:guide>
        <p15:guide id="2" pos="21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0018"/>
    <a:srgbClr val="474B55"/>
    <a:srgbClr val="891545"/>
    <a:srgbClr val="FFFFFF"/>
    <a:srgbClr val="9C004E"/>
    <a:srgbClr val="595A62"/>
    <a:srgbClr val="93176C"/>
    <a:srgbClr val="A41A7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0" d="100"/>
          <a:sy n="70" d="100"/>
        </p:scale>
        <p:origin x="-1080" y="-96"/>
      </p:cViewPr>
      <p:guideLst>
        <p:guide orient="horz" pos="206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p:scale>
          <a:sx n="75" d="100"/>
          <a:sy n="75" d="100"/>
        </p:scale>
        <p:origin x="-2112" y="1290"/>
      </p:cViewPr>
      <p:guideLst>
        <p:guide orient="horz" pos="3108"/>
        <p:guide pos="213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14332" y="9285420"/>
            <a:ext cx="2931901" cy="493395"/>
          </a:xfrm>
          <a:prstGeom prst="rect">
            <a:avLst/>
          </a:prstGeom>
        </p:spPr>
        <p:txBody>
          <a:bodyPr vert="horz" lIns="91440" tIns="45720" rIns="91440" bIns="45720" rtlCol="0" anchor="b"/>
          <a:lstStyle>
            <a:lvl1pPr algn="l">
              <a:defRPr sz="1200" smtClean="0"/>
            </a:lvl1pPr>
          </a:lstStyle>
          <a:p>
            <a:pPr>
              <a:defRPr/>
            </a:pPr>
            <a:fld id="{1850B365-2EDE-4037-A511-A9D7A9795326}" type="slidenum">
              <a:rPr lang="en-US"/>
              <a:pPr>
                <a:defRPr/>
              </a:pPr>
              <a:t>‹#›</a:t>
            </a:fld>
            <a:endParaRPr lang="en-US" dirty="0"/>
          </a:p>
        </p:txBody>
      </p:sp>
      <p:pic>
        <p:nvPicPr>
          <p:cNvPr id="6147" name="Picture 5" descr="SIM University Full Colour Logo_Horizontal (120ppi).jpg"/>
          <p:cNvPicPr>
            <a:picLocks noChangeAspect="1"/>
          </p:cNvPicPr>
          <p:nvPr/>
        </p:nvPicPr>
        <p:blipFill>
          <a:blip r:embed="rId2"/>
          <a:srcRect/>
          <a:stretch>
            <a:fillRect/>
          </a:stretch>
        </p:blipFill>
        <p:spPr bwMode="auto">
          <a:xfrm>
            <a:off x="4520014" y="9372792"/>
            <a:ext cx="2000020" cy="320364"/>
          </a:xfrm>
          <a:prstGeom prst="rect">
            <a:avLst/>
          </a:prstGeom>
          <a:noFill/>
          <a:ln w="9525">
            <a:noFill/>
            <a:miter lim="800000"/>
            <a:headEnd/>
            <a:tailEnd/>
          </a:ln>
        </p:spPr>
      </p:pic>
      <p:sp>
        <p:nvSpPr>
          <p:cNvPr id="7" name="Rectangle 6"/>
          <p:cNvSpPr/>
          <p:nvPr/>
        </p:nvSpPr>
        <p:spPr>
          <a:xfrm>
            <a:off x="541901" y="193590"/>
            <a:ext cx="5868501" cy="446276"/>
          </a:xfrm>
          <a:prstGeom prst="rect">
            <a:avLst/>
          </a:prstGeom>
        </p:spPr>
        <p:txBody>
          <a:bodyPr>
            <a:spAutoFit/>
          </a:bodyPr>
          <a:lstStyle/>
          <a:p>
            <a:pPr algn="ctr">
              <a:defRPr/>
            </a:pPr>
            <a:r>
              <a:rPr lang="en-US" sz="1200" dirty="0">
                <a:solidFill>
                  <a:srgbClr val="890018"/>
                </a:solidFill>
                <a:latin typeface="Lucida Sans" pitchFamily="34" charset="0"/>
                <a:cs typeface="Lucida Sans" pitchFamily="34" charset="0"/>
              </a:rPr>
              <a:t>Train The Trainer OH Masterclass For Ergonomics</a:t>
            </a:r>
          </a:p>
          <a:p>
            <a:pPr algn="ctr">
              <a:defRPr/>
            </a:pPr>
            <a:r>
              <a:rPr lang="en-US" sz="1100" dirty="0">
                <a:solidFill>
                  <a:srgbClr val="890018"/>
                </a:solidFill>
                <a:latin typeface="Lucida Sans" pitchFamily="34" charset="0"/>
                <a:cs typeface="Lucida Sans" pitchFamily="34" charset="0"/>
              </a:rPr>
              <a:t>Presented by Brian Peacock &amp; Chui Yoon Ping </a:t>
            </a:r>
          </a:p>
        </p:txBody>
      </p:sp>
    </p:spTree>
    <p:extLst>
      <p:ext uri="{BB962C8B-B14F-4D97-AF65-F5344CB8AC3E}">
        <p14:creationId xmlns="" xmlns:p14="http://schemas.microsoft.com/office/powerpoint/2010/main" val="4090049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76593" y="739775"/>
            <a:ext cx="5502697" cy="4127024"/>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593" y="4687253"/>
            <a:ext cx="5412740" cy="4440555"/>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smtClean="0"/>
            </a:lvl1pPr>
          </a:lstStyle>
          <a:p>
            <a:pPr>
              <a:defRPr/>
            </a:pPr>
            <a:fld id="{185593CD-3B5A-446F-8CB5-2C9A4B938555}" type="slidenum">
              <a:rPr lang="en-US"/>
              <a:pPr>
                <a:defRPr/>
              </a:pPr>
              <a:t>‹#›</a:t>
            </a:fld>
            <a:endParaRPr lang="en-US"/>
          </a:p>
        </p:txBody>
      </p:sp>
      <p:sp>
        <p:nvSpPr>
          <p:cNvPr id="9" name="Rectangle 8"/>
          <p:cNvSpPr/>
          <p:nvPr/>
        </p:nvSpPr>
        <p:spPr>
          <a:xfrm>
            <a:off x="879589" y="203927"/>
            <a:ext cx="4737877" cy="492443"/>
          </a:xfrm>
          <a:prstGeom prst="rect">
            <a:avLst/>
          </a:prstGeom>
        </p:spPr>
        <p:txBody>
          <a:bodyPr wrap="square">
            <a:spAutoFit/>
          </a:bodyPr>
          <a:lstStyle/>
          <a:p>
            <a:pPr algn="ctr">
              <a:defRPr/>
            </a:pPr>
            <a:r>
              <a:rPr lang="en-US" sz="1400" dirty="0" smtClean="0"/>
              <a:t>Train The Trainer OH Masterclass For Ergonomics</a:t>
            </a:r>
          </a:p>
          <a:p>
            <a:pPr algn="ctr">
              <a:defRPr/>
            </a:pPr>
            <a:r>
              <a:rPr lang="en-US" sz="1200" i="1" dirty="0" smtClean="0"/>
              <a:t>Prof Brian Peacock and Assoc Prof Chui Yoon Ping</a:t>
            </a:r>
          </a:p>
        </p:txBody>
      </p:sp>
    </p:spTree>
    <p:extLst>
      <p:ext uri="{BB962C8B-B14F-4D97-AF65-F5344CB8AC3E}">
        <p14:creationId xmlns="" xmlns:p14="http://schemas.microsoft.com/office/powerpoint/2010/main" val="1837076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2</a:t>
            </a:fld>
            <a:endParaRPr lang="en-US"/>
          </a:p>
        </p:txBody>
      </p:sp>
    </p:spTree>
    <p:extLst>
      <p:ext uri="{BB962C8B-B14F-4D97-AF65-F5344CB8AC3E}">
        <p14:creationId xmlns="" xmlns:p14="http://schemas.microsoft.com/office/powerpoint/2010/main" val="4236580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11</a:t>
            </a:fld>
            <a:endParaRPr lang="en-US"/>
          </a:p>
        </p:txBody>
      </p:sp>
    </p:spTree>
    <p:extLst>
      <p:ext uri="{BB962C8B-B14F-4D97-AF65-F5344CB8AC3E}">
        <p14:creationId xmlns="" xmlns:p14="http://schemas.microsoft.com/office/powerpoint/2010/main" val="159982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12</a:t>
            </a:fld>
            <a:endParaRPr lang="en-US"/>
          </a:p>
        </p:txBody>
      </p:sp>
    </p:spTree>
    <p:extLst>
      <p:ext uri="{BB962C8B-B14F-4D97-AF65-F5344CB8AC3E}">
        <p14:creationId xmlns="" xmlns:p14="http://schemas.microsoft.com/office/powerpoint/2010/main" val="713181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13</a:t>
            </a:fld>
            <a:endParaRPr lang="en-US"/>
          </a:p>
        </p:txBody>
      </p:sp>
    </p:spTree>
    <p:extLst>
      <p:ext uri="{BB962C8B-B14F-4D97-AF65-F5344CB8AC3E}">
        <p14:creationId xmlns="" xmlns:p14="http://schemas.microsoft.com/office/powerpoint/2010/main" val="354193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E7AA52-A216-46E0-87F2-02F4CE7607B8}" type="slidenum">
              <a:rPr lang="en-US" smtClean="0"/>
              <a:pPr>
                <a:defRPr/>
              </a:pPr>
              <a:t>14</a:t>
            </a:fld>
            <a:endParaRPr lang="en-US"/>
          </a:p>
        </p:txBody>
      </p:sp>
    </p:spTree>
    <p:extLst>
      <p:ext uri="{BB962C8B-B14F-4D97-AF65-F5344CB8AC3E}">
        <p14:creationId xmlns="" xmlns:p14="http://schemas.microsoft.com/office/powerpoint/2010/main" val="2338458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15</a:t>
            </a:fld>
            <a:endParaRPr lang="en-US"/>
          </a:p>
        </p:txBody>
      </p:sp>
    </p:spTree>
    <p:extLst>
      <p:ext uri="{BB962C8B-B14F-4D97-AF65-F5344CB8AC3E}">
        <p14:creationId xmlns="" xmlns:p14="http://schemas.microsoft.com/office/powerpoint/2010/main" val="21128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16</a:t>
            </a:fld>
            <a:endParaRPr lang="en-US"/>
          </a:p>
        </p:txBody>
      </p:sp>
    </p:spTree>
    <p:extLst>
      <p:ext uri="{BB962C8B-B14F-4D97-AF65-F5344CB8AC3E}">
        <p14:creationId xmlns="" xmlns:p14="http://schemas.microsoft.com/office/powerpoint/2010/main" val="202710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17</a:t>
            </a:fld>
            <a:endParaRPr lang="en-US"/>
          </a:p>
        </p:txBody>
      </p:sp>
    </p:spTree>
    <p:extLst>
      <p:ext uri="{BB962C8B-B14F-4D97-AF65-F5344CB8AC3E}">
        <p14:creationId xmlns="" xmlns:p14="http://schemas.microsoft.com/office/powerpoint/2010/main" val="4224238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18</a:t>
            </a:fld>
            <a:endParaRPr lang="en-US"/>
          </a:p>
        </p:txBody>
      </p:sp>
    </p:spTree>
    <p:extLst>
      <p:ext uri="{BB962C8B-B14F-4D97-AF65-F5344CB8AC3E}">
        <p14:creationId xmlns="" xmlns:p14="http://schemas.microsoft.com/office/powerpoint/2010/main" val="3259278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19</a:t>
            </a:fld>
            <a:endParaRPr lang="en-US"/>
          </a:p>
        </p:txBody>
      </p:sp>
    </p:spTree>
    <p:extLst>
      <p:ext uri="{BB962C8B-B14F-4D97-AF65-F5344CB8AC3E}">
        <p14:creationId xmlns="" xmlns:p14="http://schemas.microsoft.com/office/powerpoint/2010/main" val="112633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20</a:t>
            </a:fld>
            <a:endParaRPr lang="en-US"/>
          </a:p>
        </p:txBody>
      </p:sp>
    </p:spTree>
    <p:extLst>
      <p:ext uri="{BB962C8B-B14F-4D97-AF65-F5344CB8AC3E}">
        <p14:creationId xmlns="" xmlns:p14="http://schemas.microsoft.com/office/powerpoint/2010/main" val="91262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3</a:t>
            </a:fld>
            <a:endParaRPr lang="en-US"/>
          </a:p>
        </p:txBody>
      </p:sp>
    </p:spTree>
    <p:extLst>
      <p:ext uri="{BB962C8B-B14F-4D97-AF65-F5344CB8AC3E}">
        <p14:creationId xmlns="" xmlns:p14="http://schemas.microsoft.com/office/powerpoint/2010/main" val="2965693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21</a:t>
            </a:fld>
            <a:endParaRPr lang="en-US"/>
          </a:p>
        </p:txBody>
      </p:sp>
    </p:spTree>
    <p:extLst>
      <p:ext uri="{BB962C8B-B14F-4D97-AF65-F5344CB8AC3E}">
        <p14:creationId xmlns="" xmlns:p14="http://schemas.microsoft.com/office/powerpoint/2010/main" val="187843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22</a:t>
            </a:fld>
            <a:endParaRPr lang="en-US"/>
          </a:p>
        </p:txBody>
      </p:sp>
    </p:spTree>
    <p:extLst>
      <p:ext uri="{BB962C8B-B14F-4D97-AF65-F5344CB8AC3E}">
        <p14:creationId xmlns="" xmlns:p14="http://schemas.microsoft.com/office/powerpoint/2010/main" val="756041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23</a:t>
            </a:fld>
            <a:endParaRPr lang="en-US"/>
          </a:p>
        </p:txBody>
      </p:sp>
    </p:spTree>
    <p:extLst>
      <p:ext uri="{BB962C8B-B14F-4D97-AF65-F5344CB8AC3E}">
        <p14:creationId xmlns="" xmlns:p14="http://schemas.microsoft.com/office/powerpoint/2010/main" val="374062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24</a:t>
            </a:fld>
            <a:endParaRPr lang="en-US"/>
          </a:p>
        </p:txBody>
      </p:sp>
    </p:spTree>
    <p:extLst>
      <p:ext uri="{BB962C8B-B14F-4D97-AF65-F5344CB8AC3E}">
        <p14:creationId xmlns="" xmlns:p14="http://schemas.microsoft.com/office/powerpoint/2010/main" val="2949271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45314-732D-4AD9-BB23-EB7695D7BB66}" type="slidenum">
              <a:rPr lang="en-US" smtClean="0"/>
              <a:pPr/>
              <a:t>25</a:t>
            </a:fld>
            <a:endParaRPr lang="en-US"/>
          </a:p>
        </p:txBody>
      </p:sp>
    </p:spTree>
    <p:extLst>
      <p:ext uri="{BB962C8B-B14F-4D97-AF65-F5344CB8AC3E}">
        <p14:creationId xmlns="" xmlns:p14="http://schemas.microsoft.com/office/powerpoint/2010/main" val="297910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26</a:t>
            </a:fld>
            <a:endParaRPr lang="en-US"/>
          </a:p>
        </p:txBody>
      </p:sp>
    </p:spTree>
    <p:extLst>
      <p:ext uri="{BB962C8B-B14F-4D97-AF65-F5344CB8AC3E}">
        <p14:creationId xmlns="" xmlns:p14="http://schemas.microsoft.com/office/powerpoint/2010/main" val="811721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27</a:t>
            </a:fld>
            <a:endParaRPr lang="en-US"/>
          </a:p>
        </p:txBody>
      </p:sp>
    </p:spTree>
    <p:extLst>
      <p:ext uri="{BB962C8B-B14F-4D97-AF65-F5344CB8AC3E}">
        <p14:creationId xmlns="" xmlns:p14="http://schemas.microsoft.com/office/powerpoint/2010/main" val="3024454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B45314-732D-4AD9-BB23-EB7695D7BB66}" type="slidenum">
              <a:rPr lang="en-US" smtClean="0"/>
              <a:pPr/>
              <a:t>28</a:t>
            </a:fld>
            <a:endParaRPr lang="en-US"/>
          </a:p>
        </p:txBody>
      </p:sp>
    </p:spTree>
    <p:extLst>
      <p:ext uri="{BB962C8B-B14F-4D97-AF65-F5344CB8AC3E}">
        <p14:creationId xmlns="" xmlns:p14="http://schemas.microsoft.com/office/powerpoint/2010/main" val="1445068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29</a:t>
            </a:fld>
            <a:endParaRPr lang="en-US"/>
          </a:p>
        </p:txBody>
      </p:sp>
    </p:spTree>
    <p:extLst>
      <p:ext uri="{BB962C8B-B14F-4D97-AF65-F5344CB8AC3E}">
        <p14:creationId xmlns="" xmlns:p14="http://schemas.microsoft.com/office/powerpoint/2010/main" val="2525654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30</a:t>
            </a:fld>
            <a:endParaRPr lang="en-US"/>
          </a:p>
        </p:txBody>
      </p:sp>
    </p:spTree>
    <p:extLst>
      <p:ext uri="{BB962C8B-B14F-4D97-AF65-F5344CB8AC3E}">
        <p14:creationId xmlns="" xmlns:p14="http://schemas.microsoft.com/office/powerpoint/2010/main" val="6223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4</a:t>
            </a:fld>
            <a:endParaRPr lang="en-US"/>
          </a:p>
        </p:txBody>
      </p:sp>
    </p:spTree>
    <p:extLst>
      <p:ext uri="{BB962C8B-B14F-4D97-AF65-F5344CB8AC3E}">
        <p14:creationId xmlns="" xmlns:p14="http://schemas.microsoft.com/office/powerpoint/2010/main" val="3973370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31</a:t>
            </a:fld>
            <a:endParaRPr lang="en-US"/>
          </a:p>
        </p:txBody>
      </p:sp>
    </p:spTree>
    <p:extLst>
      <p:ext uri="{BB962C8B-B14F-4D97-AF65-F5344CB8AC3E}">
        <p14:creationId xmlns="" xmlns:p14="http://schemas.microsoft.com/office/powerpoint/2010/main" val="374544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32</a:t>
            </a:fld>
            <a:endParaRPr lang="en-US"/>
          </a:p>
        </p:txBody>
      </p:sp>
    </p:spTree>
    <p:extLst>
      <p:ext uri="{BB962C8B-B14F-4D97-AF65-F5344CB8AC3E}">
        <p14:creationId xmlns="" xmlns:p14="http://schemas.microsoft.com/office/powerpoint/2010/main" val="928634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33</a:t>
            </a:fld>
            <a:endParaRPr lang="en-US"/>
          </a:p>
        </p:txBody>
      </p:sp>
    </p:spTree>
    <p:extLst>
      <p:ext uri="{BB962C8B-B14F-4D97-AF65-F5344CB8AC3E}">
        <p14:creationId xmlns="" xmlns:p14="http://schemas.microsoft.com/office/powerpoint/2010/main" val="236145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34</a:t>
            </a:fld>
            <a:endParaRPr lang="en-US"/>
          </a:p>
        </p:txBody>
      </p:sp>
    </p:spTree>
    <p:extLst>
      <p:ext uri="{BB962C8B-B14F-4D97-AF65-F5344CB8AC3E}">
        <p14:creationId xmlns="" xmlns:p14="http://schemas.microsoft.com/office/powerpoint/2010/main" val="18601422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35</a:t>
            </a:fld>
            <a:endParaRPr lang="en-US"/>
          </a:p>
        </p:txBody>
      </p:sp>
    </p:spTree>
    <p:extLst>
      <p:ext uri="{BB962C8B-B14F-4D97-AF65-F5344CB8AC3E}">
        <p14:creationId xmlns="" xmlns:p14="http://schemas.microsoft.com/office/powerpoint/2010/main" val="1142877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36</a:t>
            </a:fld>
            <a:endParaRPr lang="en-US"/>
          </a:p>
        </p:txBody>
      </p:sp>
    </p:spTree>
    <p:extLst>
      <p:ext uri="{BB962C8B-B14F-4D97-AF65-F5344CB8AC3E}">
        <p14:creationId xmlns="" xmlns:p14="http://schemas.microsoft.com/office/powerpoint/2010/main" val="3831974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37</a:t>
            </a:fld>
            <a:endParaRPr lang="en-US"/>
          </a:p>
        </p:txBody>
      </p:sp>
    </p:spTree>
    <p:extLst>
      <p:ext uri="{BB962C8B-B14F-4D97-AF65-F5344CB8AC3E}">
        <p14:creationId xmlns="" xmlns:p14="http://schemas.microsoft.com/office/powerpoint/2010/main" val="1087348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38</a:t>
            </a:fld>
            <a:endParaRPr lang="en-US"/>
          </a:p>
        </p:txBody>
      </p:sp>
    </p:spTree>
    <p:extLst>
      <p:ext uri="{BB962C8B-B14F-4D97-AF65-F5344CB8AC3E}">
        <p14:creationId xmlns="" xmlns:p14="http://schemas.microsoft.com/office/powerpoint/2010/main" val="35587873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39</a:t>
            </a:fld>
            <a:endParaRPr lang="en-US"/>
          </a:p>
        </p:txBody>
      </p:sp>
    </p:spTree>
    <p:extLst>
      <p:ext uri="{BB962C8B-B14F-4D97-AF65-F5344CB8AC3E}">
        <p14:creationId xmlns="" xmlns:p14="http://schemas.microsoft.com/office/powerpoint/2010/main" val="2675446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40</a:t>
            </a:fld>
            <a:endParaRPr lang="en-US"/>
          </a:p>
        </p:txBody>
      </p:sp>
    </p:spTree>
    <p:extLst>
      <p:ext uri="{BB962C8B-B14F-4D97-AF65-F5344CB8AC3E}">
        <p14:creationId xmlns="" xmlns:p14="http://schemas.microsoft.com/office/powerpoint/2010/main" val="72131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6275" y="739775"/>
            <a:ext cx="5502275" cy="41275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5</a:t>
            </a:fld>
            <a:endParaRPr lang="en-US"/>
          </a:p>
        </p:txBody>
      </p:sp>
    </p:spTree>
    <p:extLst>
      <p:ext uri="{BB962C8B-B14F-4D97-AF65-F5344CB8AC3E}">
        <p14:creationId xmlns="" xmlns:p14="http://schemas.microsoft.com/office/powerpoint/2010/main" val="2563302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41</a:t>
            </a:fld>
            <a:endParaRPr lang="en-US"/>
          </a:p>
        </p:txBody>
      </p:sp>
    </p:spTree>
    <p:extLst>
      <p:ext uri="{BB962C8B-B14F-4D97-AF65-F5344CB8AC3E}">
        <p14:creationId xmlns="" xmlns:p14="http://schemas.microsoft.com/office/powerpoint/2010/main" val="4228727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42</a:t>
            </a:fld>
            <a:endParaRPr lang="en-US"/>
          </a:p>
        </p:txBody>
      </p:sp>
    </p:spTree>
    <p:extLst>
      <p:ext uri="{BB962C8B-B14F-4D97-AF65-F5344CB8AC3E}">
        <p14:creationId xmlns="" xmlns:p14="http://schemas.microsoft.com/office/powerpoint/2010/main" val="608612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43</a:t>
            </a:fld>
            <a:endParaRPr lang="en-US"/>
          </a:p>
        </p:txBody>
      </p:sp>
    </p:spTree>
    <p:extLst>
      <p:ext uri="{BB962C8B-B14F-4D97-AF65-F5344CB8AC3E}">
        <p14:creationId xmlns="" xmlns:p14="http://schemas.microsoft.com/office/powerpoint/2010/main" val="25270439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44</a:t>
            </a:fld>
            <a:endParaRPr lang="en-US"/>
          </a:p>
        </p:txBody>
      </p:sp>
    </p:spTree>
    <p:extLst>
      <p:ext uri="{BB962C8B-B14F-4D97-AF65-F5344CB8AC3E}">
        <p14:creationId xmlns="" xmlns:p14="http://schemas.microsoft.com/office/powerpoint/2010/main" val="15193412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CDAE4A-2B67-4F81-80C4-BCC4955EF634}" type="slidenum">
              <a:rPr lang="en-US" smtClean="0"/>
              <a:pPr/>
              <a:t>46</a:t>
            </a:fld>
            <a:endParaRPr lang="en-US"/>
          </a:p>
        </p:txBody>
      </p:sp>
    </p:spTree>
    <p:extLst>
      <p:ext uri="{BB962C8B-B14F-4D97-AF65-F5344CB8AC3E}">
        <p14:creationId xmlns="" xmlns:p14="http://schemas.microsoft.com/office/powerpoint/2010/main" val="33282404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B80918-5947-4301-A3F4-620F60FCB131}" type="slidenum">
              <a:rPr lang="en-US" smtClean="0"/>
              <a:pPr fontAlgn="base">
                <a:spcBef>
                  <a:spcPct val="0"/>
                </a:spcBef>
                <a:spcAft>
                  <a:spcPct val="0"/>
                </a:spcAft>
                <a:defRPr/>
              </a:pPr>
              <a:t>47</a:t>
            </a:fld>
            <a:endParaRPr lang="en-US" smtClean="0"/>
          </a:p>
        </p:txBody>
      </p:sp>
    </p:spTree>
    <p:extLst>
      <p:ext uri="{BB962C8B-B14F-4D97-AF65-F5344CB8AC3E}">
        <p14:creationId xmlns="" xmlns:p14="http://schemas.microsoft.com/office/powerpoint/2010/main" val="281979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AE7361-510B-4476-AF2B-7B1E608F1AF3}" type="slidenum">
              <a:rPr lang="en-US" smtClean="0"/>
              <a:pPr/>
              <a:t>6</a:t>
            </a:fld>
            <a:endParaRPr lang="en-US"/>
          </a:p>
        </p:txBody>
      </p:sp>
    </p:spTree>
    <p:extLst>
      <p:ext uri="{BB962C8B-B14F-4D97-AF65-F5344CB8AC3E}">
        <p14:creationId xmlns="" xmlns:p14="http://schemas.microsoft.com/office/powerpoint/2010/main" val="259396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E51846-AA8B-41D7-900D-0629FD23AD7F}" type="slidenum">
              <a:rPr lang="en-US" smtClean="0"/>
              <a:pPr/>
              <a:t>7</a:t>
            </a:fld>
            <a:endParaRPr lang="en-US"/>
          </a:p>
        </p:txBody>
      </p:sp>
    </p:spTree>
    <p:extLst>
      <p:ext uri="{BB962C8B-B14F-4D97-AF65-F5344CB8AC3E}">
        <p14:creationId xmlns="" xmlns:p14="http://schemas.microsoft.com/office/powerpoint/2010/main" val="198583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8</a:t>
            </a:fld>
            <a:endParaRPr lang="en-US"/>
          </a:p>
        </p:txBody>
      </p:sp>
    </p:spTree>
    <p:extLst>
      <p:ext uri="{BB962C8B-B14F-4D97-AF65-F5344CB8AC3E}">
        <p14:creationId xmlns="" xmlns:p14="http://schemas.microsoft.com/office/powerpoint/2010/main" val="36561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9</a:t>
            </a:fld>
            <a:endParaRPr lang="en-US"/>
          </a:p>
        </p:txBody>
      </p:sp>
    </p:spTree>
    <p:extLst>
      <p:ext uri="{BB962C8B-B14F-4D97-AF65-F5344CB8AC3E}">
        <p14:creationId xmlns="" xmlns:p14="http://schemas.microsoft.com/office/powerpoint/2010/main" val="1323627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8520D-A6B3-433F-8F8C-4A1DBBD43485}" type="slidenum">
              <a:rPr lang="en-US" smtClean="0"/>
              <a:pPr/>
              <a:t>10</a:t>
            </a:fld>
            <a:endParaRPr lang="en-US"/>
          </a:p>
        </p:txBody>
      </p:sp>
    </p:spTree>
    <p:extLst>
      <p:ext uri="{BB962C8B-B14F-4D97-AF65-F5344CB8AC3E}">
        <p14:creationId xmlns="" xmlns:p14="http://schemas.microsoft.com/office/powerpoint/2010/main" val="3829667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a:prstGeom prst="rect">
            <a:avLst/>
          </a:prstGeom>
        </p:spPr>
        <p:txBody>
          <a:bodyPr/>
          <a:lstStyle>
            <a:lvl1pPr>
              <a:defRPr>
                <a:solidFill>
                  <a:srgbClr val="890018"/>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5" name="Straight Connector 4"/>
          <p:cNvCxnSpPr/>
          <p:nvPr userDrawn="1"/>
        </p:nvCxnSpPr>
        <p:spPr>
          <a:xfrm>
            <a:off x="0" y="1125538"/>
            <a:ext cx="91440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685800" y="515144"/>
            <a:ext cx="7543800" cy="609600"/>
          </a:xfrm>
          <a:prstGeom prst="rect">
            <a:avLst/>
          </a:prstGeom>
        </p:spPr>
        <p:txBody>
          <a:bodyPr/>
          <a:lstStyle>
            <a:lvl1pPr algn="ctr">
              <a:defRPr sz="3200" baseline="0">
                <a:solidFill>
                  <a:srgbClr val="890018"/>
                </a:solidFill>
                <a:latin typeface="Lucida sans"/>
                <a:cs typeface="Lucida sans"/>
              </a:defRPr>
            </a:lvl1pPr>
          </a:lstStyle>
          <a:p>
            <a:r>
              <a:rPr lang="en-US" dirty="0" smtClean="0"/>
              <a:t>Click to edit Master title style</a:t>
            </a:r>
            <a:endParaRPr lang="en-US" dirty="0"/>
          </a:p>
        </p:txBody>
      </p:sp>
      <p:sp>
        <p:nvSpPr>
          <p:cNvPr id="4" name="Text Placeholder 9"/>
          <p:cNvSpPr>
            <a:spLocks noGrp="1"/>
          </p:cNvSpPr>
          <p:nvPr>
            <p:ph type="body" sz="quarter" idx="11"/>
          </p:nvPr>
        </p:nvSpPr>
        <p:spPr>
          <a:xfrm>
            <a:off x="685800" y="1387810"/>
            <a:ext cx="7543800" cy="4572000"/>
          </a:xfrm>
          <a:prstGeom prst="rect">
            <a:avLst/>
          </a:prstGeom>
        </p:spPr>
        <p:txBody>
          <a:bodyPr vert="horz"/>
          <a:lstStyle>
            <a:lvl1pPr marL="342900" marR="0" indent="-342900" algn="l" defTabSz="457200" rtl="0" eaLnBrk="0" fontAlgn="base" latinLnBrk="0" hangingPunct="0">
              <a:lnSpc>
                <a:spcPct val="100000"/>
              </a:lnSpc>
              <a:spcBef>
                <a:spcPct val="20000"/>
              </a:spcBef>
              <a:spcAft>
                <a:spcPct val="0"/>
              </a:spcAft>
              <a:buClr>
                <a:srgbClr val="890018"/>
              </a:buClr>
              <a:buSzTx/>
              <a:buFont typeface="Arial" pitchFamily="34" charset="0"/>
              <a:buChar char="•"/>
              <a:tabLst/>
              <a:defRPr sz="2400" baseline="0">
                <a:solidFill>
                  <a:schemeClr val="tx1"/>
                </a:solidFill>
                <a:latin typeface="Lucida Sans"/>
                <a:cs typeface="Lucida Sans"/>
              </a:defRPr>
            </a:lvl1pPr>
            <a:lvl2pPr>
              <a:buClr>
                <a:srgbClr val="890018"/>
              </a:buClr>
              <a:buFont typeface="Wingdings" pitchFamily="2" charset="2"/>
              <a:buChar char="§"/>
              <a:defRPr sz="2000">
                <a:solidFill>
                  <a:schemeClr val="tx1"/>
                </a:solidFill>
                <a:latin typeface="Lucida Sans" pitchFamily="34" charset="0"/>
                <a:cs typeface="Lucida Sans" pitchFamily="34" charset="0"/>
              </a:defRPr>
            </a:lvl2pPr>
          </a:lstStyle>
          <a:p>
            <a:pPr lvl="0"/>
            <a:r>
              <a:rPr lang="en-US" dirty="0" smtClean="0"/>
              <a:t>Click to edit Master text styles</a:t>
            </a:r>
          </a:p>
          <a:p>
            <a:pPr lvl="1"/>
            <a:r>
              <a:rPr lang="en-US" dirty="0" smtClean="0"/>
              <a:t>Click to edit Master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685800" y="1125538"/>
            <a:ext cx="75438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685800" y="515144"/>
            <a:ext cx="7543800" cy="609600"/>
          </a:xfrm>
          <a:prstGeom prst="rect">
            <a:avLst/>
          </a:prstGeom>
        </p:spPr>
        <p:txBody>
          <a:bodyPr/>
          <a:lstStyle>
            <a:lvl1pPr algn="l">
              <a:defRPr sz="2800" baseline="0">
                <a:solidFill>
                  <a:srgbClr val="890018"/>
                </a:solidFill>
                <a:latin typeface="Lucida sans"/>
                <a:cs typeface="Lucida sans"/>
              </a:defRPr>
            </a:lvl1pPr>
          </a:lstStyle>
          <a:p>
            <a:r>
              <a:rPr lang="en-US" dirty="0" smtClean="0"/>
              <a:t>Click to edit Master title style</a:t>
            </a:r>
            <a:endParaRPr lang="en-US" dirty="0"/>
          </a:p>
        </p:txBody>
      </p:sp>
      <p:sp>
        <p:nvSpPr>
          <p:cNvPr id="4" name="Text Placeholder 9"/>
          <p:cNvSpPr>
            <a:spLocks noGrp="1"/>
          </p:cNvSpPr>
          <p:nvPr>
            <p:ph type="body" sz="quarter" idx="11"/>
          </p:nvPr>
        </p:nvSpPr>
        <p:spPr>
          <a:xfrm>
            <a:off x="685800" y="1387810"/>
            <a:ext cx="7543800" cy="4572000"/>
          </a:xfrm>
          <a:prstGeom prst="rect">
            <a:avLst/>
          </a:prstGeom>
        </p:spPr>
        <p:txBody>
          <a:bodyPr vert="horz"/>
          <a:lstStyle>
            <a:lvl1pPr>
              <a:buNone/>
              <a:defRPr sz="1600" baseline="0">
                <a:solidFill>
                  <a:srgbClr val="474B55"/>
                </a:solidFill>
                <a:latin typeface="Lucida Sans"/>
                <a:cs typeface="Lucida Sans"/>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6596082" cy="609600"/>
          </a:xfrm>
          <a:prstGeom prst="rect">
            <a:avLst/>
          </a:prstGeom>
        </p:spPr>
        <p:txBody>
          <a:bodyPr/>
          <a:lstStyle>
            <a:lvl1pPr algn="l">
              <a:defRPr sz="3500">
                <a:solidFill>
                  <a:schemeClr val="bg1"/>
                </a:solidFill>
                <a:latin typeface="Lucida sans"/>
                <a:cs typeface="Lucida sans"/>
              </a:defRPr>
            </a:lvl1pPr>
          </a:lstStyle>
          <a:p>
            <a:r>
              <a:rPr lang="en-US" dirty="0" smtClean="0"/>
              <a:t>Click to edit Master title style</a:t>
            </a:r>
            <a:endParaRPr lang="en-US" dirty="0"/>
          </a:p>
        </p:txBody>
      </p:sp>
      <p:sp>
        <p:nvSpPr>
          <p:cNvPr id="9" name="Text Placeholder 7"/>
          <p:cNvSpPr>
            <a:spLocks noGrp="1"/>
          </p:cNvSpPr>
          <p:nvPr>
            <p:ph type="body" sz="quarter" idx="11"/>
          </p:nvPr>
        </p:nvSpPr>
        <p:spPr>
          <a:xfrm>
            <a:off x="762000" y="3505200"/>
            <a:ext cx="3810000" cy="457200"/>
          </a:xfrm>
          <a:prstGeom prst="rect">
            <a:avLst/>
          </a:prstGeom>
        </p:spPr>
        <p:txBody>
          <a:bodyPr vert="horz"/>
          <a:lstStyle>
            <a:lvl1pPr>
              <a:buFontTx/>
              <a:buNone/>
              <a:defRPr sz="1600" b="0" baseline="0">
                <a:solidFill>
                  <a:schemeClr val="bg1"/>
                </a:solidFill>
                <a:latin typeface="Lucida sans"/>
                <a:cs typeface="Lucida sans"/>
              </a:defRPr>
            </a:lvl1pPr>
            <a:lvl2pPr marL="1588" indent="-1588">
              <a:buFontTx/>
              <a:buNone/>
              <a:tabLst/>
              <a:defRPr sz="1400"/>
            </a:lvl2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477000" y="76200"/>
            <a:ext cx="2514600" cy="288925"/>
          </a:xfrm>
          <a:prstGeom prst="rect">
            <a:avLst/>
          </a:prstGeom>
        </p:spPr>
        <p:txBody>
          <a:bodyPr/>
          <a:lstStyle/>
          <a:p>
            <a:endParaRPr lang="en-US"/>
          </a:p>
        </p:txBody>
      </p:sp>
      <p:sp>
        <p:nvSpPr>
          <p:cNvPr id="21" name="Footer Placeholder 20"/>
          <p:cNvSpPr>
            <a:spLocks noGrp="1"/>
          </p:cNvSpPr>
          <p:nvPr>
            <p:ph type="ftr" sz="quarter" idx="11"/>
          </p:nvPr>
        </p:nvSpPr>
        <p:spPr>
          <a:xfrm>
            <a:off x="3124200" y="76200"/>
            <a:ext cx="3352800" cy="288925"/>
          </a:xfrm>
          <a:prstGeom prst="rect">
            <a:avLst/>
          </a:prstGeom>
        </p:spPr>
        <p:txBody>
          <a:bodyPr/>
          <a:lstStyle/>
          <a:p>
            <a:endParaRPr lang="en-US"/>
          </a:p>
        </p:txBody>
      </p:sp>
      <p:sp>
        <p:nvSpPr>
          <p:cNvPr id="6" name="Slide Number Placeholder 5"/>
          <p:cNvSpPr>
            <a:spLocks noGrp="1"/>
          </p:cNvSpPr>
          <p:nvPr>
            <p:ph type="sldNum" sz="quarter" idx="12"/>
          </p:nvPr>
        </p:nvSpPr>
        <p:spPr>
          <a:xfrm>
            <a:off x="8229600" y="6477000"/>
            <a:ext cx="762000" cy="244475"/>
          </a:xfrm>
          <a:prstGeom prst="rect">
            <a:avLst/>
          </a:prstGeom>
        </p:spPr>
        <p:txBody>
          <a:bodyPr/>
          <a:lstStyle/>
          <a:p>
            <a:fld id="{EA53A2D0-DB1F-4362-A151-DD28177A75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477000" y="76200"/>
            <a:ext cx="2514600" cy="288925"/>
          </a:xfrm>
          <a:prstGeom prst="rect">
            <a:avLst/>
          </a:prstGeom>
        </p:spPr>
        <p:txBody>
          <a:bodyPr/>
          <a:lstStyle/>
          <a:p>
            <a:endParaRPr lang="en-US"/>
          </a:p>
        </p:txBody>
      </p:sp>
      <p:sp>
        <p:nvSpPr>
          <p:cNvPr id="24" name="Footer Placeholder 23"/>
          <p:cNvSpPr>
            <a:spLocks noGrp="1"/>
          </p:cNvSpPr>
          <p:nvPr>
            <p:ph type="ftr" sz="quarter" idx="11"/>
          </p:nvPr>
        </p:nvSpPr>
        <p:spPr>
          <a:xfrm>
            <a:off x="3124200" y="76200"/>
            <a:ext cx="3352800" cy="288925"/>
          </a:xfrm>
          <a:prstGeom prst="rect">
            <a:avLst/>
          </a:prstGeom>
        </p:spPr>
        <p:txBody>
          <a:bodyPr/>
          <a:lstStyle/>
          <a:p>
            <a:endParaRPr lang="en-US"/>
          </a:p>
        </p:txBody>
      </p:sp>
      <p:sp>
        <p:nvSpPr>
          <p:cNvPr id="7" name="Slide Number Placeholder 6"/>
          <p:cNvSpPr>
            <a:spLocks noGrp="1"/>
          </p:cNvSpPr>
          <p:nvPr>
            <p:ph type="sldNum" sz="quarter" idx="12"/>
          </p:nvPr>
        </p:nvSpPr>
        <p:spPr>
          <a:xfrm>
            <a:off x="8229600" y="6477000"/>
            <a:ext cx="762000" cy="244475"/>
          </a:xfrm>
          <a:prstGeom prst="rect">
            <a:avLst/>
          </a:prstGeom>
        </p:spPr>
        <p:txBody>
          <a:bodyPr/>
          <a:lstStyle/>
          <a:p>
            <a:fld id="{EA53A2D0-DB1F-4362-A151-DD28177A75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70342CC-03EE-4E5D-A52F-86012E9273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ntitled-1.jpg"/>
          <p:cNvPicPr>
            <a:picLocks noChangeAspect="1"/>
          </p:cNvPicPr>
          <p:nvPr userDrawn="1"/>
        </p:nvPicPr>
        <p:blipFill>
          <a:blip r:embed="rId9"/>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74" r:id="rId2"/>
    <p:sldLayoutId id="2147483668" r:id="rId3"/>
    <p:sldLayoutId id="2147483667" r:id="rId4"/>
    <p:sldLayoutId id="2147483670" r:id="rId5"/>
    <p:sldLayoutId id="2147483671" r:id="rId6"/>
    <p:sldLayoutId id="2147483673"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39.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 Id="rId9" Type="http://schemas.openxmlformats.org/officeDocument/2006/relationships/oleObject" Target="../embeddings/oleObject20.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420938"/>
            <a:ext cx="8229600" cy="1656134"/>
          </a:xfrm>
          <a:noFill/>
          <a:ln>
            <a:miter lim="800000"/>
            <a:headEnd/>
            <a:tailEnd/>
          </a:ln>
        </p:spPr>
        <p:txBody>
          <a:bodyPr vert="horz" wrap="square" lIns="91440" tIns="45720" rIns="91440" bIns="45720" numCol="1" anchor="t" anchorCtr="0" compatLnSpc="1">
            <a:prstTxWarp prst="textNoShape">
              <a:avLst/>
            </a:prstTxWarp>
          </a:bodyPr>
          <a:lstStyle/>
          <a:p>
            <a:r>
              <a:rPr lang="en-US" sz="2400" i="1" dirty="0" smtClean="0">
                <a:latin typeface="Lucida Sans" pitchFamily="34" charset="0"/>
                <a:ea typeface="ヒラギノ角ゴ Pro W3" pitchFamily="120" charset="-128"/>
                <a:cs typeface="Lucida Sans" pitchFamily="34" charset="0"/>
              </a:rPr>
              <a:t>Train The Trainer OH Masterclass For Ergonomics:</a:t>
            </a:r>
            <a:r>
              <a:rPr lang="en-US" sz="2800" dirty="0" smtClean="0">
                <a:latin typeface="Lucida Sans" pitchFamily="34" charset="0"/>
                <a:ea typeface="ヒラギノ角ゴ Pro W3" pitchFamily="120" charset="-128"/>
                <a:cs typeface="Lucida Sans" pitchFamily="34" charset="0"/>
              </a:rPr>
              <a:t/>
            </a:r>
            <a:br>
              <a:rPr lang="en-US" sz="2800" dirty="0" smtClean="0">
                <a:latin typeface="Lucida Sans" pitchFamily="34" charset="0"/>
                <a:ea typeface="ヒラギノ角ゴ Pro W3" pitchFamily="120" charset="-128"/>
                <a:cs typeface="Lucida Sans" pitchFamily="34" charset="0"/>
              </a:rPr>
            </a:br>
            <a:r>
              <a:rPr lang="en-US" sz="2800" b="1" dirty="0" smtClean="0">
                <a:latin typeface="Lucida Sans" pitchFamily="34" charset="0"/>
                <a:ea typeface="ヒラギノ角ゴ Pro W3" pitchFamily="120" charset="-128"/>
                <a:cs typeface="Lucida Sans" pitchFamily="34" charset="0"/>
              </a:rPr>
              <a:t/>
            </a:r>
            <a:br>
              <a:rPr lang="en-US" sz="2800" b="1" dirty="0" smtClean="0">
                <a:latin typeface="Lucida Sans" pitchFamily="34" charset="0"/>
                <a:ea typeface="ヒラギノ角ゴ Pro W3" pitchFamily="120" charset="-128"/>
                <a:cs typeface="Lucida Sans" pitchFamily="34" charset="0"/>
              </a:rPr>
            </a:br>
            <a:r>
              <a:rPr lang="en-US" sz="2800" b="1" dirty="0" smtClean="0"/>
              <a:t>Anthropometry and Workplace Design</a:t>
            </a:r>
            <a:br>
              <a:rPr lang="en-US" sz="2800" b="1" dirty="0" smtClean="0"/>
            </a:br>
            <a:r>
              <a:rPr lang="en-US" sz="2800" b="1" dirty="0" smtClean="0">
                <a:latin typeface="Lucida Sans" pitchFamily="34" charset="0"/>
                <a:ea typeface="ヒラギノ角ゴ Pro W3" pitchFamily="120" charset="-128"/>
                <a:cs typeface="Lucida Sans" pitchFamily="34" charset="0"/>
              </a:rPr>
              <a:t/>
            </a:r>
            <a:br>
              <a:rPr lang="en-US" sz="2800" b="1" dirty="0" smtClean="0">
                <a:latin typeface="Lucida Sans" pitchFamily="34" charset="0"/>
                <a:ea typeface="ヒラギノ角ゴ Pro W3" pitchFamily="120" charset="-128"/>
                <a:cs typeface="Lucida Sans" pitchFamily="34" charset="0"/>
              </a:rPr>
            </a:br>
            <a:r>
              <a:rPr lang="en-US" sz="1800" i="1" dirty="0" smtClean="0">
                <a:latin typeface="Lucida Sans" pitchFamily="34" charset="0"/>
                <a:ea typeface="ヒラギノ角ゴ Pro W3" pitchFamily="120" charset="-128"/>
                <a:cs typeface="Lucida Sans" pitchFamily="34" charset="0"/>
              </a:rPr>
              <a:t>Professor Brian Peacock</a:t>
            </a:r>
            <a:r>
              <a:rPr lang="en-US" sz="2800" dirty="0" smtClean="0">
                <a:latin typeface="Lucida Sans" pitchFamily="34" charset="0"/>
                <a:ea typeface="ヒラギノ角ゴ Pro W3" pitchFamily="120" charset="-128"/>
                <a:cs typeface="Lucida Sans" pitchFamily="34" charset="0"/>
              </a:rPr>
              <a:t/>
            </a:r>
            <a:br>
              <a:rPr lang="en-US" sz="2800" dirty="0" smtClean="0">
                <a:latin typeface="Lucida Sans" pitchFamily="34" charset="0"/>
                <a:ea typeface="ヒラギノ角ゴ Pro W3" pitchFamily="120" charset="-128"/>
                <a:cs typeface="Lucida Sans" pitchFamily="34" charset="0"/>
              </a:rPr>
            </a:br>
            <a:endParaRPr lang="en-US" sz="2800" dirty="0" smtClean="0">
              <a:latin typeface="Lucida Sans" pitchFamily="34" charset="0"/>
              <a:ea typeface="ヒラギノ角ゴ Pro W3" pitchFamily="120" charset="-128"/>
              <a:cs typeface="Lucida San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forums.themustangsource.com/gallery/files/8/8/2/0/0/dsc_1966e.jpg"/>
          <p:cNvPicPr>
            <a:picLocks noChangeAspect="1" noChangeArrowheads="1"/>
          </p:cNvPicPr>
          <p:nvPr/>
        </p:nvPicPr>
        <p:blipFill>
          <a:blip r:embed="rId3" cstate="print"/>
          <a:srcRect/>
          <a:stretch>
            <a:fillRect/>
          </a:stretch>
        </p:blipFill>
        <p:spPr bwMode="auto">
          <a:xfrm>
            <a:off x="609600" y="1556792"/>
            <a:ext cx="5762599" cy="3831793"/>
          </a:xfrm>
          <a:prstGeom prst="rect">
            <a:avLst/>
          </a:prstGeom>
          <a:noFill/>
        </p:spPr>
      </p:pic>
      <p:sp>
        <p:nvSpPr>
          <p:cNvPr id="3" name="TextBox 2"/>
          <p:cNvSpPr txBox="1"/>
          <p:nvPr/>
        </p:nvSpPr>
        <p:spPr>
          <a:xfrm>
            <a:off x="6588224" y="2636912"/>
            <a:ext cx="2232248" cy="1200329"/>
          </a:xfrm>
          <a:prstGeom prst="rect">
            <a:avLst/>
          </a:prstGeom>
          <a:solidFill>
            <a:srgbClr val="FFFF00"/>
          </a:solidFill>
          <a:ln w="12700">
            <a:solidFill>
              <a:schemeClr val="tx1"/>
            </a:solidFill>
          </a:ln>
        </p:spPr>
        <p:txBody>
          <a:bodyPr wrap="square" rtlCol="0">
            <a:spAutoFit/>
          </a:bodyPr>
          <a:lstStyle/>
          <a:p>
            <a:pPr algn="ctr"/>
            <a:r>
              <a:rPr lang="en-US" i="1" dirty="0" smtClean="0"/>
              <a:t>What should / can be considered in the design of this workstation?</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sz="4000" dirty="0" smtClean="0"/>
              <a:t>Soyuz capsule</a:t>
            </a:r>
            <a:endParaRPr lang="en-US" sz="4000" dirty="0"/>
          </a:p>
        </p:txBody>
      </p:sp>
      <p:sp>
        <p:nvSpPr>
          <p:cNvPr id="5123" name="Rectangle 3"/>
          <p:cNvSpPr>
            <a:spLocks noGrp="1" noChangeArrowheads="1"/>
          </p:cNvSpPr>
          <p:nvPr>
            <p:ph type="body" sz="quarter" idx="11"/>
          </p:nvPr>
        </p:nvSpPr>
        <p:spPr>
          <a:xfrm>
            <a:off x="685800" y="1371600"/>
            <a:ext cx="3518892" cy="4572000"/>
          </a:xfrm>
          <a:prstGeom prst="rect">
            <a:avLst/>
          </a:prstGeom>
        </p:spPr>
        <p:txBody>
          <a:bodyPr>
            <a:normAutofit/>
          </a:bodyPr>
          <a:lstStyle/>
          <a:p>
            <a:r>
              <a:rPr lang="en-US" sz="2000" dirty="0"/>
              <a:t>For launch and landing astronauts are strapped into their body molded reclining seats.</a:t>
            </a:r>
          </a:p>
          <a:p>
            <a:r>
              <a:rPr lang="en-US" sz="2000" dirty="0"/>
              <a:t>The controls are out of reach</a:t>
            </a:r>
          </a:p>
          <a:p>
            <a:r>
              <a:rPr lang="en-US" sz="2000" dirty="0"/>
              <a:t>They are given a little stick with which to press the buttons</a:t>
            </a:r>
          </a:p>
        </p:txBody>
      </p:sp>
      <p:pic>
        <p:nvPicPr>
          <p:cNvPr id="5124" name="Picture 4" descr="C:\WINDOWS\Profiles\000\Desktop\10076531.jpg"/>
          <p:cNvPicPr>
            <a:picLocks noChangeAspect="1" noChangeArrowheads="1"/>
          </p:cNvPicPr>
          <p:nvPr/>
        </p:nvPicPr>
        <p:blipFill>
          <a:blip r:embed="rId3" cstate="print"/>
          <a:srcRect/>
          <a:stretch>
            <a:fillRect/>
          </a:stretch>
        </p:blipFill>
        <p:spPr bwMode="auto">
          <a:xfrm>
            <a:off x="4204692" y="1371600"/>
            <a:ext cx="4191000" cy="3371850"/>
          </a:xfrm>
          <a:prstGeom prst="rect">
            <a:avLst/>
          </a:prstGeom>
          <a:noFill/>
        </p:spPr>
      </p:pic>
      <p:sp>
        <p:nvSpPr>
          <p:cNvPr id="7" name="TextBox 6"/>
          <p:cNvSpPr txBox="1"/>
          <p:nvPr/>
        </p:nvSpPr>
        <p:spPr>
          <a:xfrm>
            <a:off x="971600" y="5020270"/>
            <a:ext cx="7424092" cy="923330"/>
          </a:xfrm>
          <a:prstGeom prst="rect">
            <a:avLst/>
          </a:prstGeom>
          <a:solidFill>
            <a:srgbClr val="FFFF00"/>
          </a:solidFill>
          <a:ln w="12700">
            <a:solidFill>
              <a:schemeClr val="tx1"/>
            </a:solidFill>
          </a:ln>
        </p:spPr>
        <p:txBody>
          <a:bodyPr wrap="square" rtlCol="0">
            <a:spAutoFit/>
          </a:bodyPr>
          <a:lstStyle/>
          <a:p>
            <a:pPr algn="ctr"/>
            <a:r>
              <a:rPr lang="en-US" i="1" dirty="0" smtClean="0"/>
              <a:t>Search the Internet for pictures of cosmonauts in the Soyuz capsule. How long is a journey from the launch pad to the International Space Station?</a:t>
            </a:r>
            <a:endParaRPr lang="en-US"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image.carcraft.com/f/9178774/hdrp_0608w_08_z+2007_chevrolet_camaro_concept+interior_view.jpg"/>
          <p:cNvPicPr>
            <a:picLocks noChangeAspect="1" noChangeArrowheads="1"/>
          </p:cNvPicPr>
          <p:nvPr/>
        </p:nvPicPr>
        <p:blipFill>
          <a:blip r:embed="rId3" cstate="print"/>
          <a:srcRect/>
          <a:stretch>
            <a:fillRect/>
          </a:stretch>
        </p:blipFill>
        <p:spPr bwMode="auto">
          <a:xfrm>
            <a:off x="1907704" y="826672"/>
            <a:ext cx="5389984" cy="4042488"/>
          </a:xfrm>
          <a:prstGeom prst="rect">
            <a:avLst/>
          </a:prstGeom>
          <a:noFill/>
        </p:spPr>
      </p:pic>
      <p:sp>
        <p:nvSpPr>
          <p:cNvPr id="3" name="TextBox 2"/>
          <p:cNvSpPr txBox="1"/>
          <p:nvPr/>
        </p:nvSpPr>
        <p:spPr>
          <a:xfrm>
            <a:off x="1907704" y="5192325"/>
            <a:ext cx="5389984" cy="646331"/>
          </a:xfrm>
          <a:prstGeom prst="rect">
            <a:avLst/>
          </a:prstGeom>
          <a:solidFill>
            <a:srgbClr val="FFFF00"/>
          </a:solidFill>
          <a:ln w="12700">
            <a:solidFill>
              <a:schemeClr val="tx1"/>
            </a:solidFill>
          </a:ln>
        </p:spPr>
        <p:txBody>
          <a:bodyPr wrap="square" rtlCol="0">
            <a:spAutoFit/>
          </a:bodyPr>
          <a:lstStyle/>
          <a:p>
            <a:pPr algn="ctr"/>
            <a:r>
              <a:rPr lang="en-US" i="1" dirty="0" smtClean="0"/>
              <a:t>Discuss and describe seat recline purposes, constraints and designs</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upload.wikimedia.org/wikipedia/commons/3/3b/Mission_control_center.jpg"/>
          <p:cNvPicPr>
            <a:picLocks noChangeAspect="1" noChangeArrowheads="1"/>
          </p:cNvPicPr>
          <p:nvPr/>
        </p:nvPicPr>
        <p:blipFill>
          <a:blip r:embed="rId3" cstate="print"/>
          <a:srcRect/>
          <a:stretch>
            <a:fillRect/>
          </a:stretch>
        </p:blipFill>
        <p:spPr bwMode="auto">
          <a:xfrm>
            <a:off x="827584" y="762000"/>
            <a:ext cx="7431360" cy="4954240"/>
          </a:xfrm>
          <a:prstGeom prst="rect">
            <a:avLst/>
          </a:prstGeom>
          <a:noFill/>
        </p:spPr>
      </p:pic>
      <p:sp>
        <p:nvSpPr>
          <p:cNvPr id="3" name="TextBox 2"/>
          <p:cNvSpPr txBox="1"/>
          <p:nvPr/>
        </p:nvSpPr>
        <p:spPr>
          <a:xfrm>
            <a:off x="770112" y="5886564"/>
            <a:ext cx="7488832" cy="369332"/>
          </a:xfrm>
          <a:prstGeom prst="rect">
            <a:avLst/>
          </a:prstGeom>
          <a:solidFill>
            <a:srgbClr val="FFFF00"/>
          </a:solidFill>
          <a:ln w="12700">
            <a:solidFill>
              <a:schemeClr val="tx1"/>
            </a:solidFill>
          </a:ln>
        </p:spPr>
        <p:txBody>
          <a:bodyPr wrap="square" rtlCol="0">
            <a:spAutoFit/>
          </a:bodyPr>
          <a:lstStyle/>
          <a:p>
            <a:pPr algn="ctr"/>
            <a:r>
              <a:rPr lang="en-US" i="1" dirty="0" smtClean="0"/>
              <a:t>How would you design a large control room from the spatial viewpoint?</a:t>
            </a:r>
            <a:endParaRPr lang="en-US"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a:xfrm>
            <a:off x="611560" y="4941168"/>
            <a:ext cx="7618040" cy="1039838"/>
          </a:xfrm>
          <a:solidFill>
            <a:srgbClr val="FFFF00"/>
          </a:solidFill>
          <a:ln w="19050">
            <a:solidFill>
              <a:schemeClr val="tx1"/>
            </a:solidFill>
          </a:ln>
        </p:spPr>
        <p:txBody>
          <a:bodyPr/>
          <a:lstStyle/>
          <a:p>
            <a:pPr eaLnBrk="1" hangingPunct="1"/>
            <a:r>
              <a:rPr lang="en-US" sz="2000" i="1" dirty="0" smtClean="0"/>
              <a:t>Who fits in a Cessna? </a:t>
            </a:r>
            <a:br>
              <a:rPr lang="en-US" sz="2000" i="1" dirty="0" smtClean="0"/>
            </a:br>
            <a:r>
              <a:rPr lang="en-US" sz="2000" i="1" dirty="0" smtClean="0"/>
              <a:t>Who can reach the controls?</a:t>
            </a:r>
            <a:br>
              <a:rPr lang="en-US" sz="2000" i="1" dirty="0" smtClean="0"/>
            </a:br>
            <a:r>
              <a:rPr lang="en-US" sz="2000" i="1" dirty="0" smtClean="0"/>
              <a:t>Discuss airplane cockpit design requirements</a:t>
            </a:r>
          </a:p>
        </p:txBody>
      </p:sp>
      <p:pic>
        <p:nvPicPr>
          <p:cNvPr id="32772" name="Picture 6"/>
          <p:cNvPicPr>
            <a:picLocks noChangeAspect="1" noChangeArrowheads="1"/>
          </p:cNvPicPr>
          <p:nvPr/>
        </p:nvPicPr>
        <p:blipFill>
          <a:blip r:embed="rId3" cstate="print"/>
          <a:srcRect/>
          <a:stretch>
            <a:fillRect/>
          </a:stretch>
        </p:blipFill>
        <p:spPr bwMode="auto">
          <a:xfrm>
            <a:off x="611560" y="620688"/>
            <a:ext cx="3160086" cy="4213448"/>
          </a:xfrm>
          <a:prstGeom prst="rect">
            <a:avLst/>
          </a:prstGeom>
          <a:noFill/>
          <a:ln w="9525">
            <a:noFill/>
            <a:miter lim="800000"/>
            <a:headEnd/>
            <a:tailEnd/>
          </a:ln>
        </p:spPr>
      </p:pic>
      <p:pic>
        <p:nvPicPr>
          <p:cNvPr id="32773" name="Picture 7"/>
          <p:cNvPicPr>
            <a:picLocks noChangeAspect="1" noChangeArrowheads="1"/>
          </p:cNvPicPr>
          <p:nvPr/>
        </p:nvPicPr>
        <p:blipFill>
          <a:blip r:embed="rId4" cstate="print"/>
          <a:srcRect l="35515"/>
          <a:stretch>
            <a:fillRect/>
          </a:stretch>
        </p:blipFill>
        <p:spPr bwMode="auto">
          <a:xfrm>
            <a:off x="4607960" y="620688"/>
            <a:ext cx="3621640" cy="4213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0838"/>
            <a:ext cx="7772400" cy="792162"/>
          </a:xfrm>
        </p:spPr>
        <p:txBody>
          <a:bodyPr>
            <a:normAutofit/>
          </a:bodyPr>
          <a:lstStyle/>
          <a:p>
            <a:pPr algn="ctr"/>
            <a:r>
              <a:rPr lang="en-US" dirty="0" smtClean="0">
                <a:solidFill>
                  <a:srgbClr val="890018"/>
                </a:solidFill>
              </a:rPr>
              <a:t>Design Exercise</a:t>
            </a:r>
            <a:endParaRPr lang="en-US" dirty="0">
              <a:solidFill>
                <a:srgbClr val="890018"/>
              </a:solidFill>
            </a:endParaRPr>
          </a:p>
        </p:txBody>
      </p:sp>
      <p:grpSp>
        <p:nvGrpSpPr>
          <p:cNvPr id="5" name="Group 1"/>
          <p:cNvGrpSpPr>
            <a:grpSpLocks noChangeAspect="1"/>
          </p:cNvGrpSpPr>
          <p:nvPr/>
        </p:nvGrpSpPr>
        <p:grpSpPr bwMode="auto">
          <a:xfrm>
            <a:off x="533400" y="1340768"/>
            <a:ext cx="8095488" cy="4216400"/>
            <a:chOff x="2790" y="1035"/>
            <a:chExt cx="7200" cy="3857"/>
          </a:xfrm>
        </p:grpSpPr>
        <p:sp>
          <p:nvSpPr>
            <p:cNvPr id="6" name="AutoShape 41"/>
            <p:cNvSpPr>
              <a:spLocks noChangeAspect="1" noChangeArrowheads="1" noTextEdit="1"/>
            </p:cNvSpPr>
            <p:nvPr/>
          </p:nvSpPr>
          <p:spPr bwMode="auto">
            <a:xfrm>
              <a:off x="2790" y="1035"/>
              <a:ext cx="7200" cy="3857"/>
            </a:xfrm>
            <a:prstGeom prst="rect">
              <a:avLst/>
            </a:prstGeom>
            <a:noFill/>
            <a:ln w="57150" cmpd="thinThick">
              <a:prstDash val="sysDot"/>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3"/>
            <p:cNvGrpSpPr>
              <a:grpSpLocks/>
            </p:cNvGrpSpPr>
            <p:nvPr/>
          </p:nvGrpSpPr>
          <p:grpSpPr bwMode="auto">
            <a:xfrm>
              <a:off x="4290" y="1959"/>
              <a:ext cx="2400" cy="2005"/>
              <a:chOff x="3840" y="1035"/>
              <a:chExt cx="2400" cy="2006"/>
            </a:xfrm>
          </p:grpSpPr>
          <p:sp>
            <p:nvSpPr>
              <p:cNvPr id="39" name="Line 40"/>
              <p:cNvSpPr>
                <a:spLocks noChangeShapeType="1"/>
              </p:cNvSpPr>
              <p:nvPr/>
            </p:nvSpPr>
            <p:spPr bwMode="auto">
              <a:xfrm>
                <a:off x="4140" y="1498"/>
                <a:ext cx="150" cy="1234"/>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9"/>
              <p:cNvSpPr>
                <a:spLocks noChangeShapeType="1"/>
              </p:cNvSpPr>
              <p:nvPr/>
            </p:nvSpPr>
            <p:spPr bwMode="auto">
              <a:xfrm flipV="1">
                <a:off x="4290" y="2424"/>
                <a:ext cx="1050" cy="307"/>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8"/>
              <p:cNvSpPr>
                <a:spLocks noChangeShapeType="1"/>
              </p:cNvSpPr>
              <p:nvPr/>
            </p:nvSpPr>
            <p:spPr bwMode="auto">
              <a:xfrm flipV="1">
                <a:off x="6090" y="2886"/>
                <a:ext cx="150" cy="155"/>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7"/>
              <p:cNvSpPr>
                <a:spLocks noChangeShapeType="1"/>
              </p:cNvSpPr>
              <p:nvPr/>
            </p:nvSpPr>
            <p:spPr bwMode="auto">
              <a:xfrm>
                <a:off x="5340" y="2424"/>
                <a:ext cx="750" cy="617"/>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6"/>
              <p:cNvSpPr>
                <a:spLocks noChangeShapeType="1"/>
              </p:cNvSpPr>
              <p:nvPr/>
            </p:nvSpPr>
            <p:spPr bwMode="auto">
              <a:xfrm flipV="1">
                <a:off x="4740" y="1806"/>
                <a:ext cx="600" cy="155"/>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Line 35"/>
              <p:cNvSpPr>
                <a:spLocks noChangeShapeType="1"/>
              </p:cNvSpPr>
              <p:nvPr/>
            </p:nvSpPr>
            <p:spPr bwMode="auto">
              <a:xfrm>
                <a:off x="4140" y="1652"/>
                <a:ext cx="600" cy="309"/>
              </a:xfrm>
              <a:prstGeom prst="line">
                <a:avLst/>
              </a:prstGeom>
              <a:no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Oval 34"/>
              <p:cNvSpPr>
                <a:spLocks noChangeArrowheads="1"/>
              </p:cNvSpPr>
              <p:nvPr/>
            </p:nvSpPr>
            <p:spPr bwMode="auto">
              <a:xfrm>
                <a:off x="3840" y="1035"/>
                <a:ext cx="450" cy="463"/>
              </a:xfrm>
              <a:prstGeom prst="ellipse">
                <a:avLst/>
              </a:prstGeom>
              <a:solidFill>
                <a:srgbClr val="FFFFFF"/>
              </a:solid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 name="Line 32"/>
            <p:cNvSpPr>
              <a:spLocks noChangeShapeType="1"/>
            </p:cNvSpPr>
            <p:nvPr/>
          </p:nvSpPr>
          <p:spPr bwMode="auto">
            <a:xfrm>
              <a:off x="4440" y="2578"/>
              <a:ext cx="150" cy="1234"/>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Line 31"/>
            <p:cNvSpPr>
              <a:spLocks noChangeShapeType="1"/>
            </p:cNvSpPr>
            <p:nvPr/>
          </p:nvSpPr>
          <p:spPr bwMode="auto">
            <a:xfrm flipV="1">
              <a:off x="4590" y="3504"/>
              <a:ext cx="1050" cy="30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30"/>
            <p:cNvSpPr>
              <a:spLocks noChangeShapeType="1"/>
            </p:cNvSpPr>
            <p:nvPr/>
          </p:nvSpPr>
          <p:spPr bwMode="auto">
            <a:xfrm flipH="1">
              <a:off x="6840" y="3812"/>
              <a:ext cx="1" cy="3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29"/>
            <p:cNvSpPr>
              <a:spLocks noChangeShapeType="1"/>
            </p:cNvSpPr>
            <p:nvPr/>
          </p:nvSpPr>
          <p:spPr bwMode="auto">
            <a:xfrm>
              <a:off x="5940" y="2578"/>
              <a:ext cx="1" cy="30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Line 28"/>
            <p:cNvSpPr>
              <a:spLocks noChangeShapeType="1"/>
            </p:cNvSpPr>
            <p:nvPr/>
          </p:nvSpPr>
          <p:spPr bwMode="auto">
            <a:xfrm>
              <a:off x="6240" y="2578"/>
              <a:ext cx="1" cy="308"/>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27"/>
            <p:cNvSpPr>
              <a:spLocks noChangeShapeType="1"/>
            </p:cNvSpPr>
            <p:nvPr/>
          </p:nvSpPr>
          <p:spPr bwMode="auto">
            <a:xfrm>
              <a:off x="5940" y="2732"/>
              <a:ext cx="300" cy="1"/>
            </a:xfrm>
            <a:prstGeom prst="line">
              <a:avLst/>
            </a:prstGeom>
            <a:noFill/>
            <a:ln w="38100"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26"/>
            <p:cNvSpPr>
              <a:spLocks noChangeShapeType="1"/>
            </p:cNvSpPr>
            <p:nvPr/>
          </p:nvSpPr>
          <p:spPr bwMode="auto">
            <a:xfrm flipH="1">
              <a:off x="7140" y="3812"/>
              <a:ext cx="1" cy="309"/>
            </a:xfrm>
            <a:prstGeom prst="lin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25"/>
            <p:cNvSpPr>
              <a:spLocks noChangeShapeType="1"/>
            </p:cNvSpPr>
            <p:nvPr/>
          </p:nvSpPr>
          <p:spPr bwMode="auto">
            <a:xfrm flipV="1">
              <a:off x="6840" y="3966"/>
              <a:ext cx="250" cy="1"/>
            </a:xfrm>
            <a:prstGeom prst="line">
              <a:avLst/>
            </a:prstGeom>
            <a:noFill/>
            <a:ln w="38100" cap="rnd">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24"/>
            <p:cNvSpPr>
              <a:spLocks noChangeShapeType="1"/>
            </p:cNvSpPr>
            <p:nvPr/>
          </p:nvSpPr>
          <p:spPr bwMode="auto">
            <a:xfrm>
              <a:off x="4740" y="2115"/>
              <a:ext cx="4500" cy="154"/>
            </a:xfrm>
            <a:prstGeom prst="line">
              <a:avLst/>
            </a:prstGeom>
            <a:noFill/>
            <a:ln w="9525">
              <a:solidFill>
                <a:srgbClr val="000000"/>
              </a:solidFill>
              <a:prstDash val="dash"/>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 name="Line 23"/>
            <p:cNvSpPr>
              <a:spLocks noChangeShapeType="1"/>
            </p:cNvSpPr>
            <p:nvPr/>
          </p:nvSpPr>
          <p:spPr bwMode="auto">
            <a:xfrm>
              <a:off x="4290" y="3349"/>
              <a:ext cx="1" cy="617"/>
            </a:xfrm>
            <a:prstGeom prst="line">
              <a:avLst/>
            </a:prstGeom>
            <a:noFill/>
            <a:ln w="9525">
              <a:solidFill>
                <a:srgbClr val="000000"/>
              </a:solidFill>
              <a:prstDash val="dash"/>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8" name="Line 22"/>
            <p:cNvSpPr>
              <a:spLocks noChangeShapeType="1"/>
            </p:cNvSpPr>
            <p:nvPr/>
          </p:nvSpPr>
          <p:spPr bwMode="auto">
            <a:xfrm>
              <a:off x="4440" y="3966"/>
              <a:ext cx="600" cy="1"/>
            </a:xfrm>
            <a:prstGeom prst="line">
              <a:avLst/>
            </a:prstGeom>
            <a:noFill/>
            <a:ln w="9525">
              <a:solidFill>
                <a:srgbClr val="000000"/>
              </a:solidFill>
              <a:prstDash val="dash"/>
              <a:round/>
              <a:headEnd type="arrow" w="med" len="med"/>
              <a:tailEnd type="arrow" w="med" len="med"/>
            </a:ln>
          </p:spPr>
          <p:txBody>
            <a:bodyPr vert="horz" wrap="square" lIns="91440" tIns="45720" rIns="91440" bIns="45720" numCol="1" anchor="t" anchorCtr="0" compatLnSpc="1">
              <a:prstTxWarp prst="textNoShape">
                <a:avLst/>
              </a:prstTxWarp>
            </a:bodyPr>
            <a:lstStyle/>
            <a:p>
              <a:endParaRPr lang="en-US"/>
            </a:p>
          </p:txBody>
        </p:sp>
        <p:sp>
          <p:nvSpPr>
            <p:cNvPr id="19" name="Text Box 21"/>
            <p:cNvSpPr txBox="1">
              <a:spLocks noChangeArrowheads="1"/>
            </p:cNvSpPr>
            <p:nvPr/>
          </p:nvSpPr>
          <p:spPr bwMode="auto">
            <a:xfrm>
              <a:off x="5040" y="3812"/>
              <a:ext cx="1050" cy="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Horizontal Adjustment</a:t>
              </a:r>
              <a:endParaRPr kumimoji="0" lang="en-US" sz="1800" b="0" i="0" u="none" strike="noStrike" cap="none" normalizeH="0" baseline="0" smtClean="0">
                <a:ln>
                  <a:noFill/>
                </a:ln>
                <a:solidFill>
                  <a:schemeClr val="tx1"/>
                </a:solidFill>
                <a:effectLst/>
                <a:latin typeface="Arial" pitchFamily="34" charset="0"/>
              </a:endParaRPr>
            </a:p>
          </p:txBody>
        </p:sp>
        <p:sp>
          <p:nvSpPr>
            <p:cNvPr id="20" name="Text Box 20"/>
            <p:cNvSpPr txBox="1">
              <a:spLocks noChangeArrowheads="1"/>
            </p:cNvSpPr>
            <p:nvPr/>
          </p:nvSpPr>
          <p:spPr bwMode="auto">
            <a:xfrm>
              <a:off x="3090" y="3504"/>
              <a:ext cx="1050" cy="4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Vertical</a:t>
              </a:r>
              <a:endParaRPr kumimoji="0" lang="en-US"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Adjustment</a:t>
              </a:r>
              <a:endParaRPr kumimoji="0" lang="en-US" sz="1800" b="0" i="0" u="none" strike="noStrike" cap="none" normalizeH="0" baseline="0" smtClean="0">
                <a:ln>
                  <a:noFill/>
                </a:ln>
                <a:solidFill>
                  <a:schemeClr val="tx1"/>
                </a:solidFill>
                <a:effectLst/>
                <a:latin typeface="Arial" pitchFamily="34" charset="0"/>
              </a:endParaRPr>
            </a:p>
          </p:txBody>
        </p:sp>
        <p:sp>
          <p:nvSpPr>
            <p:cNvPr id="21" name="Text Box 19"/>
            <p:cNvSpPr txBox="1">
              <a:spLocks noChangeArrowheads="1"/>
            </p:cNvSpPr>
            <p:nvPr/>
          </p:nvSpPr>
          <p:spPr bwMode="auto">
            <a:xfrm>
              <a:off x="6390" y="4275"/>
              <a:ext cx="1050" cy="4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Range of</a:t>
              </a:r>
              <a:endParaRPr kumimoji="0" lang="en-US"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Movement</a:t>
              </a:r>
              <a:endParaRPr kumimoji="0" lang="en-US" sz="1800" b="0" i="0" u="none" strike="noStrike" cap="none" normalizeH="0" baseline="0" smtClean="0">
                <a:ln>
                  <a:noFill/>
                </a:ln>
                <a:solidFill>
                  <a:schemeClr val="tx1"/>
                </a:solidFill>
                <a:effectLst/>
                <a:latin typeface="Arial" pitchFamily="34" charset="0"/>
              </a:endParaRPr>
            </a:p>
          </p:txBody>
        </p:sp>
        <p:sp>
          <p:nvSpPr>
            <p:cNvPr id="22" name="Text Box 18"/>
            <p:cNvSpPr txBox="1">
              <a:spLocks noChangeArrowheads="1"/>
            </p:cNvSpPr>
            <p:nvPr/>
          </p:nvSpPr>
          <p:spPr bwMode="auto">
            <a:xfrm>
              <a:off x="5490" y="2886"/>
              <a:ext cx="1050" cy="4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Range of</a:t>
              </a:r>
              <a:endParaRPr kumimoji="0" lang="en-US" sz="900" b="0"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Movement</a:t>
              </a:r>
              <a:endParaRPr kumimoji="0" lang="en-US" sz="1800" b="0" i="0" u="none" strike="noStrike" cap="none" normalizeH="0" baseline="0" smtClean="0">
                <a:ln>
                  <a:noFill/>
                </a:ln>
                <a:solidFill>
                  <a:schemeClr val="tx1"/>
                </a:solidFill>
                <a:effectLst/>
                <a:latin typeface="Arial" pitchFamily="34" charset="0"/>
              </a:endParaRPr>
            </a:p>
          </p:txBody>
        </p:sp>
        <p:sp>
          <p:nvSpPr>
            <p:cNvPr id="23" name="Line 17"/>
            <p:cNvSpPr>
              <a:spLocks noChangeShapeType="1"/>
            </p:cNvSpPr>
            <p:nvPr/>
          </p:nvSpPr>
          <p:spPr bwMode="auto">
            <a:xfrm>
              <a:off x="3090" y="4275"/>
              <a:ext cx="5850"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
            <p:cNvSpPr>
              <a:spLocks/>
            </p:cNvSpPr>
            <p:nvPr/>
          </p:nvSpPr>
          <p:spPr bwMode="auto">
            <a:xfrm>
              <a:off x="6690" y="2269"/>
              <a:ext cx="2400" cy="2006"/>
            </a:xfrm>
            <a:custGeom>
              <a:avLst/>
              <a:gdLst/>
              <a:ahLst/>
              <a:cxnLst>
                <a:cxn ang="0">
                  <a:pos x="0" y="90"/>
                </a:cxn>
                <a:cxn ang="0">
                  <a:pos x="1080" y="90"/>
                </a:cxn>
                <a:cxn ang="0">
                  <a:pos x="2160" y="630"/>
                </a:cxn>
                <a:cxn ang="0">
                  <a:pos x="2700" y="1170"/>
                </a:cxn>
                <a:cxn ang="0">
                  <a:pos x="2700" y="2430"/>
                </a:cxn>
              </a:cxnLst>
              <a:rect l="0" t="0" r="r" b="b"/>
              <a:pathLst>
                <a:path w="2790" h="2430">
                  <a:moveTo>
                    <a:pt x="0" y="90"/>
                  </a:moveTo>
                  <a:cubicBezTo>
                    <a:pt x="360" y="45"/>
                    <a:pt x="720" y="0"/>
                    <a:pt x="1080" y="90"/>
                  </a:cubicBezTo>
                  <a:cubicBezTo>
                    <a:pt x="1440" y="180"/>
                    <a:pt x="1890" y="450"/>
                    <a:pt x="2160" y="630"/>
                  </a:cubicBezTo>
                  <a:cubicBezTo>
                    <a:pt x="2430" y="810"/>
                    <a:pt x="2610" y="870"/>
                    <a:pt x="2700" y="1170"/>
                  </a:cubicBezTo>
                  <a:cubicBezTo>
                    <a:pt x="2790" y="1470"/>
                    <a:pt x="2700" y="2220"/>
                    <a:pt x="2700" y="243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p:nvSpPr>
          <p:spPr bwMode="auto">
            <a:xfrm>
              <a:off x="6540" y="2424"/>
              <a:ext cx="1050" cy="1850"/>
            </a:xfrm>
            <a:custGeom>
              <a:avLst/>
              <a:gdLst/>
              <a:ahLst/>
              <a:cxnLst>
                <a:cxn ang="0">
                  <a:pos x="120" y="0"/>
                </a:cxn>
                <a:cxn ang="0">
                  <a:pos x="120" y="1080"/>
                </a:cxn>
                <a:cxn ang="0">
                  <a:pos x="840" y="1440"/>
                </a:cxn>
                <a:cxn ang="0">
                  <a:pos x="1200" y="2340"/>
                </a:cxn>
              </a:cxnLst>
              <a:rect l="0" t="0" r="r" b="b"/>
              <a:pathLst>
                <a:path w="1200" h="2340">
                  <a:moveTo>
                    <a:pt x="120" y="0"/>
                  </a:moveTo>
                  <a:cubicBezTo>
                    <a:pt x="60" y="420"/>
                    <a:pt x="0" y="840"/>
                    <a:pt x="120" y="1080"/>
                  </a:cubicBezTo>
                  <a:cubicBezTo>
                    <a:pt x="240" y="1320"/>
                    <a:pt x="660" y="1230"/>
                    <a:pt x="840" y="1440"/>
                  </a:cubicBezTo>
                  <a:cubicBezTo>
                    <a:pt x="1020" y="1650"/>
                    <a:pt x="1110" y="1995"/>
                    <a:pt x="1200" y="23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4"/>
            <p:cNvSpPr>
              <a:spLocks noChangeArrowheads="1"/>
            </p:cNvSpPr>
            <p:nvPr/>
          </p:nvSpPr>
          <p:spPr bwMode="auto">
            <a:xfrm>
              <a:off x="4590" y="3504"/>
              <a:ext cx="300" cy="1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Text Box 13"/>
            <p:cNvSpPr txBox="1">
              <a:spLocks noChangeArrowheads="1"/>
            </p:cNvSpPr>
            <p:nvPr/>
          </p:nvSpPr>
          <p:spPr bwMode="auto">
            <a:xfrm>
              <a:off x="4290" y="4584"/>
              <a:ext cx="900" cy="3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“H” Point</a:t>
              </a:r>
              <a:endParaRPr kumimoji="0" lang="en-US" sz="1800" b="0" i="0" u="none" strike="noStrike" cap="none" normalizeH="0" baseline="0" smtClean="0">
                <a:ln>
                  <a:noFill/>
                </a:ln>
                <a:solidFill>
                  <a:schemeClr val="tx1"/>
                </a:solidFill>
                <a:effectLst/>
                <a:latin typeface="Arial" pitchFamily="34" charset="0"/>
              </a:endParaRPr>
            </a:p>
          </p:txBody>
        </p:sp>
        <p:sp>
          <p:nvSpPr>
            <p:cNvPr id="28" name="AutoShape 12"/>
            <p:cNvSpPr>
              <a:spLocks noChangeShapeType="1"/>
            </p:cNvSpPr>
            <p:nvPr/>
          </p:nvSpPr>
          <p:spPr bwMode="auto">
            <a:xfrm flipV="1">
              <a:off x="4740" y="3658"/>
              <a:ext cx="1" cy="926"/>
            </a:xfrm>
            <a:prstGeom prst="straightConnector1">
              <a:avLst/>
            </a:prstGeom>
            <a:noFill/>
            <a:ln w="9525">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9" name="Text Box 11"/>
            <p:cNvSpPr txBox="1">
              <a:spLocks noChangeArrowheads="1"/>
            </p:cNvSpPr>
            <p:nvPr/>
          </p:nvSpPr>
          <p:spPr bwMode="auto">
            <a:xfrm>
              <a:off x="5340" y="1498"/>
              <a:ext cx="900" cy="3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Eye Ellipse</a:t>
              </a:r>
              <a:endParaRPr kumimoji="0" lang="en-US" sz="1800" b="0" i="0" u="none" strike="noStrike" cap="none" normalizeH="0" baseline="0" smtClean="0">
                <a:ln>
                  <a:noFill/>
                </a:ln>
                <a:solidFill>
                  <a:schemeClr val="tx1"/>
                </a:solidFill>
                <a:effectLst/>
                <a:latin typeface="Arial" pitchFamily="34" charset="0"/>
              </a:endParaRPr>
            </a:p>
          </p:txBody>
        </p:sp>
        <p:sp>
          <p:nvSpPr>
            <p:cNvPr id="30" name="Oval 10"/>
            <p:cNvSpPr>
              <a:spLocks noChangeArrowheads="1"/>
            </p:cNvSpPr>
            <p:nvPr/>
          </p:nvSpPr>
          <p:spPr bwMode="auto">
            <a:xfrm>
              <a:off x="4290" y="1806"/>
              <a:ext cx="900" cy="463"/>
            </a:xfrm>
            <a:prstGeom prst="ellipse">
              <a:avLst/>
            </a:prstGeom>
            <a:solidFill>
              <a:srgbClr val="FFFFFF"/>
            </a:solid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AutoShape 9"/>
            <p:cNvSpPr>
              <a:spLocks noChangeShapeType="1"/>
            </p:cNvSpPr>
            <p:nvPr/>
          </p:nvSpPr>
          <p:spPr bwMode="auto">
            <a:xfrm flipH="1">
              <a:off x="5058" y="1652"/>
              <a:ext cx="282" cy="222"/>
            </a:xfrm>
            <a:prstGeom prst="straightConnector1">
              <a:avLst/>
            </a:prstGeom>
            <a:noFill/>
            <a:ln w="9525">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2" name="Text Box 8"/>
            <p:cNvSpPr txBox="1">
              <a:spLocks noChangeArrowheads="1"/>
            </p:cNvSpPr>
            <p:nvPr/>
          </p:nvSpPr>
          <p:spPr bwMode="auto">
            <a:xfrm>
              <a:off x="9240" y="3966"/>
              <a:ext cx="600" cy="77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Z = 0</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Y = 0</a:t>
              </a:r>
              <a:endParaRPr kumimoji="0" lang="en-US" sz="9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X = 0</a:t>
              </a:r>
              <a:endParaRPr kumimoji="0" lang="en-US" sz="1800" b="0" i="0" u="none" strike="noStrike" cap="none" normalizeH="0" baseline="0" smtClean="0">
                <a:ln>
                  <a:noFill/>
                </a:ln>
                <a:solidFill>
                  <a:schemeClr val="tx1"/>
                </a:solidFill>
                <a:effectLst/>
                <a:latin typeface="Arial" pitchFamily="34" charset="0"/>
              </a:endParaRPr>
            </a:p>
          </p:txBody>
        </p:sp>
        <p:sp>
          <p:nvSpPr>
            <p:cNvPr id="33" name="Oval 7"/>
            <p:cNvSpPr>
              <a:spLocks noChangeArrowheads="1"/>
            </p:cNvSpPr>
            <p:nvPr/>
          </p:nvSpPr>
          <p:spPr bwMode="auto">
            <a:xfrm>
              <a:off x="8940" y="4121"/>
              <a:ext cx="150" cy="1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AutoShape 6"/>
            <p:cNvSpPr>
              <a:spLocks noChangeShapeType="1"/>
            </p:cNvSpPr>
            <p:nvPr/>
          </p:nvSpPr>
          <p:spPr bwMode="auto">
            <a:xfrm rot="10800000">
              <a:off x="9015" y="4275"/>
              <a:ext cx="225" cy="77"/>
            </a:xfrm>
            <a:prstGeom prst="curvedConnector2">
              <a:avLst/>
            </a:prstGeom>
            <a:noFill/>
            <a:ln w="9525">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5" name="Oval 5"/>
            <p:cNvSpPr>
              <a:spLocks noChangeArrowheads="1"/>
            </p:cNvSpPr>
            <p:nvPr/>
          </p:nvSpPr>
          <p:spPr bwMode="auto">
            <a:xfrm>
              <a:off x="6540" y="3966"/>
              <a:ext cx="150" cy="15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Text Box 4"/>
            <p:cNvSpPr txBox="1">
              <a:spLocks noChangeArrowheads="1"/>
            </p:cNvSpPr>
            <p:nvPr/>
          </p:nvSpPr>
          <p:spPr bwMode="auto">
            <a:xfrm>
              <a:off x="5640" y="4429"/>
              <a:ext cx="900" cy="30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pitchFamily="34" charset="0"/>
                  <a:ea typeface="Times New Roman" pitchFamily="18" charset="0"/>
                </a:rPr>
                <a:t>Heel Point </a:t>
              </a:r>
              <a:endParaRPr kumimoji="0" lang="en-US" sz="1800" b="0" i="0" u="none" strike="noStrike" cap="none" normalizeH="0" baseline="0" smtClean="0">
                <a:ln>
                  <a:noFill/>
                </a:ln>
                <a:solidFill>
                  <a:schemeClr val="tx1"/>
                </a:solidFill>
                <a:effectLst/>
                <a:latin typeface="Arial" pitchFamily="34" charset="0"/>
              </a:endParaRPr>
            </a:p>
          </p:txBody>
        </p:sp>
        <p:sp>
          <p:nvSpPr>
            <p:cNvPr id="37" name="AutoShape 3"/>
            <p:cNvSpPr>
              <a:spLocks noChangeShapeType="1"/>
            </p:cNvSpPr>
            <p:nvPr/>
          </p:nvSpPr>
          <p:spPr bwMode="auto">
            <a:xfrm rot="16200000">
              <a:off x="6160" y="4027"/>
              <a:ext cx="332" cy="472"/>
            </a:xfrm>
            <a:prstGeom prst="curvedConnector3">
              <a:avLst>
                <a:gd name="adj1" fmla="val 46769"/>
              </a:avLst>
            </a:prstGeom>
            <a:noFill/>
            <a:ln w="9525">
              <a:solidFill>
                <a:srgbClr val="000000"/>
              </a:solidFill>
              <a:prstDash val="sysDot"/>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8" name="Freeform 2"/>
            <p:cNvSpPr>
              <a:spLocks/>
            </p:cNvSpPr>
            <p:nvPr/>
          </p:nvSpPr>
          <p:spPr bwMode="auto">
            <a:xfrm>
              <a:off x="4140" y="1086"/>
              <a:ext cx="3475" cy="1183"/>
            </a:xfrm>
            <a:custGeom>
              <a:avLst/>
              <a:gdLst/>
              <a:ahLst/>
              <a:cxnLst>
                <a:cxn ang="0">
                  <a:pos x="0" y="120"/>
                </a:cxn>
                <a:cxn ang="0">
                  <a:pos x="2880" y="120"/>
                </a:cxn>
                <a:cxn ang="0">
                  <a:pos x="3960" y="840"/>
                </a:cxn>
                <a:cxn ang="0">
                  <a:pos x="4140" y="1380"/>
                </a:cxn>
              </a:cxnLst>
              <a:rect l="0" t="0" r="r" b="b"/>
              <a:pathLst>
                <a:path w="4170" h="1380">
                  <a:moveTo>
                    <a:pt x="0" y="120"/>
                  </a:moveTo>
                  <a:cubicBezTo>
                    <a:pt x="1110" y="60"/>
                    <a:pt x="2220" y="0"/>
                    <a:pt x="2880" y="120"/>
                  </a:cubicBezTo>
                  <a:cubicBezTo>
                    <a:pt x="3540" y="240"/>
                    <a:pt x="3750" y="630"/>
                    <a:pt x="3960" y="840"/>
                  </a:cubicBezTo>
                  <a:cubicBezTo>
                    <a:pt x="4170" y="1050"/>
                    <a:pt x="4110" y="1290"/>
                    <a:pt x="4140" y="138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TextBox 45"/>
          <p:cNvSpPr txBox="1"/>
          <p:nvPr/>
        </p:nvSpPr>
        <p:spPr>
          <a:xfrm>
            <a:off x="999648" y="5723964"/>
            <a:ext cx="7244760" cy="369332"/>
          </a:xfrm>
          <a:prstGeom prst="rect">
            <a:avLst/>
          </a:prstGeom>
          <a:solidFill>
            <a:srgbClr val="FFFF00"/>
          </a:solidFill>
          <a:ln w="12700">
            <a:solidFill>
              <a:schemeClr val="tx1"/>
            </a:solidFill>
          </a:ln>
        </p:spPr>
        <p:txBody>
          <a:bodyPr wrap="square" rtlCol="0">
            <a:spAutoFit/>
          </a:bodyPr>
          <a:lstStyle/>
          <a:p>
            <a:pPr algn="ctr"/>
            <a:r>
              <a:rPr lang="en-US" i="1" dirty="0" smtClean="0"/>
              <a:t>Suggest design specifications for each of these critical dimensions</a:t>
            </a:r>
            <a:endParaRPr lang="en-US" i="1" dirty="0"/>
          </a:p>
        </p:txBody>
      </p:sp>
      <p:cxnSp>
        <p:nvCxnSpPr>
          <p:cNvPr id="48" name="Straight Connector 47"/>
          <p:cNvCxnSpPr/>
          <p:nvPr/>
        </p:nvCxnSpPr>
        <p:spPr>
          <a:xfrm>
            <a:off x="0" y="1143000"/>
            <a:ext cx="9144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639762"/>
          </a:xfrm>
        </p:spPr>
        <p:txBody>
          <a:bodyPr>
            <a:normAutofit/>
          </a:bodyPr>
          <a:lstStyle/>
          <a:p>
            <a:r>
              <a:rPr lang="en-US" sz="2400" b="1" dirty="0" smtClean="0"/>
              <a:t>Rounded English – Metric Conversions</a:t>
            </a:r>
            <a:endParaRPr lang="en-US" sz="2400" b="1" dirty="0"/>
          </a:p>
        </p:txBody>
      </p:sp>
      <p:graphicFrame>
        <p:nvGraphicFramePr>
          <p:cNvPr id="5" name="Table 4"/>
          <p:cNvGraphicFramePr>
            <a:graphicFrameLocks noGrp="1"/>
          </p:cNvGraphicFramePr>
          <p:nvPr/>
        </p:nvGraphicFramePr>
        <p:xfrm>
          <a:off x="838200" y="914400"/>
          <a:ext cx="7239000" cy="5105391"/>
        </p:xfrm>
        <a:graphic>
          <a:graphicData uri="http://schemas.openxmlformats.org/drawingml/2006/table">
            <a:tbl>
              <a:tblPr/>
              <a:tblGrid>
                <a:gridCol w="680984"/>
                <a:gridCol w="1053397"/>
                <a:gridCol w="241181"/>
                <a:gridCol w="893791"/>
                <a:gridCol w="680984"/>
                <a:gridCol w="680984"/>
                <a:gridCol w="680984"/>
                <a:gridCol w="680984"/>
                <a:gridCol w="283743"/>
                <a:gridCol w="680984"/>
                <a:gridCol w="680984"/>
              </a:tblGrid>
              <a:tr h="177616">
                <a:tc>
                  <a:txBody>
                    <a:bodyPr/>
                    <a:lstStyle/>
                    <a:p>
                      <a:pPr algn="ctr" fontAlgn="b"/>
                      <a:r>
                        <a:rPr lang="en-US" sz="1000" b="1" i="0" u="none" strike="noStrike" dirty="0">
                          <a:solidFill>
                            <a:srgbClr val="000000"/>
                          </a:solidFill>
                          <a:latin typeface="Calibri"/>
                        </a:rPr>
                        <a:t>Inches</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Centimeters</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00"/>
                          </a:solidFill>
                          <a:latin typeface="Calibri"/>
                        </a:rPr>
                        <a:t>Centimeters</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Inches</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00"/>
                          </a:solidFill>
                          <a:latin typeface="Calibri"/>
                        </a:rPr>
                        <a:t>Pounds</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kg</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00"/>
                          </a:solidFill>
                          <a:latin typeface="Calibri"/>
                        </a:rPr>
                        <a:t>kg</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Pounds</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10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15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6</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20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8</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25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50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30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60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12</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35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70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14</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40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102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80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16</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45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114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90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dirty="0">
                          <a:solidFill>
                            <a:srgbClr val="000000"/>
                          </a:solidFill>
                          <a:latin typeface="Calibri"/>
                        </a:rPr>
                        <a:t>18</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50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127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100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50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55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140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110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55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22</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60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152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120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60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24</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65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165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130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65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26</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70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178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140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70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28</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r>
                        <a:rPr lang="en-US" sz="1000" b="0" i="0" u="none" strike="noStrike">
                          <a:solidFill>
                            <a:srgbClr val="000000"/>
                          </a:solidFill>
                          <a:latin typeface="Calibri"/>
                        </a:rPr>
                        <a:t>75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191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150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75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96">
                <a:tc>
                  <a:txBody>
                    <a:bodyPr/>
                    <a:lstStyle/>
                    <a:p>
                      <a:pPr algn="ctr" fontAlgn="b"/>
                      <a:r>
                        <a:rPr lang="en-US" sz="1000" b="0" i="0" u="none" strike="noStrike">
                          <a:solidFill>
                            <a:srgbClr val="000000"/>
                          </a:solidFill>
                          <a:latin typeface="Calibri"/>
                        </a:rPr>
                        <a:t>80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203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160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80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36</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32</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70</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170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85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34</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180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90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41</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36</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190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95</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38</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84</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96">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200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79</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100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45</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8778" marR="8778" marT="87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40</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88</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473">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42</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92</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96">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8778" marR="8778" marT="8778" marB="0" anchor="b">
                    <a:lnL>
                      <a:noFill/>
                    </a:lnL>
                    <a:lnR>
                      <a:noFill/>
                    </a:lnR>
                    <a:lnT>
                      <a:noFill/>
                    </a:lnT>
                    <a:lnB>
                      <a:noFill/>
                    </a:lnB>
                  </a:tcPr>
                </a:tc>
                <a:tc>
                  <a:txBody>
                    <a:bodyPr/>
                    <a:lstStyle/>
                    <a:p>
                      <a:pPr algn="ctr" fontAlgn="b"/>
                      <a:endParaRPr lang="en-US" sz="1000" b="0" i="0" u="none" strike="noStrike" dirty="0">
                        <a:solidFill>
                          <a:srgbClr val="000000"/>
                        </a:solidFill>
                        <a:latin typeface="Calibri"/>
                      </a:endParaRPr>
                    </a:p>
                  </a:txBody>
                  <a:tcPr marL="8778" marR="8778" marT="8778"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8778" marR="8778" marT="8778" marB="0" anchor="b">
                    <a:lnL>
                      <a:noFill/>
                    </a:lnL>
                    <a:lnR>
                      <a:noFill/>
                    </a:lnR>
                    <a:lnT>
                      <a:noFill/>
                    </a:lnT>
                    <a:lnB>
                      <a:noFill/>
                    </a:lnB>
                  </a:tcPr>
                </a:tc>
                <a:tc>
                  <a:txBody>
                    <a:bodyPr/>
                    <a:lstStyle/>
                    <a:p>
                      <a:pPr algn="l" fontAlgn="b"/>
                      <a:endParaRPr lang="en-US" sz="1000" b="0" i="0" u="none" strike="noStrike" dirty="0">
                        <a:solidFill>
                          <a:srgbClr val="000000"/>
                        </a:solidFill>
                        <a:latin typeface="Calibri"/>
                      </a:endParaRPr>
                    </a:p>
                  </a:txBody>
                  <a:tcPr marL="8778" marR="8778" marT="877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a:noFill/>
                    </a:lnR>
                    <a:lnT>
                      <a:noFill/>
                    </a:lnT>
                    <a:lnB>
                      <a:noFill/>
                    </a:lnB>
                  </a:tcPr>
                </a:tc>
                <a:tc>
                  <a:txBody>
                    <a:bodyPr/>
                    <a:lstStyle/>
                    <a:p>
                      <a:pPr algn="l" fontAlgn="b"/>
                      <a:endParaRPr lang="en-US" sz="1000" b="0" i="0" u="none" strike="noStrike">
                        <a:solidFill>
                          <a:srgbClr val="000000"/>
                        </a:solidFill>
                        <a:latin typeface="Calibri"/>
                      </a:endParaRPr>
                    </a:p>
                  </a:txBody>
                  <a:tcPr marL="8778" marR="8778" marT="877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0" i="0" u="none" strike="noStrike">
                          <a:solidFill>
                            <a:srgbClr val="000000"/>
                          </a:solidFill>
                          <a:latin typeface="Calibri"/>
                        </a:rPr>
                        <a:t>44</a:t>
                      </a:r>
                    </a:p>
                  </a:txBody>
                  <a:tcPr marL="8778" marR="8778" marT="877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97</a:t>
                      </a:r>
                    </a:p>
                  </a:txBody>
                  <a:tcPr marL="8778" marR="8778" marT="877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Box 3"/>
          <p:cNvSpPr txBox="1"/>
          <p:nvPr/>
        </p:nvSpPr>
        <p:spPr>
          <a:xfrm>
            <a:off x="838200" y="4869160"/>
            <a:ext cx="1717576" cy="646331"/>
          </a:xfrm>
          <a:prstGeom prst="rect">
            <a:avLst/>
          </a:prstGeom>
          <a:solidFill>
            <a:srgbClr val="FFFF00"/>
          </a:solidFill>
          <a:ln w="12700">
            <a:solidFill>
              <a:schemeClr val="tx1"/>
            </a:solidFill>
          </a:ln>
        </p:spPr>
        <p:txBody>
          <a:bodyPr wrap="square" rtlCol="0">
            <a:spAutoFit/>
          </a:bodyPr>
          <a:lstStyle/>
          <a:p>
            <a:pPr algn="ctr"/>
            <a:r>
              <a:rPr lang="en-US" dirty="0" smtClean="0"/>
              <a:t>For your convenience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Anthropometry Measures</a:t>
            </a:r>
            <a:endParaRPr lang="en-US" dirty="0"/>
          </a:p>
        </p:txBody>
      </p:sp>
      <p:sp>
        <p:nvSpPr>
          <p:cNvPr id="3" name="Content Placeholder 2"/>
          <p:cNvSpPr>
            <a:spLocks noGrp="1"/>
          </p:cNvSpPr>
          <p:nvPr>
            <p:ph type="body" sz="quarter" idx="11"/>
          </p:nvPr>
        </p:nvSpPr>
        <p:spPr>
          <a:xfrm>
            <a:off x="971600" y="1387810"/>
            <a:ext cx="7258000" cy="4572000"/>
          </a:xfrm>
          <a:prstGeom prst="rect">
            <a:avLst/>
          </a:prstGeom>
        </p:spPr>
        <p:txBody>
          <a:bodyPr/>
          <a:lstStyle/>
          <a:p>
            <a:r>
              <a:rPr lang="en-US" dirty="0" smtClean="0"/>
              <a:t>Stature</a:t>
            </a:r>
          </a:p>
          <a:p>
            <a:r>
              <a:rPr lang="en-US" dirty="0" smtClean="0"/>
              <a:t>Segment lengths</a:t>
            </a:r>
          </a:p>
          <a:p>
            <a:r>
              <a:rPr lang="en-US" dirty="0" smtClean="0"/>
              <a:t>Widths</a:t>
            </a:r>
          </a:p>
          <a:p>
            <a:r>
              <a:rPr lang="en-US" dirty="0" smtClean="0"/>
              <a:t>Girths</a:t>
            </a:r>
          </a:p>
          <a:p>
            <a:r>
              <a:rPr lang="en-US" dirty="0" smtClean="0"/>
              <a:t>Weight</a:t>
            </a:r>
          </a:p>
          <a:p>
            <a:r>
              <a:rPr lang="en-US" dirty="0" smtClean="0"/>
              <a:t>Body Mass Index</a:t>
            </a:r>
          </a:p>
          <a:p>
            <a:r>
              <a:rPr lang="en-US" dirty="0" smtClean="0"/>
              <a:t>Somatotypes</a:t>
            </a:r>
            <a:endParaRPr lang="en-US" dirty="0"/>
          </a:p>
        </p:txBody>
      </p:sp>
      <p:sp>
        <p:nvSpPr>
          <p:cNvPr id="4" name="TextBox 3"/>
          <p:cNvSpPr txBox="1"/>
          <p:nvPr/>
        </p:nvSpPr>
        <p:spPr>
          <a:xfrm>
            <a:off x="1259632" y="4797152"/>
            <a:ext cx="3384376" cy="646331"/>
          </a:xfrm>
          <a:prstGeom prst="rect">
            <a:avLst/>
          </a:prstGeom>
          <a:solidFill>
            <a:srgbClr val="FFFF00"/>
          </a:solidFill>
          <a:ln w="12700">
            <a:solidFill>
              <a:schemeClr val="tx1"/>
            </a:solidFill>
          </a:ln>
        </p:spPr>
        <p:txBody>
          <a:bodyPr wrap="square" rtlCol="0">
            <a:spAutoFit/>
          </a:bodyPr>
          <a:lstStyle/>
          <a:p>
            <a:pPr algn="ctr"/>
            <a:r>
              <a:rPr lang="en-US" i="1" dirty="0" smtClean="0"/>
              <a:t>Discuss and list some key body measurements</a:t>
            </a:r>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l="2698" t="6304" r="3712" b="6374"/>
          <a:stretch>
            <a:fillRect/>
          </a:stretch>
        </p:blipFill>
        <p:spPr bwMode="auto">
          <a:xfrm>
            <a:off x="899592" y="404664"/>
            <a:ext cx="7416824" cy="5256584"/>
          </a:xfrm>
          <a:prstGeom prst="rect">
            <a:avLst/>
          </a:prstGeom>
          <a:noFill/>
          <a:ln w="9525">
            <a:noFill/>
            <a:miter lim="800000"/>
            <a:headEnd/>
            <a:tailEnd/>
          </a:ln>
        </p:spPr>
      </p:pic>
      <p:sp>
        <p:nvSpPr>
          <p:cNvPr id="3" name="TextBox 2"/>
          <p:cNvSpPr txBox="1"/>
          <p:nvPr/>
        </p:nvSpPr>
        <p:spPr>
          <a:xfrm>
            <a:off x="899592" y="5842337"/>
            <a:ext cx="7416824" cy="369332"/>
          </a:xfrm>
          <a:prstGeom prst="rect">
            <a:avLst/>
          </a:prstGeom>
          <a:solidFill>
            <a:srgbClr val="FFFF00"/>
          </a:solidFill>
          <a:ln w="12700">
            <a:solidFill>
              <a:schemeClr val="tx1"/>
            </a:solidFill>
          </a:ln>
        </p:spPr>
        <p:txBody>
          <a:bodyPr wrap="square" rtlCol="0">
            <a:spAutoFit/>
          </a:bodyPr>
          <a:lstStyle/>
          <a:p>
            <a:pPr algn="ctr"/>
            <a:r>
              <a:rPr lang="en-US" i="1" dirty="0" smtClean="0"/>
              <a:t>This is what anthropometry equipment looks like</a:t>
            </a:r>
            <a:endParaRPr lang="en-US"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547664" y="548680"/>
            <a:ext cx="5736595" cy="4876800"/>
          </a:xfrm>
          <a:prstGeom prst="rect">
            <a:avLst/>
          </a:prstGeom>
          <a:noFill/>
          <a:ln w="9525">
            <a:noFill/>
            <a:miter lim="800000"/>
            <a:headEnd/>
            <a:tailEnd/>
          </a:ln>
        </p:spPr>
      </p:pic>
      <p:sp>
        <p:nvSpPr>
          <p:cNvPr id="3" name="TextBox 2"/>
          <p:cNvSpPr txBox="1"/>
          <p:nvPr/>
        </p:nvSpPr>
        <p:spPr>
          <a:xfrm>
            <a:off x="1547664" y="5610146"/>
            <a:ext cx="5736595" cy="646331"/>
          </a:xfrm>
          <a:prstGeom prst="rect">
            <a:avLst/>
          </a:prstGeom>
          <a:solidFill>
            <a:srgbClr val="FFFF00"/>
          </a:solidFill>
          <a:ln w="12700">
            <a:solidFill>
              <a:schemeClr val="tx1"/>
            </a:solidFill>
          </a:ln>
        </p:spPr>
        <p:txBody>
          <a:bodyPr wrap="square" rtlCol="0">
            <a:spAutoFit/>
          </a:bodyPr>
          <a:lstStyle/>
          <a:p>
            <a:pPr algn="ctr"/>
            <a:r>
              <a:rPr lang="en-US" dirty="0" smtClean="0"/>
              <a:t>What measurements would we take with  these instruments?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Anthropometry</a:t>
            </a:r>
            <a:endParaRPr lang="en-US" dirty="0"/>
          </a:p>
        </p:txBody>
      </p:sp>
      <p:sp>
        <p:nvSpPr>
          <p:cNvPr id="3" name="Content Placeholder 2"/>
          <p:cNvSpPr>
            <a:spLocks noGrp="1"/>
          </p:cNvSpPr>
          <p:nvPr>
            <p:ph type="body" sz="quarter" idx="11"/>
          </p:nvPr>
        </p:nvSpPr>
        <p:spPr>
          <a:xfrm>
            <a:off x="685800" y="1387810"/>
            <a:ext cx="5398368" cy="4572000"/>
          </a:xfrm>
          <a:prstGeom prst="rect">
            <a:avLst/>
          </a:prstGeom>
        </p:spPr>
        <p:txBody>
          <a:bodyPr>
            <a:normAutofit fontScale="92500" lnSpcReduction="10000"/>
          </a:bodyPr>
          <a:lstStyle/>
          <a:p>
            <a:r>
              <a:rPr lang="en-US" dirty="0" smtClean="0"/>
              <a:t>Measurement of body size and shape</a:t>
            </a:r>
          </a:p>
          <a:p>
            <a:pPr lvl="1"/>
            <a:r>
              <a:rPr lang="en-US" dirty="0" smtClean="0"/>
              <a:t>Segments</a:t>
            </a:r>
          </a:p>
          <a:p>
            <a:pPr lvl="1"/>
            <a:r>
              <a:rPr lang="en-US" dirty="0" smtClean="0"/>
              <a:t>Length, width, girth, volume, composition, mass</a:t>
            </a:r>
          </a:p>
          <a:p>
            <a:pPr lvl="1"/>
            <a:r>
              <a:rPr lang="en-US" dirty="0" smtClean="0"/>
              <a:t>Joint angles, postures</a:t>
            </a:r>
          </a:p>
          <a:p>
            <a:r>
              <a:rPr lang="en-US" dirty="0" smtClean="0"/>
              <a:t>Standard methods</a:t>
            </a:r>
          </a:p>
          <a:p>
            <a:pPr lvl="1"/>
            <a:r>
              <a:rPr lang="en-US" dirty="0" smtClean="0"/>
              <a:t>Work place design oriented</a:t>
            </a:r>
          </a:p>
          <a:p>
            <a:pPr lvl="1"/>
            <a:r>
              <a:rPr lang="en-US" dirty="0" smtClean="0"/>
              <a:t>Sport, recreation and rehabilitation oriented</a:t>
            </a:r>
          </a:p>
          <a:p>
            <a:r>
              <a:rPr lang="en-US" dirty="0" smtClean="0"/>
              <a:t>Reference points</a:t>
            </a:r>
          </a:p>
          <a:p>
            <a:pPr lvl="1"/>
            <a:r>
              <a:rPr lang="en-US" dirty="0" smtClean="0"/>
              <a:t>Boney prominences</a:t>
            </a:r>
          </a:p>
          <a:p>
            <a:r>
              <a:rPr lang="en-US" dirty="0" smtClean="0"/>
              <a:t>Error</a:t>
            </a:r>
          </a:p>
          <a:p>
            <a:pPr lvl="1"/>
            <a:r>
              <a:rPr lang="en-US" dirty="0" smtClean="0"/>
              <a:t>Random, systematic, blunders</a:t>
            </a:r>
            <a:endParaRPr lang="en-US" dirty="0"/>
          </a:p>
        </p:txBody>
      </p:sp>
      <p:sp>
        <p:nvSpPr>
          <p:cNvPr id="4" name="TextBox 3"/>
          <p:cNvSpPr txBox="1"/>
          <p:nvPr/>
        </p:nvSpPr>
        <p:spPr>
          <a:xfrm>
            <a:off x="6084168" y="1554162"/>
            <a:ext cx="2448272" cy="3970318"/>
          </a:xfrm>
          <a:prstGeom prst="rect">
            <a:avLst/>
          </a:prstGeom>
          <a:solidFill>
            <a:srgbClr val="FFFF00"/>
          </a:solidFill>
          <a:ln w="12700">
            <a:solidFill>
              <a:schemeClr val="tx1"/>
            </a:solidFill>
          </a:ln>
        </p:spPr>
        <p:txBody>
          <a:bodyPr wrap="square" rtlCol="0">
            <a:spAutoFit/>
          </a:bodyPr>
          <a:lstStyle/>
          <a:p>
            <a:pPr algn="ctr"/>
            <a:r>
              <a:rPr lang="en-US" i="1" dirty="0" smtClean="0"/>
              <a:t>This is the first step in ergonomics, people and their spatial environment, people vary in size and shape, sometimes one size fits all, sometimes we need tailor made fittings and sometimes we try to accommodate the majority. Give examples of each of these situations</a:t>
            </a:r>
            <a:endParaRPr 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0" name="Picture 1"/>
          <p:cNvPicPr>
            <a:picLocks noChangeAspect="1" noChangeArrowheads="1"/>
          </p:cNvPicPr>
          <p:nvPr/>
        </p:nvPicPr>
        <p:blipFill>
          <a:blip r:embed="rId3" cstate="print"/>
          <a:srcRect/>
          <a:stretch>
            <a:fillRect/>
          </a:stretch>
        </p:blipFill>
        <p:spPr bwMode="auto">
          <a:xfrm>
            <a:off x="457200" y="685800"/>
            <a:ext cx="4613910" cy="5953432"/>
          </a:xfrm>
          <a:prstGeom prst="rect">
            <a:avLst/>
          </a:prstGeom>
          <a:noFill/>
        </p:spPr>
      </p:pic>
      <p:pic>
        <p:nvPicPr>
          <p:cNvPr id="151558" name="Picture 52"/>
          <p:cNvPicPr>
            <a:picLocks noChangeAspect="1" noChangeArrowheads="1"/>
          </p:cNvPicPr>
          <p:nvPr/>
        </p:nvPicPr>
        <p:blipFill>
          <a:blip r:embed="rId4" cstate="print"/>
          <a:srcRect/>
          <a:stretch>
            <a:fillRect/>
          </a:stretch>
        </p:blipFill>
        <p:spPr bwMode="auto">
          <a:xfrm>
            <a:off x="5317225" y="4495801"/>
            <a:ext cx="3445775" cy="2171038"/>
          </a:xfrm>
          <a:prstGeom prst="rect">
            <a:avLst/>
          </a:prstGeom>
          <a:noFill/>
        </p:spPr>
      </p:pic>
      <p:pic>
        <p:nvPicPr>
          <p:cNvPr id="151557" name="Picture 49"/>
          <p:cNvPicPr>
            <a:picLocks noChangeAspect="1" noChangeArrowheads="1"/>
          </p:cNvPicPr>
          <p:nvPr/>
        </p:nvPicPr>
        <p:blipFill>
          <a:blip r:embed="rId5" cstate="print"/>
          <a:srcRect/>
          <a:stretch>
            <a:fillRect/>
          </a:stretch>
        </p:blipFill>
        <p:spPr bwMode="auto">
          <a:xfrm>
            <a:off x="5334000" y="685800"/>
            <a:ext cx="3440034" cy="2191871"/>
          </a:xfrm>
          <a:prstGeom prst="rect">
            <a:avLst/>
          </a:prstGeom>
          <a:noFill/>
        </p:spPr>
      </p:pic>
      <p:pic>
        <p:nvPicPr>
          <p:cNvPr id="151556" name="Picture 46"/>
          <p:cNvPicPr>
            <a:picLocks noChangeAspect="1" noChangeArrowheads="1"/>
          </p:cNvPicPr>
          <p:nvPr/>
        </p:nvPicPr>
        <p:blipFill>
          <a:blip r:embed="rId6" cstate="print"/>
          <a:srcRect/>
          <a:stretch>
            <a:fillRect/>
          </a:stretch>
        </p:blipFill>
        <p:spPr bwMode="auto">
          <a:xfrm>
            <a:off x="5334000" y="2819400"/>
            <a:ext cx="3440034" cy="18002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691680" y="1412776"/>
            <a:ext cx="5297015" cy="3204191"/>
          </a:xfrm>
          <a:prstGeom prst="rect">
            <a:avLst/>
          </a:prstGeom>
          <a:noFill/>
          <a:ln w="9525">
            <a:noFill/>
            <a:miter lim="800000"/>
            <a:headEnd/>
            <a:tailEnd/>
          </a:ln>
        </p:spPr>
      </p:pic>
      <p:sp>
        <p:nvSpPr>
          <p:cNvPr id="3" name="Title 2"/>
          <p:cNvSpPr>
            <a:spLocks noGrp="1"/>
          </p:cNvSpPr>
          <p:nvPr>
            <p:ph type="title"/>
          </p:nvPr>
        </p:nvSpPr>
        <p:spPr/>
        <p:txBody>
          <a:bodyPr>
            <a:noAutofit/>
          </a:bodyPr>
          <a:lstStyle/>
          <a:p>
            <a:r>
              <a:rPr lang="en-US" sz="2400" dirty="0" smtClean="0"/>
              <a:t>Goniometry- Joint Angles and Range of Motion</a:t>
            </a:r>
            <a:endParaRPr lang="en-US" sz="2400" dirty="0"/>
          </a:p>
        </p:txBody>
      </p:sp>
      <p:sp>
        <p:nvSpPr>
          <p:cNvPr id="4" name="TextBox 3"/>
          <p:cNvSpPr txBox="1"/>
          <p:nvPr/>
        </p:nvSpPr>
        <p:spPr>
          <a:xfrm>
            <a:off x="1691679" y="4726885"/>
            <a:ext cx="5297015" cy="646331"/>
          </a:xfrm>
          <a:prstGeom prst="rect">
            <a:avLst/>
          </a:prstGeom>
          <a:solidFill>
            <a:srgbClr val="FFFF00"/>
          </a:solidFill>
          <a:ln w="12700">
            <a:solidFill>
              <a:schemeClr val="tx1"/>
            </a:solidFill>
          </a:ln>
        </p:spPr>
        <p:txBody>
          <a:bodyPr wrap="square" rtlCol="0">
            <a:spAutoFit/>
          </a:bodyPr>
          <a:lstStyle/>
          <a:p>
            <a:pPr algn="ctr"/>
            <a:r>
              <a:rPr lang="en-US" i="1" dirty="0" smtClean="0"/>
              <a:t>What are the ranges of motion of your hips, knees, wrist and thumb?</a:t>
            </a:r>
            <a:endParaRPr lang="en-U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619672" y="980728"/>
            <a:ext cx="5576664" cy="4536504"/>
          </a:xfrm>
          <a:prstGeom prst="rect">
            <a:avLst/>
          </a:prstGeom>
          <a:noFill/>
          <a:ln w="9525">
            <a:noFill/>
            <a:miter lim="800000"/>
            <a:headEnd/>
            <a:tailEnd/>
          </a:ln>
        </p:spPr>
      </p:pic>
      <p:sp>
        <p:nvSpPr>
          <p:cNvPr id="3" name="TextBox 2"/>
          <p:cNvSpPr txBox="1"/>
          <p:nvPr/>
        </p:nvSpPr>
        <p:spPr>
          <a:xfrm>
            <a:off x="1579712" y="5548590"/>
            <a:ext cx="5616624" cy="369332"/>
          </a:xfrm>
          <a:prstGeom prst="rect">
            <a:avLst/>
          </a:prstGeom>
          <a:solidFill>
            <a:srgbClr val="FFFF00"/>
          </a:solidFill>
          <a:ln w="12700">
            <a:solidFill>
              <a:schemeClr val="tx1"/>
            </a:solidFill>
          </a:ln>
        </p:spPr>
        <p:txBody>
          <a:bodyPr wrap="square" rtlCol="0">
            <a:spAutoFit/>
          </a:bodyPr>
          <a:lstStyle/>
          <a:p>
            <a:pPr algn="ctr"/>
            <a:r>
              <a:rPr lang="en-US" i="1" dirty="0" smtClean="0"/>
              <a:t>Measurements must be taken carefully</a:t>
            </a: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Body Mass Index and Health Risk for Singapore</a:t>
            </a:r>
            <a:endParaRPr lang="en-US" sz="2400" dirty="0"/>
          </a:p>
        </p:txBody>
      </p:sp>
      <p:graphicFrame>
        <p:nvGraphicFramePr>
          <p:cNvPr id="3" name="Table 2"/>
          <p:cNvGraphicFramePr>
            <a:graphicFrameLocks noGrp="1"/>
          </p:cNvGraphicFramePr>
          <p:nvPr/>
        </p:nvGraphicFramePr>
        <p:xfrm>
          <a:off x="2051720" y="1484784"/>
          <a:ext cx="4571999" cy="3931358"/>
        </p:xfrm>
        <a:graphic>
          <a:graphicData uri="http://schemas.openxmlformats.org/drawingml/2006/table">
            <a:tbl>
              <a:tblPr>
                <a:tableStyleId>{616DA210-FB5B-4158-B5E0-FEB733F419BA}</a:tableStyleId>
              </a:tblPr>
              <a:tblGrid>
                <a:gridCol w="2027903"/>
                <a:gridCol w="2544096"/>
              </a:tblGrid>
              <a:tr h="859507">
                <a:tc>
                  <a:txBody>
                    <a:bodyPr/>
                    <a:lstStyle/>
                    <a:p>
                      <a:pPr algn="ctr"/>
                      <a:r>
                        <a:rPr lang="en-US" sz="2000" b="1" dirty="0"/>
                        <a:t>BMI (kg/m</a:t>
                      </a:r>
                      <a:r>
                        <a:rPr lang="en-US" sz="2000" b="1" baseline="30000" dirty="0"/>
                        <a:t>2</a:t>
                      </a:r>
                      <a:r>
                        <a:rPr lang="en-US" sz="2000" b="1" dirty="0"/>
                        <a:t>) for Adults </a:t>
                      </a:r>
                    </a:p>
                  </a:txBody>
                  <a:tcPr marL="47625" marR="47625" marT="47625" marB="47625"/>
                </a:tc>
                <a:tc>
                  <a:txBody>
                    <a:bodyPr/>
                    <a:lstStyle/>
                    <a:p>
                      <a:pPr algn="ctr"/>
                      <a:r>
                        <a:rPr lang="en-US" sz="2000" b="1" dirty="0"/>
                        <a:t>Health Risk </a:t>
                      </a:r>
                    </a:p>
                  </a:txBody>
                  <a:tcPr marL="47625" marR="47625" marT="47625" marB="47625"/>
                </a:tc>
              </a:tr>
              <a:tr h="493327">
                <a:tc>
                  <a:txBody>
                    <a:bodyPr/>
                    <a:lstStyle/>
                    <a:p>
                      <a:pPr algn="ctr"/>
                      <a:r>
                        <a:rPr lang="en-US" dirty="0"/>
                        <a:t>27.5 and above </a:t>
                      </a:r>
                    </a:p>
                  </a:txBody>
                  <a:tcPr marL="47625" marR="47625" marT="47625" marB="47625"/>
                </a:tc>
                <a:tc>
                  <a:txBody>
                    <a:bodyPr/>
                    <a:lstStyle/>
                    <a:p>
                      <a:pPr algn="ctr"/>
                      <a:r>
                        <a:rPr lang="en-US" dirty="0"/>
                        <a:t>High Risk </a:t>
                      </a:r>
                    </a:p>
                  </a:txBody>
                  <a:tcPr marL="47625" marR="47625" marT="47625" marB="47625"/>
                </a:tc>
              </a:tr>
              <a:tr h="493327">
                <a:tc>
                  <a:txBody>
                    <a:bodyPr/>
                    <a:lstStyle/>
                    <a:p>
                      <a:pPr algn="ctr"/>
                      <a:r>
                        <a:rPr lang="en-US"/>
                        <a:t>23 – 27.4 </a:t>
                      </a:r>
                    </a:p>
                  </a:txBody>
                  <a:tcPr marL="47625" marR="47625" marT="47625" marB="47625"/>
                </a:tc>
                <a:tc>
                  <a:txBody>
                    <a:bodyPr/>
                    <a:lstStyle/>
                    <a:p>
                      <a:pPr algn="ctr"/>
                      <a:r>
                        <a:rPr lang="en-US" dirty="0"/>
                        <a:t>Moderate Risk </a:t>
                      </a:r>
                    </a:p>
                  </a:txBody>
                  <a:tcPr marL="47625" marR="47625" marT="47625" marB="47625"/>
                </a:tc>
              </a:tr>
              <a:tr h="859507">
                <a:tc>
                  <a:txBody>
                    <a:bodyPr/>
                    <a:lstStyle/>
                    <a:p>
                      <a:pPr algn="ctr"/>
                      <a:r>
                        <a:rPr lang="en-US"/>
                        <a:t>18.5 – 22.9 </a:t>
                      </a:r>
                    </a:p>
                  </a:txBody>
                  <a:tcPr marL="47625" marR="47625" marT="47625" marB="47625"/>
                </a:tc>
                <a:tc>
                  <a:txBody>
                    <a:bodyPr/>
                    <a:lstStyle/>
                    <a:p>
                      <a:pPr algn="ctr"/>
                      <a:r>
                        <a:rPr lang="en-US" dirty="0"/>
                        <a:t>Low Risk (healthy range) </a:t>
                      </a:r>
                    </a:p>
                  </a:txBody>
                  <a:tcPr marL="47625" marR="47625" marT="47625" marB="47625"/>
                </a:tc>
              </a:tr>
              <a:tr h="1225690">
                <a:tc>
                  <a:txBody>
                    <a:bodyPr/>
                    <a:lstStyle/>
                    <a:p>
                      <a:pPr algn="ctr"/>
                      <a:r>
                        <a:rPr lang="en-US" dirty="0"/>
                        <a:t>Below 18.5 </a:t>
                      </a:r>
                    </a:p>
                  </a:txBody>
                  <a:tcPr marL="47625" marR="47625" marT="47625" marB="47625"/>
                </a:tc>
                <a:tc>
                  <a:txBody>
                    <a:bodyPr/>
                    <a:lstStyle/>
                    <a:p>
                      <a:pPr algn="ctr"/>
                      <a:r>
                        <a:rPr lang="en-US" dirty="0"/>
                        <a:t>Risk of nutritional deficiency diseases and osteoporosis</a:t>
                      </a:r>
                    </a:p>
                  </a:txBody>
                  <a:tcPr marL="47625" marR="47625" marT="47625" marB="47625"/>
                </a:tc>
              </a:tr>
            </a:tbl>
          </a:graphicData>
        </a:graphic>
      </p:graphicFrame>
      <p:sp>
        <p:nvSpPr>
          <p:cNvPr id="4" name="TextBox 3"/>
          <p:cNvSpPr txBox="1"/>
          <p:nvPr/>
        </p:nvSpPr>
        <p:spPr>
          <a:xfrm>
            <a:off x="2051720" y="5513655"/>
            <a:ext cx="4571999" cy="646331"/>
          </a:xfrm>
          <a:prstGeom prst="rect">
            <a:avLst/>
          </a:prstGeom>
          <a:solidFill>
            <a:srgbClr val="FFFF00"/>
          </a:solidFill>
          <a:ln w="12700">
            <a:solidFill>
              <a:schemeClr val="tx1"/>
            </a:solidFill>
          </a:ln>
        </p:spPr>
        <p:txBody>
          <a:bodyPr wrap="square" rtlCol="0">
            <a:spAutoFit/>
          </a:bodyPr>
          <a:lstStyle/>
          <a:p>
            <a:pPr algn="ctr"/>
            <a:r>
              <a:rPr lang="en-US" i="1" dirty="0" smtClean="0"/>
              <a:t>What errors are there in the use of BMI as a health index?</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tfd.com/mosbyCAM/500227-fx24.jpg"/>
          <p:cNvPicPr>
            <a:picLocks noChangeAspect="1" noChangeArrowheads="1"/>
          </p:cNvPicPr>
          <p:nvPr/>
        </p:nvPicPr>
        <p:blipFill>
          <a:blip r:embed="rId3" cstate="print"/>
          <a:srcRect/>
          <a:stretch>
            <a:fillRect/>
          </a:stretch>
        </p:blipFill>
        <p:spPr bwMode="auto">
          <a:xfrm>
            <a:off x="1187624" y="1412776"/>
            <a:ext cx="4219575" cy="4158934"/>
          </a:xfrm>
          <a:prstGeom prst="rect">
            <a:avLst/>
          </a:prstGeom>
          <a:noFill/>
        </p:spPr>
      </p:pic>
      <p:sp>
        <p:nvSpPr>
          <p:cNvPr id="3" name="Title 2"/>
          <p:cNvSpPr>
            <a:spLocks noGrp="1"/>
          </p:cNvSpPr>
          <p:nvPr>
            <p:ph type="title"/>
          </p:nvPr>
        </p:nvSpPr>
        <p:spPr/>
        <p:txBody>
          <a:bodyPr>
            <a:normAutofit/>
          </a:bodyPr>
          <a:lstStyle/>
          <a:p>
            <a:r>
              <a:rPr lang="en-US" dirty="0" smtClean="0"/>
              <a:t>Somatotypes </a:t>
            </a:r>
            <a:r>
              <a:rPr lang="en-US" sz="2400" dirty="0" smtClean="0"/>
              <a:t>(William Sheldon (1898-1977)</a:t>
            </a:r>
            <a:endParaRPr lang="en-US" dirty="0"/>
          </a:p>
        </p:txBody>
      </p:sp>
      <p:sp>
        <p:nvSpPr>
          <p:cNvPr id="6" name="Text Placeholder 5"/>
          <p:cNvSpPr>
            <a:spLocks noGrp="1"/>
          </p:cNvSpPr>
          <p:nvPr>
            <p:ph type="body" sz="quarter" idx="11"/>
          </p:nvPr>
        </p:nvSpPr>
        <p:spPr/>
        <p:txBody>
          <a:bodyPr/>
          <a:lstStyle/>
          <a:p>
            <a:endParaRPr lang="en-US"/>
          </a:p>
        </p:txBody>
      </p:sp>
      <p:sp>
        <p:nvSpPr>
          <p:cNvPr id="4" name="TextBox 3"/>
          <p:cNvSpPr txBox="1"/>
          <p:nvPr/>
        </p:nvSpPr>
        <p:spPr>
          <a:xfrm>
            <a:off x="6300192" y="1916832"/>
            <a:ext cx="2232248" cy="3416320"/>
          </a:xfrm>
          <a:prstGeom prst="rect">
            <a:avLst/>
          </a:prstGeom>
          <a:solidFill>
            <a:srgbClr val="FFFF00"/>
          </a:solidFill>
          <a:ln w="12700">
            <a:solidFill>
              <a:schemeClr val="tx1"/>
            </a:solidFill>
          </a:ln>
        </p:spPr>
        <p:txBody>
          <a:bodyPr wrap="square" rtlCol="0">
            <a:spAutoFit/>
          </a:bodyPr>
          <a:lstStyle/>
          <a:p>
            <a:pPr algn="ctr"/>
            <a:r>
              <a:rPr lang="en-US" i="1" dirty="0" smtClean="0"/>
              <a:t>People come in different shapes.</a:t>
            </a:r>
          </a:p>
          <a:p>
            <a:pPr algn="ctr"/>
            <a:endParaRPr lang="en-US" i="1" dirty="0" smtClean="0"/>
          </a:p>
          <a:p>
            <a:pPr algn="ctr"/>
            <a:r>
              <a:rPr lang="en-US" i="1" dirty="0" smtClean="0"/>
              <a:t>Search for references to Sheldon’s publications.</a:t>
            </a:r>
          </a:p>
          <a:p>
            <a:pPr algn="ctr"/>
            <a:endParaRPr lang="en-US" i="1" dirty="0" smtClean="0"/>
          </a:p>
          <a:p>
            <a:pPr algn="ctr"/>
            <a:r>
              <a:rPr lang="en-US" i="1" dirty="0" smtClean="0"/>
              <a:t>Are you a </a:t>
            </a:r>
            <a:r>
              <a:rPr lang="en-US" i="1" dirty="0" err="1" smtClean="0"/>
              <a:t>mesomorph</a:t>
            </a:r>
            <a:r>
              <a:rPr lang="en-US" i="1" dirty="0" smtClean="0"/>
              <a:t>, </a:t>
            </a:r>
            <a:r>
              <a:rPr lang="en-US" i="1" dirty="0" err="1" smtClean="0"/>
              <a:t>ectomorph</a:t>
            </a:r>
            <a:r>
              <a:rPr lang="en-US" i="1" dirty="0" smtClean="0"/>
              <a:t> or endomorph?</a:t>
            </a:r>
            <a:endParaRPr lang="en-US" i="1" dirty="0"/>
          </a:p>
        </p:txBody>
      </p:sp>
      <p:sp>
        <p:nvSpPr>
          <p:cNvPr id="5" name="TextBox 4"/>
          <p:cNvSpPr txBox="1"/>
          <p:nvPr/>
        </p:nvSpPr>
        <p:spPr>
          <a:xfrm>
            <a:off x="1374751" y="5805264"/>
            <a:ext cx="4032448" cy="369332"/>
          </a:xfrm>
          <a:prstGeom prst="rect">
            <a:avLst/>
          </a:prstGeom>
          <a:solidFill>
            <a:srgbClr val="FFFF00"/>
          </a:solidFill>
          <a:ln w="12700">
            <a:solidFill>
              <a:schemeClr val="tx1"/>
            </a:solidFill>
          </a:ln>
        </p:spPr>
        <p:txBody>
          <a:bodyPr wrap="square" rtlCol="0">
            <a:spAutoFit/>
          </a:bodyPr>
          <a:lstStyle/>
          <a:p>
            <a:pPr algn="ctr"/>
            <a:r>
              <a:rPr lang="en-US" i="1" dirty="0" smtClean="0"/>
              <a:t>How are </a:t>
            </a:r>
            <a:r>
              <a:rPr lang="en-US" i="1" dirty="0" err="1" smtClean="0"/>
              <a:t>somatotypes</a:t>
            </a:r>
            <a:r>
              <a:rPr lang="en-US" i="1" dirty="0" smtClean="0"/>
              <a:t> measured?</a:t>
            </a:r>
            <a:endParaRPr lang="en-US"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1143001" y="762001"/>
            <a:ext cx="6525344" cy="5047478"/>
          </a:xfrm>
          <a:prstGeom prst="rect">
            <a:avLst/>
          </a:prstGeom>
          <a:noFill/>
          <a:ln w="9525">
            <a:noFill/>
            <a:miter lim="800000"/>
            <a:headEnd/>
            <a:tailEnd/>
          </a:ln>
        </p:spPr>
      </p:pic>
      <p:sp>
        <p:nvSpPr>
          <p:cNvPr id="5" name="Title 4"/>
          <p:cNvSpPr txBox="1">
            <a:spLocks noGrp="1"/>
          </p:cNvSpPr>
          <p:nvPr>
            <p:ph type="title"/>
          </p:nvPr>
        </p:nvSpPr>
        <p:spPr>
          <a:xfrm>
            <a:off x="685800" y="332656"/>
            <a:ext cx="7543800" cy="369332"/>
          </a:xfrm>
          <a:prstGeom prst="rect">
            <a:avLst/>
          </a:prstGeom>
          <a:noFill/>
        </p:spPr>
        <p:txBody>
          <a:bodyPr wrap="square" rtlCol="0">
            <a:spAutoFit/>
          </a:bodyPr>
          <a:lstStyle/>
          <a:p>
            <a:r>
              <a:rPr lang="en-US" sz="1800" dirty="0" err="1" smtClean="0"/>
              <a:t>Drillis</a:t>
            </a:r>
            <a:r>
              <a:rPr lang="en-US" sz="1800" dirty="0" smtClean="0"/>
              <a:t> and </a:t>
            </a:r>
            <a:r>
              <a:rPr lang="en-US" sz="1800" dirty="0" err="1" smtClean="0"/>
              <a:t>Contini</a:t>
            </a:r>
            <a:r>
              <a:rPr lang="en-US" sz="1800" dirty="0" smtClean="0"/>
              <a:t> estimates of segment lengths based on stature</a:t>
            </a:r>
            <a:endParaRPr lang="en-US" sz="1800" dirty="0"/>
          </a:p>
        </p:txBody>
      </p:sp>
      <p:sp>
        <p:nvSpPr>
          <p:cNvPr id="6" name="Text Placeholder 5"/>
          <p:cNvSpPr>
            <a:spLocks noGrp="1"/>
          </p:cNvSpPr>
          <p:nvPr>
            <p:ph type="body" sz="quarter" idx="11"/>
          </p:nvPr>
        </p:nvSpPr>
        <p:spPr/>
        <p:txBody>
          <a:bodyPr/>
          <a:lstStyle/>
          <a:p>
            <a:endParaRPr lang="en-US"/>
          </a:p>
        </p:txBody>
      </p:sp>
      <p:sp>
        <p:nvSpPr>
          <p:cNvPr id="4" name="TextBox 3"/>
          <p:cNvSpPr txBox="1"/>
          <p:nvPr/>
        </p:nvSpPr>
        <p:spPr>
          <a:xfrm>
            <a:off x="1763689" y="6030580"/>
            <a:ext cx="5904656" cy="369332"/>
          </a:xfrm>
          <a:prstGeom prst="rect">
            <a:avLst/>
          </a:prstGeom>
          <a:solidFill>
            <a:srgbClr val="FFFF00"/>
          </a:solidFill>
          <a:ln w="12700">
            <a:solidFill>
              <a:schemeClr val="tx1"/>
            </a:solidFill>
          </a:ln>
        </p:spPr>
        <p:txBody>
          <a:bodyPr wrap="square" rtlCol="0">
            <a:spAutoFit/>
          </a:bodyPr>
          <a:lstStyle/>
          <a:p>
            <a:pPr algn="ctr"/>
            <a:r>
              <a:rPr lang="en-US" i="1" dirty="0" smtClean="0"/>
              <a:t>Can all dimensions be predicted reliably from stature?</a:t>
            </a:r>
            <a:endParaRPr lang="en-US" i="1" dirty="0"/>
          </a:p>
        </p:txBody>
      </p:sp>
      <p:cxnSp>
        <p:nvCxnSpPr>
          <p:cNvPr id="8" name="Straight Connector 7"/>
          <p:cNvCxnSpPr/>
          <p:nvPr/>
        </p:nvCxnSpPr>
        <p:spPr>
          <a:xfrm>
            <a:off x="0" y="762001"/>
            <a:ext cx="9144000"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447800"/>
          <a:ext cx="7086598" cy="4648194"/>
        </p:xfrm>
        <a:graphic>
          <a:graphicData uri="http://schemas.openxmlformats.org/drawingml/2006/table">
            <a:tbl>
              <a:tblPr>
                <a:tableStyleId>{5940675A-B579-460E-94D1-54222C63F5DA}</a:tableStyleId>
              </a:tblPr>
              <a:tblGrid>
                <a:gridCol w="1676400"/>
                <a:gridCol w="982996"/>
                <a:gridCol w="737867"/>
                <a:gridCol w="737867"/>
                <a:gridCol w="737867"/>
                <a:gridCol w="737867"/>
                <a:gridCol w="737867"/>
                <a:gridCol w="737867"/>
              </a:tblGrid>
              <a:tr h="258233">
                <a:tc>
                  <a:txBody>
                    <a:bodyPr/>
                    <a:lstStyle/>
                    <a:p>
                      <a:pPr algn="ctr" fontAlgn="b"/>
                      <a:endParaRPr lang="en-US" sz="1600" b="1" i="0" u="none" strike="noStrike" dirty="0">
                        <a:latin typeface="Arial"/>
                      </a:endParaRPr>
                    </a:p>
                  </a:txBody>
                  <a:tcPr marL="9525" marR="9525" marT="9525" marB="0" anchor="b"/>
                </a:tc>
                <a:tc>
                  <a:txBody>
                    <a:bodyPr/>
                    <a:lstStyle/>
                    <a:p>
                      <a:pPr algn="ctr" fontAlgn="b"/>
                      <a:endParaRPr lang="en-US" sz="1600" b="1" i="0" u="none" strike="noStrike" dirty="0">
                        <a:latin typeface="Arial"/>
                      </a:endParaRPr>
                    </a:p>
                  </a:txBody>
                  <a:tcPr marL="9525" marR="9525" marT="9525" marB="0" anchor="b"/>
                </a:tc>
                <a:tc gridSpan="2">
                  <a:txBody>
                    <a:bodyPr/>
                    <a:lstStyle/>
                    <a:p>
                      <a:pPr algn="ctr" fontAlgn="b"/>
                      <a:r>
                        <a:rPr lang="en-US" sz="1600" b="1" u="none" strike="noStrike" dirty="0"/>
                        <a:t>5th Percentile</a:t>
                      </a:r>
                      <a:endParaRPr lang="en-US" sz="1600" b="1" i="0" u="none" strike="noStrike" dirty="0">
                        <a:latin typeface="Arial"/>
                      </a:endParaRPr>
                    </a:p>
                  </a:txBody>
                  <a:tcPr marL="9525" marR="9525" marT="9525" marB="0" anchor="b"/>
                </a:tc>
                <a:tc hMerge="1">
                  <a:txBody>
                    <a:bodyPr/>
                    <a:lstStyle/>
                    <a:p>
                      <a:endParaRPr lang="en-US"/>
                    </a:p>
                  </a:txBody>
                  <a:tcPr/>
                </a:tc>
                <a:tc gridSpan="2">
                  <a:txBody>
                    <a:bodyPr/>
                    <a:lstStyle/>
                    <a:p>
                      <a:pPr algn="ctr" fontAlgn="b"/>
                      <a:r>
                        <a:rPr lang="en-US" sz="1600" b="1" u="none" strike="noStrike" dirty="0"/>
                        <a:t>50th Percentile</a:t>
                      </a:r>
                      <a:endParaRPr lang="en-US" sz="1600" b="1" i="0" u="none" strike="noStrike" dirty="0">
                        <a:latin typeface="Arial"/>
                      </a:endParaRPr>
                    </a:p>
                  </a:txBody>
                  <a:tcPr marL="9525" marR="9525" marT="9525" marB="0" anchor="b"/>
                </a:tc>
                <a:tc hMerge="1">
                  <a:txBody>
                    <a:bodyPr/>
                    <a:lstStyle/>
                    <a:p>
                      <a:endParaRPr lang="en-US"/>
                    </a:p>
                  </a:txBody>
                  <a:tcPr/>
                </a:tc>
                <a:tc gridSpan="2">
                  <a:txBody>
                    <a:bodyPr/>
                    <a:lstStyle/>
                    <a:p>
                      <a:pPr algn="ctr" fontAlgn="b"/>
                      <a:r>
                        <a:rPr lang="en-US" sz="1600" b="1" u="none" strike="noStrike" dirty="0"/>
                        <a:t>95th Percentile </a:t>
                      </a:r>
                      <a:endParaRPr lang="en-US" sz="1600" b="1" i="0" u="none" strike="noStrike" dirty="0">
                        <a:latin typeface="Arial"/>
                      </a:endParaRPr>
                    </a:p>
                  </a:txBody>
                  <a:tcPr marL="9525" marR="9525" marT="9525" marB="0" anchor="b"/>
                </a:tc>
                <a:tc hMerge="1">
                  <a:txBody>
                    <a:bodyPr/>
                    <a:lstStyle/>
                    <a:p>
                      <a:endParaRPr lang="en-US"/>
                    </a:p>
                  </a:txBody>
                  <a:tcPr/>
                </a:tc>
              </a:tr>
              <a:tr h="258233">
                <a:tc>
                  <a:txBody>
                    <a:bodyPr/>
                    <a:lstStyle/>
                    <a:p>
                      <a:pPr algn="l" fontAlgn="b"/>
                      <a:endParaRPr lang="en-US" sz="1600" b="1" i="0" u="none" strike="noStrike" dirty="0">
                        <a:latin typeface="Arial"/>
                      </a:endParaRPr>
                    </a:p>
                  </a:txBody>
                  <a:tcPr marL="9525" marR="9525" marT="9525" marB="0" anchor="b"/>
                </a:tc>
                <a:tc>
                  <a:txBody>
                    <a:bodyPr/>
                    <a:lstStyle/>
                    <a:p>
                      <a:pPr algn="l" fontAlgn="b"/>
                      <a:endParaRPr lang="en-US" sz="1600" b="1" i="0" u="none" strike="noStrike">
                        <a:latin typeface="Arial"/>
                      </a:endParaRPr>
                    </a:p>
                  </a:txBody>
                  <a:tcPr marL="9525" marR="9525" marT="9525" marB="0" anchor="b"/>
                </a:tc>
                <a:tc>
                  <a:txBody>
                    <a:bodyPr/>
                    <a:lstStyle/>
                    <a:p>
                      <a:pPr algn="ctr" fontAlgn="b"/>
                      <a:r>
                        <a:rPr lang="en-US" sz="1600" b="1" u="none" strike="noStrike" dirty="0"/>
                        <a:t>Male</a:t>
                      </a:r>
                      <a:endParaRPr lang="en-US" sz="1600" b="1" i="0" u="none" strike="noStrike" dirty="0">
                        <a:latin typeface="Arial"/>
                      </a:endParaRPr>
                    </a:p>
                  </a:txBody>
                  <a:tcPr marL="9525" marR="9525" marT="9525" marB="0" anchor="b"/>
                </a:tc>
                <a:tc>
                  <a:txBody>
                    <a:bodyPr/>
                    <a:lstStyle/>
                    <a:p>
                      <a:pPr algn="ctr" fontAlgn="b"/>
                      <a:r>
                        <a:rPr lang="en-US" sz="1600" b="1" u="none" strike="noStrike" dirty="0"/>
                        <a:t>Female</a:t>
                      </a:r>
                      <a:endParaRPr lang="en-US" sz="1600" b="1" i="0" u="none" strike="noStrike" dirty="0">
                        <a:latin typeface="Arial"/>
                      </a:endParaRPr>
                    </a:p>
                  </a:txBody>
                  <a:tcPr marL="9525" marR="9525" marT="9525" marB="0" anchor="b"/>
                </a:tc>
                <a:tc>
                  <a:txBody>
                    <a:bodyPr/>
                    <a:lstStyle/>
                    <a:p>
                      <a:pPr algn="ctr" fontAlgn="b"/>
                      <a:r>
                        <a:rPr lang="en-US" sz="1600" b="1" u="none" strike="noStrike" dirty="0"/>
                        <a:t>Male</a:t>
                      </a:r>
                      <a:endParaRPr lang="en-US" sz="1600" b="1" i="0" u="none" strike="noStrike" dirty="0">
                        <a:latin typeface="Arial"/>
                      </a:endParaRPr>
                    </a:p>
                  </a:txBody>
                  <a:tcPr marL="9525" marR="9525" marT="9525" marB="0" anchor="b"/>
                </a:tc>
                <a:tc>
                  <a:txBody>
                    <a:bodyPr/>
                    <a:lstStyle/>
                    <a:p>
                      <a:pPr algn="ctr" fontAlgn="b"/>
                      <a:r>
                        <a:rPr lang="en-US" sz="1600" b="1" u="none" strike="noStrike" dirty="0"/>
                        <a:t>Female</a:t>
                      </a:r>
                      <a:endParaRPr lang="en-US" sz="1600" b="1" i="0" u="none" strike="noStrike" dirty="0">
                        <a:latin typeface="Arial"/>
                      </a:endParaRPr>
                    </a:p>
                  </a:txBody>
                  <a:tcPr marL="9525" marR="9525" marT="9525" marB="0" anchor="b"/>
                </a:tc>
                <a:tc>
                  <a:txBody>
                    <a:bodyPr/>
                    <a:lstStyle/>
                    <a:p>
                      <a:pPr algn="ctr" fontAlgn="b"/>
                      <a:r>
                        <a:rPr lang="en-US" sz="1600" b="1" u="none" strike="noStrike"/>
                        <a:t>Male</a:t>
                      </a:r>
                      <a:endParaRPr lang="en-US" sz="1600" b="1" i="0" u="none" strike="noStrike">
                        <a:latin typeface="Arial"/>
                      </a:endParaRPr>
                    </a:p>
                  </a:txBody>
                  <a:tcPr marL="9525" marR="9525" marT="9525" marB="0" anchor="b"/>
                </a:tc>
                <a:tc>
                  <a:txBody>
                    <a:bodyPr/>
                    <a:lstStyle/>
                    <a:p>
                      <a:pPr algn="ctr" fontAlgn="b"/>
                      <a:r>
                        <a:rPr lang="en-US" sz="1600" b="1" u="none" strike="noStrike" dirty="0"/>
                        <a:t>Female</a:t>
                      </a:r>
                      <a:endParaRPr lang="en-US" sz="1600" b="1" i="0" u="none" strike="noStrike" dirty="0">
                        <a:latin typeface="Arial"/>
                      </a:endParaRPr>
                    </a:p>
                  </a:txBody>
                  <a:tcPr marL="9525" marR="9525" marT="9525" marB="0" anchor="b"/>
                </a:tc>
              </a:tr>
              <a:tr h="258233">
                <a:tc>
                  <a:txBody>
                    <a:bodyPr/>
                    <a:lstStyle/>
                    <a:p>
                      <a:pPr algn="l" fontAlgn="b"/>
                      <a:endParaRPr lang="en-US" sz="1600" b="1" i="0" u="none" strike="noStrike">
                        <a:latin typeface="Arial"/>
                      </a:endParaRPr>
                    </a:p>
                  </a:txBody>
                  <a:tcPr marL="9525" marR="9525" marT="9525" marB="0" anchor="b"/>
                </a:tc>
                <a:tc>
                  <a:txBody>
                    <a:bodyPr/>
                    <a:lstStyle/>
                    <a:p>
                      <a:pPr algn="l" fontAlgn="b"/>
                      <a:r>
                        <a:rPr lang="en-US" sz="1600" b="1" u="none" strike="noStrike"/>
                        <a:t>Proportion</a:t>
                      </a:r>
                      <a:endParaRPr lang="en-US" sz="1600" b="1" i="0" u="none" strike="noStrike">
                        <a:latin typeface="Arial"/>
                      </a:endParaRPr>
                    </a:p>
                  </a:txBody>
                  <a:tcPr marL="9525" marR="9525" marT="9525" marB="0" anchor="b"/>
                </a:tc>
                <a:tc>
                  <a:txBody>
                    <a:bodyPr/>
                    <a:lstStyle/>
                    <a:p>
                      <a:pPr algn="ctr" fontAlgn="b"/>
                      <a:r>
                        <a:rPr lang="en-US" sz="1600" b="1" u="none" strike="noStrike"/>
                        <a:t>163.6</a:t>
                      </a:r>
                      <a:endParaRPr lang="en-US" sz="1600" b="1" i="0" u="none" strike="noStrike">
                        <a:latin typeface="Arial"/>
                      </a:endParaRPr>
                    </a:p>
                  </a:txBody>
                  <a:tcPr marL="9525" marR="9525" marT="9525" marB="0" anchor="b"/>
                </a:tc>
                <a:tc>
                  <a:txBody>
                    <a:bodyPr/>
                    <a:lstStyle/>
                    <a:p>
                      <a:pPr algn="ctr" fontAlgn="b"/>
                      <a:r>
                        <a:rPr lang="en-US" sz="1600" b="1" u="none" strike="noStrike"/>
                        <a:t>151.1</a:t>
                      </a:r>
                      <a:endParaRPr lang="en-US" sz="1600" b="1" i="0" u="none" strike="noStrike">
                        <a:latin typeface="Arial"/>
                      </a:endParaRPr>
                    </a:p>
                  </a:txBody>
                  <a:tcPr marL="9525" marR="9525" marT="9525" marB="0" anchor="b"/>
                </a:tc>
                <a:tc>
                  <a:txBody>
                    <a:bodyPr/>
                    <a:lstStyle/>
                    <a:p>
                      <a:pPr algn="ctr" fontAlgn="b"/>
                      <a:r>
                        <a:rPr lang="en-US" sz="1600" b="1" u="none" strike="noStrike"/>
                        <a:t>175.3</a:t>
                      </a:r>
                      <a:endParaRPr lang="en-US" sz="1600" b="1" i="0" u="none" strike="noStrike">
                        <a:latin typeface="Arial"/>
                      </a:endParaRPr>
                    </a:p>
                  </a:txBody>
                  <a:tcPr marL="9525" marR="9525" marT="9525" marB="0" anchor="b"/>
                </a:tc>
                <a:tc>
                  <a:txBody>
                    <a:bodyPr/>
                    <a:lstStyle/>
                    <a:p>
                      <a:pPr algn="ctr" fontAlgn="b"/>
                      <a:r>
                        <a:rPr lang="en-US" sz="1600" b="1" u="none" strike="noStrike"/>
                        <a:t>161.8</a:t>
                      </a:r>
                      <a:endParaRPr lang="en-US" sz="1600" b="1" i="0" u="none" strike="noStrike">
                        <a:latin typeface="Arial"/>
                      </a:endParaRPr>
                    </a:p>
                  </a:txBody>
                  <a:tcPr marL="9525" marR="9525" marT="9525" marB="0" anchor="b"/>
                </a:tc>
                <a:tc>
                  <a:txBody>
                    <a:bodyPr/>
                    <a:lstStyle/>
                    <a:p>
                      <a:pPr algn="ctr" fontAlgn="b"/>
                      <a:r>
                        <a:rPr lang="en-US" sz="1600" b="1" u="none" strike="noStrike"/>
                        <a:t>187</a:t>
                      </a:r>
                      <a:endParaRPr lang="en-US" sz="1600" b="1" i="0" u="none" strike="noStrike">
                        <a:latin typeface="Arial"/>
                      </a:endParaRPr>
                    </a:p>
                  </a:txBody>
                  <a:tcPr marL="9525" marR="9525" marT="9525" marB="0" anchor="b"/>
                </a:tc>
                <a:tc>
                  <a:txBody>
                    <a:bodyPr/>
                    <a:lstStyle/>
                    <a:p>
                      <a:pPr algn="ctr" fontAlgn="b"/>
                      <a:r>
                        <a:rPr lang="en-US" sz="1600" b="1" u="none" strike="noStrike" dirty="0"/>
                        <a:t>172.2</a:t>
                      </a:r>
                      <a:endParaRPr lang="en-US" sz="1600" b="1" i="0" u="none" strike="noStrike" dirty="0">
                        <a:latin typeface="Arial"/>
                      </a:endParaRPr>
                    </a:p>
                  </a:txBody>
                  <a:tcPr marL="9525" marR="9525" marT="9525" marB="0" anchor="b"/>
                </a:tc>
              </a:tr>
              <a:tr h="258233">
                <a:tc>
                  <a:txBody>
                    <a:bodyPr/>
                    <a:lstStyle/>
                    <a:p>
                      <a:pPr algn="l" fontAlgn="b"/>
                      <a:r>
                        <a:rPr lang="en-US" sz="1400" u="none" strike="noStrike"/>
                        <a:t>Stature</a:t>
                      </a:r>
                      <a:endParaRPr lang="en-US" sz="1400" b="1" i="0" u="none" strike="noStrike">
                        <a:latin typeface="Arial"/>
                      </a:endParaRPr>
                    </a:p>
                  </a:txBody>
                  <a:tcPr marL="9525" marR="9525" marT="9525" marB="0" anchor="b"/>
                </a:tc>
                <a:tc>
                  <a:txBody>
                    <a:bodyPr/>
                    <a:lstStyle/>
                    <a:p>
                      <a:pPr algn="r" fontAlgn="b"/>
                      <a:r>
                        <a:rPr lang="en-US" sz="1400" u="none" strike="noStrike"/>
                        <a:t>1</a:t>
                      </a:r>
                      <a:endParaRPr lang="en-US" sz="1400" b="0" i="0" u="none" strike="noStrike">
                        <a:latin typeface="Arial"/>
                      </a:endParaRPr>
                    </a:p>
                  </a:txBody>
                  <a:tcPr marL="9525" marR="9525" marT="9525" marB="0" anchor="b"/>
                </a:tc>
                <a:tc>
                  <a:txBody>
                    <a:bodyPr/>
                    <a:lstStyle/>
                    <a:p>
                      <a:pPr algn="ctr" fontAlgn="b"/>
                      <a:r>
                        <a:rPr lang="en-US" sz="1400" u="none" strike="noStrike"/>
                        <a:t>64.4</a:t>
                      </a:r>
                      <a:endParaRPr lang="en-US" sz="1400" b="0" i="0" u="none" strike="noStrike">
                        <a:latin typeface="Arial"/>
                      </a:endParaRPr>
                    </a:p>
                  </a:txBody>
                  <a:tcPr marL="9525" marR="9525" marT="9525" marB="0" anchor="b"/>
                </a:tc>
                <a:tc>
                  <a:txBody>
                    <a:bodyPr/>
                    <a:lstStyle/>
                    <a:p>
                      <a:pPr algn="ctr" fontAlgn="b"/>
                      <a:r>
                        <a:rPr lang="en-US" sz="1400" u="none" strike="noStrike"/>
                        <a:t>59.5</a:t>
                      </a:r>
                      <a:endParaRPr lang="en-US" sz="1400" b="0" i="0" u="none" strike="noStrike">
                        <a:latin typeface="Arial"/>
                      </a:endParaRPr>
                    </a:p>
                  </a:txBody>
                  <a:tcPr marL="9525" marR="9525" marT="9525" marB="0" anchor="b"/>
                </a:tc>
                <a:tc>
                  <a:txBody>
                    <a:bodyPr/>
                    <a:lstStyle/>
                    <a:p>
                      <a:pPr algn="ctr" fontAlgn="b"/>
                      <a:r>
                        <a:rPr lang="en-US" sz="1400" u="none" strike="noStrike"/>
                        <a:t>69.0</a:t>
                      </a:r>
                      <a:endParaRPr lang="en-US" sz="1400" b="0" i="0" u="none" strike="noStrike">
                        <a:latin typeface="Arial"/>
                      </a:endParaRPr>
                    </a:p>
                  </a:txBody>
                  <a:tcPr marL="9525" marR="9525" marT="9525" marB="0" anchor="b"/>
                </a:tc>
                <a:tc>
                  <a:txBody>
                    <a:bodyPr/>
                    <a:lstStyle/>
                    <a:p>
                      <a:pPr algn="ctr" fontAlgn="b"/>
                      <a:r>
                        <a:rPr lang="en-US" sz="1400" u="none" strike="noStrike"/>
                        <a:t>63.7</a:t>
                      </a:r>
                      <a:endParaRPr lang="en-US" sz="1400" b="0" i="0" u="none" strike="noStrike">
                        <a:latin typeface="Arial"/>
                      </a:endParaRPr>
                    </a:p>
                  </a:txBody>
                  <a:tcPr marL="9525" marR="9525" marT="9525" marB="0" anchor="b"/>
                </a:tc>
                <a:tc>
                  <a:txBody>
                    <a:bodyPr/>
                    <a:lstStyle/>
                    <a:p>
                      <a:pPr algn="ctr" fontAlgn="b"/>
                      <a:r>
                        <a:rPr lang="en-US" sz="1400" u="none" strike="noStrike"/>
                        <a:t>73.6</a:t>
                      </a:r>
                      <a:endParaRPr lang="en-US" sz="1400" b="0" i="0" u="none" strike="noStrike">
                        <a:latin typeface="Arial"/>
                      </a:endParaRPr>
                    </a:p>
                  </a:txBody>
                  <a:tcPr marL="9525" marR="9525" marT="9525" marB="0" anchor="b"/>
                </a:tc>
                <a:tc>
                  <a:txBody>
                    <a:bodyPr/>
                    <a:lstStyle/>
                    <a:p>
                      <a:pPr algn="ctr" fontAlgn="b"/>
                      <a:r>
                        <a:rPr lang="en-US" sz="1400" u="none" strike="noStrike"/>
                        <a:t>67.8</a:t>
                      </a:r>
                      <a:endParaRPr lang="en-US" sz="1400" b="0" i="0" u="none" strike="noStrike">
                        <a:latin typeface="Arial"/>
                      </a:endParaRPr>
                    </a:p>
                  </a:txBody>
                  <a:tcPr marL="9525" marR="9525" marT="9525" marB="0" anchor="b"/>
                </a:tc>
              </a:tr>
              <a:tr h="258233">
                <a:tc>
                  <a:txBody>
                    <a:bodyPr/>
                    <a:lstStyle/>
                    <a:p>
                      <a:pPr algn="l" fontAlgn="b"/>
                      <a:r>
                        <a:rPr lang="en-US" sz="1400" u="none" strike="noStrike" dirty="0"/>
                        <a:t>Ankle</a:t>
                      </a:r>
                      <a:endParaRPr lang="en-US" sz="1400" b="1" i="0" u="none" strike="noStrike" dirty="0">
                        <a:latin typeface="Arial"/>
                      </a:endParaRPr>
                    </a:p>
                  </a:txBody>
                  <a:tcPr marL="9525" marR="9525" marT="9525" marB="0" anchor="b"/>
                </a:tc>
                <a:tc>
                  <a:txBody>
                    <a:bodyPr/>
                    <a:lstStyle/>
                    <a:p>
                      <a:pPr algn="r" fontAlgn="b"/>
                      <a:r>
                        <a:rPr lang="en-US" sz="1400" u="none" strike="noStrike"/>
                        <a:t>0.039</a:t>
                      </a:r>
                      <a:endParaRPr lang="en-US" sz="1400" b="0" i="0" u="none" strike="noStrike">
                        <a:latin typeface="Arial"/>
                      </a:endParaRPr>
                    </a:p>
                  </a:txBody>
                  <a:tcPr marL="9525" marR="9525" marT="9525" marB="0" anchor="b"/>
                </a:tc>
                <a:tc>
                  <a:txBody>
                    <a:bodyPr/>
                    <a:lstStyle/>
                    <a:p>
                      <a:pPr algn="ctr" fontAlgn="b"/>
                      <a:r>
                        <a:rPr lang="en-US" sz="1400" u="none" strike="noStrike"/>
                        <a:t>2.5</a:t>
                      </a:r>
                      <a:endParaRPr lang="en-US" sz="1400" b="0" i="0" u="none" strike="noStrike">
                        <a:latin typeface="Arial"/>
                      </a:endParaRPr>
                    </a:p>
                  </a:txBody>
                  <a:tcPr marL="9525" marR="9525" marT="9525" marB="0" anchor="b"/>
                </a:tc>
                <a:tc>
                  <a:txBody>
                    <a:bodyPr/>
                    <a:lstStyle/>
                    <a:p>
                      <a:pPr algn="ctr" fontAlgn="b"/>
                      <a:r>
                        <a:rPr lang="en-US" sz="1400" u="none" strike="noStrike"/>
                        <a:t>2.3</a:t>
                      </a:r>
                      <a:endParaRPr lang="en-US" sz="1400" b="0" i="0" u="none" strike="noStrike">
                        <a:latin typeface="Arial"/>
                      </a:endParaRPr>
                    </a:p>
                  </a:txBody>
                  <a:tcPr marL="9525" marR="9525" marT="9525" marB="0" anchor="b"/>
                </a:tc>
                <a:tc>
                  <a:txBody>
                    <a:bodyPr/>
                    <a:lstStyle/>
                    <a:p>
                      <a:pPr algn="ctr" fontAlgn="b"/>
                      <a:r>
                        <a:rPr lang="en-US" sz="1400" u="none" strike="noStrike"/>
                        <a:t>2.7</a:t>
                      </a:r>
                      <a:endParaRPr lang="en-US" sz="1400" b="0" i="0" u="none" strike="noStrike">
                        <a:latin typeface="Arial"/>
                      </a:endParaRPr>
                    </a:p>
                  </a:txBody>
                  <a:tcPr marL="9525" marR="9525" marT="9525" marB="0" anchor="b"/>
                </a:tc>
                <a:tc>
                  <a:txBody>
                    <a:bodyPr/>
                    <a:lstStyle/>
                    <a:p>
                      <a:pPr algn="ctr" fontAlgn="b"/>
                      <a:r>
                        <a:rPr lang="en-US" sz="1400" u="none" strike="noStrike"/>
                        <a:t>2.5</a:t>
                      </a:r>
                      <a:endParaRPr lang="en-US" sz="1400" b="0" i="0" u="none" strike="noStrike">
                        <a:latin typeface="Arial"/>
                      </a:endParaRPr>
                    </a:p>
                  </a:txBody>
                  <a:tcPr marL="9525" marR="9525" marT="9525" marB="0" anchor="b"/>
                </a:tc>
                <a:tc>
                  <a:txBody>
                    <a:bodyPr/>
                    <a:lstStyle/>
                    <a:p>
                      <a:pPr algn="ctr" fontAlgn="b"/>
                      <a:r>
                        <a:rPr lang="en-US" sz="1400" u="none" strike="noStrike"/>
                        <a:t>2.9</a:t>
                      </a:r>
                      <a:endParaRPr lang="en-US" sz="1400" b="0" i="0" u="none" strike="noStrike">
                        <a:latin typeface="Arial"/>
                      </a:endParaRPr>
                    </a:p>
                  </a:txBody>
                  <a:tcPr marL="9525" marR="9525" marT="9525" marB="0" anchor="b"/>
                </a:tc>
                <a:tc>
                  <a:txBody>
                    <a:bodyPr/>
                    <a:lstStyle/>
                    <a:p>
                      <a:pPr algn="ctr" fontAlgn="b"/>
                      <a:r>
                        <a:rPr lang="en-US" sz="1400" u="none" strike="noStrike"/>
                        <a:t>2.6</a:t>
                      </a:r>
                      <a:endParaRPr lang="en-US" sz="1400" b="0" i="0" u="none" strike="noStrike">
                        <a:latin typeface="Arial"/>
                      </a:endParaRPr>
                    </a:p>
                  </a:txBody>
                  <a:tcPr marL="9525" marR="9525" marT="9525" marB="0" anchor="b"/>
                </a:tc>
              </a:tr>
              <a:tr h="258233">
                <a:tc>
                  <a:txBody>
                    <a:bodyPr/>
                    <a:lstStyle/>
                    <a:p>
                      <a:pPr algn="l" fontAlgn="b"/>
                      <a:r>
                        <a:rPr lang="en-US" sz="1400" u="none" strike="noStrike"/>
                        <a:t>Foot Length</a:t>
                      </a:r>
                      <a:endParaRPr lang="en-US" sz="1400" b="1" i="0" u="none" strike="noStrike">
                        <a:latin typeface="Arial"/>
                      </a:endParaRPr>
                    </a:p>
                  </a:txBody>
                  <a:tcPr marL="9525" marR="9525" marT="9525" marB="0" anchor="b"/>
                </a:tc>
                <a:tc>
                  <a:txBody>
                    <a:bodyPr/>
                    <a:lstStyle/>
                    <a:p>
                      <a:pPr algn="r" fontAlgn="b"/>
                      <a:r>
                        <a:rPr lang="en-US" sz="1400" u="none" strike="noStrike"/>
                        <a:t>0.152</a:t>
                      </a:r>
                      <a:endParaRPr lang="en-US" sz="1400" b="0" i="0" u="none" strike="noStrike">
                        <a:latin typeface="Arial"/>
                      </a:endParaRPr>
                    </a:p>
                  </a:txBody>
                  <a:tcPr marL="9525" marR="9525" marT="9525" marB="0" anchor="b"/>
                </a:tc>
                <a:tc>
                  <a:txBody>
                    <a:bodyPr/>
                    <a:lstStyle/>
                    <a:p>
                      <a:pPr algn="ctr" fontAlgn="b"/>
                      <a:r>
                        <a:rPr lang="en-US" sz="1400" u="none" strike="noStrike"/>
                        <a:t>9.8</a:t>
                      </a:r>
                      <a:endParaRPr lang="en-US" sz="1400" b="0" i="0" u="none" strike="noStrike">
                        <a:latin typeface="Arial"/>
                      </a:endParaRPr>
                    </a:p>
                  </a:txBody>
                  <a:tcPr marL="9525" marR="9525" marT="9525" marB="0" anchor="b"/>
                </a:tc>
                <a:tc>
                  <a:txBody>
                    <a:bodyPr/>
                    <a:lstStyle/>
                    <a:p>
                      <a:pPr algn="ctr" fontAlgn="b"/>
                      <a:r>
                        <a:rPr lang="en-US" sz="1400" u="none" strike="noStrike"/>
                        <a:t>9.0</a:t>
                      </a:r>
                      <a:endParaRPr lang="en-US" sz="1400" b="0" i="0" u="none" strike="noStrike">
                        <a:latin typeface="Arial"/>
                      </a:endParaRPr>
                    </a:p>
                  </a:txBody>
                  <a:tcPr marL="9525" marR="9525" marT="9525" marB="0" anchor="b"/>
                </a:tc>
                <a:tc>
                  <a:txBody>
                    <a:bodyPr/>
                    <a:lstStyle/>
                    <a:p>
                      <a:pPr algn="ctr" fontAlgn="b"/>
                      <a:r>
                        <a:rPr lang="en-US" sz="1400" u="none" strike="noStrike"/>
                        <a:t>10.5</a:t>
                      </a:r>
                      <a:endParaRPr lang="en-US" sz="1400" b="0" i="0" u="none" strike="noStrike">
                        <a:latin typeface="Arial"/>
                      </a:endParaRPr>
                    </a:p>
                  </a:txBody>
                  <a:tcPr marL="9525" marR="9525" marT="9525" marB="0" anchor="b"/>
                </a:tc>
                <a:tc>
                  <a:txBody>
                    <a:bodyPr/>
                    <a:lstStyle/>
                    <a:p>
                      <a:pPr algn="ctr" fontAlgn="b"/>
                      <a:r>
                        <a:rPr lang="en-US" sz="1400" u="none" strike="noStrike"/>
                        <a:t>9.7</a:t>
                      </a:r>
                      <a:endParaRPr lang="en-US" sz="1400" b="0" i="0" u="none" strike="noStrike">
                        <a:latin typeface="Arial"/>
                      </a:endParaRPr>
                    </a:p>
                  </a:txBody>
                  <a:tcPr marL="9525" marR="9525" marT="9525" marB="0" anchor="b"/>
                </a:tc>
                <a:tc>
                  <a:txBody>
                    <a:bodyPr/>
                    <a:lstStyle/>
                    <a:p>
                      <a:pPr algn="ctr" fontAlgn="b"/>
                      <a:r>
                        <a:rPr lang="en-US" sz="1400" u="none" strike="noStrike"/>
                        <a:t>11.2</a:t>
                      </a:r>
                      <a:endParaRPr lang="en-US" sz="1400" b="0" i="0" u="none" strike="noStrike">
                        <a:latin typeface="Arial"/>
                      </a:endParaRPr>
                    </a:p>
                  </a:txBody>
                  <a:tcPr marL="9525" marR="9525" marT="9525" marB="0" anchor="b"/>
                </a:tc>
                <a:tc>
                  <a:txBody>
                    <a:bodyPr/>
                    <a:lstStyle/>
                    <a:p>
                      <a:pPr algn="ctr" fontAlgn="b"/>
                      <a:r>
                        <a:rPr lang="en-US" sz="1400" u="none" strike="noStrike"/>
                        <a:t>10.3</a:t>
                      </a:r>
                      <a:endParaRPr lang="en-US" sz="1400" b="0" i="0" u="none" strike="noStrike">
                        <a:latin typeface="Arial"/>
                      </a:endParaRPr>
                    </a:p>
                  </a:txBody>
                  <a:tcPr marL="9525" marR="9525" marT="9525" marB="0" anchor="b"/>
                </a:tc>
              </a:tr>
              <a:tr h="258233">
                <a:tc>
                  <a:txBody>
                    <a:bodyPr/>
                    <a:lstStyle/>
                    <a:p>
                      <a:pPr algn="l" fontAlgn="b"/>
                      <a:r>
                        <a:rPr lang="en-US" sz="1400" u="none" strike="noStrike"/>
                        <a:t>Foot Breadth</a:t>
                      </a:r>
                      <a:endParaRPr lang="en-US" sz="1400" b="1" i="0" u="none" strike="noStrike">
                        <a:latin typeface="Arial"/>
                      </a:endParaRPr>
                    </a:p>
                  </a:txBody>
                  <a:tcPr marL="9525" marR="9525" marT="9525" marB="0" anchor="b"/>
                </a:tc>
                <a:tc>
                  <a:txBody>
                    <a:bodyPr/>
                    <a:lstStyle/>
                    <a:p>
                      <a:pPr algn="r" fontAlgn="b"/>
                      <a:r>
                        <a:rPr lang="en-US" sz="1400" u="none" strike="noStrike"/>
                        <a:t>0.055</a:t>
                      </a:r>
                      <a:endParaRPr lang="en-US" sz="1400" b="0" i="0" u="none" strike="noStrike">
                        <a:latin typeface="Arial"/>
                      </a:endParaRPr>
                    </a:p>
                  </a:txBody>
                  <a:tcPr marL="9525" marR="9525" marT="9525" marB="0" anchor="b"/>
                </a:tc>
                <a:tc>
                  <a:txBody>
                    <a:bodyPr/>
                    <a:lstStyle/>
                    <a:p>
                      <a:pPr algn="ctr" fontAlgn="b"/>
                      <a:r>
                        <a:rPr lang="en-US" sz="1400" u="none" strike="noStrike"/>
                        <a:t>3.5</a:t>
                      </a:r>
                      <a:endParaRPr lang="en-US" sz="1400" b="0" i="0" u="none" strike="noStrike">
                        <a:latin typeface="Arial"/>
                      </a:endParaRPr>
                    </a:p>
                  </a:txBody>
                  <a:tcPr marL="9525" marR="9525" marT="9525" marB="0" anchor="b"/>
                </a:tc>
                <a:tc>
                  <a:txBody>
                    <a:bodyPr/>
                    <a:lstStyle/>
                    <a:p>
                      <a:pPr algn="ctr" fontAlgn="b"/>
                      <a:r>
                        <a:rPr lang="en-US" sz="1400" u="none" strike="noStrike"/>
                        <a:t>3.3</a:t>
                      </a:r>
                      <a:endParaRPr lang="en-US" sz="1400" b="0" i="0" u="none" strike="noStrike">
                        <a:latin typeface="Arial"/>
                      </a:endParaRPr>
                    </a:p>
                  </a:txBody>
                  <a:tcPr marL="9525" marR="9525" marT="9525" marB="0" anchor="b"/>
                </a:tc>
                <a:tc>
                  <a:txBody>
                    <a:bodyPr/>
                    <a:lstStyle/>
                    <a:p>
                      <a:pPr algn="ctr" fontAlgn="b"/>
                      <a:r>
                        <a:rPr lang="en-US" sz="1400" u="none" strike="noStrike"/>
                        <a:t>3.8</a:t>
                      </a:r>
                      <a:endParaRPr lang="en-US" sz="1400" b="0" i="0" u="none" strike="noStrike">
                        <a:latin typeface="Arial"/>
                      </a:endParaRPr>
                    </a:p>
                  </a:txBody>
                  <a:tcPr marL="9525" marR="9525" marT="9525" marB="0" anchor="b"/>
                </a:tc>
                <a:tc>
                  <a:txBody>
                    <a:bodyPr/>
                    <a:lstStyle/>
                    <a:p>
                      <a:pPr algn="ctr" fontAlgn="b"/>
                      <a:r>
                        <a:rPr lang="en-US" sz="1400" u="none" strike="noStrike"/>
                        <a:t>3.5</a:t>
                      </a:r>
                      <a:endParaRPr lang="en-US" sz="1400" b="0" i="0" u="none" strike="noStrike">
                        <a:latin typeface="Arial"/>
                      </a:endParaRPr>
                    </a:p>
                  </a:txBody>
                  <a:tcPr marL="9525" marR="9525" marT="9525" marB="0" anchor="b"/>
                </a:tc>
                <a:tc>
                  <a:txBody>
                    <a:bodyPr/>
                    <a:lstStyle/>
                    <a:p>
                      <a:pPr algn="ctr" fontAlgn="b"/>
                      <a:r>
                        <a:rPr lang="en-US" sz="1400" u="none" strike="noStrike"/>
                        <a:t>4.0</a:t>
                      </a:r>
                      <a:endParaRPr lang="en-US" sz="1400" b="0" i="0" u="none" strike="noStrike">
                        <a:latin typeface="Arial"/>
                      </a:endParaRPr>
                    </a:p>
                  </a:txBody>
                  <a:tcPr marL="9525" marR="9525" marT="9525" marB="0" anchor="b"/>
                </a:tc>
                <a:tc>
                  <a:txBody>
                    <a:bodyPr/>
                    <a:lstStyle/>
                    <a:p>
                      <a:pPr algn="ctr" fontAlgn="b"/>
                      <a:r>
                        <a:rPr lang="en-US" sz="1400" u="none" strike="noStrike"/>
                        <a:t>3.7</a:t>
                      </a:r>
                      <a:endParaRPr lang="en-US" sz="1400" b="0" i="0" u="none" strike="noStrike">
                        <a:latin typeface="Arial"/>
                      </a:endParaRPr>
                    </a:p>
                  </a:txBody>
                  <a:tcPr marL="9525" marR="9525" marT="9525" marB="0" anchor="b"/>
                </a:tc>
              </a:tr>
              <a:tr h="258233">
                <a:tc>
                  <a:txBody>
                    <a:bodyPr/>
                    <a:lstStyle/>
                    <a:p>
                      <a:pPr algn="l" fontAlgn="b"/>
                      <a:r>
                        <a:rPr lang="en-US" sz="1400" u="none" strike="noStrike"/>
                        <a:t>Knee</a:t>
                      </a:r>
                      <a:endParaRPr lang="en-US" sz="1400" b="1" i="0" u="none" strike="noStrike">
                        <a:latin typeface="Arial"/>
                      </a:endParaRPr>
                    </a:p>
                  </a:txBody>
                  <a:tcPr marL="9525" marR="9525" marT="9525" marB="0" anchor="b"/>
                </a:tc>
                <a:tc>
                  <a:txBody>
                    <a:bodyPr/>
                    <a:lstStyle/>
                    <a:p>
                      <a:pPr algn="r" fontAlgn="b"/>
                      <a:r>
                        <a:rPr lang="en-US" sz="1400" u="none" strike="noStrike"/>
                        <a:t>0.285</a:t>
                      </a:r>
                      <a:endParaRPr lang="en-US" sz="1400" b="0" i="0" u="none" strike="noStrike">
                        <a:latin typeface="Arial"/>
                      </a:endParaRPr>
                    </a:p>
                  </a:txBody>
                  <a:tcPr marL="9525" marR="9525" marT="9525" marB="0" anchor="b"/>
                </a:tc>
                <a:tc>
                  <a:txBody>
                    <a:bodyPr/>
                    <a:lstStyle/>
                    <a:p>
                      <a:pPr algn="ctr" fontAlgn="b"/>
                      <a:r>
                        <a:rPr lang="en-US" sz="1400" u="none" strike="noStrike"/>
                        <a:t>18.4</a:t>
                      </a:r>
                      <a:endParaRPr lang="en-US" sz="1400" b="0" i="0" u="none" strike="noStrike">
                        <a:latin typeface="Arial"/>
                      </a:endParaRPr>
                    </a:p>
                  </a:txBody>
                  <a:tcPr marL="9525" marR="9525" marT="9525" marB="0" anchor="b"/>
                </a:tc>
                <a:tc>
                  <a:txBody>
                    <a:bodyPr/>
                    <a:lstStyle/>
                    <a:p>
                      <a:pPr algn="ctr" fontAlgn="b"/>
                      <a:r>
                        <a:rPr lang="en-US" sz="1400" u="none" strike="noStrike"/>
                        <a:t>17.0</a:t>
                      </a:r>
                      <a:endParaRPr lang="en-US" sz="1400" b="0" i="0" u="none" strike="noStrike">
                        <a:latin typeface="Arial"/>
                      </a:endParaRPr>
                    </a:p>
                  </a:txBody>
                  <a:tcPr marL="9525" marR="9525" marT="9525" marB="0" anchor="b"/>
                </a:tc>
                <a:tc>
                  <a:txBody>
                    <a:bodyPr/>
                    <a:lstStyle/>
                    <a:p>
                      <a:pPr algn="ctr" fontAlgn="b"/>
                      <a:r>
                        <a:rPr lang="en-US" sz="1400" u="none" strike="noStrike"/>
                        <a:t>19.7</a:t>
                      </a:r>
                      <a:endParaRPr lang="en-US" sz="1400" b="0" i="0" u="none" strike="noStrike">
                        <a:latin typeface="Arial"/>
                      </a:endParaRPr>
                    </a:p>
                  </a:txBody>
                  <a:tcPr marL="9525" marR="9525" marT="9525" marB="0" anchor="b"/>
                </a:tc>
                <a:tc>
                  <a:txBody>
                    <a:bodyPr/>
                    <a:lstStyle/>
                    <a:p>
                      <a:pPr algn="ctr" fontAlgn="b"/>
                      <a:r>
                        <a:rPr lang="en-US" sz="1400" u="none" strike="noStrike"/>
                        <a:t>18.2</a:t>
                      </a:r>
                      <a:endParaRPr lang="en-US" sz="1400" b="0" i="0" u="none" strike="noStrike">
                        <a:latin typeface="Arial"/>
                      </a:endParaRPr>
                    </a:p>
                  </a:txBody>
                  <a:tcPr marL="9525" marR="9525" marT="9525" marB="0" anchor="b"/>
                </a:tc>
                <a:tc>
                  <a:txBody>
                    <a:bodyPr/>
                    <a:lstStyle/>
                    <a:p>
                      <a:pPr algn="ctr" fontAlgn="b"/>
                      <a:r>
                        <a:rPr lang="en-US" sz="1400" u="none" strike="noStrike"/>
                        <a:t>21.0</a:t>
                      </a:r>
                      <a:endParaRPr lang="en-US" sz="1400" b="0" i="0" u="none" strike="noStrike">
                        <a:latin typeface="Arial"/>
                      </a:endParaRPr>
                    </a:p>
                  </a:txBody>
                  <a:tcPr marL="9525" marR="9525" marT="9525" marB="0" anchor="b"/>
                </a:tc>
                <a:tc>
                  <a:txBody>
                    <a:bodyPr/>
                    <a:lstStyle/>
                    <a:p>
                      <a:pPr algn="ctr" fontAlgn="b"/>
                      <a:r>
                        <a:rPr lang="en-US" sz="1400" u="none" strike="noStrike"/>
                        <a:t>19.3</a:t>
                      </a:r>
                      <a:endParaRPr lang="en-US" sz="1400" b="0" i="0" u="none" strike="noStrike">
                        <a:latin typeface="Arial"/>
                      </a:endParaRPr>
                    </a:p>
                  </a:txBody>
                  <a:tcPr marL="9525" marR="9525" marT="9525" marB="0" anchor="b"/>
                </a:tc>
              </a:tr>
              <a:tr h="258233">
                <a:tc>
                  <a:txBody>
                    <a:bodyPr/>
                    <a:lstStyle/>
                    <a:p>
                      <a:pPr algn="l" fontAlgn="b"/>
                      <a:r>
                        <a:rPr lang="en-US" sz="1400" u="none" strike="noStrike"/>
                        <a:t>Crotch</a:t>
                      </a:r>
                      <a:endParaRPr lang="en-US" sz="1400" b="1" i="0" u="none" strike="noStrike">
                        <a:latin typeface="Arial"/>
                      </a:endParaRPr>
                    </a:p>
                  </a:txBody>
                  <a:tcPr marL="9525" marR="9525" marT="9525" marB="0" anchor="b"/>
                </a:tc>
                <a:tc>
                  <a:txBody>
                    <a:bodyPr/>
                    <a:lstStyle/>
                    <a:p>
                      <a:pPr algn="r" fontAlgn="b"/>
                      <a:r>
                        <a:rPr lang="en-US" sz="1400" u="none" strike="noStrike"/>
                        <a:t>0.485</a:t>
                      </a:r>
                      <a:endParaRPr lang="en-US" sz="1400" b="0" i="0" u="none" strike="noStrike">
                        <a:latin typeface="Arial"/>
                      </a:endParaRPr>
                    </a:p>
                  </a:txBody>
                  <a:tcPr marL="9525" marR="9525" marT="9525" marB="0" anchor="b"/>
                </a:tc>
                <a:tc>
                  <a:txBody>
                    <a:bodyPr/>
                    <a:lstStyle/>
                    <a:p>
                      <a:pPr algn="ctr" fontAlgn="b"/>
                      <a:r>
                        <a:rPr lang="en-US" sz="1400" u="none" strike="noStrike"/>
                        <a:t>31.2</a:t>
                      </a:r>
                      <a:endParaRPr lang="en-US" sz="1400" b="0" i="0" u="none" strike="noStrike">
                        <a:latin typeface="Arial"/>
                      </a:endParaRPr>
                    </a:p>
                  </a:txBody>
                  <a:tcPr marL="9525" marR="9525" marT="9525" marB="0" anchor="b"/>
                </a:tc>
                <a:tc>
                  <a:txBody>
                    <a:bodyPr/>
                    <a:lstStyle/>
                    <a:p>
                      <a:pPr algn="ctr" fontAlgn="b"/>
                      <a:r>
                        <a:rPr lang="en-US" sz="1400" u="none" strike="noStrike"/>
                        <a:t>28.9</a:t>
                      </a:r>
                      <a:endParaRPr lang="en-US" sz="1400" b="0" i="0" u="none" strike="noStrike">
                        <a:latin typeface="Arial"/>
                      </a:endParaRPr>
                    </a:p>
                  </a:txBody>
                  <a:tcPr marL="9525" marR="9525" marT="9525" marB="0" anchor="b"/>
                </a:tc>
                <a:tc>
                  <a:txBody>
                    <a:bodyPr/>
                    <a:lstStyle/>
                    <a:p>
                      <a:pPr algn="ctr" fontAlgn="b"/>
                      <a:r>
                        <a:rPr lang="en-US" sz="1400" u="none" strike="noStrike"/>
                        <a:t>33.5</a:t>
                      </a:r>
                      <a:endParaRPr lang="en-US" sz="1400" b="0" i="0" u="none" strike="noStrike">
                        <a:latin typeface="Arial"/>
                      </a:endParaRPr>
                    </a:p>
                  </a:txBody>
                  <a:tcPr marL="9525" marR="9525" marT="9525" marB="0" anchor="b"/>
                </a:tc>
                <a:tc>
                  <a:txBody>
                    <a:bodyPr/>
                    <a:lstStyle/>
                    <a:p>
                      <a:pPr algn="ctr" fontAlgn="b"/>
                      <a:r>
                        <a:rPr lang="en-US" sz="1400" u="none" strike="noStrike"/>
                        <a:t>30.9</a:t>
                      </a:r>
                      <a:endParaRPr lang="en-US" sz="1400" b="0" i="0" u="none" strike="noStrike">
                        <a:latin typeface="Arial"/>
                      </a:endParaRPr>
                    </a:p>
                  </a:txBody>
                  <a:tcPr marL="9525" marR="9525" marT="9525" marB="0" anchor="b"/>
                </a:tc>
                <a:tc>
                  <a:txBody>
                    <a:bodyPr/>
                    <a:lstStyle/>
                    <a:p>
                      <a:pPr algn="ctr" fontAlgn="b"/>
                      <a:r>
                        <a:rPr lang="en-US" sz="1400" u="none" strike="noStrike"/>
                        <a:t>35.7</a:t>
                      </a:r>
                      <a:endParaRPr lang="en-US" sz="1400" b="0" i="0" u="none" strike="noStrike">
                        <a:latin typeface="Arial"/>
                      </a:endParaRPr>
                    </a:p>
                  </a:txBody>
                  <a:tcPr marL="9525" marR="9525" marT="9525" marB="0" anchor="b"/>
                </a:tc>
                <a:tc>
                  <a:txBody>
                    <a:bodyPr/>
                    <a:lstStyle/>
                    <a:p>
                      <a:pPr algn="ctr" fontAlgn="b"/>
                      <a:r>
                        <a:rPr lang="en-US" sz="1400" u="none" strike="noStrike"/>
                        <a:t>32.9</a:t>
                      </a:r>
                      <a:endParaRPr lang="en-US" sz="1400" b="0" i="0" u="none" strike="noStrike">
                        <a:latin typeface="Arial"/>
                      </a:endParaRPr>
                    </a:p>
                  </a:txBody>
                  <a:tcPr marL="9525" marR="9525" marT="9525" marB="0" anchor="b"/>
                </a:tc>
              </a:tr>
              <a:tr h="258233">
                <a:tc>
                  <a:txBody>
                    <a:bodyPr/>
                    <a:lstStyle/>
                    <a:p>
                      <a:pPr algn="l" fontAlgn="b"/>
                      <a:r>
                        <a:rPr lang="en-US" sz="1400" u="none" strike="noStrike"/>
                        <a:t>Hip</a:t>
                      </a:r>
                      <a:endParaRPr lang="en-US" sz="1400" b="1" i="0" u="none" strike="noStrike">
                        <a:latin typeface="Arial"/>
                      </a:endParaRPr>
                    </a:p>
                  </a:txBody>
                  <a:tcPr marL="9525" marR="9525" marT="9525" marB="0" anchor="b"/>
                </a:tc>
                <a:tc>
                  <a:txBody>
                    <a:bodyPr/>
                    <a:lstStyle/>
                    <a:p>
                      <a:pPr algn="r" fontAlgn="b"/>
                      <a:r>
                        <a:rPr lang="en-US" sz="1400" u="none" strike="noStrike"/>
                        <a:t>0.53</a:t>
                      </a:r>
                      <a:endParaRPr lang="en-US" sz="1400" b="0" i="0" u="none" strike="noStrike">
                        <a:latin typeface="Arial"/>
                      </a:endParaRPr>
                    </a:p>
                  </a:txBody>
                  <a:tcPr marL="9525" marR="9525" marT="9525" marB="0" anchor="b"/>
                </a:tc>
                <a:tc>
                  <a:txBody>
                    <a:bodyPr/>
                    <a:lstStyle/>
                    <a:p>
                      <a:pPr algn="ctr" fontAlgn="b"/>
                      <a:r>
                        <a:rPr lang="en-US" sz="1400" u="none" strike="noStrike"/>
                        <a:t>34.1</a:t>
                      </a:r>
                      <a:endParaRPr lang="en-US" sz="1400" b="0" i="0" u="none" strike="noStrike">
                        <a:latin typeface="Arial"/>
                      </a:endParaRPr>
                    </a:p>
                  </a:txBody>
                  <a:tcPr marL="9525" marR="9525" marT="9525" marB="0" anchor="b"/>
                </a:tc>
                <a:tc>
                  <a:txBody>
                    <a:bodyPr/>
                    <a:lstStyle/>
                    <a:p>
                      <a:pPr algn="ctr" fontAlgn="b"/>
                      <a:r>
                        <a:rPr lang="en-US" sz="1400" u="none" strike="noStrike"/>
                        <a:t>31.5</a:t>
                      </a:r>
                      <a:endParaRPr lang="en-US" sz="1400" b="0" i="0" u="none" strike="noStrike">
                        <a:latin typeface="Arial"/>
                      </a:endParaRPr>
                    </a:p>
                  </a:txBody>
                  <a:tcPr marL="9525" marR="9525" marT="9525" marB="0" anchor="b"/>
                </a:tc>
                <a:tc>
                  <a:txBody>
                    <a:bodyPr/>
                    <a:lstStyle/>
                    <a:p>
                      <a:pPr algn="ctr" fontAlgn="b"/>
                      <a:r>
                        <a:rPr lang="en-US" sz="1400" u="none" strike="noStrike"/>
                        <a:t>36.6</a:t>
                      </a:r>
                      <a:endParaRPr lang="en-US" sz="1400" b="0" i="0" u="none" strike="noStrike">
                        <a:latin typeface="Arial"/>
                      </a:endParaRPr>
                    </a:p>
                  </a:txBody>
                  <a:tcPr marL="9525" marR="9525" marT="9525" marB="0" anchor="b"/>
                </a:tc>
                <a:tc>
                  <a:txBody>
                    <a:bodyPr/>
                    <a:lstStyle/>
                    <a:p>
                      <a:pPr algn="ctr" fontAlgn="b"/>
                      <a:r>
                        <a:rPr lang="en-US" sz="1400" u="none" strike="noStrike"/>
                        <a:t>33.8</a:t>
                      </a:r>
                      <a:endParaRPr lang="en-US" sz="1400" b="0" i="0" u="none" strike="noStrike">
                        <a:latin typeface="Arial"/>
                      </a:endParaRPr>
                    </a:p>
                  </a:txBody>
                  <a:tcPr marL="9525" marR="9525" marT="9525" marB="0" anchor="b"/>
                </a:tc>
                <a:tc>
                  <a:txBody>
                    <a:bodyPr/>
                    <a:lstStyle/>
                    <a:p>
                      <a:pPr algn="ctr" fontAlgn="b"/>
                      <a:r>
                        <a:rPr lang="en-US" sz="1400" u="none" strike="noStrike"/>
                        <a:t>39.0</a:t>
                      </a:r>
                      <a:endParaRPr lang="en-US" sz="1400" b="0" i="0" u="none" strike="noStrike">
                        <a:latin typeface="Arial"/>
                      </a:endParaRPr>
                    </a:p>
                  </a:txBody>
                  <a:tcPr marL="9525" marR="9525" marT="9525" marB="0" anchor="b"/>
                </a:tc>
                <a:tc>
                  <a:txBody>
                    <a:bodyPr/>
                    <a:lstStyle/>
                    <a:p>
                      <a:pPr algn="ctr" fontAlgn="b"/>
                      <a:r>
                        <a:rPr lang="en-US" sz="1400" u="none" strike="noStrike"/>
                        <a:t>35.9</a:t>
                      </a:r>
                      <a:endParaRPr lang="en-US" sz="1400" b="0" i="0" u="none" strike="noStrike">
                        <a:latin typeface="Arial"/>
                      </a:endParaRPr>
                    </a:p>
                  </a:txBody>
                  <a:tcPr marL="9525" marR="9525" marT="9525" marB="0" anchor="b"/>
                </a:tc>
              </a:tr>
              <a:tr h="258233">
                <a:tc>
                  <a:txBody>
                    <a:bodyPr/>
                    <a:lstStyle/>
                    <a:p>
                      <a:pPr algn="l" fontAlgn="b"/>
                      <a:r>
                        <a:rPr lang="en-US" sz="1400" u="none" strike="noStrike"/>
                        <a:t>Navel</a:t>
                      </a:r>
                      <a:endParaRPr lang="en-US" sz="1400" b="1" i="0" u="none" strike="noStrike">
                        <a:latin typeface="Arial"/>
                      </a:endParaRPr>
                    </a:p>
                  </a:txBody>
                  <a:tcPr marL="9525" marR="9525" marT="9525" marB="0" anchor="b"/>
                </a:tc>
                <a:tc>
                  <a:txBody>
                    <a:bodyPr/>
                    <a:lstStyle/>
                    <a:p>
                      <a:pPr algn="r" fontAlgn="b"/>
                      <a:r>
                        <a:rPr lang="en-US" sz="1400" u="none" strike="noStrike"/>
                        <a:t>0.63</a:t>
                      </a:r>
                      <a:endParaRPr lang="en-US" sz="1400" b="0" i="0" u="none" strike="noStrike">
                        <a:latin typeface="Arial"/>
                      </a:endParaRPr>
                    </a:p>
                  </a:txBody>
                  <a:tcPr marL="9525" marR="9525" marT="9525" marB="0" anchor="b"/>
                </a:tc>
                <a:tc>
                  <a:txBody>
                    <a:bodyPr/>
                    <a:lstStyle/>
                    <a:p>
                      <a:pPr algn="ctr" fontAlgn="b"/>
                      <a:r>
                        <a:rPr lang="en-US" sz="1400" u="none" strike="noStrike"/>
                        <a:t>40.6</a:t>
                      </a:r>
                      <a:endParaRPr lang="en-US" sz="1400" b="0" i="0" u="none" strike="noStrike">
                        <a:latin typeface="Arial"/>
                      </a:endParaRPr>
                    </a:p>
                  </a:txBody>
                  <a:tcPr marL="9525" marR="9525" marT="9525" marB="0" anchor="b"/>
                </a:tc>
                <a:tc>
                  <a:txBody>
                    <a:bodyPr/>
                    <a:lstStyle/>
                    <a:p>
                      <a:pPr algn="ctr" fontAlgn="b"/>
                      <a:r>
                        <a:rPr lang="en-US" sz="1400" u="none" strike="noStrike"/>
                        <a:t>37.5</a:t>
                      </a:r>
                      <a:endParaRPr lang="en-US" sz="1400" b="0" i="0" u="none" strike="noStrike">
                        <a:latin typeface="Arial"/>
                      </a:endParaRPr>
                    </a:p>
                  </a:txBody>
                  <a:tcPr marL="9525" marR="9525" marT="9525" marB="0" anchor="b"/>
                </a:tc>
                <a:tc>
                  <a:txBody>
                    <a:bodyPr/>
                    <a:lstStyle/>
                    <a:p>
                      <a:pPr algn="ctr" fontAlgn="b"/>
                      <a:r>
                        <a:rPr lang="en-US" sz="1400" u="none" strike="noStrike"/>
                        <a:t>43.5</a:t>
                      </a:r>
                      <a:endParaRPr lang="en-US" sz="1400" b="0" i="0" u="none" strike="noStrike">
                        <a:latin typeface="Arial"/>
                      </a:endParaRPr>
                    </a:p>
                  </a:txBody>
                  <a:tcPr marL="9525" marR="9525" marT="9525" marB="0" anchor="b"/>
                </a:tc>
                <a:tc>
                  <a:txBody>
                    <a:bodyPr/>
                    <a:lstStyle/>
                    <a:p>
                      <a:pPr algn="ctr" fontAlgn="b"/>
                      <a:r>
                        <a:rPr lang="en-US" sz="1400" u="none" strike="noStrike"/>
                        <a:t>40.1</a:t>
                      </a:r>
                      <a:endParaRPr lang="en-US" sz="1400" b="0" i="0" u="none" strike="noStrike">
                        <a:latin typeface="Arial"/>
                      </a:endParaRPr>
                    </a:p>
                  </a:txBody>
                  <a:tcPr marL="9525" marR="9525" marT="9525" marB="0" anchor="b"/>
                </a:tc>
                <a:tc>
                  <a:txBody>
                    <a:bodyPr/>
                    <a:lstStyle/>
                    <a:p>
                      <a:pPr algn="ctr" fontAlgn="b"/>
                      <a:r>
                        <a:rPr lang="en-US" sz="1400" u="none" strike="noStrike"/>
                        <a:t>46.4</a:t>
                      </a:r>
                      <a:endParaRPr lang="en-US" sz="1400" b="0" i="0" u="none" strike="noStrike">
                        <a:latin typeface="Arial"/>
                      </a:endParaRPr>
                    </a:p>
                  </a:txBody>
                  <a:tcPr marL="9525" marR="9525" marT="9525" marB="0" anchor="b"/>
                </a:tc>
                <a:tc>
                  <a:txBody>
                    <a:bodyPr/>
                    <a:lstStyle/>
                    <a:p>
                      <a:pPr algn="ctr" fontAlgn="b"/>
                      <a:r>
                        <a:rPr lang="en-US" sz="1400" u="none" strike="noStrike"/>
                        <a:t>42.7</a:t>
                      </a:r>
                      <a:endParaRPr lang="en-US" sz="1400" b="0" i="0" u="none" strike="noStrike">
                        <a:latin typeface="Arial"/>
                      </a:endParaRPr>
                    </a:p>
                  </a:txBody>
                  <a:tcPr marL="9525" marR="9525" marT="9525" marB="0" anchor="b"/>
                </a:tc>
              </a:tr>
              <a:tr h="258233">
                <a:tc>
                  <a:txBody>
                    <a:bodyPr/>
                    <a:lstStyle/>
                    <a:p>
                      <a:pPr algn="l" fontAlgn="b"/>
                      <a:r>
                        <a:rPr lang="en-US" sz="1400" u="none" strike="noStrike" dirty="0"/>
                        <a:t>Shoulder</a:t>
                      </a:r>
                      <a:endParaRPr lang="en-US" sz="1400" b="1" i="0" u="none" strike="noStrike" dirty="0">
                        <a:latin typeface="Arial"/>
                      </a:endParaRPr>
                    </a:p>
                  </a:txBody>
                  <a:tcPr marL="9525" marR="9525" marT="9525" marB="0" anchor="b"/>
                </a:tc>
                <a:tc>
                  <a:txBody>
                    <a:bodyPr/>
                    <a:lstStyle/>
                    <a:p>
                      <a:pPr algn="r" fontAlgn="b"/>
                      <a:r>
                        <a:rPr lang="en-US" sz="1400" u="none" strike="noStrike"/>
                        <a:t>0.818</a:t>
                      </a:r>
                      <a:endParaRPr lang="en-US" sz="1400" b="0" i="0" u="none" strike="noStrike">
                        <a:latin typeface="Arial"/>
                      </a:endParaRPr>
                    </a:p>
                  </a:txBody>
                  <a:tcPr marL="9525" marR="9525" marT="9525" marB="0" anchor="b"/>
                </a:tc>
                <a:tc>
                  <a:txBody>
                    <a:bodyPr/>
                    <a:lstStyle/>
                    <a:p>
                      <a:pPr algn="ctr" fontAlgn="b"/>
                      <a:r>
                        <a:rPr lang="en-US" sz="1400" u="none" strike="noStrike"/>
                        <a:t>52.7</a:t>
                      </a:r>
                      <a:endParaRPr lang="en-US" sz="1400" b="0" i="0" u="none" strike="noStrike">
                        <a:latin typeface="Arial"/>
                      </a:endParaRPr>
                    </a:p>
                  </a:txBody>
                  <a:tcPr marL="9525" marR="9525" marT="9525" marB="0" anchor="b"/>
                </a:tc>
                <a:tc>
                  <a:txBody>
                    <a:bodyPr/>
                    <a:lstStyle/>
                    <a:p>
                      <a:pPr algn="ctr" fontAlgn="b"/>
                      <a:r>
                        <a:rPr lang="en-US" sz="1400" u="none" strike="noStrike"/>
                        <a:t>48.7</a:t>
                      </a:r>
                      <a:endParaRPr lang="en-US" sz="1400" b="0" i="0" u="none" strike="noStrike">
                        <a:latin typeface="Arial"/>
                      </a:endParaRPr>
                    </a:p>
                  </a:txBody>
                  <a:tcPr marL="9525" marR="9525" marT="9525" marB="0" anchor="b"/>
                </a:tc>
                <a:tc>
                  <a:txBody>
                    <a:bodyPr/>
                    <a:lstStyle/>
                    <a:p>
                      <a:pPr algn="ctr" fontAlgn="b"/>
                      <a:r>
                        <a:rPr lang="en-US" sz="1400" u="none" strike="noStrike"/>
                        <a:t>56.5</a:t>
                      </a:r>
                      <a:endParaRPr lang="en-US" sz="1400" b="0" i="0" u="none" strike="noStrike">
                        <a:latin typeface="Arial"/>
                      </a:endParaRPr>
                    </a:p>
                  </a:txBody>
                  <a:tcPr marL="9525" marR="9525" marT="9525" marB="0" anchor="b"/>
                </a:tc>
                <a:tc>
                  <a:txBody>
                    <a:bodyPr/>
                    <a:lstStyle/>
                    <a:p>
                      <a:pPr algn="ctr" fontAlgn="b"/>
                      <a:r>
                        <a:rPr lang="en-US" sz="1400" u="none" strike="noStrike"/>
                        <a:t>52.1</a:t>
                      </a:r>
                      <a:endParaRPr lang="en-US" sz="1400" b="0" i="0" u="none" strike="noStrike">
                        <a:latin typeface="Arial"/>
                      </a:endParaRPr>
                    </a:p>
                  </a:txBody>
                  <a:tcPr marL="9525" marR="9525" marT="9525" marB="0" anchor="b"/>
                </a:tc>
                <a:tc>
                  <a:txBody>
                    <a:bodyPr/>
                    <a:lstStyle/>
                    <a:p>
                      <a:pPr algn="ctr" fontAlgn="b"/>
                      <a:r>
                        <a:rPr lang="en-US" sz="1400" u="none" strike="noStrike"/>
                        <a:t>60.2</a:t>
                      </a:r>
                      <a:endParaRPr lang="en-US" sz="1400" b="0" i="0" u="none" strike="noStrike">
                        <a:latin typeface="Arial"/>
                      </a:endParaRPr>
                    </a:p>
                  </a:txBody>
                  <a:tcPr marL="9525" marR="9525" marT="9525" marB="0" anchor="b"/>
                </a:tc>
                <a:tc>
                  <a:txBody>
                    <a:bodyPr/>
                    <a:lstStyle/>
                    <a:p>
                      <a:pPr algn="ctr" fontAlgn="b"/>
                      <a:r>
                        <a:rPr lang="en-US" sz="1400" u="none" strike="noStrike"/>
                        <a:t>55.5</a:t>
                      </a:r>
                      <a:endParaRPr lang="en-US" sz="1400" b="0" i="0" u="none" strike="noStrike">
                        <a:latin typeface="Arial"/>
                      </a:endParaRPr>
                    </a:p>
                  </a:txBody>
                  <a:tcPr marL="9525" marR="9525" marT="9525" marB="0" anchor="b"/>
                </a:tc>
              </a:tr>
              <a:tr h="258233">
                <a:tc>
                  <a:txBody>
                    <a:bodyPr/>
                    <a:lstStyle/>
                    <a:p>
                      <a:pPr algn="l" fontAlgn="b"/>
                      <a:r>
                        <a:rPr lang="en-US" sz="1400" u="none" strike="noStrike"/>
                        <a:t>Eye</a:t>
                      </a:r>
                      <a:endParaRPr lang="en-US" sz="1400" b="1" i="0" u="none" strike="noStrike">
                        <a:latin typeface="Arial"/>
                      </a:endParaRPr>
                    </a:p>
                  </a:txBody>
                  <a:tcPr marL="9525" marR="9525" marT="9525" marB="0" anchor="b"/>
                </a:tc>
                <a:tc>
                  <a:txBody>
                    <a:bodyPr/>
                    <a:lstStyle/>
                    <a:p>
                      <a:pPr algn="r" fontAlgn="b"/>
                      <a:r>
                        <a:rPr lang="en-US" sz="1400" u="none" strike="noStrike"/>
                        <a:t>0.936</a:t>
                      </a:r>
                      <a:endParaRPr lang="en-US" sz="1400" b="0" i="0" u="none" strike="noStrike">
                        <a:latin typeface="Arial"/>
                      </a:endParaRPr>
                    </a:p>
                  </a:txBody>
                  <a:tcPr marL="9525" marR="9525" marT="9525" marB="0" anchor="b"/>
                </a:tc>
                <a:tc>
                  <a:txBody>
                    <a:bodyPr/>
                    <a:lstStyle/>
                    <a:p>
                      <a:pPr algn="ctr" fontAlgn="b"/>
                      <a:r>
                        <a:rPr lang="en-US" sz="1400" u="none" strike="noStrike"/>
                        <a:t>60.3</a:t>
                      </a:r>
                      <a:endParaRPr lang="en-US" sz="1400" b="0" i="0" u="none" strike="noStrike">
                        <a:latin typeface="Arial"/>
                      </a:endParaRPr>
                    </a:p>
                  </a:txBody>
                  <a:tcPr marL="9525" marR="9525" marT="9525" marB="0" anchor="b"/>
                </a:tc>
                <a:tc>
                  <a:txBody>
                    <a:bodyPr/>
                    <a:lstStyle/>
                    <a:p>
                      <a:pPr algn="ctr" fontAlgn="b"/>
                      <a:r>
                        <a:rPr lang="en-US" sz="1400" u="none" strike="noStrike"/>
                        <a:t>55.7</a:t>
                      </a:r>
                      <a:endParaRPr lang="en-US" sz="1400" b="0" i="0" u="none" strike="noStrike">
                        <a:latin typeface="Arial"/>
                      </a:endParaRPr>
                    </a:p>
                  </a:txBody>
                  <a:tcPr marL="9525" marR="9525" marT="9525" marB="0" anchor="b"/>
                </a:tc>
                <a:tc>
                  <a:txBody>
                    <a:bodyPr/>
                    <a:lstStyle/>
                    <a:p>
                      <a:pPr algn="ctr" fontAlgn="b"/>
                      <a:r>
                        <a:rPr lang="en-US" sz="1400" u="none" strike="noStrike"/>
                        <a:t>64.6</a:t>
                      </a:r>
                      <a:endParaRPr lang="en-US" sz="1400" b="0" i="0" u="none" strike="noStrike">
                        <a:latin typeface="Arial"/>
                      </a:endParaRPr>
                    </a:p>
                  </a:txBody>
                  <a:tcPr marL="9525" marR="9525" marT="9525" marB="0" anchor="b"/>
                </a:tc>
                <a:tc>
                  <a:txBody>
                    <a:bodyPr/>
                    <a:lstStyle/>
                    <a:p>
                      <a:pPr algn="ctr" fontAlgn="b"/>
                      <a:r>
                        <a:rPr lang="en-US" sz="1400" u="none" strike="noStrike"/>
                        <a:t>59.6</a:t>
                      </a:r>
                      <a:endParaRPr lang="en-US" sz="1400" b="0" i="0" u="none" strike="noStrike">
                        <a:latin typeface="Arial"/>
                      </a:endParaRPr>
                    </a:p>
                  </a:txBody>
                  <a:tcPr marL="9525" marR="9525" marT="9525" marB="0" anchor="b"/>
                </a:tc>
                <a:tc>
                  <a:txBody>
                    <a:bodyPr/>
                    <a:lstStyle/>
                    <a:p>
                      <a:pPr algn="ctr" fontAlgn="b"/>
                      <a:r>
                        <a:rPr lang="en-US" sz="1400" u="none" strike="noStrike"/>
                        <a:t>68.9</a:t>
                      </a:r>
                      <a:endParaRPr lang="en-US" sz="1400" b="0" i="0" u="none" strike="noStrike">
                        <a:latin typeface="Arial"/>
                      </a:endParaRPr>
                    </a:p>
                  </a:txBody>
                  <a:tcPr marL="9525" marR="9525" marT="9525" marB="0" anchor="b"/>
                </a:tc>
                <a:tc>
                  <a:txBody>
                    <a:bodyPr/>
                    <a:lstStyle/>
                    <a:p>
                      <a:pPr algn="ctr" fontAlgn="b"/>
                      <a:r>
                        <a:rPr lang="en-US" sz="1400" u="none" strike="noStrike"/>
                        <a:t>63.5</a:t>
                      </a:r>
                      <a:endParaRPr lang="en-US" sz="1400" b="0" i="0" u="none" strike="noStrike">
                        <a:latin typeface="Arial"/>
                      </a:endParaRPr>
                    </a:p>
                  </a:txBody>
                  <a:tcPr marL="9525" marR="9525" marT="9525" marB="0" anchor="b"/>
                </a:tc>
              </a:tr>
              <a:tr h="258233">
                <a:tc>
                  <a:txBody>
                    <a:bodyPr/>
                    <a:lstStyle/>
                    <a:p>
                      <a:pPr algn="l" fontAlgn="b"/>
                      <a:r>
                        <a:rPr lang="en-US" sz="1400" u="none" strike="noStrike"/>
                        <a:t>Upper Arm</a:t>
                      </a:r>
                      <a:endParaRPr lang="en-US" sz="1400" b="1" i="0" u="none" strike="noStrike">
                        <a:latin typeface="Arial"/>
                      </a:endParaRPr>
                    </a:p>
                  </a:txBody>
                  <a:tcPr marL="9525" marR="9525" marT="9525" marB="0" anchor="b"/>
                </a:tc>
                <a:tc>
                  <a:txBody>
                    <a:bodyPr/>
                    <a:lstStyle/>
                    <a:p>
                      <a:pPr algn="r" fontAlgn="b"/>
                      <a:r>
                        <a:rPr lang="en-US" sz="1400" u="none" strike="noStrike"/>
                        <a:t>0.186</a:t>
                      </a:r>
                      <a:endParaRPr lang="en-US" sz="1400" b="0" i="0" u="none" strike="noStrike">
                        <a:latin typeface="Arial"/>
                      </a:endParaRPr>
                    </a:p>
                  </a:txBody>
                  <a:tcPr marL="9525" marR="9525" marT="9525" marB="0" anchor="b"/>
                </a:tc>
                <a:tc>
                  <a:txBody>
                    <a:bodyPr/>
                    <a:lstStyle/>
                    <a:p>
                      <a:pPr algn="ctr" fontAlgn="b"/>
                      <a:r>
                        <a:rPr lang="en-US" sz="1400" u="none" strike="noStrike"/>
                        <a:t>12.0</a:t>
                      </a:r>
                      <a:endParaRPr lang="en-US" sz="1400" b="0" i="0" u="none" strike="noStrike">
                        <a:latin typeface="Arial"/>
                      </a:endParaRPr>
                    </a:p>
                  </a:txBody>
                  <a:tcPr marL="9525" marR="9525" marT="9525" marB="0" anchor="b"/>
                </a:tc>
                <a:tc>
                  <a:txBody>
                    <a:bodyPr/>
                    <a:lstStyle/>
                    <a:p>
                      <a:pPr algn="ctr" fontAlgn="b"/>
                      <a:r>
                        <a:rPr lang="en-US" sz="1400" u="none" strike="noStrike"/>
                        <a:t>11.1</a:t>
                      </a:r>
                      <a:endParaRPr lang="en-US" sz="1400" b="0" i="0" u="none" strike="noStrike">
                        <a:latin typeface="Arial"/>
                      </a:endParaRPr>
                    </a:p>
                  </a:txBody>
                  <a:tcPr marL="9525" marR="9525" marT="9525" marB="0" anchor="b"/>
                </a:tc>
                <a:tc>
                  <a:txBody>
                    <a:bodyPr/>
                    <a:lstStyle/>
                    <a:p>
                      <a:pPr algn="ctr" fontAlgn="b"/>
                      <a:r>
                        <a:rPr lang="en-US" sz="1400" u="none" strike="noStrike"/>
                        <a:t>12.8</a:t>
                      </a:r>
                      <a:endParaRPr lang="en-US" sz="1400" b="0" i="0" u="none" strike="noStrike">
                        <a:latin typeface="Arial"/>
                      </a:endParaRPr>
                    </a:p>
                  </a:txBody>
                  <a:tcPr marL="9525" marR="9525" marT="9525" marB="0" anchor="b"/>
                </a:tc>
                <a:tc>
                  <a:txBody>
                    <a:bodyPr/>
                    <a:lstStyle/>
                    <a:p>
                      <a:pPr algn="ctr" fontAlgn="b"/>
                      <a:r>
                        <a:rPr lang="en-US" sz="1400" u="none" strike="noStrike"/>
                        <a:t>11.8</a:t>
                      </a:r>
                      <a:endParaRPr lang="en-US" sz="1400" b="0" i="0" u="none" strike="noStrike">
                        <a:latin typeface="Arial"/>
                      </a:endParaRPr>
                    </a:p>
                  </a:txBody>
                  <a:tcPr marL="9525" marR="9525" marT="9525" marB="0" anchor="b"/>
                </a:tc>
                <a:tc>
                  <a:txBody>
                    <a:bodyPr/>
                    <a:lstStyle/>
                    <a:p>
                      <a:pPr algn="ctr" fontAlgn="b"/>
                      <a:r>
                        <a:rPr lang="en-US" sz="1400" u="none" strike="noStrike"/>
                        <a:t>13.7</a:t>
                      </a:r>
                      <a:endParaRPr lang="en-US" sz="1400" b="0" i="0" u="none" strike="noStrike">
                        <a:latin typeface="Arial"/>
                      </a:endParaRPr>
                    </a:p>
                  </a:txBody>
                  <a:tcPr marL="9525" marR="9525" marT="9525" marB="0" anchor="b"/>
                </a:tc>
                <a:tc>
                  <a:txBody>
                    <a:bodyPr/>
                    <a:lstStyle/>
                    <a:p>
                      <a:pPr algn="ctr" fontAlgn="b"/>
                      <a:r>
                        <a:rPr lang="en-US" sz="1400" u="none" strike="noStrike"/>
                        <a:t>12.6</a:t>
                      </a:r>
                      <a:endParaRPr lang="en-US" sz="1400" b="0" i="0" u="none" strike="noStrike">
                        <a:latin typeface="Arial"/>
                      </a:endParaRPr>
                    </a:p>
                  </a:txBody>
                  <a:tcPr marL="9525" marR="9525" marT="9525" marB="0" anchor="b"/>
                </a:tc>
              </a:tr>
              <a:tr h="258233">
                <a:tc>
                  <a:txBody>
                    <a:bodyPr/>
                    <a:lstStyle/>
                    <a:p>
                      <a:pPr algn="l" fontAlgn="b"/>
                      <a:r>
                        <a:rPr lang="en-US" sz="1400" u="none" strike="noStrike"/>
                        <a:t>Forarm</a:t>
                      </a:r>
                      <a:endParaRPr lang="en-US" sz="1400" b="1" i="0" u="none" strike="noStrike">
                        <a:latin typeface="Arial"/>
                      </a:endParaRPr>
                    </a:p>
                  </a:txBody>
                  <a:tcPr marL="9525" marR="9525" marT="9525" marB="0" anchor="b"/>
                </a:tc>
                <a:tc>
                  <a:txBody>
                    <a:bodyPr/>
                    <a:lstStyle/>
                    <a:p>
                      <a:pPr algn="r" fontAlgn="b"/>
                      <a:r>
                        <a:rPr lang="en-US" sz="1400" u="none" strike="noStrike"/>
                        <a:t>0.146</a:t>
                      </a:r>
                      <a:endParaRPr lang="en-US" sz="1400" b="0" i="0" u="none" strike="noStrike">
                        <a:latin typeface="Arial"/>
                      </a:endParaRPr>
                    </a:p>
                  </a:txBody>
                  <a:tcPr marL="9525" marR="9525" marT="9525" marB="0" anchor="b"/>
                </a:tc>
                <a:tc>
                  <a:txBody>
                    <a:bodyPr/>
                    <a:lstStyle/>
                    <a:p>
                      <a:pPr algn="ctr" fontAlgn="b"/>
                      <a:r>
                        <a:rPr lang="en-US" sz="1400" u="none" strike="noStrike"/>
                        <a:t>9.4</a:t>
                      </a:r>
                      <a:endParaRPr lang="en-US" sz="1400" b="0" i="0" u="none" strike="noStrike">
                        <a:latin typeface="Arial"/>
                      </a:endParaRPr>
                    </a:p>
                  </a:txBody>
                  <a:tcPr marL="9525" marR="9525" marT="9525" marB="0" anchor="b"/>
                </a:tc>
                <a:tc>
                  <a:txBody>
                    <a:bodyPr/>
                    <a:lstStyle/>
                    <a:p>
                      <a:pPr algn="ctr" fontAlgn="b"/>
                      <a:r>
                        <a:rPr lang="en-US" sz="1400" u="none" strike="noStrike"/>
                        <a:t>8.7</a:t>
                      </a:r>
                      <a:endParaRPr lang="en-US" sz="1400" b="0" i="0" u="none" strike="noStrike">
                        <a:latin typeface="Arial"/>
                      </a:endParaRPr>
                    </a:p>
                  </a:txBody>
                  <a:tcPr marL="9525" marR="9525" marT="9525" marB="0" anchor="b"/>
                </a:tc>
                <a:tc>
                  <a:txBody>
                    <a:bodyPr/>
                    <a:lstStyle/>
                    <a:p>
                      <a:pPr algn="ctr" fontAlgn="b"/>
                      <a:r>
                        <a:rPr lang="en-US" sz="1400" u="none" strike="noStrike"/>
                        <a:t>10.1</a:t>
                      </a:r>
                      <a:endParaRPr lang="en-US" sz="1400" b="0" i="0" u="none" strike="noStrike">
                        <a:latin typeface="Arial"/>
                      </a:endParaRPr>
                    </a:p>
                  </a:txBody>
                  <a:tcPr marL="9525" marR="9525" marT="9525" marB="0" anchor="b"/>
                </a:tc>
                <a:tc>
                  <a:txBody>
                    <a:bodyPr/>
                    <a:lstStyle/>
                    <a:p>
                      <a:pPr algn="ctr" fontAlgn="b"/>
                      <a:r>
                        <a:rPr lang="en-US" sz="1400" u="none" strike="noStrike"/>
                        <a:t>9.3</a:t>
                      </a:r>
                      <a:endParaRPr lang="en-US" sz="1400" b="0" i="0" u="none" strike="noStrike">
                        <a:latin typeface="Arial"/>
                      </a:endParaRPr>
                    </a:p>
                  </a:txBody>
                  <a:tcPr marL="9525" marR="9525" marT="9525" marB="0" anchor="b"/>
                </a:tc>
                <a:tc>
                  <a:txBody>
                    <a:bodyPr/>
                    <a:lstStyle/>
                    <a:p>
                      <a:pPr algn="ctr" fontAlgn="b"/>
                      <a:r>
                        <a:rPr lang="en-US" sz="1400" u="none" strike="noStrike"/>
                        <a:t>10.7</a:t>
                      </a:r>
                      <a:endParaRPr lang="en-US" sz="1400" b="0" i="0" u="none" strike="noStrike">
                        <a:latin typeface="Arial"/>
                      </a:endParaRPr>
                    </a:p>
                  </a:txBody>
                  <a:tcPr marL="9525" marR="9525" marT="9525" marB="0" anchor="b"/>
                </a:tc>
                <a:tc>
                  <a:txBody>
                    <a:bodyPr/>
                    <a:lstStyle/>
                    <a:p>
                      <a:pPr algn="ctr" fontAlgn="b"/>
                      <a:r>
                        <a:rPr lang="en-US" sz="1400" u="none" strike="noStrike"/>
                        <a:t>9.9</a:t>
                      </a:r>
                      <a:endParaRPr lang="en-US" sz="1400" b="0" i="0" u="none" strike="noStrike">
                        <a:latin typeface="Arial"/>
                      </a:endParaRPr>
                    </a:p>
                  </a:txBody>
                  <a:tcPr marL="9525" marR="9525" marT="9525" marB="0" anchor="b"/>
                </a:tc>
              </a:tr>
              <a:tr h="258233">
                <a:tc>
                  <a:txBody>
                    <a:bodyPr/>
                    <a:lstStyle/>
                    <a:p>
                      <a:pPr algn="l" fontAlgn="b"/>
                      <a:r>
                        <a:rPr lang="en-US" sz="1400" u="none" strike="noStrike"/>
                        <a:t>Hand</a:t>
                      </a:r>
                      <a:endParaRPr lang="en-US" sz="1400" b="1" i="0" u="none" strike="noStrike">
                        <a:latin typeface="Arial"/>
                      </a:endParaRPr>
                    </a:p>
                  </a:txBody>
                  <a:tcPr marL="9525" marR="9525" marT="9525" marB="0" anchor="b"/>
                </a:tc>
                <a:tc>
                  <a:txBody>
                    <a:bodyPr/>
                    <a:lstStyle/>
                    <a:p>
                      <a:pPr algn="r" fontAlgn="b"/>
                      <a:r>
                        <a:rPr lang="en-US" sz="1400" u="none" strike="noStrike"/>
                        <a:t>0.108</a:t>
                      </a:r>
                      <a:endParaRPr lang="en-US" sz="1400" b="0" i="0" u="none" strike="noStrike">
                        <a:latin typeface="Arial"/>
                      </a:endParaRPr>
                    </a:p>
                  </a:txBody>
                  <a:tcPr marL="9525" marR="9525" marT="9525" marB="0" anchor="b"/>
                </a:tc>
                <a:tc>
                  <a:txBody>
                    <a:bodyPr/>
                    <a:lstStyle/>
                    <a:p>
                      <a:pPr algn="ctr" fontAlgn="b"/>
                      <a:r>
                        <a:rPr lang="en-US" sz="1400" u="none" strike="noStrike"/>
                        <a:t>7.0</a:t>
                      </a:r>
                      <a:endParaRPr lang="en-US" sz="1400" b="0" i="0" u="none" strike="noStrike">
                        <a:latin typeface="Arial"/>
                      </a:endParaRPr>
                    </a:p>
                  </a:txBody>
                  <a:tcPr marL="9525" marR="9525" marT="9525" marB="0" anchor="b"/>
                </a:tc>
                <a:tc>
                  <a:txBody>
                    <a:bodyPr/>
                    <a:lstStyle/>
                    <a:p>
                      <a:pPr algn="ctr" fontAlgn="b"/>
                      <a:r>
                        <a:rPr lang="en-US" sz="1400" u="none" strike="noStrike"/>
                        <a:t>6.4</a:t>
                      </a:r>
                      <a:endParaRPr lang="en-US" sz="1400" b="0" i="0" u="none" strike="noStrike">
                        <a:latin typeface="Arial"/>
                      </a:endParaRPr>
                    </a:p>
                  </a:txBody>
                  <a:tcPr marL="9525" marR="9525" marT="9525" marB="0" anchor="b"/>
                </a:tc>
                <a:tc>
                  <a:txBody>
                    <a:bodyPr/>
                    <a:lstStyle/>
                    <a:p>
                      <a:pPr algn="ctr" fontAlgn="b"/>
                      <a:r>
                        <a:rPr lang="en-US" sz="1400" u="none" strike="noStrike"/>
                        <a:t>7.5</a:t>
                      </a:r>
                      <a:endParaRPr lang="en-US" sz="1400" b="0" i="0" u="none" strike="noStrike">
                        <a:latin typeface="Arial"/>
                      </a:endParaRPr>
                    </a:p>
                  </a:txBody>
                  <a:tcPr marL="9525" marR="9525" marT="9525" marB="0" anchor="b"/>
                </a:tc>
                <a:tc>
                  <a:txBody>
                    <a:bodyPr/>
                    <a:lstStyle/>
                    <a:p>
                      <a:pPr algn="ctr" fontAlgn="b"/>
                      <a:r>
                        <a:rPr lang="en-US" sz="1400" u="none" strike="noStrike"/>
                        <a:t>6.9</a:t>
                      </a:r>
                      <a:endParaRPr lang="en-US" sz="1400" b="0" i="0" u="none" strike="noStrike">
                        <a:latin typeface="Arial"/>
                      </a:endParaRPr>
                    </a:p>
                  </a:txBody>
                  <a:tcPr marL="9525" marR="9525" marT="9525" marB="0" anchor="b"/>
                </a:tc>
                <a:tc>
                  <a:txBody>
                    <a:bodyPr/>
                    <a:lstStyle/>
                    <a:p>
                      <a:pPr algn="ctr" fontAlgn="b"/>
                      <a:r>
                        <a:rPr lang="en-US" sz="1400" u="none" strike="noStrike"/>
                        <a:t>8.0</a:t>
                      </a:r>
                      <a:endParaRPr lang="en-US" sz="1400" b="0" i="0" u="none" strike="noStrike">
                        <a:latin typeface="Arial"/>
                      </a:endParaRPr>
                    </a:p>
                  </a:txBody>
                  <a:tcPr marL="9525" marR="9525" marT="9525" marB="0" anchor="b"/>
                </a:tc>
                <a:tc>
                  <a:txBody>
                    <a:bodyPr/>
                    <a:lstStyle/>
                    <a:p>
                      <a:pPr algn="ctr" fontAlgn="b"/>
                      <a:r>
                        <a:rPr lang="en-US" sz="1400" u="none" strike="noStrike"/>
                        <a:t>7.3</a:t>
                      </a:r>
                      <a:endParaRPr lang="en-US" sz="1400" b="0" i="0" u="none" strike="noStrike">
                        <a:latin typeface="Arial"/>
                      </a:endParaRPr>
                    </a:p>
                  </a:txBody>
                  <a:tcPr marL="9525" marR="9525" marT="9525" marB="0" anchor="b"/>
                </a:tc>
              </a:tr>
              <a:tr h="258233">
                <a:tc>
                  <a:txBody>
                    <a:bodyPr/>
                    <a:lstStyle/>
                    <a:p>
                      <a:pPr algn="l" fontAlgn="b"/>
                      <a:r>
                        <a:rPr lang="en-US" sz="1400" u="none" strike="noStrike"/>
                        <a:t>Arm</a:t>
                      </a:r>
                      <a:endParaRPr lang="en-US" sz="1400" b="1" i="0" u="none" strike="noStrike">
                        <a:latin typeface="Arial"/>
                      </a:endParaRPr>
                    </a:p>
                  </a:txBody>
                  <a:tcPr marL="9525" marR="9525" marT="9525" marB="0" anchor="b"/>
                </a:tc>
                <a:tc>
                  <a:txBody>
                    <a:bodyPr/>
                    <a:lstStyle/>
                    <a:p>
                      <a:pPr algn="r" fontAlgn="b"/>
                      <a:r>
                        <a:rPr lang="en-US" sz="1400" u="none" strike="noStrike"/>
                        <a:t>0.44</a:t>
                      </a:r>
                      <a:endParaRPr lang="en-US" sz="1400" b="0" i="0" u="none" strike="noStrike">
                        <a:latin typeface="Arial"/>
                      </a:endParaRPr>
                    </a:p>
                  </a:txBody>
                  <a:tcPr marL="9525" marR="9525" marT="9525" marB="0" anchor="b"/>
                </a:tc>
                <a:tc>
                  <a:txBody>
                    <a:bodyPr/>
                    <a:lstStyle/>
                    <a:p>
                      <a:pPr algn="ctr" fontAlgn="b"/>
                      <a:r>
                        <a:rPr lang="en-US" sz="1400" u="none" strike="noStrike"/>
                        <a:t>28.3</a:t>
                      </a:r>
                      <a:endParaRPr lang="en-US" sz="1400" b="0" i="0" u="none" strike="noStrike">
                        <a:latin typeface="Arial"/>
                      </a:endParaRPr>
                    </a:p>
                  </a:txBody>
                  <a:tcPr marL="9525" marR="9525" marT="9525" marB="0" anchor="b"/>
                </a:tc>
                <a:tc>
                  <a:txBody>
                    <a:bodyPr/>
                    <a:lstStyle/>
                    <a:p>
                      <a:pPr algn="ctr" fontAlgn="b"/>
                      <a:r>
                        <a:rPr lang="en-US" sz="1400" u="none" strike="noStrike"/>
                        <a:t>26.2</a:t>
                      </a:r>
                      <a:endParaRPr lang="en-US" sz="1400" b="0" i="0" u="none" strike="noStrike">
                        <a:latin typeface="Arial"/>
                      </a:endParaRPr>
                    </a:p>
                  </a:txBody>
                  <a:tcPr marL="9525" marR="9525" marT="9525" marB="0" anchor="b"/>
                </a:tc>
                <a:tc>
                  <a:txBody>
                    <a:bodyPr/>
                    <a:lstStyle/>
                    <a:p>
                      <a:pPr algn="ctr" fontAlgn="b"/>
                      <a:r>
                        <a:rPr lang="en-US" sz="1400" u="none" strike="noStrike"/>
                        <a:t>30.4</a:t>
                      </a:r>
                      <a:endParaRPr lang="en-US" sz="1400" b="0" i="0" u="none" strike="noStrike">
                        <a:latin typeface="Arial"/>
                      </a:endParaRPr>
                    </a:p>
                  </a:txBody>
                  <a:tcPr marL="9525" marR="9525" marT="9525" marB="0" anchor="b"/>
                </a:tc>
                <a:tc>
                  <a:txBody>
                    <a:bodyPr/>
                    <a:lstStyle/>
                    <a:p>
                      <a:pPr algn="ctr" fontAlgn="b"/>
                      <a:r>
                        <a:rPr lang="en-US" sz="1400" u="none" strike="noStrike"/>
                        <a:t>28.0</a:t>
                      </a:r>
                      <a:endParaRPr lang="en-US" sz="1400" b="0" i="0" u="none" strike="noStrike">
                        <a:latin typeface="Arial"/>
                      </a:endParaRPr>
                    </a:p>
                  </a:txBody>
                  <a:tcPr marL="9525" marR="9525" marT="9525" marB="0" anchor="b"/>
                </a:tc>
                <a:tc>
                  <a:txBody>
                    <a:bodyPr/>
                    <a:lstStyle/>
                    <a:p>
                      <a:pPr algn="ctr" fontAlgn="b"/>
                      <a:r>
                        <a:rPr lang="en-US" sz="1400" u="none" strike="noStrike"/>
                        <a:t>32.4</a:t>
                      </a:r>
                      <a:endParaRPr lang="en-US" sz="1400" b="0" i="0" u="none" strike="noStrike">
                        <a:latin typeface="Arial"/>
                      </a:endParaRPr>
                    </a:p>
                  </a:txBody>
                  <a:tcPr marL="9525" marR="9525" marT="9525" marB="0" anchor="b"/>
                </a:tc>
                <a:tc>
                  <a:txBody>
                    <a:bodyPr/>
                    <a:lstStyle/>
                    <a:p>
                      <a:pPr algn="ctr" fontAlgn="b"/>
                      <a:r>
                        <a:rPr lang="en-US" sz="1400" u="none" strike="noStrike"/>
                        <a:t>29.8</a:t>
                      </a:r>
                      <a:endParaRPr lang="en-US" sz="1400" b="0" i="0" u="none" strike="noStrike">
                        <a:latin typeface="Arial"/>
                      </a:endParaRPr>
                    </a:p>
                  </a:txBody>
                  <a:tcPr marL="9525" marR="9525" marT="9525" marB="0" anchor="b"/>
                </a:tc>
              </a:tr>
              <a:tr h="258233">
                <a:tc>
                  <a:txBody>
                    <a:bodyPr/>
                    <a:lstStyle/>
                    <a:p>
                      <a:pPr algn="l" fontAlgn="b"/>
                      <a:r>
                        <a:rPr lang="en-US" sz="1400" u="none" strike="noStrike"/>
                        <a:t>Trunk Shoulder to Hip)</a:t>
                      </a:r>
                      <a:endParaRPr lang="en-US" sz="1400" b="1" i="0" u="none" strike="noStrike">
                        <a:latin typeface="Arial"/>
                      </a:endParaRPr>
                    </a:p>
                  </a:txBody>
                  <a:tcPr marL="9525" marR="9525" marT="9525" marB="0" anchor="b"/>
                </a:tc>
                <a:tc>
                  <a:txBody>
                    <a:bodyPr/>
                    <a:lstStyle/>
                    <a:p>
                      <a:pPr algn="r" fontAlgn="b"/>
                      <a:r>
                        <a:rPr lang="en-US" sz="1400" u="none" strike="noStrike"/>
                        <a:t>0.288</a:t>
                      </a:r>
                      <a:endParaRPr lang="en-US" sz="1400" b="0" i="0" u="none" strike="noStrike">
                        <a:latin typeface="Arial"/>
                      </a:endParaRPr>
                    </a:p>
                  </a:txBody>
                  <a:tcPr marL="9525" marR="9525" marT="9525" marB="0" anchor="b"/>
                </a:tc>
                <a:tc>
                  <a:txBody>
                    <a:bodyPr/>
                    <a:lstStyle/>
                    <a:p>
                      <a:pPr algn="ctr" fontAlgn="b"/>
                      <a:r>
                        <a:rPr lang="en-US" sz="1400" u="none" strike="noStrike"/>
                        <a:t>18.5</a:t>
                      </a:r>
                      <a:endParaRPr lang="en-US" sz="1400" b="0" i="0" u="none" strike="noStrike">
                        <a:latin typeface="Arial"/>
                      </a:endParaRPr>
                    </a:p>
                  </a:txBody>
                  <a:tcPr marL="9525" marR="9525" marT="9525" marB="0" anchor="b"/>
                </a:tc>
                <a:tc>
                  <a:txBody>
                    <a:bodyPr/>
                    <a:lstStyle/>
                    <a:p>
                      <a:pPr algn="ctr" fontAlgn="b"/>
                      <a:r>
                        <a:rPr lang="en-US" sz="1400" u="none" strike="noStrike"/>
                        <a:t>17.1</a:t>
                      </a:r>
                      <a:endParaRPr lang="en-US" sz="1400" b="0" i="0" u="none" strike="noStrike">
                        <a:latin typeface="Arial"/>
                      </a:endParaRPr>
                    </a:p>
                  </a:txBody>
                  <a:tcPr marL="9525" marR="9525" marT="9525" marB="0" anchor="b"/>
                </a:tc>
                <a:tc>
                  <a:txBody>
                    <a:bodyPr/>
                    <a:lstStyle/>
                    <a:p>
                      <a:pPr algn="ctr" fontAlgn="b"/>
                      <a:r>
                        <a:rPr lang="en-US" sz="1400" u="none" strike="noStrike"/>
                        <a:t>19.9</a:t>
                      </a:r>
                      <a:endParaRPr lang="en-US" sz="1400" b="0" i="0" u="none" strike="noStrike">
                        <a:latin typeface="Arial"/>
                      </a:endParaRPr>
                    </a:p>
                  </a:txBody>
                  <a:tcPr marL="9525" marR="9525" marT="9525" marB="0" anchor="b"/>
                </a:tc>
                <a:tc>
                  <a:txBody>
                    <a:bodyPr/>
                    <a:lstStyle/>
                    <a:p>
                      <a:pPr algn="ctr" fontAlgn="b"/>
                      <a:r>
                        <a:rPr lang="en-US" sz="1400" u="none" strike="noStrike"/>
                        <a:t>18.3</a:t>
                      </a:r>
                      <a:endParaRPr lang="en-US" sz="1400" b="0" i="0" u="none" strike="noStrike">
                        <a:latin typeface="Arial"/>
                      </a:endParaRPr>
                    </a:p>
                  </a:txBody>
                  <a:tcPr marL="9525" marR="9525" marT="9525" marB="0" anchor="b"/>
                </a:tc>
                <a:tc>
                  <a:txBody>
                    <a:bodyPr/>
                    <a:lstStyle/>
                    <a:p>
                      <a:pPr algn="ctr" fontAlgn="b"/>
                      <a:r>
                        <a:rPr lang="en-US" sz="1400" u="none" strike="noStrike"/>
                        <a:t>21.2</a:t>
                      </a:r>
                      <a:endParaRPr lang="en-US" sz="1400" b="0" i="0" u="none" strike="noStrike">
                        <a:latin typeface="Arial"/>
                      </a:endParaRPr>
                    </a:p>
                  </a:txBody>
                  <a:tcPr marL="9525" marR="9525" marT="9525" marB="0" anchor="b"/>
                </a:tc>
                <a:tc>
                  <a:txBody>
                    <a:bodyPr/>
                    <a:lstStyle/>
                    <a:p>
                      <a:pPr algn="ctr" fontAlgn="b"/>
                      <a:r>
                        <a:rPr lang="en-US" sz="1400" u="none" strike="noStrike" dirty="0"/>
                        <a:t>19.5</a:t>
                      </a:r>
                      <a:endParaRPr lang="en-US" sz="1400" b="0" i="0" u="none" strike="noStrike" dirty="0">
                        <a:latin typeface="Arial"/>
                      </a:endParaRPr>
                    </a:p>
                  </a:txBody>
                  <a:tcPr marL="9525" marR="9525" marT="9525" marB="0" anchor="b"/>
                </a:tc>
              </a:tr>
            </a:tbl>
          </a:graphicData>
        </a:graphic>
      </p:graphicFrame>
      <p:sp>
        <p:nvSpPr>
          <p:cNvPr id="3" name="Title 2"/>
          <p:cNvSpPr>
            <a:spLocks noGrp="1"/>
          </p:cNvSpPr>
          <p:nvPr>
            <p:ph type="title"/>
          </p:nvPr>
        </p:nvSpPr>
        <p:spPr>
          <a:xfrm>
            <a:off x="685800" y="260648"/>
            <a:ext cx="7543800" cy="609600"/>
          </a:xfrm>
        </p:spPr>
        <p:txBody>
          <a:bodyPr>
            <a:noAutofit/>
          </a:bodyPr>
          <a:lstStyle/>
          <a:p>
            <a:r>
              <a:rPr lang="en-US" sz="2000" dirty="0" smtClean="0"/>
              <a:t>Anthropometric Data based on </a:t>
            </a:r>
            <a:r>
              <a:rPr lang="en-US" sz="2000" dirty="0" err="1" smtClean="0"/>
              <a:t>Drillis</a:t>
            </a:r>
            <a:r>
              <a:rPr lang="en-US" sz="2000" dirty="0" smtClean="0"/>
              <a:t> and </a:t>
            </a:r>
            <a:r>
              <a:rPr lang="en-US" sz="2000" dirty="0" err="1" smtClean="0"/>
              <a:t>Contini</a:t>
            </a:r>
            <a:r>
              <a:rPr lang="en-US" sz="2000" dirty="0" smtClean="0"/>
              <a:t> Ratios From USA stature data (Sanders and McCormick)</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sp>
        <p:nvSpPr>
          <p:cNvPr id="5" name="Text Placeholder 4"/>
          <p:cNvSpPr>
            <a:spLocks noGrp="1"/>
          </p:cNvSpPr>
          <p:nvPr>
            <p:ph type="body" sz="quarter" idx="11"/>
          </p:nvPr>
        </p:nvSpPr>
        <p:spPr/>
        <p:txBody>
          <a:bodyPr/>
          <a:lstStyle/>
          <a:p>
            <a:endParaRPr lang="en-US"/>
          </a:p>
        </p:txBody>
      </p:sp>
      <p:pic>
        <p:nvPicPr>
          <p:cNvPr id="2050" name="Picture 2" descr="http://image.absoluteastronomy.com/images/encyclopediaimages/p/pr/pr_and_nce.gif"/>
          <p:cNvPicPr>
            <a:picLocks noChangeAspect="1" noChangeArrowheads="1"/>
          </p:cNvPicPr>
          <p:nvPr/>
        </p:nvPicPr>
        <p:blipFill>
          <a:blip r:embed="rId3" cstate="print"/>
          <a:srcRect/>
          <a:stretch>
            <a:fillRect/>
          </a:stretch>
        </p:blipFill>
        <p:spPr bwMode="auto">
          <a:xfrm>
            <a:off x="395536" y="1484784"/>
            <a:ext cx="7961782" cy="3829051"/>
          </a:xfrm>
          <a:prstGeom prst="rect">
            <a:avLst/>
          </a:prstGeom>
          <a:noFill/>
        </p:spPr>
      </p:pic>
      <p:sp>
        <p:nvSpPr>
          <p:cNvPr id="4" name="TextBox 3"/>
          <p:cNvSpPr txBox="1"/>
          <p:nvPr/>
        </p:nvSpPr>
        <p:spPr>
          <a:xfrm>
            <a:off x="899592" y="5313835"/>
            <a:ext cx="7632848" cy="3693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i="1" dirty="0" smtClean="0"/>
              <a:t>Body dimensions from a large population are usually distributed Normally</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Anthropometric Data</a:t>
            </a:r>
            <a:endParaRPr lang="en-US" dirty="0"/>
          </a:p>
        </p:txBody>
      </p:sp>
      <p:graphicFrame>
        <p:nvGraphicFramePr>
          <p:cNvPr id="4" name="Table 3"/>
          <p:cNvGraphicFramePr>
            <a:graphicFrameLocks noGrp="1"/>
          </p:cNvGraphicFramePr>
          <p:nvPr/>
        </p:nvGraphicFramePr>
        <p:xfrm>
          <a:off x="685800" y="1484784"/>
          <a:ext cx="3508409" cy="4064001"/>
        </p:xfrm>
        <a:graphic>
          <a:graphicData uri="http://schemas.openxmlformats.org/drawingml/2006/table">
            <a:tbl>
              <a:tblPr>
                <a:tableStyleId>{5940675A-B579-460E-94D1-54222C63F5DA}</a:tableStyleId>
              </a:tblPr>
              <a:tblGrid>
                <a:gridCol w="1543701"/>
                <a:gridCol w="491177"/>
                <a:gridCol w="491177"/>
                <a:gridCol w="491177"/>
                <a:gridCol w="491177"/>
              </a:tblGrid>
              <a:tr h="267441">
                <a:tc>
                  <a:txBody>
                    <a:bodyPr/>
                    <a:lstStyle/>
                    <a:p>
                      <a:pPr algn="ctr"/>
                      <a:r>
                        <a:rPr lang="en-US" sz="1300" b="1" dirty="0"/>
                        <a:t> </a:t>
                      </a:r>
                    </a:p>
                  </a:txBody>
                  <a:tcPr marL="34464" marR="34464" marT="34464" marB="34464"/>
                </a:tc>
                <a:tc gridSpan="4">
                  <a:txBody>
                    <a:bodyPr/>
                    <a:lstStyle/>
                    <a:p>
                      <a:pPr algn="ctr"/>
                      <a:r>
                        <a:rPr lang="en-US" sz="1300" b="1" dirty="0"/>
                        <a:t>Percentile</a:t>
                      </a:r>
                    </a:p>
                  </a:txBody>
                  <a:tcPr marL="34464" marR="34464" marT="34464" marB="34464"/>
                </a:tc>
                <a:tc hMerge="1">
                  <a:txBody>
                    <a:bodyPr/>
                    <a:lstStyle/>
                    <a:p>
                      <a:endParaRPr lang="en-US"/>
                    </a:p>
                  </a:txBody>
                  <a:tcPr/>
                </a:tc>
                <a:tc hMerge="1">
                  <a:txBody>
                    <a:bodyPr/>
                    <a:lstStyle/>
                    <a:p>
                      <a:endParaRPr lang="en-US"/>
                    </a:p>
                  </a:txBody>
                  <a:tcPr/>
                </a:tc>
                <a:tc hMerge="1">
                  <a:txBody>
                    <a:bodyPr/>
                    <a:lstStyle/>
                    <a:p>
                      <a:endParaRPr lang="en-US"/>
                    </a:p>
                  </a:txBody>
                  <a:tcPr/>
                </a:tc>
              </a:tr>
              <a:tr h="267441">
                <a:tc>
                  <a:txBody>
                    <a:bodyPr/>
                    <a:lstStyle/>
                    <a:p>
                      <a:pPr algn="ctr"/>
                      <a:r>
                        <a:rPr lang="en-US" sz="1300" b="1" dirty="0"/>
                        <a:t> </a:t>
                      </a:r>
                    </a:p>
                  </a:txBody>
                  <a:tcPr marL="34464" marR="34464" marT="34464" marB="34464"/>
                </a:tc>
                <a:tc gridSpan="2">
                  <a:txBody>
                    <a:bodyPr/>
                    <a:lstStyle/>
                    <a:p>
                      <a:pPr algn="ctr"/>
                      <a:r>
                        <a:rPr lang="en-US" sz="1300" b="1" dirty="0"/>
                        <a:t>Male</a:t>
                      </a:r>
                    </a:p>
                  </a:txBody>
                  <a:tcPr marL="34464" marR="34464" marT="34464" marB="34464"/>
                </a:tc>
                <a:tc hMerge="1">
                  <a:txBody>
                    <a:bodyPr/>
                    <a:lstStyle/>
                    <a:p>
                      <a:endParaRPr lang="en-US"/>
                    </a:p>
                  </a:txBody>
                  <a:tcPr/>
                </a:tc>
                <a:tc gridSpan="2">
                  <a:txBody>
                    <a:bodyPr/>
                    <a:lstStyle/>
                    <a:p>
                      <a:pPr algn="ctr"/>
                      <a:r>
                        <a:rPr lang="en-US" sz="1300" b="1" dirty="0"/>
                        <a:t>Female</a:t>
                      </a:r>
                    </a:p>
                  </a:txBody>
                  <a:tcPr marL="34464" marR="34464" marT="34464" marB="34464"/>
                </a:tc>
                <a:tc hMerge="1">
                  <a:txBody>
                    <a:bodyPr/>
                    <a:lstStyle/>
                    <a:p>
                      <a:endParaRPr lang="en-US"/>
                    </a:p>
                  </a:txBody>
                  <a:tcPr/>
                </a:tc>
              </a:tr>
              <a:tr h="267441">
                <a:tc>
                  <a:txBody>
                    <a:bodyPr/>
                    <a:lstStyle/>
                    <a:p>
                      <a:pPr algn="ctr"/>
                      <a:r>
                        <a:rPr lang="en-US" sz="1300" b="1"/>
                        <a:t>Measurement</a:t>
                      </a:r>
                    </a:p>
                  </a:txBody>
                  <a:tcPr marL="34464" marR="34464" marT="34464" marB="34464"/>
                </a:tc>
                <a:tc>
                  <a:txBody>
                    <a:bodyPr/>
                    <a:lstStyle/>
                    <a:p>
                      <a:pPr algn="ctr"/>
                      <a:r>
                        <a:rPr lang="en-US" sz="1300" b="1"/>
                        <a:t>95</a:t>
                      </a:r>
                    </a:p>
                  </a:txBody>
                  <a:tcPr marL="34464" marR="34464" marT="34464" marB="34464"/>
                </a:tc>
                <a:tc>
                  <a:txBody>
                    <a:bodyPr/>
                    <a:lstStyle/>
                    <a:p>
                      <a:pPr algn="ctr"/>
                      <a:r>
                        <a:rPr lang="en-US" sz="1300" b="1"/>
                        <a:t>5</a:t>
                      </a:r>
                    </a:p>
                  </a:txBody>
                  <a:tcPr marL="34464" marR="34464" marT="34464" marB="34464"/>
                </a:tc>
                <a:tc>
                  <a:txBody>
                    <a:bodyPr/>
                    <a:lstStyle/>
                    <a:p>
                      <a:pPr algn="ctr"/>
                      <a:r>
                        <a:rPr lang="en-US" sz="1300" b="1"/>
                        <a:t>95</a:t>
                      </a:r>
                    </a:p>
                  </a:txBody>
                  <a:tcPr marL="34464" marR="34464" marT="34464" marB="34464"/>
                </a:tc>
                <a:tc>
                  <a:txBody>
                    <a:bodyPr/>
                    <a:lstStyle/>
                    <a:p>
                      <a:pPr algn="ctr"/>
                      <a:r>
                        <a:rPr lang="en-US" sz="1300" b="1" dirty="0"/>
                        <a:t>5</a:t>
                      </a:r>
                    </a:p>
                  </a:txBody>
                  <a:tcPr marL="34464" marR="34464" marT="34464" marB="34464"/>
                </a:tc>
              </a:tr>
              <a:tr h="465954">
                <a:tc>
                  <a:txBody>
                    <a:bodyPr/>
                    <a:lstStyle/>
                    <a:p>
                      <a:r>
                        <a:rPr lang="en-US" sz="1300" dirty="0"/>
                        <a:t>1. Forward Reach</a:t>
                      </a:r>
                    </a:p>
                  </a:txBody>
                  <a:tcPr marL="34464" marR="34464" marT="34464" marB="34464"/>
                </a:tc>
                <a:tc>
                  <a:txBody>
                    <a:bodyPr/>
                    <a:lstStyle/>
                    <a:p>
                      <a:r>
                        <a:rPr lang="en-US" sz="1300"/>
                        <a:t>26.9</a:t>
                      </a:r>
                    </a:p>
                  </a:txBody>
                  <a:tcPr marL="34464" marR="34464" marT="34464" marB="34464"/>
                </a:tc>
                <a:tc>
                  <a:txBody>
                    <a:bodyPr/>
                    <a:lstStyle/>
                    <a:p>
                      <a:r>
                        <a:rPr lang="en-US" sz="1300"/>
                        <a:t>24.0</a:t>
                      </a:r>
                    </a:p>
                  </a:txBody>
                  <a:tcPr marL="34464" marR="34464" marT="34464" marB="34464"/>
                </a:tc>
                <a:tc>
                  <a:txBody>
                    <a:bodyPr/>
                    <a:lstStyle/>
                    <a:p>
                      <a:r>
                        <a:rPr lang="en-US" sz="1300" dirty="0"/>
                        <a:t>25.1</a:t>
                      </a:r>
                    </a:p>
                  </a:txBody>
                  <a:tcPr marL="34464" marR="34464" marT="34464" marB="34464"/>
                </a:tc>
                <a:tc>
                  <a:txBody>
                    <a:bodyPr/>
                    <a:lstStyle/>
                    <a:p>
                      <a:r>
                        <a:rPr lang="en-US" sz="1300"/>
                        <a:t>22.2</a:t>
                      </a:r>
                    </a:p>
                  </a:txBody>
                  <a:tcPr marL="34464" marR="34464" marT="34464" marB="34464"/>
                </a:tc>
              </a:tr>
              <a:tr h="465954">
                <a:tc>
                  <a:txBody>
                    <a:bodyPr/>
                    <a:lstStyle/>
                    <a:p>
                      <a:r>
                        <a:rPr lang="en-US" sz="1300" dirty="0"/>
                        <a:t>2. Elbow Height</a:t>
                      </a:r>
                    </a:p>
                  </a:txBody>
                  <a:tcPr marL="34464" marR="34464" marT="34464" marB="34464"/>
                </a:tc>
                <a:tc>
                  <a:txBody>
                    <a:bodyPr/>
                    <a:lstStyle/>
                    <a:p>
                      <a:r>
                        <a:rPr lang="en-US" sz="1300"/>
                        <a:t>44.6</a:t>
                      </a:r>
                    </a:p>
                  </a:txBody>
                  <a:tcPr marL="34464" marR="34464" marT="34464" marB="34464"/>
                </a:tc>
                <a:tc>
                  <a:txBody>
                    <a:bodyPr/>
                    <a:lstStyle/>
                    <a:p>
                      <a:r>
                        <a:rPr lang="en-US" sz="1300"/>
                        <a:t>39.5</a:t>
                      </a:r>
                    </a:p>
                  </a:txBody>
                  <a:tcPr marL="34464" marR="34464" marT="34464" marB="34464"/>
                </a:tc>
                <a:tc>
                  <a:txBody>
                    <a:bodyPr/>
                    <a:lstStyle/>
                    <a:p>
                      <a:r>
                        <a:rPr lang="en-US" sz="1300"/>
                        <a:t>41.5</a:t>
                      </a:r>
                    </a:p>
                  </a:txBody>
                  <a:tcPr marL="34464" marR="34464" marT="34464" marB="34464"/>
                </a:tc>
                <a:tc>
                  <a:txBody>
                    <a:bodyPr/>
                    <a:lstStyle/>
                    <a:p>
                      <a:r>
                        <a:rPr lang="en-US" sz="1300"/>
                        <a:t>36.1</a:t>
                      </a:r>
                    </a:p>
                  </a:txBody>
                  <a:tcPr marL="34464" marR="34464" marT="34464" marB="34464"/>
                </a:tc>
              </a:tr>
              <a:tr h="465954">
                <a:tc>
                  <a:txBody>
                    <a:bodyPr/>
                    <a:lstStyle/>
                    <a:p>
                      <a:r>
                        <a:rPr lang="en-US" sz="1300"/>
                        <a:t>3. Knuckle Height</a:t>
                      </a:r>
                    </a:p>
                  </a:txBody>
                  <a:tcPr marL="34464" marR="34464" marT="34464" marB="34464"/>
                </a:tc>
                <a:tc>
                  <a:txBody>
                    <a:bodyPr/>
                    <a:lstStyle/>
                    <a:p>
                      <a:r>
                        <a:rPr lang="en-US" sz="1300"/>
                        <a:t>31.0</a:t>
                      </a:r>
                    </a:p>
                  </a:txBody>
                  <a:tcPr marL="34464" marR="34464" marT="34464" marB="34464"/>
                </a:tc>
                <a:tc>
                  <a:txBody>
                    <a:bodyPr/>
                    <a:lstStyle/>
                    <a:p>
                      <a:r>
                        <a:rPr lang="en-US" sz="1300"/>
                        <a:t>27.2</a:t>
                      </a:r>
                    </a:p>
                  </a:txBody>
                  <a:tcPr marL="34464" marR="34464" marT="34464" marB="34464"/>
                </a:tc>
                <a:tc>
                  <a:txBody>
                    <a:bodyPr/>
                    <a:lstStyle/>
                    <a:p>
                      <a:r>
                        <a:rPr lang="en-US" sz="1300"/>
                        <a:t>28.6</a:t>
                      </a:r>
                    </a:p>
                  </a:txBody>
                  <a:tcPr marL="34464" marR="34464" marT="34464" marB="34464"/>
                </a:tc>
                <a:tc>
                  <a:txBody>
                    <a:bodyPr/>
                    <a:lstStyle/>
                    <a:p>
                      <a:r>
                        <a:rPr lang="en-US" sz="1300"/>
                        <a:t>24.8</a:t>
                      </a:r>
                    </a:p>
                  </a:txBody>
                  <a:tcPr marL="34464" marR="34464" marT="34464" marB="34464"/>
                </a:tc>
              </a:tr>
              <a:tr h="465954">
                <a:tc>
                  <a:txBody>
                    <a:bodyPr/>
                    <a:lstStyle/>
                    <a:p>
                      <a:r>
                        <a:rPr lang="en-US" sz="1300"/>
                        <a:t>4. Shoulder Height</a:t>
                      </a:r>
                    </a:p>
                  </a:txBody>
                  <a:tcPr marL="34464" marR="34464" marT="34464" marB="34464"/>
                </a:tc>
                <a:tc>
                  <a:txBody>
                    <a:bodyPr/>
                    <a:lstStyle/>
                    <a:p>
                      <a:r>
                        <a:rPr lang="en-US" sz="1300"/>
                        <a:t>60.1</a:t>
                      </a:r>
                    </a:p>
                  </a:txBody>
                  <a:tcPr marL="34464" marR="34464" marT="34464" marB="34464"/>
                </a:tc>
                <a:tc>
                  <a:txBody>
                    <a:bodyPr/>
                    <a:lstStyle/>
                    <a:p>
                      <a:r>
                        <a:rPr lang="en-US" sz="1300"/>
                        <a:t>53.2</a:t>
                      </a:r>
                    </a:p>
                  </a:txBody>
                  <a:tcPr marL="34464" marR="34464" marT="34464" marB="34464"/>
                </a:tc>
                <a:tc>
                  <a:txBody>
                    <a:bodyPr/>
                    <a:lstStyle/>
                    <a:p>
                      <a:r>
                        <a:rPr lang="en-US" sz="1300"/>
                        <a:t>55.8</a:t>
                      </a:r>
                    </a:p>
                  </a:txBody>
                  <a:tcPr marL="34464" marR="34464" marT="34464" marB="34464"/>
                </a:tc>
                <a:tc>
                  <a:txBody>
                    <a:bodyPr/>
                    <a:lstStyle/>
                    <a:p>
                      <a:r>
                        <a:rPr lang="en-US" sz="1300"/>
                        <a:t>48.8</a:t>
                      </a:r>
                    </a:p>
                  </a:txBody>
                  <a:tcPr marL="34464" marR="34464" marT="34464" marB="34464"/>
                </a:tc>
              </a:tr>
              <a:tr h="465954">
                <a:tc>
                  <a:txBody>
                    <a:bodyPr/>
                    <a:lstStyle/>
                    <a:p>
                      <a:r>
                        <a:rPr lang="en-US" sz="1300"/>
                        <a:t>5. Eye Height</a:t>
                      </a:r>
                    </a:p>
                  </a:txBody>
                  <a:tcPr marL="34464" marR="34464" marT="34464" marB="34464"/>
                </a:tc>
                <a:tc>
                  <a:txBody>
                    <a:bodyPr/>
                    <a:lstStyle/>
                    <a:p>
                      <a:r>
                        <a:rPr lang="en-US" sz="1300"/>
                        <a:t>68.4</a:t>
                      </a:r>
                    </a:p>
                  </a:txBody>
                  <a:tcPr marL="34464" marR="34464" marT="34464" marB="34464"/>
                </a:tc>
                <a:tc>
                  <a:txBody>
                    <a:bodyPr/>
                    <a:lstStyle/>
                    <a:p>
                      <a:r>
                        <a:rPr lang="en-US" sz="1300"/>
                        <a:t>60.9</a:t>
                      </a:r>
                    </a:p>
                  </a:txBody>
                  <a:tcPr marL="34464" marR="34464" marT="34464" marB="34464"/>
                </a:tc>
                <a:tc>
                  <a:txBody>
                    <a:bodyPr/>
                    <a:lstStyle/>
                    <a:p>
                      <a:r>
                        <a:rPr lang="en-US" sz="1300"/>
                        <a:t>63.7</a:t>
                      </a:r>
                    </a:p>
                  </a:txBody>
                  <a:tcPr marL="34464" marR="34464" marT="34464" marB="34464"/>
                </a:tc>
                <a:tc>
                  <a:txBody>
                    <a:bodyPr/>
                    <a:lstStyle/>
                    <a:p>
                      <a:r>
                        <a:rPr lang="en-US" sz="1300"/>
                        <a:t>56.0</a:t>
                      </a:r>
                    </a:p>
                  </a:txBody>
                  <a:tcPr marL="34464" marR="34464" marT="34464" marB="34464"/>
                </a:tc>
              </a:tr>
              <a:tr h="465954">
                <a:tc>
                  <a:txBody>
                    <a:bodyPr/>
                    <a:lstStyle/>
                    <a:p>
                      <a:r>
                        <a:rPr lang="en-US" sz="1300"/>
                        <a:t>6. Stature</a:t>
                      </a:r>
                    </a:p>
                  </a:txBody>
                  <a:tcPr marL="34464" marR="34464" marT="34464" marB="34464"/>
                </a:tc>
                <a:tc>
                  <a:txBody>
                    <a:bodyPr/>
                    <a:lstStyle/>
                    <a:p>
                      <a:r>
                        <a:rPr lang="en-US" sz="1300"/>
                        <a:t>73.2</a:t>
                      </a:r>
                    </a:p>
                  </a:txBody>
                  <a:tcPr marL="34464" marR="34464" marT="34464" marB="34464"/>
                </a:tc>
                <a:tc>
                  <a:txBody>
                    <a:bodyPr/>
                    <a:lstStyle/>
                    <a:p>
                      <a:r>
                        <a:rPr lang="en-US" sz="1300"/>
                        <a:t>64.4</a:t>
                      </a:r>
                    </a:p>
                  </a:txBody>
                  <a:tcPr marL="34464" marR="34464" marT="34464" marB="34464"/>
                </a:tc>
                <a:tc>
                  <a:txBody>
                    <a:bodyPr/>
                    <a:lstStyle/>
                    <a:p>
                      <a:r>
                        <a:rPr lang="en-US" sz="1300"/>
                        <a:t>67.7</a:t>
                      </a:r>
                    </a:p>
                  </a:txBody>
                  <a:tcPr marL="34464" marR="34464" marT="34464" marB="34464"/>
                </a:tc>
                <a:tc>
                  <a:txBody>
                    <a:bodyPr/>
                    <a:lstStyle/>
                    <a:p>
                      <a:r>
                        <a:rPr lang="en-US" sz="1300"/>
                        <a:t>59.5</a:t>
                      </a:r>
                    </a:p>
                  </a:txBody>
                  <a:tcPr marL="34464" marR="34464" marT="34464" marB="34464"/>
                </a:tc>
              </a:tr>
              <a:tr h="465954">
                <a:tc>
                  <a:txBody>
                    <a:bodyPr/>
                    <a:lstStyle/>
                    <a:p>
                      <a:r>
                        <a:rPr lang="en-US" sz="1300"/>
                        <a:t>7. Overhead Reach</a:t>
                      </a:r>
                    </a:p>
                  </a:txBody>
                  <a:tcPr marL="34464" marR="34464" marT="34464" marB="34464"/>
                </a:tc>
                <a:tc>
                  <a:txBody>
                    <a:bodyPr/>
                    <a:lstStyle/>
                    <a:p>
                      <a:r>
                        <a:rPr lang="en-US" sz="1300"/>
                        <a:t>84.8</a:t>
                      </a:r>
                    </a:p>
                  </a:txBody>
                  <a:tcPr marL="34464" marR="34464" marT="34464" marB="34464"/>
                </a:tc>
                <a:tc>
                  <a:txBody>
                    <a:bodyPr/>
                    <a:lstStyle/>
                    <a:p>
                      <a:r>
                        <a:rPr lang="en-US" sz="1300"/>
                        <a:t>75.2</a:t>
                      </a:r>
                    </a:p>
                  </a:txBody>
                  <a:tcPr marL="34464" marR="34464" marT="34464" marB="34464"/>
                </a:tc>
                <a:tc>
                  <a:txBody>
                    <a:bodyPr/>
                    <a:lstStyle/>
                    <a:p>
                      <a:r>
                        <a:rPr lang="en-US" sz="1300"/>
                        <a:t>78.8</a:t>
                      </a:r>
                    </a:p>
                  </a:txBody>
                  <a:tcPr marL="34464" marR="34464" marT="34464" marB="34464"/>
                </a:tc>
                <a:tc>
                  <a:txBody>
                    <a:bodyPr/>
                    <a:lstStyle/>
                    <a:p>
                      <a:r>
                        <a:rPr lang="en-US" sz="1300" dirty="0"/>
                        <a:t>69.2</a:t>
                      </a:r>
                    </a:p>
                  </a:txBody>
                  <a:tcPr marL="34464" marR="34464" marT="34464" marB="34464"/>
                </a:tc>
              </a:tr>
            </a:tbl>
          </a:graphicData>
        </a:graphic>
      </p:graphicFrame>
      <p:sp>
        <p:nvSpPr>
          <p:cNvPr id="286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 </a:t>
            </a:r>
            <a:r>
              <a:rPr kumimoji="0" lang="en-US" sz="1800" b="0" i="0" u="none" strike="noStrike" cap="none" normalizeH="0" baseline="0" smtClean="0">
                <a:ln>
                  <a:noFill/>
                </a:ln>
                <a:solidFill>
                  <a:schemeClr val="tx1"/>
                </a:solidFill>
                <a:effectLst/>
                <a:latin typeface="Arial" pitchFamily="34" charset="0"/>
              </a:rPr>
              <a:t> </a:t>
            </a:r>
            <a:br>
              <a:rPr kumimoji="0" lang="en-US" sz="1800" b="0" i="0" u="none" strike="noStrike" cap="none" normalizeH="0" baseline="0" smtClean="0">
                <a:ln>
                  <a:noFill/>
                </a:ln>
                <a:solidFill>
                  <a:schemeClr val="tx1"/>
                </a:solidFill>
                <a:effectLst/>
                <a:latin typeface="Arial" pitchFamily="34" charset="0"/>
              </a:rPr>
            </a:br>
            <a:r>
              <a:rPr kumimoji="0" lang="en-US" sz="1800" b="0" i="0" u="none" strike="noStrike" cap="none" normalizeH="0" baseline="0" smtClean="0">
                <a:ln>
                  <a:noFill/>
                </a:ln>
                <a:solidFill>
                  <a:schemeClr val="tx1"/>
                </a:solidFill>
                <a:effectLst/>
                <a:latin typeface="Arial" pitchFamily="34" charset="0"/>
              </a:rPr>
              <a:t>  </a:t>
            </a:r>
          </a:p>
        </p:txBody>
      </p:sp>
      <p:pic>
        <p:nvPicPr>
          <p:cNvPr id="28677" name="Picture 5" descr="http://home.earthlink.net/~stevejg/Image9.gif"/>
          <p:cNvPicPr>
            <a:picLocks noChangeAspect="1" noChangeArrowheads="1"/>
          </p:cNvPicPr>
          <p:nvPr/>
        </p:nvPicPr>
        <p:blipFill>
          <a:blip r:embed="rId3" cstate="print"/>
          <a:srcRect/>
          <a:stretch>
            <a:fillRect/>
          </a:stretch>
        </p:blipFill>
        <p:spPr bwMode="auto">
          <a:xfrm>
            <a:off x="4876800" y="1484784"/>
            <a:ext cx="2828925" cy="4200526"/>
          </a:xfrm>
          <a:prstGeom prst="rect">
            <a:avLst/>
          </a:prstGeom>
          <a:noFill/>
        </p:spPr>
      </p:pic>
      <p:sp>
        <p:nvSpPr>
          <p:cNvPr id="6" name="TextBox 5"/>
          <p:cNvSpPr txBox="1"/>
          <p:nvPr/>
        </p:nvSpPr>
        <p:spPr>
          <a:xfrm>
            <a:off x="685799" y="5685310"/>
            <a:ext cx="3508409" cy="369332"/>
          </a:xfrm>
          <a:prstGeom prst="rect">
            <a:avLst/>
          </a:prstGeom>
          <a:solidFill>
            <a:srgbClr val="FFFF00"/>
          </a:solidFill>
          <a:ln w="12700">
            <a:solidFill>
              <a:schemeClr val="tx1"/>
            </a:solidFill>
          </a:ln>
        </p:spPr>
        <p:txBody>
          <a:bodyPr wrap="square" rtlCol="0">
            <a:spAutoFit/>
          </a:bodyPr>
          <a:lstStyle/>
          <a:p>
            <a:pPr algn="ctr"/>
            <a:r>
              <a:rPr lang="en-US" i="1" dirty="0" smtClean="0"/>
              <a:t>Where do you fit in?</a:t>
            </a:r>
            <a:endParaRPr lang="en-US" i="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r>
              <a:rPr lang="en-US" b="1" dirty="0" smtClean="0"/>
              <a:t>You can change </a:t>
            </a:r>
            <a:r>
              <a:rPr lang="en-US" b="1" dirty="0"/>
              <a:t>posture </a:t>
            </a:r>
            <a:r>
              <a:rPr lang="en-US" b="1" dirty="0" smtClean="0"/>
              <a:t>by </a:t>
            </a:r>
            <a:r>
              <a:rPr lang="en-US" b="1" dirty="0"/>
              <a:t>changing the work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Workplace design</a:t>
            </a:r>
            <a:endParaRPr lang="en-US" dirty="0"/>
          </a:p>
        </p:txBody>
      </p:sp>
      <p:sp>
        <p:nvSpPr>
          <p:cNvPr id="3" name="Content Placeholder 2"/>
          <p:cNvSpPr>
            <a:spLocks noGrp="1"/>
          </p:cNvSpPr>
          <p:nvPr>
            <p:ph type="body" sz="quarter" idx="11"/>
          </p:nvPr>
        </p:nvSpPr>
        <p:spPr>
          <a:xfrm>
            <a:off x="1115616" y="1844824"/>
            <a:ext cx="7543800" cy="4572000"/>
          </a:xfrm>
          <a:prstGeom prst="rect">
            <a:avLst/>
          </a:prstGeom>
        </p:spPr>
        <p:txBody>
          <a:bodyPr/>
          <a:lstStyle/>
          <a:p>
            <a:r>
              <a:rPr lang="en-US" dirty="0" smtClean="0"/>
              <a:t>Fit</a:t>
            </a:r>
          </a:p>
          <a:p>
            <a:r>
              <a:rPr lang="en-US" dirty="0" smtClean="0"/>
              <a:t>Reach</a:t>
            </a:r>
          </a:p>
          <a:p>
            <a:r>
              <a:rPr lang="en-US" dirty="0" smtClean="0"/>
              <a:t>Vision</a:t>
            </a:r>
          </a:p>
          <a:p>
            <a:r>
              <a:rPr lang="en-US" dirty="0" smtClean="0"/>
              <a:t>Access</a:t>
            </a:r>
          </a:p>
          <a:p>
            <a:r>
              <a:rPr lang="en-US" dirty="0" smtClean="0"/>
              <a:t>Movement</a:t>
            </a:r>
          </a:p>
          <a:p>
            <a:r>
              <a:rPr lang="en-US" dirty="0" smtClean="0"/>
              <a:t>Communication</a:t>
            </a:r>
          </a:p>
          <a:p>
            <a:r>
              <a:rPr lang="en-US" dirty="0" smtClean="0"/>
              <a:t>Clothing</a:t>
            </a:r>
            <a:endParaRPr lang="en-US" dirty="0"/>
          </a:p>
        </p:txBody>
      </p:sp>
      <p:sp>
        <p:nvSpPr>
          <p:cNvPr id="5" name="TextBox 4"/>
          <p:cNvSpPr txBox="1"/>
          <p:nvPr/>
        </p:nvSpPr>
        <p:spPr>
          <a:xfrm>
            <a:off x="5076056" y="1844824"/>
            <a:ext cx="2520280" cy="1754326"/>
          </a:xfrm>
          <a:prstGeom prst="rect">
            <a:avLst/>
          </a:prstGeom>
          <a:solidFill>
            <a:srgbClr val="FFFF00"/>
          </a:solidFill>
          <a:ln w="12700">
            <a:solidFill>
              <a:schemeClr val="tx1"/>
            </a:solidFill>
          </a:ln>
        </p:spPr>
        <p:txBody>
          <a:bodyPr wrap="square" rtlCol="0">
            <a:spAutoFit/>
          </a:bodyPr>
          <a:lstStyle/>
          <a:p>
            <a:pPr algn="ctr"/>
            <a:r>
              <a:rPr lang="en-US" dirty="0" smtClean="0"/>
              <a:t>Discuss and describe some work place design situations where each of these criteria must be considered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algn="ctr"/>
            <a:r>
              <a:rPr lang="en-US" dirty="0"/>
              <a:t>In the 1970s I developed the “box”</a:t>
            </a:r>
          </a:p>
        </p:txBody>
      </p:sp>
      <p:sp>
        <p:nvSpPr>
          <p:cNvPr id="8195" name="Rectangle 3"/>
          <p:cNvSpPr>
            <a:spLocks noGrp="1" noChangeArrowheads="1"/>
          </p:cNvSpPr>
          <p:nvPr>
            <p:ph type="body" sz="quarter" idx="11"/>
          </p:nvPr>
        </p:nvSpPr>
        <p:spPr>
          <a:xfrm>
            <a:off x="685800" y="1828800"/>
            <a:ext cx="3166120" cy="4572000"/>
          </a:xfrm>
        </p:spPr>
        <p:txBody>
          <a:bodyPr/>
          <a:lstStyle/>
          <a:p>
            <a:r>
              <a:rPr lang="en-US" sz="2000" dirty="0"/>
              <a:t>Shoulder height of the 5th percentile female</a:t>
            </a:r>
          </a:p>
          <a:p>
            <a:r>
              <a:rPr lang="en-US" sz="2000" dirty="0"/>
              <a:t>Knuckle height of the 95th percentile male</a:t>
            </a:r>
          </a:p>
          <a:p>
            <a:r>
              <a:rPr lang="en-US" sz="2000" dirty="0"/>
              <a:t>Forward functional reach of the 5th percentile female</a:t>
            </a:r>
          </a:p>
          <a:p>
            <a:r>
              <a:rPr lang="en-US" sz="2000" dirty="0"/>
              <a:t>Elbow width</a:t>
            </a:r>
          </a:p>
        </p:txBody>
      </p:sp>
      <p:sp>
        <p:nvSpPr>
          <p:cNvPr id="8197" name="AutoShape 5"/>
          <p:cNvSpPr>
            <a:spLocks noChangeArrowheads="1"/>
          </p:cNvSpPr>
          <p:nvPr/>
        </p:nvSpPr>
        <p:spPr bwMode="auto">
          <a:xfrm>
            <a:off x="5635625" y="3082925"/>
            <a:ext cx="1863725" cy="2379663"/>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8198" name="Line 6"/>
          <p:cNvSpPr>
            <a:spLocks noChangeShapeType="1"/>
          </p:cNvSpPr>
          <p:nvPr/>
        </p:nvSpPr>
        <p:spPr bwMode="auto">
          <a:xfrm>
            <a:off x="5389563" y="3709988"/>
            <a:ext cx="0" cy="2690812"/>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8199" name="Line 7"/>
          <p:cNvSpPr>
            <a:spLocks noChangeShapeType="1"/>
          </p:cNvSpPr>
          <p:nvPr/>
        </p:nvSpPr>
        <p:spPr bwMode="auto">
          <a:xfrm>
            <a:off x="6175375" y="2895600"/>
            <a:ext cx="1422400" cy="0"/>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8200" name="Line 8"/>
          <p:cNvSpPr>
            <a:spLocks noChangeShapeType="1"/>
          </p:cNvSpPr>
          <p:nvPr/>
        </p:nvSpPr>
        <p:spPr bwMode="auto">
          <a:xfrm>
            <a:off x="4800600" y="6400800"/>
            <a:ext cx="2895600" cy="0"/>
          </a:xfrm>
          <a:prstGeom prst="line">
            <a:avLst/>
          </a:prstGeom>
          <a:noFill/>
          <a:ln w="9525">
            <a:solidFill>
              <a:schemeClr val="tx1"/>
            </a:solidFill>
            <a:round/>
            <a:headEnd/>
            <a:tailEnd/>
          </a:ln>
          <a:effectLst/>
        </p:spPr>
        <p:txBody>
          <a:bodyPr wrap="none" anchor="ctr"/>
          <a:lstStyle/>
          <a:p>
            <a:endParaRPr lang="en-US"/>
          </a:p>
        </p:txBody>
      </p:sp>
      <p:sp>
        <p:nvSpPr>
          <p:cNvPr id="8201" name="Line 9"/>
          <p:cNvSpPr>
            <a:spLocks noChangeShapeType="1"/>
          </p:cNvSpPr>
          <p:nvPr/>
        </p:nvSpPr>
        <p:spPr bwMode="auto">
          <a:xfrm flipV="1">
            <a:off x="6126163" y="5462588"/>
            <a:ext cx="0" cy="938212"/>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8202" name="Line 10"/>
          <p:cNvSpPr>
            <a:spLocks noChangeShapeType="1"/>
          </p:cNvSpPr>
          <p:nvPr/>
        </p:nvSpPr>
        <p:spPr bwMode="auto">
          <a:xfrm flipV="1">
            <a:off x="5486400" y="2971800"/>
            <a:ext cx="463550" cy="533400"/>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graphicFrame>
        <p:nvGraphicFramePr>
          <p:cNvPr id="8204" name="Object 12"/>
          <p:cNvGraphicFramePr>
            <a:graphicFrameLocks noChangeAspect="1"/>
          </p:cNvGraphicFramePr>
          <p:nvPr/>
        </p:nvGraphicFramePr>
        <p:xfrm>
          <a:off x="4114800" y="1462088"/>
          <a:ext cx="1295400" cy="5395912"/>
        </p:xfrm>
        <a:graphic>
          <a:graphicData uri="http://schemas.openxmlformats.org/presentationml/2006/ole">
            <p:oleObj spid="_x0000_s17411" name="Clip" r:id="rId4" imgW="1296063" imgH="3934305" progId="">
              <p:embed/>
            </p:oleObj>
          </a:graphicData>
        </a:graphic>
      </p:graphicFrame>
      <p:sp>
        <p:nvSpPr>
          <p:cNvPr id="14" name="TextBox 13"/>
          <p:cNvSpPr txBox="1"/>
          <p:nvPr/>
        </p:nvSpPr>
        <p:spPr>
          <a:xfrm>
            <a:off x="899592" y="5685310"/>
            <a:ext cx="2952328" cy="369332"/>
          </a:xfrm>
          <a:prstGeom prst="rect">
            <a:avLst/>
          </a:prstGeom>
          <a:solidFill>
            <a:srgbClr val="FFFF00"/>
          </a:solidFill>
          <a:ln w="12700">
            <a:solidFill>
              <a:schemeClr val="tx1"/>
            </a:solidFill>
          </a:ln>
        </p:spPr>
        <p:txBody>
          <a:bodyPr wrap="square" rtlCol="0">
            <a:spAutoFit/>
          </a:bodyPr>
          <a:lstStyle/>
          <a:p>
            <a:pPr algn="ctr"/>
            <a:r>
              <a:rPr lang="en-US" i="1" dirty="0" smtClean="0"/>
              <a:t>What is your “box”?</a:t>
            </a:r>
            <a:endParaRPr lang="en-US" i="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n-US" sz="2800" dirty="0"/>
              <a:t>The box can be very simple to remember</a:t>
            </a:r>
          </a:p>
        </p:txBody>
      </p:sp>
      <p:grpSp>
        <p:nvGrpSpPr>
          <p:cNvPr id="2" name="Group 5"/>
          <p:cNvGrpSpPr>
            <a:grpSpLocks/>
          </p:cNvGrpSpPr>
          <p:nvPr/>
        </p:nvGrpSpPr>
        <p:grpSpPr bwMode="auto">
          <a:xfrm>
            <a:off x="1676400" y="1981200"/>
            <a:ext cx="4495800" cy="4267200"/>
            <a:chOff x="2640" y="1296"/>
            <a:chExt cx="2832" cy="2688"/>
          </a:xfrm>
        </p:grpSpPr>
        <p:sp>
          <p:nvSpPr>
            <p:cNvPr id="10246" name="AutoShape 6"/>
            <p:cNvSpPr>
              <a:spLocks noChangeArrowheads="1"/>
            </p:cNvSpPr>
            <p:nvPr/>
          </p:nvSpPr>
          <p:spPr bwMode="auto">
            <a:xfrm>
              <a:off x="3456" y="1440"/>
              <a:ext cx="1824" cy="1824"/>
            </a:xfrm>
            <a:prstGeom prst="cube">
              <a:avLst>
                <a:gd name="adj"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0247" name="Line 7"/>
            <p:cNvSpPr>
              <a:spLocks noChangeShapeType="1"/>
            </p:cNvSpPr>
            <p:nvPr/>
          </p:nvSpPr>
          <p:spPr bwMode="auto">
            <a:xfrm>
              <a:off x="3216" y="1920"/>
              <a:ext cx="0" cy="2064"/>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10248" name="Line 8"/>
            <p:cNvSpPr>
              <a:spLocks noChangeShapeType="1"/>
            </p:cNvSpPr>
            <p:nvPr/>
          </p:nvSpPr>
          <p:spPr bwMode="auto">
            <a:xfrm>
              <a:off x="3984" y="1296"/>
              <a:ext cx="1392" cy="0"/>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10249" name="Line 9"/>
            <p:cNvSpPr>
              <a:spLocks noChangeShapeType="1"/>
            </p:cNvSpPr>
            <p:nvPr/>
          </p:nvSpPr>
          <p:spPr bwMode="auto">
            <a:xfrm>
              <a:off x="2640" y="3984"/>
              <a:ext cx="2832" cy="0"/>
            </a:xfrm>
            <a:prstGeom prst="line">
              <a:avLst/>
            </a:prstGeom>
            <a:noFill/>
            <a:ln w="9525">
              <a:solidFill>
                <a:schemeClr val="tx1"/>
              </a:solidFill>
              <a:round/>
              <a:headEnd/>
              <a:tailEnd/>
            </a:ln>
            <a:effectLst/>
          </p:spPr>
          <p:txBody>
            <a:bodyPr wrap="none" anchor="ctr"/>
            <a:lstStyle/>
            <a:p>
              <a:endParaRPr lang="en-US"/>
            </a:p>
          </p:txBody>
        </p:sp>
        <p:sp>
          <p:nvSpPr>
            <p:cNvPr id="10250" name="Line 10"/>
            <p:cNvSpPr>
              <a:spLocks noChangeShapeType="1"/>
            </p:cNvSpPr>
            <p:nvPr/>
          </p:nvSpPr>
          <p:spPr bwMode="auto">
            <a:xfrm flipV="1">
              <a:off x="3936" y="3264"/>
              <a:ext cx="0" cy="720"/>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sp>
          <p:nvSpPr>
            <p:cNvPr id="10251" name="Line 11"/>
            <p:cNvSpPr>
              <a:spLocks noChangeShapeType="1"/>
            </p:cNvSpPr>
            <p:nvPr/>
          </p:nvSpPr>
          <p:spPr bwMode="auto">
            <a:xfrm flipV="1">
              <a:off x="3312" y="1392"/>
              <a:ext cx="528" cy="528"/>
            </a:xfrm>
            <a:prstGeom prst="line">
              <a:avLst/>
            </a:prstGeom>
            <a:noFill/>
            <a:ln w="28575">
              <a:solidFill>
                <a:schemeClr val="tx1"/>
              </a:solidFill>
              <a:prstDash val="dash"/>
              <a:round/>
              <a:headEnd type="triangle" w="med" len="med"/>
              <a:tailEnd type="triangle" w="med" len="med"/>
            </a:ln>
            <a:effectLst/>
          </p:spPr>
          <p:txBody>
            <a:bodyPr wrap="none" anchor="ctr"/>
            <a:lstStyle/>
            <a:p>
              <a:endParaRPr lang="en-US"/>
            </a:p>
          </p:txBody>
        </p:sp>
      </p:grpSp>
      <p:sp>
        <p:nvSpPr>
          <p:cNvPr id="10252" name="Text Box 12"/>
          <p:cNvSpPr txBox="1">
            <a:spLocks noChangeArrowheads="1"/>
          </p:cNvSpPr>
          <p:nvPr/>
        </p:nvSpPr>
        <p:spPr bwMode="auto">
          <a:xfrm>
            <a:off x="3962400" y="5486400"/>
            <a:ext cx="3276600" cy="461665"/>
          </a:xfrm>
          <a:prstGeom prst="rect">
            <a:avLst/>
          </a:prstGeom>
          <a:noFill/>
          <a:ln w="9525">
            <a:noFill/>
            <a:miter lim="800000"/>
            <a:headEnd/>
            <a:tailEnd/>
          </a:ln>
          <a:effectLst/>
        </p:spPr>
        <p:txBody>
          <a:bodyPr wrap="square">
            <a:spAutoFit/>
          </a:bodyPr>
          <a:lstStyle/>
          <a:p>
            <a:pPr>
              <a:spcBef>
                <a:spcPct val="50000"/>
              </a:spcBef>
            </a:pPr>
            <a:r>
              <a:rPr lang="en-US" dirty="0" smtClean="0"/>
              <a:t>30/75</a:t>
            </a:r>
            <a:r>
              <a:rPr lang="en-US" sz="1600" dirty="0" smtClean="0"/>
              <a:t>(20/50 for sitting)</a:t>
            </a:r>
            <a:endParaRPr lang="en-US" dirty="0"/>
          </a:p>
        </p:txBody>
      </p:sp>
      <p:sp>
        <p:nvSpPr>
          <p:cNvPr id="10253" name="Text Box 13"/>
          <p:cNvSpPr txBox="1">
            <a:spLocks noChangeArrowheads="1"/>
          </p:cNvSpPr>
          <p:nvPr/>
        </p:nvSpPr>
        <p:spPr bwMode="auto">
          <a:xfrm>
            <a:off x="762000" y="4114800"/>
            <a:ext cx="1828800" cy="830997"/>
          </a:xfrm>
          <a:prstGeom prst="rect">
            <a:avLst/>
          </a:prstGeom>
          <a:noFill/>
          <a:ln w="9525">
            <a:noFill/>
            <a:miter lim="800000"/>
            <a:headEnd/>
            <a:tailEnd/>
          </a:ln>
          <a:effectLst/>
        </p:spPr>
        <p:txBody>
          <a:bodyPr wrap="square">
            <a:spAutoFit/>
          </a:bodyPr>
          <a:lstStyle/>
          <a:p>
            <a:pPr>
              <a:spcBef>
                <a:spcPct val="50000"/>
              </a:spcBef>
            </a:pPr>
            <a:r>
              <a:rPr lang="en-US" dirty="0" smtClean="0"/>
              <a:t>50/125</a:t>
            </a:r>
            <a:endParaRPr lang="en-US" sz="1600" dirty="0" smtClean="0"/>
          </a:p>
          <a:p>
            <a:pPr>
              <a:spcBef>
                <a:spcPct val="50000"/>
              </a:spcBef>
            </a:pPr>
            <a:r>
              <a:rPr lang="en-US" sz="1600" dirty="0" smtClean="0"/>
              <a:t>(40/100 for sitting)</a:t>
            </a:r>
            <a:endParaRPr lang="en-US" dirty="0"/>
          </a:p>
        </p:txBody>
      </p:sp>
      <p:sp>
        <p:nvSpPr>
          <p:cNvPr id="10254" name="Text Box 14"/>
          <p:cNvSpPr txBox="1">
            <a:spLocks noChangeArrowheads="1"/>
          </p:cNvSpPr>
          <p:nvPr/>
        </p:nvSpPr>
        <p:spPr bwMode="auto">
          <a:xfrm>
            <a:off x="1676400" y="1981200"/>
            <a:ext cx="1676400" cy="461665"/>
          </a:xfrm>
          <a:prstGeom prst="rect">
            <a:avLst/>
          </a:prstGeom>
          <a:noFill/>
          <a:ln w="9525">
            <a:noFill/>
            <a:miter lim="800000"/>
            <a:headEnd/>
            <a:tailEnd/>
          </a:ln>
          <a:effectLst/>
        </p:spPr>
        <p:txBody>
          <a:bodyPr wrap="square">
            <a:spAutoFit/>
          </a:bodyPr>
          <a:lstStyle/>
          <a:p>
            <a:pPr>
              <a:spcBef>
                <a:spcPct val="50000"/>
              </a:spcBef>
            </a:pPr>
            <a:r>
              <a:rPr lang="en-US" dirty="0" smtClean="0"/>
              <a:t>25/65</a:t>
            </a:r>
            <a:endParaRPr lang="en-US" dirty="0"/>
          </a:p>
        </p:txBody>
      </p:sp>
      <p:sp>
        <p:nvSpPr>
          <p:cNvPr id="10255" name="Text Box 15"/>
          <p:cNvSpPr txBox="1">
            <a:spLocks noChangeArrowheads="1"/>
          </p:cNvSpPr>
          <p:nvPr/>
        </p:nvSpPr>
        <p:spPr bwMode="auto">
          <a:xfrm>
            <a:off x="4114800" y="1524000"/>
            <a:ext cx="1905000" cy="461665"/>
          </a:xfrm>
          <a:prstGeom prst="rect">
            <a:avLst/>
          </a:prstGeom>
          <a:noFill/>
          <a:ln w="9525">
            <a:noFill/>
            <a:miter lim="800000"/>
            <a:headEnd/>
            <a:tailEnd/>
          </a:ln>
          <a:effectLst/>
        </p:spPr>
        <p:txBody>
          <a:bodyPr wrap="square">
            <a:spAutoFit/>
          </a:bodyPr>
          <a:lstStyle/>
          <a:p>
            <a:pPr>
              <a:spcBef>
                <a:spcPct val="50000"/>
              </a:spcBef>
            </a:pPr>
            <a:r>
              <a:rPr lang="en-US" dirty="0" smtClean="0"/>
              <a:t>25/65</a:t>
            </a:r>
            <a:endParaRPr lang="en-US" dirty="0"/>
          </a:p>
        </p:txBody>
      </p:sp>
      <p:sp>
        <p:nvSpPr>
          <p:cNvPr id="10256" name="Text Box 16"/>
          <p:cNvSpPr txBox="1">
            <a:spLocks noChangeArrowheads="1"/>
          </p:cNvSpPr>
          <p:nvPr/>
        </p:nvSpPr>
        <p:spPr bwMode="auto">
          <a:xfrm>
            <a:off x="6588224" y="2442865"/>
            <a:ext cx="2057400" cy="2227263"/>
          </a:xfrm>
          <a:prstGeom prst="rect">
            <a:avLst/>
          </a:prstGeom>
          <a:noFill/>
          <a:ln w="9525">
            <a:noFill/>
            <a:miter lim="800000"/>
            <a:headEnd/>
            <a:tailEnd/>
          </a:ln>
          <a:effectLst/>
        </p:spPr>
        <p:txBody>
          <a:bodyPr>
            <a:spAutoFit/>
          </a:bodyPr>
          <a:lstStyle/>
          <a:p>
            <a:pPr>
              <a:spcBef>
                <a:spcPct val="50000"/>
              </a:spcBef>
            </a:pPr>
            <a:r>
              <a:rPr lang="en-US" sz="2800" i="1" dirty="0">
                <a:solidFill>
                  <a:srgbClr val="890018"/>
                </a:solidFill>
              </a:rPr>
              <a:t>It is very useful for many practical purposes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More </a:t>
            </a:r>
            <a:r>
              <a:rPr lang="en-US" dirty="0" smtClean="0"/>
              <a:t>on </a:t>
            </a:r>
            <a:r>
              <a:rPr lang="en-US" dirty="0"/>
              <a:t>“the box”</a:t>
            </a:r>
          </a:p>
        </p:txBody>
      </p:sp>
      <p:sp>
        <p:nvSpPr>
          <p:cNvPr id="11267" name="Rectangle 3"/>
          <p:cNvSpPr>
            <a:spLocks noGrp="1" noChangeArrowheads="1"/>
          </p:cNvSpPr>
          <p:nvPr>
            <p:ph type="body" sz="quarter" idx="11"/>
          </p:nvPr>
        </p:nvSpPr>
        <p:spPr>
          <a:prstGeom prst="rect">
            <a:avLst/>
          </a:prstGeom>
        </p:spPr>
        <p:txBody>
          <a:bodyPr>
            <a:normAutofit/>
          </a:bodyPr>
          <a:lstStyle/>
          <a:p>
            <a:r>
              <a:rPr lang="en-US" sz="2000" dirty="0"/>
              <a:t>It deals with both </a:t>
            </a:r>
            <a:r>
              <a:rPr lang="en-US" sz="2000" dirty="0" smtClean="0"/>
              <a:t>back, leg and arm </a:t>
            </a:r>
            <a:r>
              <a:rPr lang="en-US" sz="2000" dirty="0"/>
              <a:t>posture</a:t>
            </a:r>
          </a:p>
          <a:p>
            <a:r>
              <a:rPr lang="en-US" sz="2000" b="1" dirty="0"/>
              <a:t>It is in the design domain - it does not measure posture</a:t>
            </a:r>
            <a:endParaRPr lang="en-US" sz="2000" dirty="0"/>
          </a:p>
          <a:p>
            <a:r>
              <a:rPr lang="en-US" sz="2000" dirty="0"/>
              <a:t>It’s zones are </a:t>
            </a:r>
          </a:p>
          <a:p>
            <a:pPr lvl="1"/>
            <a:r>
              <a:rPr lang="en-US" sz="1800" dirty="0"/>
              <a:t>Hand(s) inside the box</a:t>
            </a:r>
          </a:p>
          <a:p>
            <a:pPr lvl="1"/>
            <a:r>
              <a:rPr lang="en-US" sz="1800" dirty="0"/>
              <a:t>At the edge of the box</a:t>
            </a:r>
          </a:p>
          <a:p>
            <a:pPr lvl="1"/>
            <a:r>
              <a:rPr lang="en-US" sz="1800" dirty="0"/>
              <a:t>Outside the box</a:t>
            </a:r>
          </a:p>
          <a:p>
            <a:pPr lvl="1"/>
            <a:r>
              <a:rPr lang="en-US" sz="1800" dirty="0"/>
              <a:t>Outside the box in two dimensions</a:t>
            </a:r>
          </a:p>
          <a:p>
            <a:r>
              <a:rPr lang="en-US" sz="2000" dirty="0"/>
              <a:t>You can add </a:t>
            </a:r>
            <a:r>
              <a:rPr lang="en-US" sz="2000" u="sng" dirty="0"/>
              <a:t>time</a:t>
            </a:r>
            <a:r>
              <a:rPr lang="en-US" sz="2000" dirty="0"/>
              <a:t> to the discussion</a:t>
            </a:r>
          </a:p>
          <a:p>
            <a:pPr lvl="1"/>
            <a:r>
              <a:rPr lang="en-US" sz="1800" dirty="0"/>
              <a:t>5 </a:t>
            </a:r>
            <a:r>
              <a:rPr lang="en-US" sz="1800" dirty="0" err="1"/>
              <a:t>secs</a:t>
            </a:r>
            <a:r>
              <a:rPr lang="en-US" sz="1800" dirty="0"/>
              <a:t>, 10 </a:t>
            </a:r>
            <a:r>
              <a:rPr lang="en-US" sz="1800" dirty="0" err="1"/>
              <a:t>secs</a:t>
            </a:r>
            <a:r>
              <a:rPr lang="en-US" sz="1800" dirty="0"/>
              <a:t>, 50% of job cycle etc</a:t>
            </a:r>
          </a:p>
          <a:p>
            <a:r>
              <a:rPr lang="en-US" sz="2000" dirty="0"/>
              <a:t>The corners may be an issue - </a:t>
            </a:r>
            <a:r>
              <a:rPr lang="en-US" sz="2000" b="1" dirty="0"/>
              <a:t>so round them!</a:t>
            </a:r>
          </a:p>
          <a:p>
            <a:r>
              <a:rPr lang="en-US" sz="2000" dirty="0"/>
              <a:t>The box moves to the sitting base </a:t>
            </a:r>
            <a:r>
              <a:rPr lang="en-US" sz="2000" dirty="0" smtClean="0"/>
              <a:t>posture</a:t>
            </a:r>
          </a:p>
          <a:p>
            <a:endParaRPr lang="en-US" sz="2000" dirty="0" smtClean="0"/>
          </a:p>
          <a:p>
            <a:endParaRPr lang="en-US" sz="2000" dirty="0"/>
          </a:p>
        </p:txBody>
      </p:sp>
      <p:sp>
        <p:nvSpPr>
          <p:cNvPr id="8" name="TextBox 7"/>
          <p:cNvSpPr txBox="1"/>
          <p:nvPr/>
        </p:nvSpPr>
        <p:spPr>
          <a:xfrm>
            <a:off x="899592" y="5733256"/>
            <a:ext cx="5688632" cy="923330"/>
          </a:xfrm>
          <a:prstGeom prst="rect">
            <a:avLst/>
          </a:prstGeom>
          <a:solidFill>
            <a:srgbClr val="FFFF00"/>
          </a:solidFill>
          <a:ln w="12700">
            <a:solidFill>
              <a:schemeClr val="tx1"/>
            </a:solidFill>
          </a:ln>
        </p:spPr>
        <p:txBody>
          <a:bodyPr wrap="square" rtlCol="0">
            <a:spAutoFit/>
          </a:bodyPr>
          <a:lstStyle/>
          <a:p>
            <a:pPr algn="ctr"/>
            <a:r>
              <a:rPr lang="en-US" i="1" dirty="0" smtClean="0"/>
              <a:t>Perhaps we should use a large ball instead of a box. Where would the center of the ball be located? What would be its diameter?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rmAutofit fontScale="90000"/>
          </a:bodyPr>
          <a:lstStyle/>
          <a:p>
            <a:r>
              <a:rPr lang="en-US"/>
              <a:t>How high should a computer screen be?</a:t>
            </a:r>
          </a:p>
        </p:txBody>
      </p:sp>
      <p:sp>
        <p:nvSpPr>
          <p:cNvPr id="7" name="Text Placeholder 6"/>
          <p:cNvSpPr>
            <a:spLocks noGrp="1"/>
          </p:cNvSpPr>
          <p:nvPr>
            <p:ph type="body" sz="quarter" idx="11"/>
          </p:nvPr>
        </p:nvSpPr>
        <p:spPr/>
        <p:txBody>
          <a:bodyPr/>
          <a:lstStyle/>
          <a:p>
            <a:endParaRPr lang="en-US"/>
          </a:p>
        </p:txBody>
      </p:sp>
      <p:graphicFrame>
        <p:nvGraphicFramePr>
          <p:cNvPr id="9221" name="Object 5"/>
          <p:cNvGraphicFramePr>
            <a:graphicFrameLocks noChangeAspect="1"/>
          </p:cNvGraphicFramePr>
          <p:nvPr/>
        </p:nvGraphicFramePr>
        <p:xfrm>
          <a:off x="1828800" y="1524000"/>
          <a:ext cx="5638800" cy="4437063"/>
        </p:xfrm>
        <a:graphic>
          <a:graphicData uri="http://schemas.openxmlformats.org/presentationml/2006/ole">
            <p:oleObj spid="_x0000_s18435" name="Clip" r:id="rId4" imgW="4000500" imgH="3148013" progId="">
              <p:embed/>
            </p:oleObj>
          </a:graphicData>
        </a:graphic>
      </p:graphicFrame>
      <p:sp>
        <p:nvSpPr>
          <p:cNvPr id="9222" name="Line 6"/>
          <p:cNvSpPr>
            <a:spLocks noChangeShapeType="1"/>
          </p:cNvSpPr>
          <p:nvPr/>
        </p:nvSpPr>
        <p:spPr bwMode="auto">
          <a:xfrm>
            <a:off x="4419600" y="1981200"/>
            <a:ext cx="3810000" cy="0"/>
          </a:xfrm>
          <a:prstGeom prst="line">
            <a:avLst/>
          </a:prstGeom>
          <a:noFill/>
          <a:ln w="57150">
            <a:solidFill>
              <a:schemeClr val="tx1"/>
            </a:solidFill>
            <a:prstDash val="dash"/>
            <a:round/>
            <a:headEnd/>
            <a:tailEnd/>
          </a:ln>
          <a:effectLst/>
        </p:spPr>
        <p:txBody>
          <a:bodyPr wrap="none" anchor="ctr"/>
          <a:lstStyle/>
          <a:p>
            <a:endParaRPr lang="en-US"/>
          </a:p>
        </p:txBody>
      </p:sp>
      <p:sp>
        <p:nvSpPr>
          <p:cNvPr id="9223" name="Line 7"/>
          <p:cNvSpPr>
            <a:spLocks noChangeShapeType="1"/>
          </p:cNvSpPr>
          <p:nvPr/>
        </p:nvSpPr>
        <p:spPr bwMode="auto">
          <a:xfrm rot="925616">
            <a:off x="4392146" y="2412499"/>
            <a:ext cx="1524000" cy="0"/>
          </a:xfrm>
          <a:prstGeom prst="line">
            <a:avLst/>
          </a:prstGeom>
          <a:noFill/>
          <a:ln w="57150">
            <a:solidFill>
              <a:schemeClr val="tx1"/>
            </a:solidFill>
            <a:prstDash val="dash"/>
            <a:round/>
            <a:headEnd/>
            <a:tailEnd/>
          </a:ln>
          <a:effectLst/>
        </p:spPr>
        <p:txBody>
          <a:bodyPr wrap="none" anchor="ctr"/>
          <a:lstStyle/>
          <a:p>
            <a:endParaRPr lang="en-US"/>
          </a:p>
        </p:txBody>
      </p:sp>
      <p:sp>
        <p:nvSpPr>
          <p:cNvPr id="9224" name="Line 8"/>
          <p:cNvSpPr>
            <a:spLocks noChangeShapeType="1"/>
          </p:cNvSpPr>
          <p:nvPr/>
        </p:nvSpPr>
        <p:spPr bwMode="auto">
          <a:xfrm>
            <a:off x="4495800" y="3581400"/>
            <a:ext cx="0" cy="2286000"/>
          </a:xfrm>
          <a:prstGeom prst="line">
            <a:avLst/>
          </a:prstGeom>
          <a:noFill/>
          <a:ln w="57150">
            <a:solidFill>
              <a:schemeClr val="tx1"/>
            </a:solidFill>
            <a:prstDash val="dash"/>
            <a:round/>
            <a:headEnd type="triangle" w="med" len="med"/>
            <a:tailEnd type="triangle" w="med" len="med"/>
          </a:ln>
          <a:effectLst/>
        </p:spPr>
        <p:txBody>
          <a:bodyPr wrap="none" anchor="ct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en-US"/>
              <a:t>How high should a work bench be?</a:t>
            </a:r>
          </a:p>
        </p:txBody>
      </p:sp>
      <p:sp>
        <p:nvSpPr>
          <p:cNvPr id="14" name="Text Placeholder 13"/>
          <p:cNvSpPr>
            <a:spLocks noGrp="1"/>
          </p:cNvSpPr>
          <p:nvPr>
            <p:ph type="body" sz="quarter" idx="11"/>
          </p:nvPr>
        </p:nvSpPr>
        <p:spPr/>
        <p:txBody>
          <a:bodyPr/>
          <a:lstStyle/>
          <a:p>
            <a:endParaRPr lang="en-US"/>
          </a:p>
        </p:txBody>
      </p:sp>
      <p:graphicFrame>
        <p:nvGraphicFramePr>
          <p:cNvPr id="17411" name="Object 3"/>
          <p:cNvGraphicFramePr>
            <a:graphicFrameLocks noChangeAspect="1"/>
          </p:cNvGraphicFramePr>
          <p:nvPr/>
        </p:nvGraphicFramePr>
        <p:xfrm>
          <a:off x="685800" y="2057400"/>
          <a:ext cx="3025775" cy="3252788"/>
        </p:xfrm>
        <a:graphic>
          <a:graphicData uri="http://schemas.openxmlformats.org/presentationml/2006/ole">
            <p:oleObj spid="_x0000_s19459" name="Clip" r:id="rId4" imgW="3025775" imgH="3252788" progId="">
              <p:embed/>
            </p:oleObj>
          </a:graphicData>
        </a:graphic>
      </p:graphicFrame>
      <p:sp>
        <p:nvSpPr>
          <p:cNvPr id="17412" name="Line 4"/>
          <p:cNvSpPr>
            <a:spLocks noChangeShapeType="1"/>
          </p:cNvSpPr>
          <p:nvPr/>
        </p:nvSpPr>
        <p:spPr bwMode="auto">
          <a:xfrm>
            <a:off x="4495800" y="2971800"/>
            <a:ext cx="2743200" cy="0"/>
          </a:xfrm>
          <a:prstGeom prst="line">
            <a:avLst/>
          </a:prstGeom>
          <a:noFill/>
          <a:ln w="38100">
            <a:solidFill>
              <a:schemeClr val="tx1"/>
            </a:solidFill>
            <a:round/>
            <a:headEnd/>
            <a:tailEnd/>
          </a:ln>
          <a:effectLst/>
        </p:spPr>
        <p:txBody>
          <a:bodyPr wrap="none" anchor="ctr"/>
          <a:lstStyle/>
          <a:p>
            <a:endParaRPr lang="en-US"/>
          </a:p>
        </p:txBody>
      </p:sp>
      <p:sp>
        <p:nvSpPr>
          <p:cNvPr id="17413" name="Line 5"/>
          <p:cNvSpPr>
            <a:spLocks noChangeShapeType="1"/>
          </p:cNvSpPr>
          <p:nvPr/>
        </p:nvSpPr>
        <p:spPr bwMode="auto">
          <a:xfrm>
            <a:off x="5105400" y="3733800"/>
            <a:ext cx="2743200" cy="0"/>
          </a:xfrm>
          <a:prstGeom prst="line">
            <a:avLst/>
          </a:prstGeom>
          <a:noFill/>
          <a:ln w="38100">
            <a:solidFill>
              <a:schemeClr val="tx1"/>
            </a:solidFill>
            <a:round/>
            <a:headEnd/>
            <a:tailEnd/>
          </a:ln>
          <a:effectLst/>
        </p:spPr>
        <p:txBody>
          <a:bodyPr wrap="none" anchor="ctr"/>
          <a:lstStyle/>
          <a:p>
            <a:endParaRPr lang="en-US"/>
          </a:p>
        </p:txBody>
      </p:sp>
      <p:sp>
        <p:nvSpPr>
          <p:cNvPr id="17414" name="Line 6"/>
          <p:cNvSpPr>
            <a:spLocks noChangeShapeType="1"/>
          </p:cNvSpPr>
          <p:nvPr/>
        </p:nvSpPr>
        <p:spPr bwMode="auto">
          <a:xfrm>
            <a:off x="5943600" y="4495800"/>
            <a:ext cx="2743200" cy="0"/>
          </a:xfrm>
          <a:prstGeom prst="line">
            <a:avLst/>
          </a:prstGeom>
          <a:noFill/>
          <a:ln w="38100">
            <a:solidFill>
              <a:schemeClr val="tx1"/>
            </a:solidFill>
            <a:round/>
            <a:headEnd/>
            <a:tailEnd/>
          </a:ln>
          <a:effectLst/>
        </p:spPr>
        <p:txBody>
          <a:bodyPr wrap="none" anchor="ctr"/>
          <a:lstStyle/>
          <a:p>
            <a:endParaRPr lang="en-US"/>
          </a:p>
        </p:txBody>
      </p:sp>
      <p:sp>
        <p:nvSpPr>
          <p:cNvPr id="17415" name="Text Box 7"/>
          <p:cNvSpPr txBox="1">
            <a:spLocks noChangeArrowheads="1"/>
          </p:cNvSpPr>
          <p:nvPr/>
        </p:nvSpPr>
        <p:spPr bwMode="auto">
          <a:xfrm>
            <a:off x="4038600" y="2362200"/>
            <a:ext cx="2743200" cy="457200"/>
          </a:xfrm>
          <a:prstGeom prst="rect">
            <a:avLst/>
          </a:prstGeom>
          <a:noFill/>
          <a:ln w="9525">
            <a:noFill/>
            <a:miter lim="800000"/>
            <a:headEnd/>
            <a:tailEnd/>
          </a:ln>
          <a:effectLst/>
        </p:spPr>
        <p:txBody>
          <a:bodyPr>
            <a:spAutoFit/>
          </a:bodyPr>
          <a:lstStyle/>
          <a:p>
            <a:pPr>
              <a:spcBef>
                <a:spcPct val="50000"/>
              </a:spcBef>
            </a:pPr>
            <a:r>
              <a:rPr lang="en-US"/>
              <a:t>Close visual work</a:t>
            </a:r>
          </a:p>
        </p:txBody>
      </p:sp>
      <p:sp>
        <p:nvSpPr>
          <p:cNvPr id="17416" name="Text Box 8"/>
          <p:cNvSpPr txBox="1">
            <a:spLocks noChangeArrowheads="1"/>
          </p:cNvSpPr>
          <p:nvPr/>
        </p:nvSpPr>
        <p:spPr bwMode="auto">
          <a:xfrm>
            <a:off x="4648200" y="3200400"/>
            <a:ext cx="4191000" cy="457200"/>
          </a:xfrm>
          <a:prstGeom prst="rect">
            <a:avLst/>
          </a:prstGeom>
          <a:noFill/>
          <a:ln w="9525">
            <a:noFill/>
            <a:miter lim="800000"/>
            <a:headEnd/>
            <a:tailEnd/>
          </a:ln>
          <a:effectLst/>
        </p:spPr>
        <p:txBody>
          <a:bodyPr>
            <a:spAutoFit/>
          </a:bodyPr>
          <a:lstStyle/>
          <a:p>
            <a:pPr>
              <a:spcBef>
                <a:spcPct val="50000"/>
              </a:spcBef>
            </a:pPr>
            <a:r>
              <a:rPr lang="en-US"/>
              <a:t>Elbow height - the rule of thumb</a:t>
            </a:r>
          </a:p>
        </p:txBody>
      </p:sp>
      <p:sp>
        <p:nvSpPr>
          <p:cNvPr id="17417" name="Text Box 9"/>
          <p:cNvSpPr txBox="1">
            <a:spLocks noChangeArrowheads="1"/>
          </p:cNvSpPr>
          <p:nvPr/>
        </p:nvSpPr>
        <p:spPr bwMode="auto">
          <a:xfrm>
            <a:off x="5867400" y="3962400"/>
            <a:ext cx="3048000" cy="457200"/>
          </a:xfrm>
          <a:prstGeom prst="rect">
            <a:avLst/>
          </a:prstGeom>
          <a:noFill/>
          <a:ln w="9525">
            <a:noFill/>
            <a:miter lim="800000"/>
            <a:headEnd/>
            <a:tailEnd/>
          </a:ln>
          <a:effectLst/>
        </p:spPr>
        <p:txBody>
          <a:bodyPr>
            <a:spAutoFit/>
          </a:bodyPr>
          <a:lstStyle/>
          <a:p>
            <a:pPr>
              <a:spcBef>
                <a:spcPct val="50000"/>
              </a:spcBef>
            </a:pPr>
            <a:r>
              <a:rPr lang="en-US"/>
              <a:t>Heavy work</a:t>
            </a:r>
          </a:p>
        </p:txBody>
      </p:sp>
      <p:sp>
        <p:nvSpPr>
          <p:cNvPr id="17418" name="Line 10"/>
          <p:cNvSpPr>
            <a:spLocks noChangeShapeType="1"/>
          </p:cNvSpPr>
          <p:nvPr/>
        </p:nvSpPr>
        <p:spPr bwMode="auto">
          <a:xfrm>
            <a:off x="2133600" y="5334000"/>
            <a:ext cx="6781800" cy="0"/>
          </a:xfrm>
          <a:prstGeom prst="line">
            <a:avLst/>
          </a:prstGeom>
          <a:noFill/>
          <a:ln w="9525">
            <a:solidFill>
              <a:schemeClr val="tx1"/>
            </a:solidFill>
            <a:round/>
            <a:headEnd/>
            <a:tailEnd/>
          </a:ln>
          <a:effectLst/>
        </p:spPr>
        <p:txBody>
          <a:bodyPr wrap="none" anchor="ctr"/>
          <a:lstStyle/>
          <a:p>
            <a:endParaRPr lang="en-US"/>
          </a:p>
        </p:txBody>
      </p:sp>
      <p:sp>
        <p:nvSpPr>
          <p:cNvPr id="17419" name="Line 11"/>
          <p:cNvSpPr>
            <a:spLocks noChangeShapeType="1"/>
          </p:cNvSpPr>
          <p:nvPr/>
        </p:nvSpPr>
        <p:spPr bwMode="auto">
          <a:xfrm flipV="1">
            <a:off x="6400800" y="4495800"/>
            <a:ext cx="0" cy="838200"/>
          </a:xfrm>
          <a:prstGeom prst="line">
            <a:avLst/>
          </a:prstGeom>
          <a:noFill/>
          <a:ln w="38100">
            <a:solidFill>
              <a:schemeClr val="tx1"/>
            </a:solidFill>
            <a:prstDash val="dash"/>
            <a:round/>
            <a:headEnd type="triangle" w="med" len="med"/>
            <a:tailEnd type="triangle" w="med" len="med"/>
          </a:ln>
          <a:effectLst/>
        </p:spPr>
        <p:txBody>
          <a:bodyPr wrap="none" anchor="ctr"/>
          <a:lstStyle/>
          <a:p>
            <a:endParaRPr lang="en-US"/>
          </a:p>
        </p:txBody>
      </p:sp>
      <p:sp>
        <p:nvSpPr>
          <p:cNvPr id="17421" name="Line 13"/>
          <p:cNvSpPr>
            <a:spLocks noChangeShapeType="1"/>
          </p:cNvSpPr>
          <p:nvPr/>
        </p:nvSpPr>
        <p:spPr bwMode="auto">
          <a:xfrm flipV="1">
            <a:off x="5334000" y="3733800"/>
            <a:ext cx="0" cy="1600200"/>
          </a:xfrm>
          <a:prstGeom prst="line">
            <a:avLst/>
          </a:prstGeom>
          <a:noFill/>
          <a:ln w="38100">
            <a:solidFill>
              <a:schemeClr val="tx1"/>
            </a:solidFill>
            <a:prstDash val="dash"/>
            <a:round/>
            <a:headEnd type="triangle" w="med" len="med"/>
            <a:tailEnd type="triangle" w="med" len="med"/>
          </a:ln>
          <a:effectLst/>
        </p:spPr>
        <p:txBody>
          <a:bodyPr wrap="none" anchor="ctr"/>
          <a:lstStyle/>
          <a:p>
            <a:endParaRPr lang="en-US"/>
          </a:p>
        </p:txBody>
      </p:sp>
      <p:sp>
        <p:nvSpPr>
          <p:cNvPr id="17422" name="Line 14"/>
          <p:cNvSpPr>
            <a:spLocks noChangeShapeType="1"/>
          </p:cNvSpPr>
          <p:nvPr/>
        </p:nvSpPr>
        <p:spPr bwMode="auto">
          <a:xfrm flipV="1">
            <a:off x="4343400" y="2971800"/>
            <a:ext cx="0" cy="2362200"/>
          </a:xfrm>
          <a:prstGeom prst="line">
            <a:avLst/>
          </a:prstGeom>
          <a:noFill/>
          <a:ln w="38100">
            <a:solidFill>
              <a:schemeClr val="tx1"/>
            </a:solidFill>
            <a:prstDash val="dash"/>
            <a:round/>
            <a:headEnd type="triangle" w="med" len="med"/>
            <a:tailEnd type="triangle" w="med" len="med"/>
          </a:ln>
          <a:effec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28600"/>
            <a:ext cx="9144000" cy="1143000"/>
          </a:xfrm>
          <a:prstGeom prst="rect">
            <a:avLst/>
          </a:prstGeom>
          <a:noFill/>
          <a:ln w="9525">
            <a:noFill/>
            <a:miter lim="800000"/>
            <a:headEnd/>
            <a:tailEnd/>
          </a:ln>
          <a:effectLst/>
        </p:spPr>
        <p:txBody>
          <a:bodyPr anchor="ctr"/>
          <a:lstStyle/>
          <a:p>
            <a:pPr algn="ctr"/>
            <a:endParaRPr lang="en-US" sz="4400" dirty="0">
              <a:solidFill>
                <a:schemeClr val="tx2"/>
              </a:solidFill>
            </a:endParaRPr>
          </a:p>
        </p:txBody>
      </p:sp>
      <p:sp>
        <p:nvSpPr>
          <p:cNvPr id="19459" name="Freeform 3"/>
          <p:cNvSpPr>
            <a:spLocks/>
          </p:cNvSpPr>
          <p:nvPr/>
        </p:nvSpPr>
        <p:spPr bwMode="auto">
          <a:xfrm>
            <a:off x="1752600" y="2362200"/>
            <a:ext cx="5353050" cy="2284413"/>
          </a:xfrm>
          <a:custGeom>
            <a:avLst/>
            <a:gdLst/>
            <a:ahLst/>
            <a:cxnLst>
              <a:cxn ang="0">
                <a:pos x="0" y="1376"/>
              </a:cxn>
              <a:cxn ang="0">
                <a:pos x="429" y="1364"/>
              </a:cxn>
              <a:cxn ang="0">
                <a:pos x="618" y="1250"/>
              </a:cxn>
              <a:cxn ang="0">
                <a:pos x="707" y="1161"/>
              </a:cxn>
              <a:cxn ang="0">
                <a:pos x="846" y="997"/>
              </a:cxn>
              <a:cxn ang="0">
                <a:pos x="909" y="909"/>
              </a:cxn>
              <a:cxn ang="0">
                <a:pos x="972" y="757"/>
              </a:cxn>
              <a:cxn ang="0">
                <a:pos x="1048" y="656"/>
              </a:cxn>
              <a:cxn ang="0">
                <a:pos x="1073" y="606"/>
              </a:cxn>
              <a:cxn ang="0">
                <a:pos x="1111" y="568"/>
              </a:cxn>
              <a:cxn ang="0">
                <a:pos x="1199" y="442"/>
              </a:cxn>
              <a:cxn ang="0">
                <a:pos x="1263" y="379"/>
              </a:cxn>
              <a:cxn ang="0">
                <a:pos x="1616" y="50"/>
              </a:cxn>
              <a:cxn ang="0">
                <a:pos x="1856" y="0"/>
              </a:cxn>
              <a:cxn ang="0">
                <a:pos x="2147" y="38"/>
              </a:cxn>
              <a:cxn ang="0">
                <a:pos x="2172" y="75"/>
              </a:cxn>
              <a:cxn ang="0">
                <a:pos x="2210" y="101"/>
              </a:cxn>
              <a:cxn ang="0">
                <a:pos x="2286" y="202"/>
              </a:cxn>
              <a:cxn ang="0">
                <a:pos x="2336" y="240"/>
              </a:cxn>
              <a:cxn ang="0">
                <a:pos x="2463" y="416"/>
              </a:cxn>
              <a:cxn ang="0">
                <a:pos x="2576" y="644"/>
              </a:cxn>
              <a:cxn ang="0">
                <a:pos x="2589" y="694"/>
              </a:cxn>
              <a:cxn ang="0">
                <a:pos x="2614" y="720"/>
              </a:cxn>
              <a:cxn ang="0">
                <a:pos x="2627" y="770"/>
              </a:cxn>
              <a:cxn ang="0">
                <a:pos x="2690" y="922"/>
              </a:cxn>
              <a:cxn ang="0">
                <a:pos x="2715" y="1010"/>
              </a:cxn>
              <a:cxn ang="0">
                <a:pos x="2766" y="1086"/>
              </a:cxn>
              <a:cxn ang="0">
                <a:pos x="2804" y="1149"/>
              </a:cxn>
              <a:cxn ang="0">
                <a:pos x="2816" y="1187"/>
              </a:cxn>
              <a:cxn ang="0">
                <a:pos x="2892" y="1250"/>
              </a:cxn>
              <a:cxn ang="0">
                <a:pos x="3031" y="1351"/>
              </a:cxn>
              <a:cxn ang="0">
                <a:pos x="3258" y="1439"/>
              </a:cxn>
              <a:cxn ang="0">
                <a:pos x="3372" y="1439"/>
              </a:cxn>
            </a:cxnLst>
            <a:rect l="0" t="0" r="r" b="b"/>
            <a:pathLst>
              <a:path w="3372" h="1439">
                <a:moveTo>
                  <a:pt x="0" y="1376"/>
                </a:moveTo>
                <a:cubicBezTo>
                  <a:pt x="139" y="1412"/>
                  <a:pt x="288" y="1379"/>
                  <a:pt x="429" y="1364"/>
                </a:cubicBezTo>
                <a:cubicBezTo>
                  <a:pt x="499" y="1335"/>
                  <a:pt x="560" y="1298"/>
                  <a:pt x="618" y="1250"/>
                </a:cubicBezTo>
                <a:cubicBezTo>
                  <a:pt x="653" y="1221"/>
                  <a:pt x="668" y="1188"/>
                  <a:pt x="707" y="1161"/>
                </a:cubicBezTo>
                <a:cubicBezTo>
                  <a:pt x="747" y="1101"/>
                  <a:pt x="804" y="1055"/>
                  <a:pt x="846" y="997"/>
                </a:cubicBezTo>
                <a:cubicBezTo>
                  <a:pt x="929" y="881"/>
                  <a:pt x="810" y="1008"/>
                  <a:pt x="909" y="909"/>
                </a:cubicBezTo>
                <a:cubicBezTo>
                  <a:pt x="933" y="860"/>
                  <a:pt x="945" y="805"/>
                  <a:pt x="972" y="757"/>
                </a:cubicBezTo>
                <a:cubicBezTo>
                  <a:pt x="993" y="720"/>
                  <a:pt x="1023" y="690"/>
                  <a:pt x="1048" y="656"/>
                </a:cubicBezTo>
                <a:cubicBezTo>
                  <a:pt x="1059" y="641"/>
                  <a:pt x="1062" y="621"/>
                  <a:pt x="1073" y="606"/>
                </a:cubicBezTo>
                <a:cubicBezTo>
                  <a:pt x="1083" y="591"/>
                  <a:pt x="1100" y="582"/>
                  <a:pt x="1111" y="568"/>
                </a:cubicBezTo>
                <a:cubicBezTo>
                  <a:pt x="1117" y="560"/>
                  <a:pt x="1182" y="459"/>
                  <a:pt x="1199" y="442"/>
                </a:cubicBezTo>
                <a:cubicBezTo>
                  <a:pt x="1220" y="421"/>
                  <a:pt x="1247" y="404"/>
                  <a:pt x="1263" y="379"/>
                </a:cubicBezTo>
                <a:cubicBezTo>
                  <a:pt x="1337" y="266"/>
                  <a:pt x="1486" y="101"/>
                  <a:pt x="1616" y="50"/>
                </a:cubicBezTo>
                <a:cubicBezTo>
                  <a:pt x="1708" y="13"/>
                  <a:pt x="1754" y="10"/>
                  <a:pt x="1856" y="0"/>
                </a:cubicBezTo>
                <a:cubicBezTo>
                  <a:pt x="1951" y="8"/>
                  <a:pt x="2055" y="7"/>
                  <a:pt x="2147" y="38"/>
                </a:cubicBezTo>
                <a:cubicBezTo>
                  <a:pt x="2155" y="50"/>
                  <a:pt x="2161" y="64"/>
                  <a:pt x="2172" y="75"/>
                </a:cubicBezTo>
                <a:cubicBezTo>
                  <a:pt x="2183" y="86"/>
                  <a:pt x="2200" y="89"/>
                  <a:pt x="2210" y="101"/>
                </a:cubicBezTo>
                <a:cubicBezTo>
                  <a:pt x="2272" y="173"/>
                  <a:pt x="2236" y="160"/>
                  <a:pt x="2286" y="202"/>
                </a:cubicBezTo>
                <a:cubicBezTo>
                  <a:pt x="2302" y="215"/>
                  <a:pt x="2322" y="224"/>
                  <a:pt x="2336" y="240"/>
                </a:cubicBezTo>
                <a:cubicBezTo>
                  <a:pt x="2385" y="295"/>
                  <a:pt x="2411" y="366"/>
                  <a:pt x="2463" y="416"/>
                </a:cubicBezTo>
                <a:cubicBezTo>
                  <a:pt x="2482" y="497"/>
                  <a:pt x="2530" y="574"/>
                  <a:pt x="2576" y="644"/>
                </a:cubicBezTo>
                <a:cubicBezTo>
                  <a:pt x="2580" y="661"/>
                  <a:pt x="2581" y="679"/>
                  <a:pt x="2589" y="694"/>
                </a:cubicBezTo>
                <a:cubicBezTo>
                  <a:pt x="2594" y="705"/>
                  <a:pt x="2609" y="709"/>
                  <a:pt x="2614" y="720"/>
                </a:cubicBezTo>
                <a:cubicBezTo>
                  <a:pt x="2622" y="735"/>
                  <a:pt x="2622" y="754"/>
                  <a:pt x="2627" y="770"/>
                </a:cubicBezTo>
                <a:cubicBezTo>
                  <a:pt x="2645" y="829"/>
                  <a:pt x="2657" y="873"/>
                  <a:pt x="2690" y="922"/>
                </a:cubicBezTo>
                <a:cubicBezTo>
                  <a:pt x="2699" y="951"/>
                  <a:pt x="2701" y="983"/>
                  <a:pt x="2715" y="1010"/>
                </a:cubicBezTo>
                <a:cubicBezTo>
                  <a:pt x="2729" y="1037"/>
                  <a:pt x="2766" y="1086"/>
                  <a:pt x="2766" y="1086"/>
                </a:cubicBezTo>
                <a:cubicBezTo>
                  <a:pt x="2800" y="1193"/>
                  <a:pt x="2752" y="1063"/>
                  <a:pt x="2804" y="1149"/>
                </a:cubicBezTo>
                <a:cubicBezTo>
                  <a:pt x="2811" y="1160"/>
                  <a:pt x="2809" y="1176"/>
                  <a:pt x="2816" y="1187"/>
                </a:cubicBezTo>
                <a:cubicBezTo>
                  <a:pt x="2835" y="1216"/>
                  <a:pt x="2864" y="1232"/>
                  <a:pt x="2892" y="1250"/>
                </a:cubicBezTo>
                <a:cubicBezTo>
                  <a:pt x="2929" y="1306"/>
                  <a:pt x="2976" y="1323"/>
                  <a:pt x="3031" y="1351"/>
                </a:cubicBezTo>
                <a:cubicBezTo>
                  <a:pt x="3079" y="1375"/>
                  <a:pt x="3203" y="1439"/>
                  <a:pt x="3258" y="1439"/>
                </a:cubicBezTo>
                <a:cubicBezTo>
                  <a:pt x="3296" y="1439"/>
                  <a:pt x="3334" y="1439"/>
                  <a:pt x="3372" y="1439"/>
                </a:cubicBezTo>
              </a:path>
            </a:pathLst>
          </a:custGeom>
          <a:noFill/>
          <a:ln w="9525">
            <a:solidFill>
              <a:schemeClr val="tx1"/>
            </a:solidFill>
            <a:round/>
            <a:headEnd/>
            <a:tailEnd/>
          </a:ln>
          <a:effectLst/>
        </p:spPr>
        <p:txBody>
          <a:bodyPr wrap="none" anchor="ctr"/>
          <a:lstStyle/>
          <a:p>
            <a:endParaRPr lang="en-US"/>
          </a:p>
        </p:txBody>
      </p:sp>
      <p:sp>
        <p:nvSpPr>
          <p:cNvPr id="19460" name="Line 4"/>
          <p:cNvSpPr>
            <a:spLocks noChangeShapeType="1"/>
          </p:cNvSpPr>
          <p:nvPr/>
        </p:nvSpPr>
        <p:spPr bwMode="auto">
          <a:xfrm>
            <a:off x="1447800" y="5105400"/>
            <a:ext cx="6934200" cy="0"/>
          </a:xfrm>
          <a:prstGeom prst="line">
            <a:avLst/>
          </a:prstGeom>
          <a:noFill/>
          <a:ln w="9525">
            <a:solidFill>
              <a:schemeClr val="tx1"/>
            </a:solidFill>
            <a:round/>
            <a:headEnd/>
            <a:tailEnd/>
          </a:ln>
          <a:effectLst/>
        </p:spPr>
        <p:txBody>
          <a:bodyPr wrap="none" anchor="ctr"/>
          <a:lstStyle/>
          <a:p>
            <a:endParaRPr lang="en-US"/>
          </a:p>
        </p:txBody>
      </p:sp>
      <p:sp>
        <p:nvSpPr>
          <p:cNvPr id="19461" name="Line 5"/>
          <p:cNvSpPr>
            <a:spLocks noChangeShapeType="1"/>
          </p:cNvSpPr>
          <p:nvPr/>
        </p:nvSpPr>
        <p:spPr bwMode="auto">
          <a:xfrm>
            <a:off x="2819400" y="4343400"/>
            <a:ext cx="0" cy="762000"/>
          </a:xfrm>
          <a:prstGeom prst="line">
            <a:avLst/>
          </a:prstGeom>
          <a:noFill/>
          <a:ln w="9525">
            <a:solidFill>
              <a:schemeClr val="tx1"/>
            </a:solidFill>
            <a:round/>
            <a:headEnd/>
            <a:tailEnd/>
          </a:ln>
          <a:effectLst/>
        </p:spPr>
        <p:txBody>
          <a:bodyPr wrap="none" anchor="ctr"/>
          <a:lstStyle/>
          <a:p>
            <a:endParaRPr lang="en-US"/>
          </a:p>
        </p:txBody>
      </p:sp>
      <p:sp>
        <p:nvSpPr>
          <p:cNvPr id="19462" name="Line 6"/>
          <p:cNvSpPr>
            <a:spLocks noChangeShapeType="1"/>
          </p:cNvSpPr>
          <p:nvPr/>
        </p:nvSpPr>
        <p:spPr bwMode="auto">
          <a:xfrm>
            <a:off x="3352800" y="3505200"/>
            <a:ext cx="0" cy="1600200"/>
          </a:xfrm>
          <a:prstGeom prst="line">
            <a:avLst/>
          </a:prstGeom>
          <a:noFill/>
          <a:ln w="9525">
            <a:solidFill>
              <a:schemeClr val="tx1"/>
            </a:solidFill>
            <a:round/>
            <a:headEnd/>
            <a:tailEnd/>
          </a:ln>
          <a:effectLst/>
        </p:spPr>
        <p:txBody>
          <a:bodyPr wrap="none" anchor="ctr"/>
          <a:lstStyle/>
          <a:p>
            <a:endParaRPr lang="en-US"/>
          </a:p>
        </p:txBody>
      </p:sp>
      <p:sp>
        <p:nvSpPr>
          <p:cNvPr id="19463" name="Line 7"/>
          <p:cNvSpPr>
            <a:spLocks noChangeShapeType="1"/>
          </p:cNvSpPr>
          <p:nvPr/>
        </p:nvSpPr>
        <p:spPr bwMode="auto">
          <a:xfrm>
            <a:off x="4724400" y="2362200"/>
            <a:ext cx="0" cy="2743200"/>
          </a:xfrm>
          <a:prstGeom prst="line">
            <a:avLst/>
          </a:prstGeom>
          <a:noFill/>
          <a:ln w="9525">
            <a:solidFill>
              <a:schemeClr val="tx1"/>
            </a:solidFill>
            <a:round/>
            <a:headEnd/>
            <a:tailEnd/>
          </a:ln>
          <a:effectLst/>
        </p:spPr>
        <p:txBody>
          <a:bodyPr wrap="none" anchor="ctr"/>
          <a:lstStyle/>
          <a:p>
            <a:endParaRPr lang="en-US"/>
          </a:p>
        </p:txBody>
      </p:sp>
      <p:sp>
        <p:nvSpPr>
          <p:cNvPr id="19464" name="Line 8"/>
          <p:cNvSpPr>
            <a:spLocks noChangeShapeType="1"/>
          </p:cNvSpPr>
          <p:nvPr/>
        </p:nvSpPr>
        <p:spPr bwMode="auto">
          <a:xfrm>
            <a:off x="5943600" y="3581400"/>
            <a:ext cx="0" cy="1524000"/>
          </a:xfrm>
          <a:prstGeom prst="line">
            <a:avLst/>
          </a:prstGeom>
          <a:noFill/>
          <a:ln w="9525">
            <a:solidFill>
              <a:schemeClr val="tx1"/>
            </a:solidFill>
            <a:round/>
            <a:headEnd/>
            <a:tailEnd/>
          </a:ln>
          <a:effectLst/>
        </p:spPr>
        <p:txBody>
          <a:bodyPr wrap="none" anchor="ctr"/>
          <a:lstStyle/>
          <a:p>
            <a:endParaRPr lang="en-US"/>
          </a:p>
        </p:txBody>
      </p:sp>
      <p:sp>
        <p:nvSpPr>
          <p:cNvPr id="19465" name="Line 9"/>
          <p:cNvSpPr>
            <a:spLocks noChangeShapeType="1"/>
          </p:cNvSpPr>
          <p:nvPr/>
        </p:nvSpPr>
        <p:spPr bwMode="auto">
          <a:xfrm>
            <a:off x="6705600" y="4648200"/>
            <a:ext cx="0" cy="457200"/>
          </a:xfrm>
          <a:prstGeom prst="line">
            <a:avLst/>
          </a:prstGeom>
          <a:noFill/>
          <a:ln w="9525">
            <a:solidFill>
              <a:schemeClr val="tx1"/>
            </a:solidFill>
            <a:round/>
            <a:headEnd/>
            <a:tailEnd/>
          </a:ln>
          <a:effectLst/>
        </p:spPr>
        <p:txBody>
          <a:bodyPr wrap="none" anchor="ctr"/>
          <a:lstStyle/>
          <a:p>
            <a:endParaRPr lang="en-US"/>
          </a:p>
        </p:txBody>
      </p:sp>
      <p:sp>
        <p:nvSpPr>
          <p:cNvPr id="19466" name="Text Box 10"/>
          <p:cNvSpPr txBox="1">
            <a:spLocks noChangeArrowheads="1"/>
          </p:cNvSpPr>
          <p:nvPr/>
        </p:nvSpPr>
        <p:spPr bwMode="auto">
          <a:xfrm>
            <a:off x="2438400" y="5257800"/>
            <a:ext cx="762000" cy="457200"/>
          </a:xfrm>
          <a:prstGeom prst="rect">
            <a:avLst/>
          </a:prstGeom>
          <a:noFill/>
          <a:ln w="9525">
            <a:noFill/>
            <a:miter lim="800000"/>
            <a:headEnd/>
            <a:tailEnd/>
          </a:ln>
          <a:effectLst/>
        </p:spPr>
        <p:txBody>
          <a:bodyPr>
            <a:spAutoFit/>
          </a:bodyPr>
          <a:lstStyle/>
          <a:p>
            <a:pPr>
              <a:spcBef>
                <a:spcPct val="50000"/>
              </a:spcBef>
            </a:pPr>
            <a:r>
              <a:rPr lang="en-US"/>
              <a:t>5%</a:t>
            </a:r>
          </a:p>
        </p:txBody>
      </p:sp>
      <p:sp>
        <p:nvSpPr>
          <p:cNvPr id="19467" name="Text Box 11"/>
          <p:cNvSpPr txBox="1">
            <a:spLocks noChangeArrowheads="1"/>
          </p:cNvSpPr>
          <p:nvPr/>
        </p:nvSpPr>
        <p:spPr bwMode="auto">
          <a:xfrm>
            <a:off x="3124200" y="5257800"/>
            <a:ext cx="838200" cy="457200"/>
          </a:xfrm>
          <a:prstGeom prst="rect">
            <a:avLst/>
          </a:prstGeom>
          <a:noFill/>
          <a:ln w="9525">
            <a:noFill/>
            <a:miter lim="800000"/>
            <a:headEnd/>
            <a:tailEnd/>
          </a:ln>
          <a:effectLst/>
        </p:spPr>
        <p:txBody>
          <a:bodyPr>
            <a:spAutoFit/>
          </a:bodyPr>
          <a:lstStyle/>
          <a:p>
            <a:pPr>
              <a:spcBef>
                <a:spcPct val="50000"/>
              </a:spcBef>
            </a:pPr>
            <a:r>
              <a:rPr lang="en-US"/>
              <a:t>10%</a:t>
            </a:r>
          </a:p>
        </p:txBody>
      </p:sp>
      <p:sp>
        <p:nvSpPr>
          <p:cNvPr id="19468" name="Text Box 12"/>
          <p:cNvSpPr txBox="1">
            <a:spLocks noChangeArrowheads="1"/>
          </p:cNvSpPr>
          <p:nvPr/>
        </p:nvSpPr>
        <p:spPr bwMode="auto">
          <a:xfrm>
            <a:off x="4343400" y="5257800"/>
            <a:ext cx="742950" cy="457200"/>
          </a:xfrm>
          <a:prstGeom prst="rect">
            <a:avLst/>
          </a:prstGeom>
          <a:noFill/>
          <a:ln w="9525">
            <a:noFill/>
            <a:miter lim="800000"/>
            <a:headEnd/>
            <a:tailEnd/>
          </a:ln>
          <a:effectLst/>
        </p:spPr>
        <p:txBody>
          <a:bodyPr wrap="none">
            <a:spAutoFit/>
          </a:bodyPr>
          <a:lstStyle/>
          <a:p>
            <a:r>
              <a:rPr lang="en-US"/>
              <a:t>50%</a:t>
            </a:r>
          </a:p>
        </p:txBody>
      </p:sp>
      <p:sp>
        <p:nvSpPr>
          <p:cNvPr id="19469" name="Text Box 13"/>
          <p:cNvSpPr txBox="1">
            <a:spLocks noChangeArrowheads="1"/>
          </p:cNvSpPr>
          <p:nvPr/>
        </p:nvSpPr>
        <p:spPr bwMode="auto">
          <a:xfrm>
            <a:off x="5562600" y="5257800"/>
            <a:ext cx="762000" cy="457200"/>
          </a:xfrm>
          <a:prstGeom prst="rect">
            <a:avLst/>
          </a:prstGeom>
          <a:noFill/>
          <a:ln w="9525">
            <a:noFill/>
            <a:miter lim="800000"/>
            <a:headEnd/>
            <a:tailEnd/>
          </a:ln>
          <a:effectLst/>
        </p:spPr>
        <p:txBody>
          <a:bodyPr>
            <a:spAutoFit/>
          </a:bodyPr>
          <a:lstStyle/>
          <a:p>
            <a:pPr>
              <a:spcBef>
                <a:spcPct val="50000"/>
              </a:spcBef>
            </a:pPr>
            <a:r>
              <a:rPr lang="en-US"/>
              <a:t>95%</a:t>
            </a:r>
          </a:p>
        </p:txBody>
      </p:sp>
      <p:sp>
        <p:nvSpPr>
          <p:cNvPr id="19470" name="Text Box 14"/>
          <p:cNvSpPr txBox="1">
            <a:spLocks noChangeArrowheads="1"/>
          </p:cNvSpPr>
          <p:nvPr/>
        </p:nvSpPr>
        <p:spPr bwMode="auto">
          <a:xfrm>
            <a:off x="6400800" y="5257800"/>
            <a:ext cx="914400" cy="457200"/>
          </a:xfrm>
          <a:prstGeom prst="rect">
            <a:avLst/>
          </a:prstGeom>
          <a:noFill/>
          <a:ln w="9525">
            <a:noFill/>
            <a:miter lim="800000"/>
            <a:headEnd/>
            <a:tailEnd/>
          </a:ln>
          <a:effectLst/>
        </p:spPr>
        <p:txBody>
          <a:bodyPr>
            <a:spAutoFit/>
          </a:bodyPr>
          <a:lstStyle/>
          <a:p>
            <a:pPr>
              <a:spcBef>
                <a:spcPct val="50000"/>
              </a:spcBef>
            </a:pPr>
            <a:r>
              <a:rPr lang="en-US"/>
              <a:t>99%</a:t>
            </a:r>
          </a:p>
        </p:txBody>
      </p:sp>
      <p:sp>
        <p:nvSpPr>
          <p:cNvPr id="19471" name="Text Box 15"/>
          <p:cNvSpPr txBox="1">
            <a:spLocks noChangeArrowheads="1"/>
          </p:cNvSpPr>
          <p:nvPr/>
        </p:nvSpPr>
        <p:spPr bwMode="auto">
          <a:xfrm>
            <a:off x="5867400" y="5715000"/>
            <a:ext cx="1143000" cy="579438"/>
          </a:xfrm>
          <a:prstGeom prst="rect">
            <a:avLst/>
          </a:prstGeom>
          <a:noFill/>
          <a:ln w="9525">
            <a:noFill/>
            <a:miter lim="800000"/>
            <a:headEnd/>
            <a:tailEnd/>
          </a:ln>
          <a:effectLst/>
        </p:spPr>
        <p:txBody>
          <a:bodyPr>
            <a:spAutoFit/>
          </a:bodyPr>
          <a:lstStyle/>
          <a:p>
            <a:pPr>
              <a:spcBef>
                <a:spcPct val="50000"/>
              </a:spcBef>
            </a:pPr>
            <a:r>
              <a:rPr lang="en-US" sz="3200" b="1" dirty="0">
                <a:solidFill>
                  <a:srgbClr val="890018"/>
                </a:solidFill>
              </a:rPr>
              <a:t>Fit</a:t>
            </a:r>
          </a:p>
        </p:txBody>
      </p:sp>
      <p:sp>
        <p:nvSpPr>
          <p:cNvPr id="19472" name="Text Box 16"/>
          <p:cNvSpPr txBox="1">
            <a:spLocks noChangeArrowheads="1"/>
          </p:cNvSpPr>
          <p:nvPr/>
        </p:nvSpPr>
        <p:spPr bwMode="auto">
          <a:xfrm>
            <a:off x="2590800" y="5715000"/>
            <a:ext cx="1447800" cy="57943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890018"/>
                </a:solidFill>
              </a:rPr>
              <a:t>Reach</a:t>
            </a:r>
          </a:p>
        </p:txBody>
      </p:sp>
      <p:graphicFrame>
        <p:nvGraphicFramePr>
          <p:cNvPr id="19473" name="Object 17"/>
          <p:cNvGraphicFramePr>
            <a:graphicFrameLocks noChangeAspect="1"/>
          </p:cNvGraphicFramePr>
          <p:nvPr/>
        </p:nvGraphicFramePr>
        <p:xfrm>
          <a:off x="6934200" y="1143000"/>
          <a:ext cx="1857375" cy="3995738"/>
        </p:xfrm>
        <a:graphic>
          <a:graphicData uri="http://schemas.openxmlformats.org/presentationml/2006/ole">
            <p:oleObj spid="_x0000_s21508" name="Clip" r:id="rId4" imgW="1857375" imgH="3995738" progId="">
              <p:embed/>
            </p:oleObj>
          </a:graphicData>
        </a:graphic>
      </p:graphicFrame>
      <p:graphicFrame>
        <p:nvGraphicFramePr>
          <p:cNvPr id="19474" name="Object 18"/>
          <p:cNvGraphicFramePr>
            <a:graphicFrameLocks noChangeAspect="1"/>
          </p:cNvGraphicFramePr>
          <p:nvPr/>
        </p:nvGraphicFramePr>
        <p:xfrm>
          <a:off x="304800" y="3429000"/>
          <a:ext cx="1857375" cy="1709738"/>
        </p:xfrm>
        <a:graphic>
          <a:graphicData uri="http://schemas.openxmlformats.org/presentationml/2006/ole">
            <p:oleObj spid="_x0000_s21509" name="Clip" r:id="rId5" imgW="1857375" imgH="3995738" progId="">
              <p:embed/>
            </p:oleObj>
          </a:graphicData>
        </a:graphic>
      </p:graphicFrame>
      <p:sp>
        <p:nvSpPr>
          <p:cNvPr id="19475" name="Oval 19"/>
          <p:cNvSpPr>
            <a:spLocks noChangeArrowheads="1"/>
          </p:cNvSpPr>
          <p:nvPr/>
        </p:nvSpPr>
        <p:spPr bwMode="auto">
          <a:xfrm>
            <a:off x="1524000" y="1524000"/>
            <a:ext cx="533400" cy="457200"/>
          </a:xfrm>
          <a:prstGeom prst="ellipse">
            <a:avLst/>
          </a:prstGeom>
          <a:solidFill>
            <a:srgbClr val="FF9999"/>
          </a:solidFill>
          <a:ln w="57150">
            <a:solidFill>
              <a:schemeClr val="tx1"/>
            </a:solidFill>
            <a:round/>
            <a:headEnd/>
            <a:tailEnd/>
          </a:ln>
          <a:effectLst/>
        </p:spPr>
        <p:txBody>
          <a:bodyPr wrap="none" anchor="ctr"/>
          <a:lstStyle/>
          <a:p>
            <a:endParaRPr lang="en-US"/>
          </a:p>
        </p:txBody>
      </p:sp>
      <p:sp>
        <p:nvSpPr>
          <p:cNvPr id="19476" name="Line 20"/>
          <p:cNvSpPr>
            <a:spLocks noChangeShapeType="1"/>
          </p:cNvSpPr>
          <p:nvPr/>
        </p:nvSpPr>
        <p:spPr bwMode="auto">
          <a:xfrm>
            <a:off x="1790700" y="1981200"/>
            <a:ext cx="0" cy="457200"/>
          </a:xfrm>
          <a:prstGeom prst="line">
            <a:avLst/>
          </a:prstGeom>
          <a:noFill/>
          <a:ln w="57150">
            <a:solidFill>
              <a:schemeClr val="tx1"/>
            </a:solidFill>
            <a:round/>
            <a:headEnd/>
            <a:tailEnd/>
          </a:ln>
          <a:effectLst/>
        </p:spPr>
        <p:txBody>
          <a:bodyPr wrap="none" anchor="ctr"/>
          <a:lstStyle/>
          <a:p>
            <a:endParaRPr lang="en-US"/>
          </a:p>
        </p:txBody>
      </p:sp>
      <p:sp>
        <p:nvSpPr>
          <p:cNvPr id="19477" name="Line 21"/>
          <p:cNvSpPr>
            <a:spLocks noChangeShapeType="1"/>
          </p:cNvSpPr>
          <p:nvPr/>
        </p:nvSpPr>
        <p:spPr bwMode="auto">
          <a:xfrm>
            <a:off x="1562100" y="2209800"/>
            <a:ext cx="457200" cy="0"/>
          </a:xfrm>
          <a:prstGeom prst="line">
            <a:avLst/>
          </a:prstGeom>
          <a:noFill/>
          <a:ln w="57150">
            <a:solidFill>
              <a:schemeClr val="tx1"/>
            </a:solidFill>
            <a:round/>
            <a:headEnd/>
            <a:tailEnd/>
          </a:ln>
          <a:effectLst/>
        </p:spPr>
        <p:txBody>
          <a:bodyPr wrap="none" anchor="ctr"/>
          <a:lstStyle/>
          <a:p>
            <a:endParaRPr lang="en-US"/>
          </a:p>
        </p:txBody>
      </p:sp>
      <p:sp>
        <p:nvSpPr>
          <p:cNvPr id="19478" name="Oval 22"/>
          <p:cNvSpPr>
            <a:spLocks noChangeArrowheads="1"/>
          </p:cNvSpPr>
          <p:nvPr/>
        </p:nvSpPr>
        <p:spPr bwMode="auto">
          <a:xfrm>
            <a:off x="2286000" y="2133600"/>
            <a:ext cx="533400" cy="457200"/>
          </a:xfrm>
          <a:prstGeom prst="ellipse">
            <a:avLst/>
          </a:prstGeom>
          <a:solidFill>
            <a:srgbClr val="0066FF"/>
          </a:solidFill>
          <a:ln w="57150">
            <a:solidFill>
              <a:schemeClr val="tx1"/>
            </a:solidFill>
            <a:round/>
            <a:headEnd/>
            <a:tailEnd/>
          </a:ln>
          <a:effectLst/>
        </p:spPr>
        <p:txBody>
          <a:bodyPr wrap="none" anchor="ctr"/>
          <a:lstStyle/>
          <a:p>
            <a:endParaRPr lang="en-US"/>
          </a:p>
        </p:txBody>
      </p:sp>
      <p:sp>
        <p:nvSpPr>
          <p:cNvPr id="19479" name="Line 23"/>
          <p:cNvSpPr>
            <a:spLocks noChangeShapeType="1"/>
          </p:cNvSpPr>
          <p:nvPr/>
        </p:nvSpPr>
        <p:spPr bwMode="auto">
          <a:xfrm flipV="1">
            <a:off x="2743200" y="1828800"/>
            <a:ext cx="304800" cy="381000"/>
          </a:xfrm>
          <a:prstGeom prst="line">
            <a:avLst/>
          </a:prstGeom>
          <a:noFill/>
          <a:ln w="57150">
            <a:solidFill>
              <a:schemeClr val="tx1"/>
            </a:solidFill>
            <a:round/>
            <a:headEnd/>
            <a:tailEnd type="triangle" w="med" len="med"/>
          </a:ln>
          <a:effectLst/>
        </p:spPr>
        <p:txBody>
          <a:bodyPr wrap="none" anchor="ctr"/>
          <a:lstStyle/>
          <a:p>
            <a:endParaRPr lang="en-US"/>
          </a:p>
        </p:txBody>
      </p:sp>
      <p:sp>
        <p:nvSpPr>
          <p:cNvPr id="24" name="Title 23"/>
          <p:cNvSpPr>
            <a:spLocks noGrp="1"/>
          </p:cNvSpPr>
          <p:nvPr>
            <p:ph type="title"/>
          </p:nvPr>
        </p:nvSpPr>
        <p:spPr>
          <a:xfrm>
            <a:off x="838200" y="515144"/>
            <a:ext cx="7543800" cy="609600"/>
          </a:xfrm>
        </p:spPr>
        <p:txBody>
          <a:bodyPr/>
          <a:lstStyle/>
          <a:p>
            <a:r>
              <a:rPr lang="en-US" dirty="0" smtClean="0"/>
              <a:t>More Rules of Thumb</a:t>
            </a:r>
            <a:br>
              <a:rPr lang="en-US" dirty="0" smtClean="0"/>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838200"/>
            <a:ext cx="7772400" cy="1143000"/>
          </a:xfrm>
        </p:spPr>
        <p:txBody>
          <a:bodyPr>
            <a:normAutofit fontScale="90000"/>
          </a:bodyPr>
          <a:lstStyle/>
          <a:p>
            <a:r>
              <a:rPr lang="en-US" sz="3600" dirty="0">
                <a:solidFill>
                  <a:srgbClr val="890018"/>
                </a:solidFill>
              </a:rPr>
              <a:t>How much headroom should there be in the back seat of a sports car?</a:t>
            </a:r>
          </a:p>
        </p:txBody>
      </p:sp>
      <p:graphicFrame>
        <p:nvGraphicFramePr>
          <p:cNvPr id="20483" name="Object 3"/>
          <p:cNvGraphicFramePr>
            <a:graphicFrameLocks noChangeAspect="1"/>
          </p:cNvGraphicFramePr>
          <p:nvPr/>
        </p:nvGraphicFramePr>
        <p:xfrm>
          <a:off x="5029200" y="4343400"/>
          <a:ext cx="3730625" cy="973138"/>
        </p:xfrm>
        <a:graphic>
          <a:graphicData uri="http://schemas.openxmlformats.org/presentationml/2006/ole">
            <p:oleObj spid="_x0000_s22532" name="Clip" r:id="rId4" imgW="6545263" imgH="1706563" progId="">
              <p:embed/>
            </p:oleObj>
          </a:graphicData>
        </a:graphic>
      </p:graphicFrame>
      <p:graphicFrame>
        <p:nvGraphicFramePr>
          <p:cNvPr id="20484" name="Object 4"/>
          <p:cNvGraphicFramePr>
            <a:graphicFrameLocks noChangeAspect="1"/>
          </p:cNvGraphicFramePr>
          <p:nvPr/>
        </p:nvGraphicFramePr>
        <p:xfrm>
          <a:off x="685800" y="3124200"/>
          <a:ext cx="3730625" cy="2420938"/>
        </p:xfrm>
        <a:graphic>
          <a:graphicData uri="http://schemas.openxmlformats.org/presentationml/2006/ole">
            <p:oleObj spid="_x0000_s22533" name="Clip" r:id="rId5" imgW="6545263" imgH="1706563" progId="">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200" dirty="0"/>
              <a:t>Beyond Fit and Reach </a:t>
            </a:r>
            <a:r>
              <a:rPr lang="en-US" sz="3200" dirty="0" smtClean="0"/>
              <a:t>- </a:t>
            </a:r>
            <a:r>
              <a:rPr lang="en-US" sz="3200" b="1" dirty="0" smtClean="0"/>
              <a:t>Orientation</a:t>
            </a:r>
            <a:endParaRPr lang="en-US" sz="3200" dirty="0"/>
          </a:p>
        </p:txBody>
      </p:sp>
      <p:sp>
        <p:nvSpPr>
          <p:cNvPr id="23555" name="Rectangle 3"/>
          <p:cNvSpPr>
            <a:spLocks noGrp="1" noChangeArrowheads="1"/>
          </p:cNvSpPr>
          <p:nvPr>
            <p:ph type="body" sz="quarter" idx="11"/>
          </p:nvPr>
        </p:nvSpPr>
        <p:spPr>
          <a:xfrm>
            <a:off x="251520" y="1387810"/>
            <a:ext cx="4102224" cy="1202990"/>
          </a:xfrm>
          <a:prstGeom prst="rect">
            <a:avLst/>
          </a:prstGeom>
        </p:spPr>
        <p:txBody>
          <a:bodyPr/>
          <a:lstStyle/>
          <a:p>
            <a:pPr>
              <a:buNone/>
            </a:pPr>
            <a:r>
              <a:rPr lang="en-US" dirty="0" smtClean="0"/>
              <a:t>	The </a:t>
            </a:r>
            <a:r>
              <a:rPr lang="en-US" dirty="0"/>
              <a:t>body works by first moving to the point of interest, adjusting the base posture and then using the arms, wrists and fingers to fine tune.</a:t>
            </a:r>
          </a:p>
        </p:txBody>
      </p:sp>
      <p:grpSp>
        <p:nvGrpSpPr>
          <p:cNvPr id="2" name="Group 10"/>
          <p:cNvGrpSpPr>
            <a:grpSpLocks/>
          </p:cNvGrpSpPr>
          <p:nvPr/>
        </p:nvGrpSpPr>
        <p:grpSpPr bwMode="auto">
          <a:xfrm>
            <a:off x="4114800" y="2133600"/>
            <a:ext cx="5029200" cy="3276600"/>
            <a:chOff x="2592" y="1344"/>
            <a:chExt cx="3168" cy="2064"/>
          </a:xfrm>
        </p:grpSpPr>
        <p:sp>
          <p:nvSpPr>
            <p:cNvPr id="23556" name="AutoShape 4"/>
            <p:cNvSpPr>
              <a:spLocks noChangeArrowheads="1"/>
            </p:cNvSpPr>
            <p:nvPr/>
          </p:nvSpPr>
          <p:spPr bwMode="auto">
            <a:xfrm>
              <a:off x="3600" y="1776"/>
              <a:ext cx="1344" cy="1200"/>
            </a:xfrm>
            <a:prstGeom prst="octagon">
              <a:avLst>
                <a:gd name="adj" fmla="val 29287"/>
              </a:avLst>
            </a:prstGeom>
            <a:solidFill>
              <a:schemeClr val="accent1"/>
            </a:solidFill>
            <a:ln w="9525">
              <a:solidFill>
                <a:schemeClr val="tx1"/>
              </a:solidFill>
              <a:miter lim="800000"/>
              <a:headEnd/>
              <a:tailEnd/>
            </a:ln>
            <a:effectLst/>
          </p:spPr>
          <p:txBody>
            <a:bodyPr wrap="none" anchor="ctr"/>
            <a:lstStyle/>
            <a:p>
              <a:endParaRPr lang="en-US"/>
            </a:p>
          </p:txBody>
        </p:sp>
        <p:sp>
          <p:nvSpPr>
            <p:cNvPr id="23557" name="Text Box 5"/>
            <p:cNvSpPr txBox="1">
              <a:spLocks noChangeArrowheads="1"/>
            </p:cNvSpPr>
            <p:nvPr/>
          </p:nvSpPr>
          <p:spPr bwMode="auto">
            <a:xfrm>
              <a:off x="3984" y="3120"/>
              <a:ext cx="672" cy="288"/>
            </a:xfrm>
            <a:prstGeom prst="rect">
              <a:avLst/>
            </a:prstGeom>
            <a:noFill/>
            <a:ln w="9525">
              <a:noFill/>
              <a:miter lim="800000"/>
              <a:headEnd/>
              <a:tailEnd/>
            </a:ln>
            <a:effectLst/>
          </p:spPr>
          <p:txBody>
            <a:bodyPr>
              <a:spAutoFit/>
            </a:bodyPr>
            <a:lstStyle/>
            <a:p>
              <a:pPr>
                <a:spcBef>
                  <a:spcPct val="50000"/>
                </a:spcBef>
              </a:pPr>
              <a:r>
                <a:rPr lang="en-US"/>
                <a:t>Under</a:t>
              </a:r>
            </a:p>
          </p:txBody>
        </p:sp>
        <p:sp>
          <p:nvSpPr>
            <p:cNvPr id="23558" name="Text Box 6"/>
            <p:cNvSpPr txBox="1">
              <a:spLocks noChangeArrowheads="1"/>
            </p:cNvSpPr>
            <p:nvPr/>
          </p:nvSpPr>
          <p:spPr bwMode="auto">
            <a:xfrm>
              <a:off x="2592" y="2208"/>
              <a:ext cx="768" cy="288"/>
            </a:xfrm>
            <a:prstGeom prst="rect">
              <a:avLst/>
            </a:prstGeom>
            <a:noFill/>
            <a:ln w="9525">
              <a:noFill/>
              <a:miter lim="800000"/>
              <a:headEnd/>
              <a:tailEnd/>
            </a:ln>
            <a:effectLst/>
          </p:spPr>
          <p:txBody>
            <a:bodyPr>
              <a:spAutoFit/>
            </a:bodyPr>
            <a:lstStyle/>
            <a:p>
              <a:pPr>
                <a:spcBef>
                  <a:spcPct val="50000"/>
                </a:spcBef>
              </a:pPr>
              <a:r>
                <a:rPr lang="en-US" dirty="0"/>
                <a:t>In Front</a:t>
              </a:r>
            </a:p>
          </p:txBody>
        </p:sp>
        <p:sp>
          <p:nvSpPr>
            <p:cNvPr id="23559" name="Text Box 7"/>
            <p:cNvSpPr txBox="1">
              <a:spLocks noChangeArrowheads="1"/>
            </p:cNvSpPr>
            <p:nvPr/>
          </p:nvSpPr>
          <p:spPr bwMode="auto">
            <a:xfrm>
              <a:off x="4992" y="2256"/>
              <a:ext cx="768" cy="288"/>
            </a:xfrm>
            <a:prstGeom prst="rect">
              <a:avLst/>
            </a:prstGeom>
            <a:noFill/>
            <a:ln w="9525">
              <a:noFill/>
              <a:miter lim="800000"/>
              <a:headEnd/>
              <a:tailEnd/>
            </a:ln>
            <a:effectLst/>
          </p:spPr>
          <p:txBody>
            <a:bodyPr>
              <a:spAutoFit/>
            </a:bodyPr>
            <a:lstStyle/>
            <a:p>
              <a:pPr>
                <a:spcBef>
                  <a:spcPct val="50000"/>
                </a:spcBef>
              </a:pPr>
              <a:r>
                <a:rPr lang="en-US"/>
                <a:t>Behind</a:t>
              </a:r>
            </a:p>
          </p:txBody>
        </p:sp>
        <p:sp>
          <p:nvSpPr>
            <p:cNvPr id="23560" name="Text Box 8"/>
            <p:cNvSpPr txBox="1">
              <a:spLocks noChangeArrowheads="1"/>
            </p:cNvSpPr>
            <p:nvPr/>
          </p:nvSpPr>
          <p:spPr bwMode="auto">
            <a:xfrm>
              <a:off x="3840" y="1344"/>
              <a:ext cx="1056" cy="288"/>
            </a:xfrm>
            <a:prstGeom prst="rect">
              <a:avLst/>
            </a:prstGeom>
            <a:noFill/>
            <a:ln w="9525">
              <a:noFill/>
              <a:miter lim="800000"/>
              <a:headEnd/>
              <a:tailEnd/>
            </a:ln>
            <a:effectLst/>
          </p:spPr>
          <p:txBody>
            <a:bodyPr>
              <a:spAutoFit/>
            </a:bodyPr>
            <a:lstStyle/>
            <a:p>
              <a:pPr>
                <a:spcBef>
                  <a:spcPct val="50000"/>
                </a:spcBef>
              </a:pPr>
              <a:r>
                <a:rPr lang="en-US"/>
                <a:t>On Top</a:t>
              </a:r>
            </a:p>
          </p:txBody>
        </p:sp>
        <p:sp>
          <p:nvSpPr>
            <p:cNvPr id="23561" name="Oval 9"/>
            <p:cNvSpPr>
              <a:spLocks noChangeArrowheads="1"/>
            </p:cNvSpPr>
            <p:nvPr/>
          </p:nvSpPr>
          <p:spPr bwMode="auto">
            <a:xfrm>
              <a:off x="4176" y="2304"/>
              <a:ext cx="144" cy="144"/>
            </a:xfrm>
            <a:prstGeom prst="ellipse">
              <a:avLst/>
            </a:prstGeom>
            <a:solidFill>
              <a:srgbClr val="FF0000"/>
            </a:solidFill>
            <a:ln w="9525">
              <a:solidFill>
                <a:schemeClr val="tx1"/>
              </a:solidFill>
              <a:round/>
              <a:headEnd/>
              <a:tailEnd/>
            </a:ln>
            <a:effectLst/>
          </p:spPr>
          <p:txBody>
            <a:bodyPr wrap="none" anchor="ctr"/>
            <a:lstStyle/>
            <a:p>
              <a:endParaRPr lang="en-US"/>
            </a:p>
          </p:txBody>
        </p:sp>
      </p:grpSp>
      <p:sp>
        <p:nvSpPr>
          <p:cNvPr id="14" name="Rectangle 13"/>
          <p:cNvSpPr/>
          <p:nvPr/>
        </p:nvSpPr>
        <p:spPr>
          <a:xfrm>
            <a:off x="971600" y="5949280"/>
            <a:ext cx="3670176" cy="369332"/>
          </a:xfrm>
          <a:prstGeom prst="rect">
            <a:avLst/>
          </a:prstGeom>
          <a:solidFill>
            <a:srgbClr val="FFFF00"/>
          </a:solidFill>
          <a:ln w="12700">
            <a:solidFill>
              <a:schemeClr val="tx1"/>
            </a:solidFill>
          </a:ln>
        </p:spPr>
        <p:txBody>
          <a:bodyPr wrap="square">
            <a:spAutoFit/>
          </a:bodyPr>
          <a:lstStyle/>
          <a:p>
            <a:pPr algn="ctr"/>
            <a:r>
              <a:rPr lang="en-US" i="1" dirty="0" smtClean="0"/>
              <a:t>Where does anthropometry fit 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dirty="0"/>
              <a:t>Grasping and Manipulating</a:t>
            </a:r>
          </a:p>
        </p:txBody>
      </p:sp>
      <p:sp>
        <p:nvSpPr>
          <p:cNvPr id="30723" name="Rectangle 3"/>
          <p:cNvSpPr>
            <a:spLocks noGrp="1" noChangeArrowheads="1"/>
          </p:cNvSpPr>
          <p:nvPr>
            <p:ph type="body" sz="quarter" idx="11"/>
          </p:nvPr>
        </p:nvSpPr>
        <p:spPr>
          <a:xfrm>
            <a:off x="685800" y="2021377"/>
            <a:ext cx="4678288" cy="3610930"/>
          </a:xfrm>
          <a:prstGeom prst="rect">
            <a:avLst/>
          </a:prstGeom>
        </p:spPr>
        <p:txBody>
          <a:bodyPr>
            <a:normAutofit/>
          </a:bodyPr>
          <a:lstStyle/>
          <a:p>
            <a:r>
              <a:rPr lang="en-US" sz="2000" dirty="0"/>
              <a:t>Fingers have postures too</a:t>
            </a:r>
          </a:p>
          <a:p>
            <a:r>
              <a:rPr lang="en-US" sz="2000" dirty="0"/>
              <a:t>How big are your hands?</a:t>
            </a:r>
          </a:p>
          <a:p>
            <a:r>
              <a:rPr lang="en-US" sz="2000" dirty="0"/>
              <a:t>How big should handles be?</a:t>
            </a:r>
          </a:p>
          <a:p>
            <a:r>
              <a:rPr lang="en-US" sz="2000" dirty="0"/>
              <a:t>How big should keyboards be?</a:t>
            </a:r>
          </a:p>
          <a:p>
            <a:r>
              <a:rPr lang="en-US" sz="2000" b="1" dirty="0"/>
              <a:t>Length, Width, Circumference, Shape</a:t>
            </a:r>
          </a:p>
          <a:p>
            <a:endParaRPr lang="en-US" dirty="0"/>
          </a:p>
        </p:txBody>
      </p:sp>
      <p:graphicFrame>
        <p:nvGraphicFramePr>
          <p:cNvPr id="30725" name="Object 5"/>
          <p:cNvGraphicFramePr>
            <a:graphicFrameLocks noChangeAspect="1"/>
          </p:cNvGraphicFramePr>
          <p:nvPr/>
        </p:nvGraphicFramePr>
        <p:xfrm>
          <a:off x="7848600" y="3348831"/>
          <a:ext cx="876300" cy="1668463"/>
        </p:xfrm>
        <a:graphic>
          <a:graphicData uri="http://schemas.openxmlformats.org/presentationml/2006/ole">
            <p:oleObj spid="_x0000_s23560" name="Clip" r:id="rId4" imgW="1395413" imgH="2659063" progId="">
              <p:embed/>
            </p:oleObj>
          </a:graphicData>
        </a:graphic>
      </p:graphicFrame>
      <p:graphicFrame>
        <p:nvGraphicFramePr>
          <p:cNvPr id="30728" name="Object 8"/>
          <p:cNvGraphicFramePr>
            <a:graphicFrameLocks noChangeAspect="1"/>
          </p:cNvGraphicFramePr>
          <p:nvPr/>
        </p:nvGraphicFramePr>
        <p:xfrm>
          <a:off x="5527576" y="3364706"/>
          <a:ext cx="1981200" cy="1652588"/>
        </p:xfrm>
        <a:graphic>
          <a:graphicData uri="http://schemas.openxmlformats.org/presentationml/2006/ole">
            <p:oleObj spid="_x0000_s23561" name="Clip" r:id="rId5" imgW="3265488" imgH="2722563" progId="">
              <p:embed/>
            </p:oleObj>
          </a:graphicData>
        </a:graphic>
      </p:graphicFrame>
      <p:graphicFrame>
        <p:nvGraphicFramePr>
          <p:cNvPr id="30730" name="Object 10"/>
          <p:cNvGraphicFramePr>
            <a:graphicFrameLocks noChangeAspect="1"/>
          </p:cNvGraphicFramePr>
          <p:nvPr/>
        </p:nvGraphicFramePr>
        <p:xfrm>
          <a:off x="5791200" y="2362993"/>
          <a:ext cx="1428750" cy="657225"/>
        </p:xfrm>
        <a:graphic>
          <a:graphicData uri="http://schemas.openxmlformats.org/presentationml/2006/ole">
            <p:oleObj spid="_x0000_s23562" name="Clip" r:id="rId6" imgW="5448300" imgH="2506663" progId="">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a:t>The Theater and Stadium Problem</a:t>
            </a:r>
          </a:p>
        </p:txBody>
      </p:sp>
      <p:graphicFrame>
        <p:nvGraphicFramePr>
          <p:cNvPr id="25604" name="Object 4"/>
          <p:cNvGraphicFramePr>
            <a:graphicFrameLocks noChangeAspect="1"/>
          </p:cNvGraphicFramePr>
          <p:nvPr/>
        </p:nvGraphicFramePr>
        <p:xfrm>
          <a:off x="7315200" y="4724400"/>
          <a:ext cx="1611313" cy="1362075"/>
        </p:xfrm>
        <a:graphic>
          <a:graphicData uri="http://schemas.openxmlformats.org/presentationml/2006/ole">
            <p:oleObj spid="_x0000_s24584" name="Clip" r:id="rId4" imgW="6118225" imgH="5173663" progId="">
              <p:embed/>
            </p:oleObj>
          </a:graphicData>
        </a:graphic>
      </p:graphicFrame>
      <p:graphicFrame>
        <p:nvGraphicFramePr>
          <p:cNvPr id="25615" name="Object 15"/>
          <p:cNvGraphicFramePr>
            <a:graphicFrameLocks noChangeAspect="1"/>
          </p:cNvGraphicFramePr>
          <p:nvPr/>
        </p:nvGraphicFramePr>
        <p:xfrm>
          <a:off x="6400800" y="4648200"/>
          <a:ext cx="650875" cy="1422400"/>
        </p:xfrm>
        <a:graphic>
          <a:graphicData uri="http://schemas.openxmlformats.org/presentationml/2006/ole">
            <p:oleObj spid="_x0000_s24585" name="Clip" r:id="rId5" imgW="2765425" imgH="6043613" progId="">
              <p:embed/>
            </p:oleObj>
          </a:graphicData>
        </a:graphic>
      </p:graphicFrame>
      <p:graphicFrame>
        <p:nvGraphicFramePr>
          <p:cNvPr id="25616" name="Object 16"/>
          <p:cNvGraphicFramePr>
            <a:graphicFrameLocks noChangeAspect="1"/>
          </p:cNvGraphicFramePr>
          <p:nvPr/>
        </p:nvGraphicFramePr>
        <p:xfrm>
          <a:off x="5029200" y="4724400"/>
          <a:ext cx="985838" cy="1257300"/>
        </p:xfrm>
        <a:graphic>
          <a:graphicData uri="http://schemas.openxmlformats.org/presentationml/2006/ole">
            <p:oleObj spid="_x0000_s24586" name="Clip" r:id="rId6" imgW="3284538" imgH="4191000" progId="">
              <p:embed/>
            </p:oleObj>
          </a:graphicData>
        </a:graphic>
      </p:graphicFrame>
      <p:grpSp>
        <p:nvGrpSpPr>
          <p:cNvPr id="18" name="Group 17"/>
          <p:cNvGrpSpPr/>
          <p:nvPr/>
        </p:nvGrpSpPr>
        <p:grpSpPr>
          <a:xfrm>
            <a:off x="990600" y="3962400"/>
            <a:ext cx="3886200" cy="1600200"/>
            <a:chOff x="152400" y="3962400"/>
            <a:chExt cx="3886200" cy="1600200"/>
          </a:xfrm>
        </p:grpSpPr>
        <p:sp>
          <p:nvSpPr>
            <p:cNvPr id="25606" name="Line 6"/>
            <p:cNvSpPr>
              <a:spLocks noChangeShapeType="1"/>
            </p:cNvSpPr>
            <p:nvPr/>
          </p:nvSpPr>
          <p:spPr bwMode="auto">
            <a:xfrm>
              <a:off x="381000" y="3962400"/>
              <a:ext cx="1219200" cy="0"/>
            </a:xfrm>
            <a:prstGeom prst="line">
              <a:avLst/>
            </a:prstGeom>
            <a:noFill/>
            <a:ln w="57150">
              <a:solidFill>
                <a:schemeClr val="tx1"/>
              </a:solidFill>
              <a:round/>
              <a:headEnd/>
              <a:tailEnd/>
            </a:ln>
            <a:effectLst/>
          </p:spPr>
          <p:txBody>
            <a:bodyPr wrap="none" anchor="ctr"/>
            <a:lstStyle/>
            <a:p>
              <a:endParaRPr lang="en-US"/>
            </a:p>
          </p:txBody>
        </p:sp>
        <p:sp>
          <p:nvSpPr>
            <p:cNvPr id="25607" name="Line 7"/>
            <p:cNvSpPr>
              <a:spLocks noChangeShapeType="1"/>
            </p:cNvSpPr>
            <p:nvPr/>
          </p:nvSpPr>
          <p:spPr bwMode="auto">
            <a:xfrm>
              <a:off x="1600200" y="4495800"/>
              <a:ext cx="1219200" cy="0"/>
            </a:xfrm>
            <a:prstGeom prst="line">
              <a:avLst/>
            </a:prstGeom>
            <a:noFill/>
            <a:ln w="57150">
              <a:solidFill>
                <a:schemeClr val="tx1"/>
              </a:solidFill>
              <a:round/>
              <a:headEnd/>
              <a:tailEnd/>
            </a:ln>
            <a:effectLst/>
          </p:spPr>
          <p:txBody>
            <a:bodyPr wrap="none" anchor="ctr"/>
            <a:lstStyle/>
            <a:p>
              <a:endParaRPr lang="en-US"/>
            </a:p>
          </p:txBody>
        </p:sp>
        <p:sp>
          <p:nvSpPr>
            <p:cNvPr id="25608" name="Line 8"/>
            <p:cNvSpPr>
              <a:spLocks noChangeShapeType="1"/>
            </p:cNvSpPr>
            <p:nvPr/>
          </p:nvSpPr>
          <p:spPr bwMode="auto">
            <a:xfrm>
              <a:off x="2819400" y="5029200"/>
              <a:ext cx="1219200" cy="0"/>
            </a:xfrm>
            <a:prstGeom prst="line">
              <a:avLst/>
            </a:prstGeom>
            <a:noFill/>
            <a:ln w="57150">
              <a:solidFill>
                <a:schemeClr val="tx1"/>
              </a:solidFill>
              <a:round/>
              <a:headEnd/>
              <a:tailEnd/>
            </a:ln>
            <a:effectLst/>
          </p:spPr>
          <p:txBody>
            <a:bodyPr wrap="none" anchor="ctr"/>
            <a:lstStyle/>
            <a:p>
              <a:endParaRPr lang="en-US"/>
            </a:p>
          </p:txBody>
        </p:sp>
        <p:sp>
          <p:nvSpPr>
            <p:cNvPr id="25609" name="Line 9"/>
            <p:cNvSpPr>
              <a:spLocks noChangeShapeType="1"/>
            </p:cNvSpPr>
            <p:nvPr/>
          </p:nvSpPr>
          <p:spPr bwMode="auto">
            <a:xfrm>
              <a:off x="1600200" y="3962400"/>
              <a:ext cx="0" cy="533400"/>
            </a:xfrm>
            <a:prstGeom prst="line">
              <a:avLst/>
            </a:prstGeom>
            <a:noFill/>
            <a:ln w="57150">
              <a:solidFill>
                <a:schemeClr val="tx1"/>
              </a:solidFill>
              <a:round/>
              <a:headEnd/>
              <a:tailEnd/>
            </a:ln>
            <a:effectLst/>
          </p:spPr>
          <p:txBody>
            <a:bodyPr wrap="none" anchor="ctr"/>
            <a:lstStyle/>
            <a:p>
              <a:endParaRPr lang="en-US"/>
            </a:p>
          </p:txBody>
        </p:sp>
        <p:sp>
          <p:nvSpPr>
            <p:cNvPr id="25610" name="Line 10"/>
            <p:cNvSpPr>
              <a:spLocks noChangeShapeType="1"/>
            </p:cNvSpPr>
            <p:nvPr/>
          </p:nvSpPr>
          <p:spPr bwMode="auto">
            <a:xfrm>
              <a:off x="2819400" y="4495800"/>
              <a:ext cx="0" cy="533400"/>
            </a:xfrm>
            <a:prstGeom prst="line">
              <a:avLst/>
            </a:prstGeom>
            <a:noFill/>
            <a:ln w="57150">
              <a:solidFill>
                <a:schemeClr val="tx1"/>
              </a:solidFill>
              <a:round/>
              <a:headEnd/>
              <a:tailEnd/>
            </a:ln>
            <a:effectLst/>
          </p:spPr>
          <p:txBody>
            <a:bodyPr wrap="none" anchor="ctr"/>
            <a:lstStyle/>
            <a:p>
              <a:endParaRPr lang="en-US"/>
            </a:p>
          </p:txBody>
        </p:sp>
        <p:sp>
          <p:nvSpPr>
            <p:cNvPr id="25611" name="Line 11"/>
            <p:cNvSpPr>
              <a:spLocks noChangeShapeType="1"/>
            </p:cNvSpPr>
            <p:nvPr/>
          </p:nvSpPr>
          <p:spPr bwMode="auto">
            <a:xfrm>
              <a:off x="4038600" y="5029200"/>
              <a:ext cx="0" cy="533400"/>
            </a:xfrm>
            <a:prstGeom prst="line">
              <a:avLst/>
            </a:prstGeom>
            <a:noFill/>
            <a:ln w="57150">
              <a:solidFill>
                <a:schemeClr val="tx1"/>
              </a:solidFill>
              <a:round/>
              <a:headEnd/>
              <a:tailEnd/>
            </a:ln>
            <a:effectLst/>
          </p:spPr>
          <p:txBody>
            <a:bodyPr wrap="none" anchor="ctr"/>
            <a:lstStyle/>
            <a:p>
              <a:endParaRPr lang="en-US"/>
            </a:p>
          </p:txBody>
        </p:sp>
        <p:sp>
          <p:nvSpPr>
            <p:cNvPr id="25617" name="Line 17"/>
            <p:cNvSpPr>
              <a:spLocks noChangeShapeType="1"/>
            </p:cNvSpPr>
            <p:nvPr/>
          </p:nvSpPr>
          <p:spPr bwMode="auto">
            <a:xfrm>
              <a:off x="1143000" y="4038600"/>
              <a:ext cx="0" cy="45720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US"/>
            </a:p>
          </p:txBody>
        </p:sp>
        <p:sp>
          <p:nvSpPr>
            <p:cNvPr id="25618" name="Line 18"/>
            <p:cNvSpPr>
              <a:spLocks noChangeShapeType="1"/>
            </p:cNvSpPr>
            <p:nvPr/>
          </p:nvSpPr>
          <p:spPr bwMode="auto">
            <a:xfrm>
              <a:off x="1600200" y="4724400"/>
              <a:ext cx="1219200"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US"/>
            </a:p>
          </p:txBody>
        </p:sp>
        <p:sp>
          <p:nvSpPr>
            <p:cNvPr id="20" name="TextBox 19"/>
            <p:cNvSpPr txBox="1"/>
            <p:nvPr/>
          </p:nvSpPr>
          <p:spPr>
            <a:xfrm>
              <a:off x="152400" y="4038600"/>
              <a:ext cx="838200" cy="400110"/>
            </a:xfrm>
            <a:prstGeom prst="rect">
              <a:avLst/>
            </a:prstGeom>
            <a:noFill/>
          </p:spPr>
          <p:txBody>
            <a:bodyPr wrap="square" rtlCol="0">
              <a:spAutoFit/>
            </a:bodyPr>
            <a:lstStyle/>
            <a:p>
              <a:r>
                <a:rPr lang="en-US" sz="2000" dirty="0" smtClean="0"/>
                <a:t>X = ?</a:t>
              </a:r>
              <a:endParaRPr lang="en-US" sz="2000" dirty="0"/>
            </a:p>
          </p:txBody>
        </p:sp>
        <p:sp>
          <p:nvSpPr>
            <p:cNvPr id="21" name="TextBox 20"/>
            <p:cNvSpPr txBox="1"/>
            <p:nvPr/>
          </p:nvSpPr>
          <p:spPr>
            <a:xfrm>
              <a:off x="1676400" y="4800600"/>
              <a:ext cx="1066800" cy="400110"/>
            </a:xfrm>
            <a:prstGeom prst="rect">
              <a:avLst/>
            </a:prstGeom>
            <a:noFill/>
          </p:spPr>
          <p:txBody>
            <a:bodyPr wrap="square" rtlCol="0">
              <a:spAutoFit/>
            </a:bodyPr>
            <a:lstStyle/>
            <a:p>
              <a:r>
                <a:rPr lang="en-US" sz="2000" dirty="0" smtClean="0"/>
                <a:t>Y = ?</a:t>
              </a:r>
              <a:endParaRPr lang="en-US" sz="2000" dirty="0"/>
            </a:p>
          </p:txBody>
        </p:sp>
      </p:grpSp>
      <p:sp>
        <p:nvSpPr>
          <p:cNvPr id="22" name="Rectangle 21"/>
          <p:cNvSpPr/>
          <p:nvPr/>
        </p:nvSpPr>
        <p:spPr>
          <a:xfrm>
            <a:off x="1219200" y="3150260"/>
            <a:ext cx="3670176" cy="369332"/>
          </a:xfrm>
          <a:prstGeom prst="rect">
            <a:avLst/>
          </a:prstGeom>
          <a:solidFill>
            <a:srgbClr val="FFFF00"/>
          </a:solidFill>
          <a:ln w="12700">
            <a:solidFill>
              <a:schemeClr val="tx1"/>
            </a:solidFill>
          </a:ln>
        </p:spPr>
        <p:txBody>
          <a:bodyPr wrap="square">
            <a:spAutoFit/>
          </a:bodyPr>
          <a:lstStyle/>
          <a:p>
            <a:pPr algn="ctr"/>
            <a:r>
              <a:rPr lang="en-US" dirty="0" smtClean="0"/>
              <a:t>What should X and Y equal?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lstStyle/>
          <a:p>
            <a:r>
              <a:rPr lang="en-US" dirty="0" smtClean="0"/>
              <a:t>What is a workplace?</a:t>
            </a:r>
            <a:endParaRPr lang="en-US" dirty="0"/>
          </a:p>
        </p:txBody>
      </p:sp>
      <p:sp>
        <p:nvSpPr>
          <p:cNvPr id="3" name="TextBox 2"/>
          <p:cNvSpPr txBox="1"/>
          <p:nvPr/>
        </p:nvSpPr>
        <p:spPr>
          <a:xfrm>
            <a:off x="3491880" y="3635732"/>
            <a:ext cx="2232248" cy="369332"/>
          </a:xfrm>
          <a:prstGeom prst="rect">
            <a:avLst/>
          </a:prstGeom>
          <a:solidFill>
            <a:srgbClr val="FFFF00"/>
          </a:solidFill>
          <a:ln w="12700">
            <a:solidFill>
              <a:schemeClr val="tx1"/>
            </a:solidFill>
          </a:ln>
        </p:spPr>
        <p:txBody>
          <a:bodyPr wrap="square" rtlCol="0">
            <a:spAutoFit/>
          </a:bodyPr>
          <a:lstStyle/>
          <a:p>
            <a:pPr algn="ctr"/>
            <a:r>
              <a:rPr lang="en-US" i="1" dirty="0" smtClean="0"/>
              <a:t>You tell me!</a:t>
            </a:r>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sz="2200" dirty="0"/>
              <a:t>Seat </a:t>
            </a:r>
            <a:r>
              <a:rPr lang="en-US" sz="2200" dirty="0" smtClean="0"/>
              <a:t>Width – how wide should a train / bus seat be?</a:t>
            </a:r>
            <a:endParaRPr lang="en-US" dirty="0"/>
          </a:p>
        </p:txBody>
      </p:sp>
      <p:sp>
        <p:nvSpPr>
          <p:cNvPr id="20" name="Text Placeholder 19"/>
          <p:cNvSpPr>
            <a:spLocks noGrp="1"/>
          </p:cNvSpPr>
          <p:nvPr>
            <p:ph type="body" sz="quarter" idx="11"/>
          </p:nvPr>
        </p:nvSpPr>
        <p:spPr/>
        <p:txBody>
          <a:bodyPr/>
          <a:lstStyle/>
          <a:p>
            <a:endParaRPr lang="en-US"/>
          </a:p>
        </p:txBody>
      </p:sp>
      <p:grpSp>
        <p:nvGrpSpPr>
          <p:cNvPr id="2" name="Group 10"/>
          <p:cNvGrpSpPr>
            <a:grpSpLocks/>
          </p:cNvGrpSpPr>
          <p:nvPr/>
        </p:nvGrpSpPr>
        <p:grpSpPr bwMode="auto">
          <a:xfrm>
            <a:off x="685800" y="3733800"/>
            <a:ext cx="7848600" cy="1219200"/>
            <a:chOff x="1488" y="2064"/>
            <a:chExt cx="3456" cy="576"/>
          </a:xfrm>
        </p:grpSpPr>
        <p:sp>
          <p:nvSpPr>
            <p:cNvPr id="26628" name="Rectangle 4"/>
            <p:cNvSpPr>
              <a:spLocks noChangeArrowheads="1"/>
            </p:cNvSpPr>
            <p:nvPr/>
          </p:nvSpPr>
          <p:spPr bwMode="auto">
            <a:xfrm>
              <a:off x="1488"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sp>
          <p:nvSpPr>
            <p:cNvPr id="26629" name="Rectangle 5"/>
            <p:cNvSpPr>
              <a:spLocks noChangeArrowheads="1"/>
            </p:cNvSpPr>
            <p:nvPr/>
          </p:nvSpPr>
          <p:spPr bwMode="auto">
            <a:xfrm>
              <a:off x="2064"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sp>
          <p:nvSpPr>
            <p:cNvPr id="26630" name="Rectangle 6"/>
            <p:cNvSpPr>
              <a:spLocks noChangeArrowheads="1"/>
            </p:cNvSpPr>
            <p:nvPr/>
          </p:nvSpPr>
          <p:spPr bwMode="auto">
            <a:xfrm>
              <a:off x="2640"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sp>
          <p:nvSpPr>
            <p:cNvPr id="26631" name="Rectangle 7"/>
            <p:cNvSpPr>
              <a:spLocks noChangeArrowheads="1"/>
            </p:cNvSpPr>
            <p:nvPr/>
          </p:nvSpPr>
          <p:spPr bwMode="auto">
            <a:xfrm>
              <a:off x="3216"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sp>
          <p:nvSpPr>
            <p:cNvPr id="26632" name="Rectangle 8"/>
            <p:cNvSpPr>
              <a:spLocks noChangeArrowheads="1"/>
            </p:cNvSpPr>
            <p:nvPr/>
          </p:nvSpPr>
          <p:spPr bwMode="auto">
            <a:xfrm>
              <a:off x="3792"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sp>
          <p:nvSpPr>
            <p:cNvPr id="26633" name="Rectangle 9"/>
            <p:cNvSpPr>
              <a:spLocks noChangeArrowheads="1"/>
            </p:cNvSpPr>
            <p:nvPr/>
          </p:nvSpPr>
          <p:spPr bwMode="auto">
            <a:xfrm>
              <a:off x="4368" y="2064"/>
              <a:ext cx="576" cy="576"/>
            </a:xfrm>
            <a:prstGeom prst="rect">
              <a:avLst/>
            </a:prstGeom>
            <a:solidFill>
              <a:schemeClr val="accent1"/>
            </a:solidFill>
            <a:ln w="57150">
              <a:solidFill>
                <a:schemeClr val="tx1"/>
              </a:solidFill>
              <a:miter lim="800000"/>
              <a:headEnd/>
              <a:tailEnd/>
            </a:ln>
            <a:effectLst/>
          </p:spPr>
          <p:txBody>
            <a:bodyPr wrap="none" anchor="ctr"/>
            <a:lstStyle/>
            <a:p>
              <a:pPr algn="ctr"/>
              <a:endParaRPr lang="en-US"/>
            </a:p>
          </p:txBody>
        </p:sp>
      </p:grpSp>
      <p:graphicFrame>
        <p:nvGraphicFramePr>
          <p:cNvPr id="26635" name="Object 11"/>
          <p:cNvGraphicFramePr>
            <a:graphicFrameLocks noChangeAspect="1"/>
          </p:cNvGraphicFramePr>
          <p:nvPr/>
        </p:nvGraphicFramePr>
        <p:xfrm>
          <a:off x="762000" y="2362200"/>
          <a:ext cx="1219200" cy="1222375"/>
        </p:xfrm>
        <a:graphic>
          <a:graphicData uri="http://schemas.openxmlformats.org/presentationml/2006/ole">
            <p:oleObj spid="_x0000_s25608" name="Clip" r:id="rId4" imgW="4640263" imgH="3825875" progId="">
              <p:embed/>
            </p:oleObj>
          </a:graphicData>
        </a:graphic>
      </p:graphicFrame>
      <p:graphicFrame>
        <p:nvGraphicFramePr>
          <p:cNvPr id="26636" name="Object 12"/>
          <p:cNvGraphicFramePr>
            <a:graphicFrameLocks noChangeAspect="1"/>
          </p:cNvGraphicFramePr>
          <p:nvPr/>
        </p:nvGraphicFramePr>
        <p:xfrm>
          <a:off x="2057400" y="2438400"/>
          <a:ext cx="1219200" cy="1222375"/>
        </p:xfrm>
        <a:graphic>
          <a:graphicData uri="http://schemas.openxmlformats.org/presentationml/2006/ole">
            <p:oleObj spid="_x0000_s25609" name="Clip" r:id="rId5" imgW="4640263" imgH="3825875" progId="">
              <p:embed/>
            </p:oleObj>
          </a:graphicData>
        </a:graphic>
      </p:graphicFrame>
      <p:graphicFrame>
        <p:nvGraphicFramePr>
          <p:cNvPr id="26637" name="Object 13"/>
          <p:cNvGraphicFramePr>
            <a:graphicFrameLocks noChangeAspect="1"/>
          </p:cNvGraphicFramePr>
          <p:nvPr/>
        </p:nvGraphicFramePr>
        <p:xfrm>
          <a:off x="3352800" y="2438400"/>
          <a:ext cx="1219200" cy="1222375"/>
        </p:xfrm>
        <a:graphic>
          <a:graphicData uri="http://schemas.openxmlformats.org/presentationml/2006/ole">
            <p:oleObj spid="_x0000_s25610" name="Clip" r:id="rId6" imgW="4640263" imgH="3825875" progId="">
              <p:embed/>
            </p:oleObj>
          </a:graphicData>
        </a:graphic>
      </p:graphicFrame>
      <p:graphicFrame>
        <p:nvGraphicFramePr>
          <p:cNvPr id="26638" name="Object 14"/>
          <p:cNvGraphicFramePr>
            <a:graphicFrameLocks noChangeAspect="1"/>
          </p:cNvGraphicFramePr>
          <p:nvPr/>
        </p:nvGraphicFramePr>
        <p:xfrm>
          <a:off x="4648200" y="2438400"/>
          <a:ext cx="1219200" cy="1222375"/>
        </p:xfrm>
        <a:graphic>
          <a:graphicData uri="http://schemas.openxmlformats.org/presentationml/2006/ole">
            <p:oleObj spid="_x0000_s25611" name="Clip" r:id="rId7" imgW="4640263" imgH="3825875" progId="">
              <p:embed/>
            </p:oleObj>
          </a:graphicData>
        </a:graphic>
      </p:graphicFrame>
      <p:graphicFrame>
        <p:nvGraphicFramePr>
          <p:cNvPr id="26639" name="Object 15"/>
          <p:cNvGraphicFramePr>
            <a:graphicFrameLocks noChangeAspect="1"/>
          </p:cNvGraphicFramePr>
          <p:nvPr/>
        </p:nvGraphicFramePr>
        <p:xfrm>
          <a:off x="6019800" y="2438400"/>
          <a:ext cx="1219200" cy="1222375"/>
        </p:xfrm>
        <a:graphic>
          <a:graphicData uri="http://schemas.openxmlformats.org/presentationml/2006/ole">
            <p:oleObj spid="_x0000_s25612" name="Clip" r:id="rId8" imgW="4640263" imgH="3825875" progId="">
              <p:embed/>
            </p:oleObj>
          </a:graphicData>
        </a:graphic>
      </p:graphicFrame>
      <p:graphicFrame>
        <p:nvGraphicFramePr>
          <p:cNvPr id="26640" name="Object 16"/>
          <p:cNvGraphicFramePr>
            <a:graphicFrameLocks noChangeAspect="1"/>
          </p:cNvGraphicFramePr>
          <p:nvPr/>
        </p:nvGraphicFramePr>
        <p:xfrm>
          <a:off x="7315200" y="2438400"/>
          <a:ext cx="1219200" cy="1222375"/>
        </p:xfrm>
        <a:graphic>
          <a:graphicData uri="http://schemas.openxmlformats.org/presentationml/2006/ole">
            <p:oleObj spid="_x0000_s25613" name="Clip" r:id="rId9" imgW="4640263" imgH="3825875" progId="">
              <p:embed/>
            </p:oleObj>
          </a:graphicData>
        </a:graphic>
      </p:graphicFrame>
      <p:sp>
        <p:nvSpPr>
          <p:cNvPr id="26641" name="Text Box 17"/>
          <p:cNvSpPr txBox="1">
            <a:spLocks noChangeArrowheads="1"/>
          </p:cNvSpPr>
          <p:nvPr/>
        </p:nvSpPr>
        <p:spPr bwMode="auto">
          <a:xfrm>
            <a:off x="228600" y="5562600"/>
            <a:ext cx="8915400" cy="461665"/>
          </a:xfrm>
          <a:prstGeom prst="rect">
            <a:avLst/>
          </a:prstGeom>
          <a:noFill/>
          <a:ln w="9525">
            <a:noFill/>
            <a:miter lim="800000"/>
            <a:headEnd/>
            <a:tailEnd/>
          </a:ln>
          <a:effectLst/>
        </p:spPr>
        <p:txBody>
          <a:bodyPr>
            <a:spAutoFit/>
          </a:bodyPr>
          <a:lstStyle/>
          <a:p>
            <a:pPr>
              <a:spcBef>
                <a:spcPct val="50000"/>
              </a:spcBef>
            </a:pPr>
            <a:r>
              <a:rPr lang="en-US" sz="2400" dirty="0"/>
              <a:t>Hips, Shoulders, Elbows, Clothes, Bags and Personal Space</a:t>
            </a:r>
          </a:p>
        </p:txBody>
      </p:sp>
      <p:sp>
        <p:nvSpPr>
          <p:cNvPr id="26642" name="Line 18"/>
          <p:cNvSpPr>
            <a:spLocks noChangeShapeType="1"/>
          </p:cNvSpPr>
          <p:nvPr/>
        </p:nvSpPr>
        <p:spPr bwMode="auto">
          <a:xfrm>
            <a:off x="3276600" y="4343400"/>
            <a:ext cx="1371600"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US"/>
          </a:p>
        </p:txBody>
      </p:sp>
      <p:sp>
        <p:nvSpPr>
          <p:cNvPr id="21" name="Line 18"/>
          <p:cNvSpPr>
            <a:spLocks noChangeShapeType="1"/>
          </p:cNvSpPr>
          <p:nvPr/>
        </p:nvSpPr>
        <p:spPr bwMode="auto">
          <a:xfrm>
            <a:off x="3276600" y="5105400"/>
            <a:ext cx="1371600" cy="0"/>
          </a:xfrm>
          <a:prstGeom prst="line">
            <a:avLst/>
          </a:prstGeom>
          <a:noFill/>
          <a:ln w="38100">
            <a:solidFill>
              <a:schemeClr val="tx1"/>
            </a:solidFill>
            <a:prstDash val="sysDot"/>
            <a:round/>
            <a:headEnd type="triangle" w="med" len="med"/>
            <a:tailEnd type="triangle" w="med" len="med"/>
          </a:ln>
          <a:effectLst/>
        </p:spPr>
        <p:txBody>
          <a:bodyPr wrap="none" anchor="ctr"/>
          <a:lstStyle/>
          <a:p>
            <a:endParaRPr lang="en-US"/>
          </a:p>
        </p:txBody>
      </p:sp>
      <p:sp>
        <p:nvSpPr>
          <p:cNvPr id="22" name="TextBox 21"/>
          <p:cNvSpPr txBox="1"/>
          <p:nvPr/>
        </p:nvSpPr>
        <p:spPr>
          <a:xfrm>
            <a:off x="3352800" y="5105400"/>
            <a:ext cx="1447800" cy="461665"/>
          </a:xfrm>
          <a:prstGeom prst="rect">
            <a:avLst/>
          </a:prstGeom>
          <a:noFill/>
        </p:spPr>
        <p:txBody>
          <a:bodyPr wrap="square" rtlCol="0">
            <a:spAutoFit/>
          </a:bodyPr>
          <a:lstStyle/>
          <a:p>
            <a:pPr algn="ctr"/>
            <a:r>
              <a:rPr lang="en-US" dirty="0" smtClean="0"/>
              <a:t>W =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Rules of Bum</a:t>
            </a:r>
          </a:p>
        </p:txBody>
      </p:sp>
      <p:sp>
        <p:nvSpPr>
          <p:cNvPr id="27651" name="Rectangle 3"/>
          <p:cNvSpPr>
            <a:spLocks noGrp="1" noChangeArrowheads="1"/>
          </p:cNvSpPr>
          <p:nvPr>
            <p:ph type="body" sz="quarter" idx="11"/>
          </p:nvPr>
        </p:nvSpPr>
        <p:spPr>
          <a:prstGeom prst="rect">
            <a:avLst/>
          </a:prstGeom>
        </p:spPr>
        <p:txBody>
          <a:bodyPr>
            <a:normAutofit/>
          </a:bodyPr>
          <a:lstStyle/>
          <a:p>
            <a:pPr>
              <a:spcBef>
                <a:spcPts val="0"/>
              </a:spcBef>
              <a:spcAft>
                <a:spcPts val="1200"/>
              </a:spcAft>
            </a:pPr>
            <a:r>
              <a:rPr lang="en-US" sz="2800" dirty="0"/>
              <a:t>“</a:t>
            </a:r>
            <a:r>
              <a:rPr lang="en-US" dirty="0"/>
              <a:t>It was normal to erect temporary viewing stands (bleachers) along the route in London of a royal procession. The official directive to the builders of stands was, for some centuries, to allow 18” for each aristocratic behind and 17” for commoners.” - </a:t>
            </a:r>
            <a:r>
              <a:rPr lang="en-US" i="1" dirty="0"/>
              <a:t>the Toronto Transit Commission chose 17” for their subway.</a:t>
            </a:r>
          </a:p>
          <a:p>
            <a:pPr>
              <a:spcBef>
                <a:spcPts val="0"/>
              </a:spcBef>
              <a:spcAft>
                <a:spcPts val="1200"/>
              </a:spcAft>
            </a:pPr>
            <a:r>
              <a:rPr lang="en-US" dirty="0"/>
              <a:t>The rules brought to the table for the Hong Kong Mass Transit design were </a:t>
            </a:r>
            <a:r>
              <a:rPr lang="en-US" b="1" dirty="0" smtClean="0"/>
              <a:t>16</a:t>
            </a:r>
            <a:r>
              <a:rPr lang="en-US" b="1" dirty="0"/>
              <a:t>” to the bum, 16 bums to the ton”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noFill/>
          </a:ln>
        </p:spPr>
        <p:txBody>
          <a:bodyPr anchor="t"/>
          <a:lstStyle/>
          <a:p>
            <a:r>
              <a:rPr lang="en-US" sz="3200" dirty="0" smtClean="0">
                <a:solidFill>
                  <a:schemeClr val="tx1"/>
                </a:solidFill>
              </a:rPr>
              <a:t>Storage racks</a:t>
            </a:r>
            <a:endParaRPr lang="en-US" sz="3200" dirty="0">
              <a:solidFill>
                <a:schemeClr val="tx1"/>
              </a:solidFill>
            </a:endParaRPr>
          </a:p>
        </p:txBody>
      </p:sp>
      <p:sp>
        <p:nvSpPr>
          <p:cNvPr id="13" name="Text Placeholder 12"/>
          <p:cNvSpPr>
            <a:spLocks noGrp="1"/>
          </p:cNvSpPr>
          <p:nvPr>
            <p:ph type="body" sz="quarter" idx="11"/>
          </p:nvPr>
        </p:nvSpPr>
        <p:spPr/>
        <p:txBody>
          <a:bodyPr/>
          <a:lstStyle/>
          <a:p>
            <a:endParaRPr lang="en-US"/>
          </a:p>
        </p:txBody>
      </p:sp>
      <p:cxnSp>
        <p:nvCxnSpPr>
          <p:cNvPr id="7" name="Straight Connector 6"/>
          <p:cNvCxnSpPr/>
          <p:nvPr/>
        </p:nvCxnSpPr>
        <p:spPr>
          <a:xfrm>
            <a:off x="1447800" y="5562600"/>
            <a:ext cx="7162800"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 name="Group 12"/>
          <p:cNvGrpSpPr/>
          <p:nvPr/>
        </p:nvGrpSpPr>
        <p:grpSpPr>
          <a:xfrm>
            <a:off x="4800600" y="1828800"/>
            <a:ext cx="2895600" cy="3733800"/>
            <a:chOff x="4800600" y="1828800"/>
            <a:chExt cx="2895600" cy="3733800"/>
          </a:xfrm>
        </p:grpSpPr>
        <p:sp>
          <p:nvSpPr>
            <p:cNvPr id="23" name="Rectangle 22"/>
            <p:cNvSpPr/>
            <p:nvPr/>
          </p:nvSpPr>
          <p:spPr>
            <a:xfrm>
              <a:off x="4800600" y="5029200"/>
              <a:ext cx="2895600" cy="533400"/>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10</a:t>
              </a:r>
              <a:endParaRPr lang="en-US" sz="3200" b="1" dirty="0">
                <a:solidFill>
                  <a:schemeClr val="tx1"/>
                </a:solidFill>
              </a:endParaRPr>
            </a:p>
          </p:txBody>
        </p:sp>
        <p:sp>
          <p:nvSpPr>
            <p:cNvPr id="24" name="Rectangle 23"/>
            <p:cNvSpPr/>
            <p:nvPr/>
          </p:nvSpPr>
          <p:spPr>
            <a:xfrm>
              <a:off x="4800600" y="4495800"/>
              <a:ext cx="2895600" cy="533400"/>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20</a:t>
              </a:r>
              <a:endParaRPr lang="en-US" sz="3200" b="1" dirty="0">
                <a:solidFill>
                  <a:schemeClr val="tx1"/>
                </a:solidFill>
              </a:endParaRPr>
            </a:p>
          </p:txBody>
        </p:sp>
        <p:sp>
          <p:nvSpPr>
            <p:cNvPr id="25" name="Rectangle 24"/>
            <p:cNvSpPr/>
            <p:nvPr/>
          </p:nvSpPr>
          <p:spPr>
            <a:xfrm>
              <a:off x="4800600" y="3962400"/>
              <a:ext cx="2895600" cy="533400"/>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30</a:t>
              </a:r>
              <a:endParaRPr lang="en-US" sz="3200" b="1" dirty="0">
                <a:solidFill>
                  <a:schemeClr val="tx1"/>
                </a:solidFill>
              </a:endParaRPr>
            </a:p>
          </p:txBody>
        </p:sp>
        <p:sp>
          <p:nvSpPr>
            <p:cNvPr id="26" name="Rectangle 25"/>
            <p:cNvSpPr/>
            <p:nvPr/>
          </p:nvSpPr>
          <p:spPr>
            <a:xfrm>
              <a:off x="4800600" y="3429000"/>
              <a:ext cx="2895600" cy="533400"/>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40</a:t>
              </a:r>
              <a:endParaRPr lang="en-US" sz="3200" b="1" dirty="0">
                <a:solidFill>
                  <a:schemeClr val="tx1"/>
                </a:solidFill>
              </a:endParaRPr>
            </a:p>
          </p:txBody>
        </p:sp>
        <p:sp>
          <p:nvSpPr>
            <p:cNvPr id="27" name="Rectangle 26"/>
            <p:cNvSpPr/>
            <p:nvPr/>
          </p:nvSpPr>
          <p:spPr>
            <a:xfrm>
              <a:off x="4800600" y="2895600"/>
              <a:ext cx="2895600" cy="533400"/>
            </a:xfrm>
            <a:prstGeom prst="rect">
              <a:avLst/>
            </a:prstGeom>
            <a:solidFill>
              <a:srgbClr val="00B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50</a:t>
              </a:r>
              <a:endParaRPr lang="en-US" sz="3200" b="1" dirty="0">
                <a:solidFill>
                  <a:schemeClr val="tx1"/>
                </a:solidFill>
              </a:endParaRPr>
            </a:p>
          </p:txBody>
        </p:sp>
        <p:sp>
          <p:nvSpPr>
            <p:cNvPr id="28" name="Rectangle 27"/>
            <p:cNvSpPr/>
            <p:nvPr/>
          </p:nvSpPr>
          <p:spPr>
            <a:xfrm>
              <a:off x="4800600" y="2362200"/>
              <a:ext cx="2895600" cy="533400"/>
            </a:xfrm>
            <a:prstGeom prst="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60</a:t>
              </a:r>
              <a:endParaRPr lang="en-US" sz="3200" b="1" dirty="0">
                <a:solidFill>
                  <a:schemeClr val="tx1"/>
                </a:solidFill>
              </a:endParaRPr>
            </a:p>
          </p:txBody>
        </p:sp>
        <p:sp>
          <p:nvSpPr>
            <p:cNvPr id="29" name="Rectangle 28"/>
            <p:cNvSpPr/>
            <p:nvPr/>
          </p:nvSpPr>
          <p:spPr>
            <a:xfrm>
              <a:off x="4800600" y="1828800"/>
              <a:ext cx="2895600" cy="533400"/>
            </a:xfrm>
            <a:prstGeom prst="rect">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3200" b="1" dirty="0" smtClean="0">
                  <a:solidFill>
                    <a:schemeClr val="tx1"/>
                  </a:solidFill>
                </a:rPr>
                <a:t>70</a:t>
              </a:r>
              <a:endParaRPr lang="en-US" sz="3200" b="1" dirty="0">
                <a:solidFill>
                  <a:schemeClr val="tx1"/>
                </a:solidFill>
              </a:endParaRPr>
            </a:p>
          </p:txBody>
        </p:sp>
      </p:grpSp>
      <p:sp>
        <p:nvSpPr>
          <p:cNvPr id="14" name="Rectangle 13"/>
          <p:cNvSpPr/>
          <p:nvPr/>
        </p:nvSpPr>
        <p:spPr>
          <a:xfrm>
            <a:off x="685800" y="2895600"/>
            <a:ext cx="3670176" cy="646331"/>
          </a:xfrm>
          <a:prstGeom prst="rect">
            <a:avLst/>
          </a:prstGeom>
          <a:solidFill>
            <a:srgbClr val="FFFF00"/>
          </a:solidFill>
          <a:ln w="12700">
            <a:solidFill>
              <a:schemeClr val="tx1"/>
            </a:solidFill>
          </a:ln>
        </p:spPr>
        <p:txBody>
          <a:bodyPr wrap="square">
            <a:spAutoFit/>
          </a:bodyPr>
          <a:lstStyle/>
          <a:p>
            <a:pPr algn="ctr"/>
            <a:r>
              <a:rPr lang="en-US" dirty="0" smtClean="0"/>
              <a:t>Measure some storage racks and see if they comply with these rules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Questions on car design</a:t>
            </a:r>
            <a:endParaRPr lang="en-US" dirty="0"/>
          </a:p>
        </p:txBody>
      </p:sp>
      <p:sp>
        <p:nvSpPr>
          <p:cNvPr id="36867" name="Text Box 3"/>
          <p:cNvSpPr txBox="1">
            <a:spLocks noChangeArrowheads="1"/>
          </p:cNvSpPr>
          <p:nvPr/>
        </p:nvSpPr>
        <p:spPr bwMode="auto">
          <a:xfrm>
            <a:off x="885056" y="1824335"/>
            <a:ext cx="7647384"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890018"/>
                </a:solidFill>
              </a:rPr>
              <a:t>How close should you sit to the air bag?</a:t>
            </a:r>
          </a:p>
        </p:txBody>
      </p:sp>
      <p:sp>
        <p:nvSpPr>
          <p:cNvPr id="36868" name="Text Box 4"/>
          <p:cNvSpPr txBox="1">
            <a:spLocks noChangeArrowheads="1"/>
          </p:cNvSpPr>
          <p:nvPr/>
        </p:nvSpPr>
        <p:spPr bwMode="auto">
          <a:xfrm>
            <a:off x="2843808" y="2286000"/>
            <a:ext cx="4724400" cy="3195638"/>
          </a:xfrm>
          <a:prstGeom prst="rect">
            <a:avLst/>
          </a:prstGeom>
          <a:noFill/>
          <a:ln w="9525">
            <a:noFill/>
            <a:miter lim="800000"/>
            <a:headEnd/>
            <a:tailEnd/>
          </a:ln>
          <a:effectLst/>
        </p:spPr>
        <p:txBody>
          <a:bodyPr>
            <a:spAutoFit/>
          </a:bodyPr>
          <a:lstStyle/>
          <a:p>
            <a:pPr>
              <a:spcBef>
                <a:spcPct val="50000"/>
              </a:spcBef>
            </a:pPr>
            <a:r>
              <a:rPr lang="en-US" dirty="0"/>
              <a:t>How long are your arms?</a:t>
            </a:r>
          </a:p>
          <a:p>
            <a:pPr>
              <a:spcBef>
                <a:spcPct val="50000"/>
              </a:spcBef>
            </a:pPr>
            <a:r>
              <a:rPr lang="en-US" dirty="0"/>
              <a:t>How long are your legs?</a:t>
            </a:r>
          </a:p>
          <a:p>
            <a:pPr>
              <a:spcBef>
                <a:spcPct val="50000"/>
              </a:spcBef>
            </a:pPr>
            <a:r>
              <a:rPr lang="en-US" dirty="0"/>
              <a:t>Are these lengths correlated?</a:t>
            </a:r>
          </a:p>
          <a:p>
            <a:pPr>
              <a:spcBef>
                <a:spcPct val="50000"/>
              </a:spcBef>
            </a:pPr>
            <a:r>
              <a:rPr lang="en-US" dirty="0"/>
              <a:t>What seat back angle do you prefer?</a:t>
            </a:r>
          </a:p>
          <a:p>
            <a:pPr>
              <a:spcBef>
                <a:spcPct val="50000"/>
              </a:spcBef>
            </a:pPr>
            <a:r>
              <a:rPr lang="en-US" dirty="0"/>
              <a:t>How much do you tilt your wheel</a:t>
            </a:r>
          </a:p>
          <a:p>
            <a:pPr>
              <a:spcBef>
                <a:spcPct val="50000"/>
              </a:spcBef>
            </a:pPr>
            <a:endParaRPr lang="en-US" dirty="0"/>
          </a:p>
        </p:txBody>
      </p:sp>
      <p:sp>
        <p:nvSpPr>
          <p:cNvPr id="36869" name="Text Box 5"/>
          <p:cNvSpPr txBox="1">
            <a:spLocks noChangeArrowheads="1"/>
          </p:cNvSpPr>
          <p:nvPr/>
        </p:nvSpPr>
        <p:spPr bwMode="auto">
          <a:xfrm>
            <a:off x="1037456" y="4728865"/>
            <a:ext cx="7494984" cy="461665"/>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890018"/>
                </a:solidFill>
              </a:rPr>
              <a:t>Should we have adjustable </a:t>
            </a:r>
            <a:r>
              <a:rPr lang="en-US" sz="2400" dirty="0" smtClean="0">
                <a:solidFill>
                  <a:srgbClr val="890018"/>
                </a:solidFill>
              </a:rPr>
              <a:t>pedals in cars?</a:t>
            </a:r>
            <a:endParaRPr lang="en-US" sz="2400" dirty="0">
              <a:solidFill>
                <a:srgbClr val="890018"/>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Fitting Trials</a:t>
            </a:r>
          </a:p>
        </p:txBody>
      </p:sp>
      <p:sp>
        <p:nvSpPr>
          <p:cNvPr id="37891" name="Rectangle 3"/>
          <p:cNvSpPr>
            <a:spLocks noGrp="1" noChangeArrowheads="1"/>
          </p:cNvSpPr>
          <p:nvPr>
            <p:ph type="body" sz="quarter" idx="11"/>
          </p:nvPr>
        </p:nvSpPr>
        <p:spPr>
          <a:prstGeom prst="rect">
            <a:avLst/>
          </a:prstGeom>
        </p:spPr>
        <p:txBody>
          <a:bodyPr>
            <a:normAutofit fontScale="77500" lnSpcReduction="20000"/>
          </a:bodyPr>
          <a:lstStyle/>
          <a:p>
            <a:pPr>
              <a:lnSpc>
                <a:spcPct val="120000"/>
              </a:lnSpc>
              <a:spcBef>
                <a:spcPts val="0"/>
              </a:spcBef>
              <a:spcAft>
                <a:spcPts val="1200"/>
              </a:spcAft>
            </a:pPr>
            <a:r>
              <a:rPr lang="en-US" sz="2800" dirty="0"/>
              <a:t>First we use</a:t>
            </a:r>
            <a:r>
              <a:rPr lang="en-US" sz="2800" b="1" dirty="0"/>
              <a:t> anthropometry</a:t>
            </a:r>
            <a:r>
              <a:rPr lang="en-US" sz="2800" dirty="0"/>
              <a:t> to get to the ball park</a:t>
            </a:r>
          </a:p>
          <a:p>
            <a:pPr>
              <a:lnSpc>
                <a:spcPct val="120000"/>
              </a:lnSpc>
              <a:spcBef>
                <a:spcPts val="0"/>
              </a:spcBef>
              <a:spcAft>
                <a:spcPts val="1200"/>
              </a:spcAft>
            </a:pPr>
            <a:r>
              <a:rPr lang="en-US" sz="2800" dirty="0"/>
              <a:t>Then we design an </a:t>
            </a:r>
            <a:r>
              <a:rPr lang="en-US" sz="2800" b="1" dirty="0"/>
              <a:t>adjustable physical mockup</a:t>
            </a:r>
            <a:endParaRPr lang="en-US" sz="2800" dirty="0"/>
          </a:p>
          <a:p>
            <a:pPr>
              <a:lnSpc>
                <a:spcPct val="120000"/>
              </a:lnSpc>
              <a:spcBef>
                <a:spcPts val="0"/>
              </a:spcBef>
              <a:spcAft>
                <a:spcPts val="1200"/>
              </a:spcAft>
            </a:pPr>
            <a:r>
              <a:rPr lang="en-US" sz="2800" dirty="0"/>
              <a:t>We bring in a </a:t>
            </a:r>
            <a:r>
              <a:rPr lang="en-US" sz="2800" b="1" dirty="0"/>
              <a:t>representative sample</a:t>
            </a:r>
            <a:r>
              <a:rPr lang="en-US" sz="2800" dirty="0"/>
              <a:t> of subjects to adjust the mockup to their liking as they go through a series of </a:t>
            </a:r>
            <a:r>
              <a:rPr lang="en-US" sz="2800" b="1" dirty="0"/>
              <a:t>functional trials</a:t>
            </a:r>
            <a:endParaRPr lang="en-US" sz="2800" dirty="0"/>
          </a:p>
          <a:p>
            <a:pPr>
              <a:lnSpc>
                <a:spcPct val="120000"/>
              </a:lnSpc>
              <a:spcBef>
                <a:spcPts val="0"/>
              </a:spcBef>
              <a:spcAft>
                <a:spcPts val="1200"/>
              </a:spcAft>
            </a:pPr>
            <a:r>
              <a:rPr lang="en-US" sz="2800" dirty="0"/>
              <a:t>We use an appropriate experimental design and psychophysical methods of adjustment</a:t>
            </a:r>
          </a:p>
          <a:p>
            <a:pPr lvl="1">
              <a:lnSpc>
                <a:spcPct val="120000"/>
              </a:lnSpc>
              <a:spcBef>
                <a:spcPts val="0"/>
              </a:spcBef>
              <a:spcAft>
                <a:spcPts val="1200"/>
              </a:spcAft>
            </a:pPr>
            <a:r>
              <a:rPr lang="en-US" sz="2400" dirty="0"/>
              <a:t>method of limits, just noticeable differences</a:t>
            </a:r>
          </a:p>
          <a:p>
            <a:pPr>
              <a:lnSpc>
                <a:spcPct val="120000"/>
              </a:lnSpc>
              <a:spcBef>
                <a:spcPts val="0"/>
              </a:spcBef>
              <a:spcAft>
                <a:spcPts val="1200"/>
              </a:spcAft>
            </a:pPr>
            <a:r>
              <a:rPr lang="en-US" sz="2800" b="1" i="1" dirty="0"/>
              <a:t>Sometimes the anthropometric evidence and the fitting trials evidence don’t match - why?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Exercise</a:t>
            </a:r>
            <a:endParaRPr lang="en-US" dirty="0"/>
          </a:p>
        </p:txBody>
      </p:sp>
      <p:sp>
        <p:nvSpPr>
          <p:cNvPr id="3" name="Text Placeholder 2"/>
          <p:cNvSpPr>
            <a:spLocks noGrp="1"/>
          </p:cNvSpPr>
          <p:nvPr>
            <p:ph type="body" sz="quarter" idx="11"/>
          </p:nvPr>
        </p:nvSpPr>
        <p:spPr>
          <a:xfrm>
            <a:off x="685800" y="1387810"/>
            <a:ext cx="7543800" cy="5209542"/>
          </a:xfrm>
        </p:spPr>
        <p:txBody>
          <a:bodyPr>
            <a:normAutofit fontScale="55000" lnSpcReduction="20000"/>
          </a:bodyPr>
          <a:lstStyle/>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Measure the fixed interior dimensions of a vehicle cockpit</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Measure the range of movement of the seat, pedals and yoke / steering wheel</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Obtain population segment lengths (use spreadsheet data and </a:t>
            </a:r>
            <a:r>
              <a:rPr lang="en-US" sz="2500" dirty="0" err="1" smtClean="0">
                <a:latin typeface="Arial" pitchFamily="34" charset="0"/>
                <a:ea typeface="Times New Roman" pitchFamily="18" charset="0"/>
              </a:rPr>
              <a:t>Drillis</a:t>
            </a:r>
            <a:r>
              <a:rPr lang="en-US" sz="2500" dirty="0" smtClean="0">
                <a:latin typeface="Arial" pitchFamily="34" charset="0"/>
                <a:ea typeface="Times New Roman" pitchFamily="18" charset="0"/>
              </a:rPr>
              <a:t> and </a:t>
            </a:r>
            <a:r>
              <a:rPr lang="en-US" sz="2500" dirty="0" err="1" smtClean="0">
                <a:latin typeface="Arial" pitchFamily="34" charset="0"/>
                <a:ea typeface="Times New Roman" pitchFamily="18" charset="0"/>
              </a:rPr>
              <a:t>Contini</a:t>
            </a:r>
            <a:r>
              <a:rPr lang="en-US" sz="2500" dirty="0" smtClean="0">
                <a:latin typeface="Arial" pitchFamily="34" charset="0"/>
                <a:ea typeface="Times New Roman" pitchFamily="18" charset="0"/>
              </a:rPr>
              <a:t> proportions if you wish)</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Assume that the seat angles (seat pan and back rest) are fixed</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Use a reference point at floor level at the front of the airplane</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Develop an Excel spreadsheet model for the anthropometric and workspace dimensions</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Create reach and fit tables for Male and Female 5</a:t>
            </a:r>
            <a:r>
              <a:rPr lang="en-US" sz="2500" baseline="30000" dirty="0" smtClean="0">
                <a:latin typeface="Arial" pitchFamily="34" charset="0"/>
                <a:ea typeface="Times New Roman" pitchFamily="18" charset="0"/>
              </a:rPr>
              <a:t>th</a:t>
            </a:r>
            <a:r>
              <a:rPr lang="en-US" sz="2500" dirty="0" smtClean="0">
                <a:latin typeface="Arial" pitchFamily="34" charset="0"/>
                <a:ea typeface="Times New Roman" pitchFamily="18" charset="0"/>
              </a:rPr>
              <a:t>, 50</a:t>
            </a:r>
            <a:r>
              <a:rPr lang="en-US" sz="2500" baseline="30000" dirty="0" smtClean="0">
                <a:latin typeface="Arial" pitchFamily="34" charset="0"/>
                <a:ea typeface="Times New Roman" pitchFamily="18" charset="0"/>
              </a:rPr>
              <a:t>th</a:t>
            </a:r>
            <a:r>
              <a:rPr lang="en-US" sz="2500" dirty="0" smtClean="0">
                <a:latin typeface="Arial" pitchFamily="34" charset="0"/>
                <a:ea typeface="Times New Roman" pitchFamily="18" charset="0"/>
              </a:rPr>
              <a:t> and 95</a:t>
            </a:r>
            <a:r>
              <a:rPr lang="en-US" sz="2500" baseline="30000" dirty="0" smtClean="0">
                <a:latin typeface="Arial" pitchFamily="34" charset="0"/>
                <a:ea typeface="Times New Roman" pitchFamily="18" charset="0"/>
              </a:rPr>
              <a:t>th</a:t>
            </a:r>
            <a:r>
              <a:rPr lang="en-US" sz="2500" dirty="0" smtClean="0">
                <a:latin typeface="Arial" pitchFamily="34" charset="0"/>
                <a:ea typeface="Times New Roman" pitchFamily="18" charset="0"/>
              </a:rPr>
              <a:t> percentiles</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Assess the population fit and reach proportions with the seat in the full forward / full rearward / full up / full down positions.</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Discuss the model assumptions and shortcomings.</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Discuss how anthropometric dimensions, cabin dimensions and seat adjustment ranges can affect the driver / pilot’s ability to safely perform required tasks.</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Discuss how you would create a Three Dimensional Model</a:t>
            </a:r>
            <a:endParaRPr lang="en-US" sz="2500" dirty="0" smtClean="0">
              <a:latin typeface="Arial" pitchFamily="34" charset="0"/>
            </a:endParaRPr>
          </a:p>
          <a:p>
            <a:pPr marL="457200" indent="-457200" defTabSz="914400">
              <a:lnSpc>
                <a:spcPct val="120000"/>
              </a:lnSpc>
              <a:spcBef>
                <a:spcPct val="0"/>
              </a:spcBef>
              <a:spcAft>
                <a:spcPts val="800"/>
              </a:spcAft>
              <a:buClr>
                <a:schemeClr val="accent2">
                  <a:lumMod val="50000"/>
                </a:schemeClr>
              </a:buClr>
              <a:tabLst>
                <a:tab pos="457200" algn="l"/>
              </a:tabLst>
            </a:pPr>
            <a:r>
              <a:rPr lang="en-US" sz="2500" dirty="0" smtClean="0">
                <a:latin typeface="Arial" pitchFamily="34" charset="0"/>
                <a:ea typeface="Times New Roman" pitchFamily="18" charset="0"/>
              </a:rPr>
              <a:t>Check the literature (and car / airplane manuals) for recommended seated workplace dimensions</a:t>
            </a:r>
            <a:endParaRPr lang="en-US" sz="5800" dirty="0" smtClean="0">
              <a:latin typeface="Arial" pitchFamily="34" charset="0"/>
            </a:endParaRPr>
          </a:p>
          <a:p>
            <a:pPr marL="457200" indent="-457200">
              <a:lnSpc>
                <a:spcPct val="120000"/>
              </a:lnSpc>
              <a:spcAft>
                <a:spcPts val="800"/>
              </a:spcAft>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title"/>
          </p:nvPr>
        </p:nvSpPr>
        <p:spPr/>
        <p:txBody>
          <a:bodyPr>
            <a:normAutofit/>
          </a:bodyPr>
          <a:lstStyle/>
          <a:p>
            <a:r>
              <a:rPr lang="en-US" dirty="0" smtClean="0"/>
              <a:t>Design Exercise</a:t>
            </a:r>
            <a:endParaRPr lang="en-US" dirty="0"/>
          </a:p>
        </p:txBody>
      </p:sp>
      <p:sp>
        <p:nvSpPr>
          <p:cNvPr id="6" name="Text Placeholder 5"/>
          <p:cNvSpPr>
            <a:spLocks noGrp="1"/>
          </p:cNvSpPr>
          <p:nvPr>
            <p:ph type="body" sz="quarter" idx="11"/>
          </p:nvPr>
        </p:nvSpPr>
        <p:spPr/>
        <p:txBody>
          <a:bodyPr>
            <a:normAutofit fontScale="70000" lnSpcReduction="20000"/>
          </a:bodyPr>
          <a:lstStyle/>
          <a:p>
            <a:pPr marL="0" indent="0" defTabSz="914400">
              <a:spcBef>
                <a:spcPct val="0"/>
              </a:spcBef>
              <a:buClrTx/>
              <a:buNone/>
              <a:tabLst>
                <a:tab pos="457200" algn="l"/>
              </a:tabLst>
            </a:pPr>
            <a:r>
              <a:rPr lang="en-US" dirty="0" smtClean="0">
                <a:latin typeface="Arial" pitchFamily="34" charset="0"/>
                <a:ea typeface="Times New Roman" pitchFamily="18" charset="0"/>
              </a:rPr>
              <a:t>Measure the fixed interior dimensions of a vehicle cockpit</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Measure the range of movement of the seat, pedals and yoke / steering wheel</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Obtain population segment lengths (use spreadsheet data and </a:t>
            </a:r>
            <a:r>
              <a:rPr lang="en-US" dirty="0" err="1" smtClean="0">
                <a:latin typeface="Arial" pitchFamily="34" charset="0"/>
                <a:ea typeface="Times New Roman" pitchFamily="18" charset="0"/>
              </a:rPr>
              <a:t>Drillis</a:t>
            </a:r>
            <a:r>
              <a:rPr lang="en-US" dirty="0" smtClean="0">
                <a:latin typeface="Arial" pitchFamily="34" charset="0"/>
                <a:ea typeface="Times New Roman" pitchFamily="18" charset="0"/>
              </a:rPr>
              <a:t> and </a:t>
            </a:r>
            <a:r>
              <a:rPr lang="en-US" dirty="0" err="1" smtClean="0">
                <a:latin typeface="Arial" pitchFamily="34" charset="0"/>
                <a:ea typeface="Times New Roman" pitchFamily="18" charset="0"/>
              </a:rPr>
              <a:t>Contini</a:t>
            </a:r>
            <a:r>
              <a:rPr lang="en-US" dirty="0" smtClean="0">
                <a:latin typeface="Arial" pitchFamily="34" charset="0"/>
                <a:ea typeface="Times New Roman" pitchFamily="18" charset="0"/>
              </a:rPr>
              <a:t> proportions if you wish)</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Assume that the seat angles (seat pan and back rest) are fixed</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Use a reference point at floor level at the front of the airplane</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Develop an Excel spreadsheet model for the anthropometric and workspace dimensions</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Create reach and fit tables for Male and Female 5</a:t>
            </a:r>
            <a:r>
              <a:rPr lang="en-US" baseline="30000" dirty="0" smtClean="0">
                <a:latin typeface="Arial" pitchFamily="34" charset="0"/>
                <a:ea typeface="Times New Roman" pitchFamily="18" charset="0"/>
              </a:rPr>
              <a:t>th</a:t>
            </a:r>
            <a:r>
              <a:rPr lang="en-US" dirty="0" smtClean="0">
                <a:latin typeface="Arial" pitchFamily="34" charset="0"/>
                <a:ea typeface="Times New Roman" pitchFamily="18" charset="0"/>
              </a:rPr>
              <a:t>, 50</a:t>
            </a:r>
            <a:r>
              <a:rPr lang="en-US" baseline="30000" dirty="0" smtClean="0">
                <a:latin typeface="Arial" pitchFamily="34" charset="0"/>
                <a:ea typeface="Times New Roman" pitchFamily="18" charset="0"/>
              </a:rPr>
              <a:t>th</a:t>
            </a:r>
            <a:r>
              <a:rPr lang="en-US" dirty="0" smtClean="0">
                <a:latin typeface="Arial" pitchFamily="34" charset="0"/>
                <a:ea typeface="Times New Roman" pitchFamily="18" charset="0"/>
              </a:rPr>
              <a:t> and 95</a:t>
            </a:r>
            <a:r>
              <a:rPr lang="en-US" baseline="30000" dirty="0" smtClean="0">
                <a:latin typeface="Arial" pitchFamily="34" charset="0"/>
                <a:ea typeface="Times New Roman" pitchFamily="18" charset="0"/>
              </a:rPr>
              <a:t>th</a:t>
            </a:r>
            <a:r>
              <a:rPr lang="en-US" dirty="0" smtClean="0">
                <a:latin typeface="Arial" pitchFamily="34" charset="0"/>
                <a:ea typeface="Times New Roman" pitchFamily="18" charset="0"/>
              </a:rPr>
              <a:t> percentiles</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Assess the population fit and reach proportions with the seat in the full forward / full rearward / full up / full down positions.</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Discuss the model assumptions and shortcomings.</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Discuss how anthropometric dimensions, cabin dimensions and seat adjustment ranges can affect the driver / pilot’s ability to safely perform required tasks.</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Discuss how you would create a Three Dimensional Model</a:t>
            </a:r>
            <a:endParaRPr lang="en-US" dirty="0" smtClean="0">
              <a:latin typeface="Arial" pitchFamily="34" charset="0"/>
            </a:endParaRPr>
          </a:p>
          <a:p>
            <a:pPr marL="0" indent="0" defTabSz="914400">
              <a:spcBef>
                <a:spcPct val="0"/>
              </a:spcBef>
              <a:buClrTx/>
              <a:buNone/>
              <a:tabLst>
                <a:tab pos="457200" algn="l"/>
              </a:tabLst>
            </a:pPr>
            <a:r>
              <a:rPr lang="en-US" dirty="0" smtClean="0">
                <a:latin typeface="Arial" pitchFamily="34" charset="0"/>
                <a:ea typeface="Times New Roman" pitchFamily="18" charset="0"/>
              </a:rPr>
              <a:t>Check the literature (and car / airplane manuals) for recommended seated workplace dimensions</a:t>
            </a:r>
            <a:endParaRPr lang="en-US" sz="5400" dirty="0" smtClean="0">
              <a:latin typeface="Arial" pitchFamily="34" charset="0"/>
            </a:endParaRP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study – Store shelves</a:t>
            </a:r>
            <a:endParaRPr lang="en-US" dirty="0"/>
          </a:p>
        </p:txBody>
      </p:sp>
      <p:sp>
        <p:nvSpPr>
          <p:cNvPr id="4" name="Text Placeholder 3"/>
          <p:cNvSpPr>
            <a:spLocks noGrp="1"/>
          </p:cNvSpPr>
          <p:nvPr>
            <p:ph type="body" sz="quarter" idx="11"/>
          </p:nvPr>
        </p:nvSpPr>
        <p:spPr>
          <a:xfrm>
            <a:off x="685800" y="1412776"/>
            <a:ext cx="7543800" cy="4968552"/>
          </a:xfrm>
        </p:spPr>
        <p:txBody>
          <a:bodyPr>
            <a:normAutofit fontScale="85000" lnSpcReduction="20000"/>
          </a:bodyPr>
          <a:lstStyle/>
          <a:p>
            <a:pPr>
              <a:buNone/>
            </a:pPr>
            <a:r>
              <a:rPr lang="en-US" dirty="0" smtClean="0">
                <a:latin typeface="Calibri" pitchFamily="34" charset="0"/>
              </a:rPr>
              <a:t>A young woman, of average adult female height, but above average weight entered a store to buy cosmetics. As the intended purchase was out of her reach she stood on the bottom shelf which immediately collapsed, bringing the shelving unit on top of her and breaking her leg. Measurement of the shelving unit indicated that the item was beyond the reach of more than half of the adult female population. The only shelf was about a foot high and 15 inches deep and the products were hung on hooks connected to the rear wall of the unit. The shelf had a continuous metal edge which looked like a step. There was no warning regarding the lack of structural integrity of the shelf, although the erection manual cautioned people setting up the units not to step on the shelf. The defense expert told the court that the customer behaved in an unusual and unpredictable manner. The plaintiff’s expert argued the importance of “foreseeable misuse” being considered in structural design and, failing that, the need for a strong indication that “the shelf was not designed to bear the weight of a person” by the incorporation of a small guard or prominent warnings, that are commonly seen in other similar stores. </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Reflections</a:t>
            </a:r>
          </a:p>
        </p:txBody>
      </p:sp>
      <p:sp>
        <p:nvSpPr>
          <p:cNvPr id="4099" name="Text Placeholder 2"/>
          <p:cNvSpPr>
            <a:spLocks noGrp="1"/>
          </p:cNvSpPr>
          <p:nvPr>
            <p:ph type="body"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pPr>
              <a:buFont typeface="Arial" pitchFamily="34" charset="0"/>
              <a:buChar char="•"/>
            </a:pPr>
            <a:r>
              <a:rPr lang="en-US" dirty="0" smtClean="0">
                <a:latin typeface="Lucida Sans" pitchFamily="34" charset="0"/>
                <a:ea typeface="ヒラギノ角ゴ Pro W3" pitchFamily="120" charset="-128"/>
              </a:rPr>
              <a:t>Should we use one size fits all, tailor made spatial designs or accommodate a chosen percentage of the population</a:t>
            </a:r>
          </a:p>
          <a:p>
            <a:pPr>
              <a:buFont typeface="Arial" pitchFamily="34" charset="0"/>
              <a:buChar char="•"/>
            </a:pPr>
            <a:endParaRPr lang="en-US" dirty="0" smtClean="0">
              <a:latin typeface="Lucida Sans" pitchFamily="34" charset="0"/>
              <a:ea typeface="ヒラギノ角ゴ Pro W3" pitchFamily="120" charset="-128"/>
            </a:endParaRPr>
          </a:p>
          <a:p>
            <a:pPr>
              <a:buFont typeface="Arial" pitchFamily="34" charset="0"/>
              <a:buChar char="•"/>
            </a:pPr>
            <a:r>
              <a:rPr lang="en-US" dirty="0" smtClean="0">
                <a:latin typeface="Lucida Sans" pitchFamily="34" charset="0"/>
                <a:ea typeface="ヒラギノ角ゴ Pro W3" pitchFamily="120" charset="-128"/>
              </a:rPr>
              <a:t>Give examples of each of these strategies</a:t>
            </a:r>
          </a:p>
          <a:p>
            <a:pPr>
              <a:buFont typeface="Arial" pitchFamily="34" charset="0"/>
              <a:buChar char="•"/>
            </a:pPr>
            <a:endParaRPr lang="en-US" dirty="0" smtClean="0">
              <a:latin typeface="Lucida Sans" pitchFamily="34" charset="0"/>
              <a:ea typeface="ヒラギノ角ゴ Pro W3" pitchFamily="120" charset="-128"/>
            </a:endParaRPr>
          </a:p>
          <a:p>
            <a:pPr>
              <a:buFont typeface="Arial" pitchFamily="34" charset="0"/>
              <a:buChar char="•"/>
            </a:pPr>
            <a:r>
              <a:rPr lang="en-US" dirty="0" smtClean="0">
                <a:latin typeface="Lucida Sans" pitchFamily="34" charset="0"/>
                <a:ea typeface="ヒラギノ角ゴ Pro W3" pitchFamily="120" charset="-128"/>
              </a:rPr>
              <a:t>What are the costs and benefits of anthropometric accommodation?</a:t>
            </a:r>
          </a:p>
          <a:p>
            <a:pPr>
              <a:buFont typeface="Arial" pitchFamily="34" charset="0"/>
              <a:buChar char="•"/>
            </a:pPr>
            <a:endParaRPr lang="en-US" dirty="0" smtClean="0">
              <a:latin typeface="Lucida Sans" pitchFamily="34" charset="0"/>
              <a:ea typeface="ヒラギノ角ゴ Pro W3" pitchFamily="12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a:stretch>
            <a:fillRect/>
          </a:stretch>
        </p:blipFill>
        <p:spPr bwMode="auto">
          <a:xfrm>
            <a:off x="4419600" y="685800"/>
            <a:ext cx="4419600" cy="3314700"/>
          </a:xfrm>
          <a:prstGeom prst="rect">
            <a:avLst/>
          </a:prstGeom>
          <a:noFill/>
          <a:ln w="9525">
            <a:noFill/>
            <a:miter lim="800000"/>
            <a:headEnd/>
            <a:tailEnd/>
          </a:ln>
          <a:effectLst/>
        </p:spPr>
      </p:pic>
      <p:graphicFrame>
        <p:nvGraphicFramePr>
          <p:cNvPr id="12290" name="Object 4"/>
          <p:cNvGraphicFramePr>
            <a:graphicFrameLocks noChangeAspect="1"/>
          </p:cNvGraphicFramePr>
          <p:nvPr/>
        </p:nvGraphicFramePr>
        <p:xfrm>
          <a:off x="381000" y="685800"/>
          <a:ext cx="3733800" cy="5347876"/>
        </p:xfrm>
        <a:graphic>
          <a:graphicData uri="http://schemas.openxmlformats.org/presentationml/2006/ole">
            <p:oleObj spid="_x0000_s1027" name="Photo Editor Photo" r:id="rId5" imgW="5800000" imgH="8314286" progId="">
              <p:embed/>
            </p:oleObj>
          </a:graphicData>
        </a:graphic>
      </p:graphicFrame>
      <p:sp>
        <p:nvSpPr>
          <p:cNvPr id="4" name="TextBox 3"/>
          <p:cNvSpPr txBox="1"/>
          <p:nvPr/>
        </p:nvSpPr>
        <p:spPr>
          <a:xfrm>
            <a:off x="1143000" y="6063734"/>
            <a:ext cx="2348880" cy="369332"/>
          </a:xfrm>
          <a:prstGeom prst="rect">
            <a:avLst/>
          </a:prstGeom>
          <a:noFill/>
        </p:spPr>
        <p:txBody>
          <a:bodyPr wrap="square" rtlCol="0">
            <a:spAutoFit/>
          </a:bodyPr>
          <a:lstStyle/>
          <a:p>
            <a:r>
              <a:rPr lang="en-US" dirty="0" smtClean="0"/>
              <a:t>Hong Kong (1978)</a:t>
            </a:r>
            <a:endParaRPr lang="en-US" dirty="0"/>
          </a:p>
        </p:txBody>
      </p:sp>
      <p:sp>
        <p:nvSpPr>
          <p:cNvPr id="5" name="TextBox 4"/>
          <p:cNvSpPr txBox="1"/>
          <p:nvPr/>
        </p:nvSpPr>
        <p:spPr>
          <a:xfrm>
            <a:off x="5652120" y="4108430"/>
            <a:ext cx="1905000" cy="369332"/>
          </a:xfrm>
          <a:prstGeom prst="rect">
            <a:avLst/>
          </a:prstGeom>
          <a:noFill/>
        </p:spPr>
        <p:txBody>
          <a:bodyPr wrap="square" rtlCol="0">
            <a:spAutoFit/>
          </a:bodyPr>
          <a:lstStyle/>
          <a:p>
            <a:pPr algn="ctr"/>
            <a:r>
              <a:rPr lang="en-US" dirty="0" smtClean="0"/>
              <a:t>Singapore</a:t>
            </a:r>
            <a:endParaRPr lang="en-US" dirty="0"/>
          </a:p>
        </p:txBody>
      </p:sp>
      <p:sp>
        <p:nvSpPr>
          <p:cNvPr id="6" name="TextBox 5"/>
          <p:cNvSpPr txBox="1"/>
          <p:nvPr/>
        </p:nvSpPr>
        <p:spPr>
          <a:xfrm>
            <a:off x="5148064" y="4863405"/>
            <a:ext cx="3096344" cy="1200329"/>
          </a:xfrm>
          <a:prstGeom prst="rect">
            <a:avLst/>
          </a:prstGeom>
          <a:solidFill>
            <a:srgbClr val="FFFF00"/>
          </a:solidFill>
          <a:ln w="12700">
            <a:solidFill>
              <a:schemeClr val="tx1"/>
            </a:solidFill>
          </a:ln>
        </p:spPr>
        <p:txBody>
          <a:bodyPr wrap="square" rtlCol="0">
            <a:spAutoFit/>
          </a:bodyPr>
          <a:lstStyle/>
          <a:p>
            <a:pPr algn="ctr"/>
            <a:r>
              <a:rPr lang="en-US" i="1" dirty="0" smtClean="0"/>
              <a:t>What spatial factors and human accommodations should be made in public transport?</a:t>
            </a:r>
            <a:endParaRPr 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and Fit</a:t>
            </a:r>
            <a:endParaRPr lang="en-US" dirty="0"/>
          </a:p>
        </p:txBody>
      </p:sp>
      <p:sp>
        <p:nvSpPr>
          <p:cNvPr id="5" name="Content Placeholder 4"/>
          <p:cNvSpPr>
            <a:spLocks noGrp="1"/>
          </p:cNvSpPr>
          <p:nvPr>
            <p:ph idx="4294967295"/>
          </p:nvPr>
        </p:nvSpPr>
        <p:spPr>
          <a:xfrm>
            <a:off x="5652120" y="3451423"/>
            <a:ext cx="3036640" cy="1673027"/>
          </a:xfrm>
          <a:prstGeom prst="rect">
            <a:avLst/>
          </a:prstGeom>
          <a:solidFill>
            <a:srgbClr val="FFFF00"/>
          </a:solidFill>
          <a:ln w="12700">
            <a:solidFill>
              <a:schemeClr val="tx1"/>
            </a:solidFill>
          </a:ln>
        </p:spPr>
        <p:txBody>
          <a:bodyPr>
            <a:normAutofit fontScale="92500" lnSpcReduction="10000"/>
          </a:bodyPr>
          <a:lstStyle/>
          <a:p>
            <a:r>
              <a:rPr lang="en-US" sz="2400" i="1" dirty="0" smtClean="0"/>
              <a:t>What is / should be the height of the overhead hand rails and straps?</a:t>
            </a:r>
          </a:p>
          <a:p>
            <a:r>
              <a:rPr lang="en-US" sz="2400" i="1" dirty="0" smtClean="0"/>
              <a:t>Why?</a:t>
            </a:r>
            <a:endParaRPr lang="en-US" sz="2400" i="1" dirty="0"/>
          </a:p>
        </p:txBody>
      </p:sp>
      <p:pic>
        <p:nvPicPr>
          <p:cNvPr id="1026" name="Picture 2"/>
          <p:cNvPicPr>
            <a:picLocks noChangeAspect="1" noChangeArrowheads="1"/>
          </p:cNvPicPr>
          <p:nvPr/>
        </p:nvPicPr>
        <p:blipFill>
          <a:blip r:embed="rId3" cstate="print"/>
          <a:srcRect/>
          <a:stretch>
            <a:fillRect/>
          </a:stretch>
        </p:blipFill>
        <p:spPr bwMode="auto">
          <a:xfrm>
            <a:off x="685800" y="1524000"/>
            <a:ext cx="4800600" cy="3600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1219200" y="3429000"/>
            <a:ext cx="4191000" cy="279400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4572000" y="457200"/>
            <a:ext cx="3886200" cy="2590800"/>
          </a:xfrm>
          <a:prstGeom prst="rect">
            <a:avLst/>
          </a:prstGeom>
          <a:noFill/>
          <a:ln w="9525">
            <a:noFill/>
            <a:miter lim="800000"/>
            <a:headEnd/>
            <a:tailEnd/>
          </a:ln>
        </p:spPr>
      </p:pic>
      <p:sp>
        <p:nvSpPr>
          <p:cNvPr id="5" name="TextBox 4"/>
          <p:cNvSpPr txBox="1"/>
          <p:nvPr/>
        </p:nvSpPr>
        <p:spPr>
          <a:xfrm>
            <a:off x="1219200" y="1196752"/>
            <a:ext cx="2488704" cy="1323439"/>
          </a:xfrm>
          <a:prstGeom prst="rect">
            <a:avLst/>
          </a:prstGeom>
          <a:solidFill>
            <a:srgbClr val="FFFF00"/>
          </a:solidFill>
          <a:ln w="12700">
            <a:solidFill>
              <a:schemeClr val="tx1"/>
            </a:solidFill>
          </a:ln>
        </p:spPr>
        <p:txBody>
          <a:bodyPr wrap="square" rtlCol="0">
            <a:spAutoFit/>
          </a:bodyPr>
          <a:lstStyle/>
          <a:p>
            <a:pPr algn="ctr"/>
            <a:r>
              <a:rPr lang="en-US" sz="2000" i="1" dirty="0" smtClean="0"/>
              <a:t>Analyze these workplaces from the spatial layout viewpoint</a:t>
            </a:r>
            <a:endParaRPr lang="en-US"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l="40625" t="36000" r="37921" b="11000"/>
          <a:stretch>
            <a:fillRect/>
          </a:stretch>
        </p:blipFill>
        <p:spPr bwMode="auto">
          <a:xfrm>
            <a:off x="1691680" y="404664"/>
            <a:ext cx="3830997" cy="5914522"/>
          </a:xfrm>
          <a:prstGeom prst="rect">
            <a:avLst/>
          </a:prstGeom>
          <a:noFill/>
          <a:ln w="9525">
            <a:noFill/>
            <a:miter lim="800000"/>
            <a:headEnd/>
            <a:tailEnd/>
          </a:ln>
        </p:spPr>
      </p:pic>
      <p:sp>
        <p:nvSpPr>
          <p:cNvPr id="3" name="TextBox 2"/>
          <p:cNvSpPr txBox="1"/>
          <p:nvPr/>
        </p:nvSpPr>
        <p:spPr>
          <a:xfrm>
            <a:off x="5940152" y="2708920"/>
            <a:ext cx="2232248" cy="1200329"/>
          </a:xfrm>
          <a:prstGeom prst="rect">
            <a:avLst/>
          </a:prstGeom>
          <a:solidFill>
            <a:srgbClr val="FFFF00"/>
          </a:solidFill>
          <a:ln w="12700">
            <a:solidFill>
              <a:schemeClr val="tx1"/>
            </a:solidFill>
          </a:ln>
        </p:spPr>
        <p:txBody>
          <a:bodyPr wrap="square" rtlCol="0">
            <a:spAutoFit/>
          </a:bodyPr>
          <a:lstStyle/>
          <a:p>
            <a:pPr algn="ctr"/>
            <a:r>
              <a:rPr lang="en-US" i="1" dirty="0" smtClean="0"/>
              <a:t>How are cars designed? What spatial factors need to be considered?</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3" cstate="print"/>
          <a:srcRect l="8125" t="4000" r="25000" b="10000"/>
          <a:stretch>
            <a:fillRect/>
          </a:stretch>
        </p:blipFill>
        <p:spPr bwMode="auto">
          <a:xfrm>
            <a:off x="827584" y="1412776"/>
            <a:ext cx="5085184" cy="4087157"/>
          </a:xfrm>
          <a:prstGeom prst="rect">
            <a:avLst/>
          </a:prstGeom>
          <a:noFill/>
          <a:ln w="9525">
            <a:noFill/>
            <a:miter lim="800000"/>
            <a:headEnd/>
            <a:tailEnd/>
          </a:ln>
        </p:spPr>
      </p:pic>
      <p:sp>
        <p:nvSpPr>
          <p:cNvPr id="3" name="TextBox 2"/>
          <p:cNvSpPr txBox="1"/>
          <p:nvPr/>
        </p:nvSpPr>
        <p:spPr>
          <a:xfrm>
            <a:off x="6228184" y="2492896"/>
            <a:ext cx="2232248" cy="1200329"/>
          </a:xfrm>
          <a:prstGeom prst="rect">
            <a:avLst/>
          </a:prstGeom>
          <a:solidFill>
            <a:srgbClr val="FFFF00"/>
          </a:solidFill>
          <a:ln w="12700">
            <a:solidFill>
              <a:schemeClr val="tx1"/>
            </a:solidFill>
          </a:ln>
        </p:spPr>
        <p:txBody>
          <a:bodyPr wrap="square" rtlCol="0">
            <a:spAutoFit/>
          </a:bodyPr>
          <a:lstStyle/>
          <a:p>
            <a:pPr algn="ctr"/>
            <a:r>
              <a:rPr lang="en-US" i="1" dirty="0" smtClean="0"/>
              <a:t>How should we design a simple computer workstation?</a:t>
            </a:r>
            <a:endParaRPr lang="en-US" i="1"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Lucida Sans 35pt&amp;quot;&quot;/&gt;&lt;property id=&quot;20307&quot; value=&quot;280&quot;/&gt;&lt;/object&gt;&lt;object type=&quot;3&quot; unique_id=&quot;10005&quot;&gt;&lt;property id=&quot;20148&quot; value=&quot;5&quot;/&gt;&lt;property id=&quot;20300&quot; value=&quot;Slide 2 - &amp;quot;Header Lucida Sans 24pt&amp;quot;&quot;/&gt;&lt;property id=&quot;20307&quot; value=&quot;278&quot;/&gt;&lt;/object&gt;&lt;object type=&quot;3&quot; unique_id=&quot;10006&quot;&gt;&lt;property id=&quot;20148&quot; value=&quot;5&quot;/&gt;&lt;property id=&quot;20300&quot; value=&quot;Slide 3 - &amp;quot;Thank You Lucida Sans 35pt&amp;quot;&quot;/&gt;&lt;property id=&quot;20307&quot; value=&quot;279&quot;/&gt;&lt;/object&gt;&lt;/object&gt;&lt;/object&gt;&lt;/database&gt;"/>
  <p:tag name="SECTOMILLISECCONVERTED" val="1"/>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2194</Words>
  <Application>Microsoft Office PowerPoint</Application>
  <PresentationFormat>On-screen Show (4:3)</PresentationFormat>
  <Paragraphs>613</Paragraphs>
  <Slides>48</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1_Office Theme</vt:lpstr>
      <vt:lpstr>Photo Editor Photo</vt:lpstr>
      <vt:lpstr>Clip</vt:lpstr>
      <vt:lpstr>Train The Trainer OH Masterclass For Ergonomics:  Anthropometry and Workplace Design  Professor Brian Peacock </vt:lpstr>
      <vt:lpstr>Anthropometry</vt:lpstr>
      <vt:lpstr>Workplace design</vt:lpstr>
      <vt:lpstr>What is a workplace?</vt:lpstr>
      <vt:lpstr>Slide 5</vt:lpstr>
      <vt:lpstr>Reach and Fit</vt:lpstr>
      <vt:lpstr>Slide 7</vt:lpstr>
      <vt:lpstr>Slide 8</vt:lpstr>
      <vt:lpstr>Slide 9</vt:lpstr>
      <vt:lpstr>Slide 10</vt:lpstr>
      <vt:lpstr>Soyuz capsule</vt:lpstr>
      <vt:lpstr>Slide 12</vt:lpstr>
      <vt:lpstr>Slide 13</vt:lpstr>
      <vt:lpstr>Who fits in a Cessna?  Who can reach the controls? Discuss airplane cockpit design requirements</vt:lpstr>
      <vt:lpstr>Design Exercise</vt:lpstr>
      <vt:lpstr>Rounded English – Metric Conversions</vt:lpstr>
      <vt:lpstr>Anthropometry Measures</vt:lpstr>
      <vt:lpstr>Slide 18</vt:lpstr>
      <vt:lpstr>Slide 19</vt:lpstr>
      <vt:lpstr>Slide 20</vt:lpstr>
      <vt:lpstr>Goniometry- Joint Angles and Range of Motion</vt:lpstr>
      <vt:lpstr>Slide 22</vt:lpstr>
      <vt:lpstr>Body Mass Index and Health Risk for Singapore</vt:lpstr>
      <vt:lpstr>Somatotypes (William Sheldon (1898-1977)</vt:lpstr>
      <vt:lpstr>Drillis and Contini estimates of segment lengths based on stature</vt:lpstr>
      <vt:lpstr>Anthropometric Data based on Drillis and Contini Ratios From USA stature data (Sanders and McCormick)</vt:lpstr>
      <vt:lpstr>Statistics</vt:lpstr>
      <vt:lpstr>Typical Anthropometric Data</vt:lpstr>
      <vt:lpstr>You can change posture by changing the work environment</vt:lpstr>
      <vt:lpstr>In the 1970s I developed the “box”</vt:lpstr>
      <vt:lpstr>The box can be very simple to remember</vt:lpstr>
      <vt:lpstr>More on “the box”</vt:lpstr>
      <vt:lpstr>How high should a computer screen be?</vt:lpstr>
      <vt:lpstr>How high should a work bench be?</vt:lpstr>
      <vt:lpstr>More Rules of Thumb </vt:lpstr>
      <vt:lpstr>How much headroom should there be in the back seat of a sports car?</vt:lpstr>
      <vt:lpstr>Beyond Fit and Reach - Orientation</vt:lpstr>
      <vt:lpstr>Grasping and Manipulating</vt:lpstr>
      <vt:lpstr>The Theater and Stadium Problem</vt:lpstr>
      <vt:lpstr>Seat Width – how wide should a train / bus seat be?</vt:lpstr>
      <vt:lpstr>Rules of Bum</vt:lpstr>
      <vt:lpstr>Storage racks</vt:lpstr>
      <vt:lpstr>Questions on car design</vt:lpstr>
      <vt:lpstr>Fitting Trials</vt:lpstr>
      <vt:lpstr>Design Exercise</vt:lpstr>
      <vt:lpstr>Design Exercise</vt:lpstr>
      <vt:lpstr>Case study – Store shelves</vt:lpstr>
      <vt:lpstr>Reflections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Joscans</dc:creator>
  <cp:lastModifiedBy>Chui Yoon Ping (UniSIM)</cp:lastModifiedBy>
  <cp:revision>109</cp:revision>
  <dcterms:created xsi:type="dcterms:W3CDTF">2012-01-26T10:45:43Z</dcterms:created>
  <dcterms:modified xsi:type="dcterms:W3CDTF">2013-11-04T07:57:13Z</dcterms:modified>
</cp:coreProperties>
</file>