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80" r:id="rId2"/>
    <p:sldId id="271" r:id="rId3"/>
    <p:sldId id="272" r:id="rId4"/>
    <p:sldId id="273" r:id="rId5"/>
    <p:sldId id="274" r:id="rId6"/>
    <p:sldId id="279" r:id="rId7"/>
    <p:sldId id="260" r:id="rId8"/>
    <p:sldId id="262" r:id="rId9"/>
    <p:sldId id="263" r:id="rId10"/>
    <p:sldId id="264" r:id="rId11"/>
    <p:sldId id="265" r:id="rId12"/>
    <p:sldId id="266" r:id="rId13"/>
    <p:sldId id="259" r:id="rId14"/>
    <p:sldId id="267" r:id="rId15"/>
    <p:sldId id="275" r:id="rId16"/>
    <p:sldId id="270" r:id="rId17"/>
    <p:sldId id="277" r:id="rId18"/>
  </p:sldIdLst>
  <p:sldSz cx="9144000" cy="6858000" type="screen4x3"/>
  <p:notesSz cx="6765925" cy="98679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088" y="-72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="" xmlns:p14="http://schemas.microsoft.com/office/powerpoint/2010/main" val="309393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="" xmlns:p14="http://schemas.microsoft.com/office/powerpoint/2010/main" val="1302725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E58AF-2976-493D-B8E7-01175EC2CA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5640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FA9E6-85BB-8D44-B214-38261BD86017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538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4D089-0C27-B843-9D0B-1851584F0BD1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4538"/>
            <a:ext cx="4914900" cy="3687762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322" y="4685262"/>
            <a:ext cx="4963281" cy="4443208"/>
          </a:xfrm>
          <a:noFill/>
          <a:ln/>
        </p:spPr>
        <p:txBody>
          <a:bodyPr lIns="90629" tIns="45316" rIns="90629" bIns="45316"/>
          <a:lstStyle/>
          <a:p>
            <a:pPr eaLnBrk="1" hangingPunct="1"/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37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C090F-7EE2-9547-B986-85572EDE28C1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40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90554-3EFE-8C4E-8C3C-3EF89663A65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878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D6E62-FD06-F142-8D8E-6D028602B83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104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4DC21-3893-E84A-9826-4ED7B49A4B9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2536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9AC5D-84AA-094F-A96A-072907268B5F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4706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202E4-F6AF-DF47-AD0E-CC43376899F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9380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50B5F-5A54-2D4C-BF2E-BE4E1C7D11B8}" type="slidenum">
              <a:rPr lang="en-US"/>
              <a:pPr/>
              <a:t>13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4538"/>
            <a:ext cx="4914900" cy="3687762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322" y="4685262"/>
            <a:ext cx="4963281" cy="4443208"/>
          </a:xfrm>
          <a:noFill/>
          <a:ln/>
        </p:spPr>
        <p:txBody>
          <a:bodyPr lIns="90629" tIns="45316" rIns="90629" bIns="4531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46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4747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85800" y="1125538"/>
            <a:ext cx="7543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B632A-8664-074B-86C8-1D55953A1AC2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6EAD-5BB5-124D-BAC2-22ED18DDA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5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30F4-A1E8-BF44-89C2-24875BA0CC0D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493C-E9AF-134B-86B2-D1558905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410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8" r:id="rId3"/>
    <p:sldLayoutId id="2147483667" r:id="rId4"/>
    <p:sldLayoutId id="2147483670" r:id="rId5"/>
    <p:sldLayoutId id="21474836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iosh/docs/94-11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cohs.ca/oshanswers/ergonomics/niosh/calculating_rwl.html" TargetMode="External"/><Relationship Id="rId5" Type="http://schemas.openxmlformats.org/officeDocument/2006/relationships/hyperlink" Target="http://www.ergoweb.com/news/detail.cfm?id=566" TargetMode="External"/><Relationship Id="rId4" Type="http://schemas.openxmlformats.org/officeDocument/2006/relationships/hyperlink" Target="http://www.emcins.com/losscontrol/quick_links/employee_safety_health/ergonomicsNIOSH.asp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ibertymmhtables.libertymutual.com/CM_LMTablesWeb/taskSelection.do?action=initTaskSelec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iosh/docs/94-110/pdfs/94-11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26642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cs typeface="Lucida Sans" pitchFamily="34" charset="0"/>
              </a:rPr>
              <a:t> </a:t>
            </a:r>
            <a: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  <a:t>Manual Materials Handling</a:t>
            </a:r>
            <a:br>
              <a:rPr lang="en-US" sz="2800" b="1" dirty="0">
                <a:latin typeface="Lucida Sans" panose="020B0602030504020204" pitchFamily="34" charset="0"/>
                <a:ea typeface="ヒラギノ角ゴ Pro W3" pitchFamily="120" charset="-128"/>
              </a:rPr>
            </a:br>
            <a:r>
              <a:rPr lang="en-US" sz="2800" b="1" dirty="0" smtClean="0">
                <a:ea typeface="ヒラギノ角ゴ Pro W3" pitchFamily="120" charset="-128"/>
              </a:rPr>
              <a:t/>
            </a:r>
            <a:br>
              <a:rPr lang="en-US" sz="2800" b="1" dirty="0" smtClean="0">
                <a:ea typeface="ヒラギノ角ゴ Pro W3" pitchFamily="120" charset="-128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 </a:t>
            </a:r>
            <a:r>
              <a:rPr lang="en-US" sz="2000" i="1" dirty="0" smtClean="0">
                <a:ea typeface="ヒラギノ角ゴ Pro W3" pitchFamily="120" charset="-128"/>
              </a:rPr>
              <a:t/>
            </a:r>
            <a:br>
              <a:rPr lang="en-US" sz="2000" i="1" dirty="0" smtClean="0">
                <a:ea typeface="ヒラギノ角ゴ Pro W3" pitchFamily="120" charset="-128"/>
              </a:rPr>
            </a:br>
            <a:endParaRPr lang="en-US" sz="2400" i="1" dirty="0" smtClean="0">
              <a:ea typeface="ヒラギノ角ゴ Pro W3" pitchFamily="12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0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Coupling Multiplier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/>
          <a:srcRect l="41856" t="58363" r="22501" b="18823"/>
          <a:stretch>
            <a:fillRect/>
          </a:stretch>
        </p:blipFill>
        <p:spPr bwMode="auto">
          <a:xfrm>
            <a:off x="1263650" y="2457450"/>
            <a:ext cx="6834188" cy="2733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78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Asymmetry Multiplier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/>
          <a:srcRect l="45795" t="29272" r="32159" b="7091"/>
          <a:stretch>
            <a:fillRect/>
          </a:stretch>
        </p:blipFill>
        <p:spPr bwMode="auto">
          <a:xfrm>
            <a:off x="2267744" y="1484784"/>
            <a:ext cx="2687638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3"/>
          <a:srcRect l="2017" t="2347"/>
          <a:stretch>
            <a:fillRect/>
          </a:stretch>
        </p:blipFill>
        <p:spPr bwMode="auto">
          <a:xfrm>
            <a:off x="1101724" y="1268760"/>
            <a:ext cx="6937375" cy="5086350"/>
          </a:xfrm>
          <a:prstGeom prst="rect">
            <a:avLst/>
          </a:prstGeom>
          <a:noFill/>
          <a:ln w="9525">
            <a:solidFill>
              <a:srgbClr val="5A5A4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NIOSH Worksheet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267690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1043608" y="1556792"/>
            <a:ext cx="658653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endParaRPr lang="en-US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7411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not be used for: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4096" y="1340768"/>
            <a:ext cx="7543800" cy="4572000"/>
          </a:xfrm>
        </p:spPr>
        <p:txBody>
          <a:bodyPr/>
          <a:lstStyle/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One handed lifts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More than 8 hours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Seated or kneeling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Restricted work space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Unstable Objects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Carrying, pushing or pulling while lifting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Wheelbarrows or shovels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High speed motion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Unreasonable foot/floor coupling</a:t>
            </a:r>
          </a:p>
          <a:p>
            <a:pPr marL="227013" indent="-227013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Helvetica" charset="0"/>
              </a:rPr>
              <a:t>Unfavorable environment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895781"/>
            <a:ext cx="8568952" cy="8309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Discuss these restrictions with reference to real world manual materials handling tasks</a:t>
            </a:r>
          </a:p>
          <a:p>
            <a:pPr algn="ctr"/>
            <a:r>
              <a:rPr lang="en-US" sz="1600" i="1" dirty="0" smtClean="0"/>
              <a:t>Mimic the tasks and explain why the NLE may be an inaccurate or invalid measure</a:t>
            </a:r>
          </a:p>
          <a:p>
            <a:pPr algn="ctr"/>
            <a:r>
              <a:rPr lang="en-US" sz="1600" i="1" dirty="0" smtClean="0"/>
              <a:t>Discuss why, if used intelligently, the NLE approach may be used to assess these situations</a:t>
            </a:r>
            <a:endParaRPr lang="en-US" sz="1600" i="1" dirty="0"/>
          </a:p>
        </p:txBody>
      </p:sp>
    </p:spTree>
    <p:extLst>
      <p:ext uri="{BB962C8B-B14F-4D97-AF65-F5344CB8AC3E}">
        <p14:creationId xmlns="" xmlns:p14="http://schemas.microsoft.com/office/powerpoint/2010/main" val="27868149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Sources on the Internet</a:t>
            </a:r>
          </a:p>
        </p:txBody>
      </p:sp>
      <p:sp>
        <p:nvSpPr>
          <p:cNvPr id="33796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>
                <a:hlinkClick r:id="rId3"/>
              </a:rPr>
              <a:t>http://www.cdc.gov/niosh/docs/94-110/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>
                <a:hlinkClick r:id="rId4"/>
              </a:rPr>
              <a:t>http://www.emcins.com/losscontrol/quick_links/employee_safety_health/ergonomicsNIOSH.aspx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>
                <a:hlinkClick r:id="rId5"/>
              </a:rPr>
              <a:t>http://www.ergoweb.com/news/detail.cfm?id=566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>
                <a:hlinkClick r:id="rId6"/>
              </a:rPr>
              <a:t>http://www.ccohs.ca/oshanswers/ergonomics/niosh/calculating_rwl.html</a:t>
            </a:r>
            <a:endParaRPr lang="en-US" sz="2400" dirty="0"/>
          </a:p>
          <a:p>
            <a:pPr eaLnBrk="1" hangingPunct="1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6036032"/>
            <a:ext cx="752432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Search for </a:t>
            </a:r>
            <a:r>
              <a:rPr lang="en-US" i="1" dirty="0" err="1" smtClean="0"/>
              <a:t>iPad</a:t>
            </a:r>
            <a:r>
              <a:rPr lang="en-US" i="1" dirty="0" smtClean="0"/>
              <a:t> / Android applications 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40446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Measurement – The Liberty Mutual (Snook) Tables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These tables address lifting carrying, pulling and pushing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They were developed using psychophysics – in which a spatial and operational scenarios were presented to representative samples of volunteers who were asked to estimate the loads that they could manage under prescribed repetition and shift duration conditions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 results are presented as tables of “percent of the population capable of performing the prescribed task”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17298" y="4111846"/>
            <a:ext cx="7280804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Search the Internet for a description of psychophysical methods</a:t>
            </a:r>
          </a:p>
          <a:p>
            <a:pPr algn="ctr"/>
            <a:r>
              <a:rPr lang="en-US" i="1" dirty="0" smtClean="0"/>
              <a:t>Search the Internet for descriptions and tables</a:t>
            </a:r>
          </a:p>
          <a:p>
            <a:pPr algn="ctr"/>
            <a:r>
              <a:rPr lang="en-US" i="1" dirty="0" smtClean="0"/>
              <a:t>Discuss the applicability of these tables to different populations</a:t>
            </a:r>
          </a:p>
          <a:p>
            <a:pPr algn="ctr"/>
            <a:r>
              <a:rPr lang="en-US" i="1" dirty="0" smtClean="0"/>
              <a:t>Describe how you would use a psychophysical approach to the assessment of a manual materials handling task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23528" y="5788247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libertymmhtables.libertymutual.com/CM_LMTablesWeb/taskSelection.do?action=initTaskSelection</a:t>
            </a:r>
            <a:endParaRPr lang="en-US" sz="14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16610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Liberty Mutual Tables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13211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psychophysical approach to indicate the percent of the population capable of lifting / pushing / pulling an object under various distance and time conditions</a:t>
            </a:r>
            <a:endParaRPr lang="en-US" dirty="0"/>
          </a:p>
        </p:txBody>
      </p:sp>
      <p:pic>
        <p:nvPicPr>
          <p:cNvPr id="4098" name="Picture 2" descr="http://www.ergo-plus.com/healthandsafetyblog/wp-content/uploads/2012/10/Snook-Table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54474"/>
            <a:ext cx="8213184" cy="33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09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Materials Handling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Manual materials handling is a very common labor intensive occupation all over the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Mechanization and automation can help but there are often manual activities within the whole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Manual materials handling is a major cause of back and upper limb  injuries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32563" y="3933056"/>
            <a:ext cx="7280804" cy="20313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Carry out an end to end system analysis of an activity such as airline baggage handling or parcel transportation and identify the mechanized and manual tasks; Describe in detail the manual tasks and interfaces. Discuss where full automation or additional mechanization may be possible. Discuss the advantages and disadvantages of alternative approaches.</a:t>
            </a:r>
          </a:p>
          <a:p>
            <a:pPr algn="ctr"/>
            <a:r>
              <a:rPr lang="en-US" i="1" dirty="0" smtClean="0"/>
              <a:t>Discuss engineering and administrative controls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7582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Materials Handling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650" y="1314049"/>
            <a:ext cx="6796115" cy="52322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Modify and expand the concept map on the topic of manual materials handling</a:t>
            </a:r>
          </a:p>
          <a:p>
            <a:pPr algn="ctr"/>
            <a:r>
              <a:rPr lang="en-US" sz="1400" i="1" dirty="0" smtClean="0"/>
              <a:t>Add in links to sub maps and Internet references</a:t>
            </a:r>
            <a:endParaRPr lang="en-US" sz="1400" i="1" dirty="0"/>
          </a:p>
        </p:txBody>
      </p:sp>
      <p:sp>
        <p:nvSpPr>
          <p:cNvPr id="5" name="Oval 4"/>
          <p:cNvSpPr/>
          <p:nvPr/>
        </p:nvSpPr>
        <p:spPr>
          <a:xfrm>
            <a:off x="2855652" y="2382929"/>
            <a:ext cx="1602055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Measurement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885" y="4293147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Manual Materials Handling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2149" y="3620730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Snook Tables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74224" y="3089513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Back Injuries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9005" y="2328326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NIOSH Lift Equation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95445" y="5128305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Acute and Cumulative Trauma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76890" y="1837858"/>
            <a:ext cx="1525749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Epidemiology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14681" y="2514632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Workplace Design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7339" y="5576060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Examples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>
            <a:stCxn id="5" idx="1"/>
            <a:endCxn id="94" idx="3"/>
          </p:cNvCxnSpPr>
          <p:nvPr/>
        </p:nvCxnSpPr>
        <p:spPr>
          <a:xfrm rot="16200000" flipV="1">
            <a:off x="2835092" y="2248137"/>
            <a:ext cx="207832" cy="30252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78" idx="1"/>
            <a:endCxn id="13" idx="6"/>
          </p:cNvCxnSpPr>
          <p:nvPr/>
        </p:nvCxnSpPr>
        <p:spPr>
          <a:xfrm rot="10800000" flipV="1">
            <a:off x="1920534" y="5674110"/>
            <a:ext cx="1002643" cy="31296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34" idx="0"/>
            <a:endCxn id="11" idx="3"/>
          </p:cNvCxnSpPr>
          <p:nvPr/>
        </p:nvCxnSpPr>
        <p:spPr>
          <a:xfrm rot="5400000" flipH="1" flipV="1">
            <a:off x="6048572" y="2358698"/>
            <a:ext cx="1170947" cy="153257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6" idx="2"/>
            <a:endCxn id="77" idx="2"/>
          </p:cNvCxnSpPr>
          <p:nvPr/>
        </p:nvCxnSpPr>
        <p:spPr>
          <a:xfrm rot="10800000">
            <a:off x="3402507" y="4193355"/>
            <a:ext cx="457378" cy="51081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94" idx="1"/>
            <a:endCxn id="9" idx="6"/>
          </p:cNvCxnSpPr>
          <p:nvPr/>
        </p:nvCxnSpPr>
        <p:spPr>
          <a:xfrm rot="10800000" flipV="1">
            <a:off x="1712200" y="2295480"/>
            <a:ext cx="343765" cy="4438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6" idx="6"/>
            <a:endCxn id="74" idx="0"/>
          </p:cNvCxnSpPr>
          <p:nvPr/>
        </p:nvCxnSpPr>
        <p:spPr>
          <a:xfrm flipH="1">
            <a:off x="4754337" y="4704165"/>
            <a:ext cx="458742" cy="1022937"/>
          </a:xfrm>
          <a:prstGeom prst="curvedConnector4">
            <a:avLst>
              <a:gd name="adj1" fmla="val -49832"/>
              <a:gd name="adj2" fmla="val 7009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597417" y="5007921"/>
            <a:ext cx="1353194" cy="8220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Upper Limb Injuries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9" name="Curved Connector 58"/>
          <p:cNvCxnSpPr>
            <a:stCxn id="10" idx="7"/>
            <a:endCxn id="112" idx="2"/>
          </p:cNvCxnSpPr>
          <p:nvPr/>
        </p:nvCxnSpPr>
        <p:spPr>
          <a:xfrm rot="5400000" flipH="1" flipV="1">
            <a:off x="6628781" y="4763598"/>
            <a:ext cx="706778" cy="2634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112" idx="3"/>
            <a:endCxn id="46" idx="0"/>
          </p:cNvCxnSpPr>
          <p:nvPr/>
        </p:nvCxnSpPr>
        <p:spPr>
          <a:xfrm>
            <a:off x="7479764" y="4358815"/>
            <a:ext cx="794250" cy="64910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252614" y="5727102"/>
            <a:ext cx="1003445" cy="366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leads to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970976" y="3827162"/>
            <a:ext cx="863061" cy="366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requires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923176" y="5491014"/>
            <a:ext cx="731784" cy="366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has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Curved Connector 82"/>
          <p:cNvCxnSpPr>
            <a:stCxn id="6" idx="3"/>
            <a:endCxn id="78" idx="3"/>
          </p:cNvCxnSpPr>
          <p:nvPr/>
        </p:nvCxnSpPr>
        <p:spPr>
          <a:xfrm rot="5400000">
            <a:off x="3516852" y="5132906"/>
            <a:ext cx="679313" cy="40309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77" idx="0"/>
            <a:endCxn id="5" idx="4"/>
          </p:cNvCxnSpPr>
          <p:nvPr/>
        </p:nvCxnSpPr>
        <p:spPr>
          <a:xfrm rot="5400000" flipH="1" flipV="1">
            <a:off x="3218494" y="3388977"/>
            <a:ext cx="622198" cy="25417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055964" y="2112384"/>
            <a:ext cx="731784" cy="366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such as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1" name="Curved Connector 100"/>
          <p:cNvCxnSpPr>
            <a:stCxn id="94" idx="2"/>
            <a:endCxn id="7" idx="7"/>
          </p:cNvCxnSpPr>
          <p:nvPr/>
        </p:nvCxnSpPr>
        <p:spPr>
          <a:xfrm rot="5400000">
            <a:off x="1378246" y="2697503"/>
            <a:ext cx="1262537" cy="82468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747980" y="4175718"/>
            <a:ext cx="731784" cy="366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such as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9" name="Curved Connector 118"/>
          <p:cNvCxnSpPr>
            <a:stCxn id="112" idx="0"/>
            <a:endCxn id="8" idx="2"/>
          </p:cNvCxnSpPr>
          <p:nvPr/>
        </p:nvCxnSpPr>
        <p:spPr>
          <a:xfrm rot="5400000" flipH="1" flipV="1">
            <a:off x="7006455" y="3607949"/>
            <a:ext cx="675187" cy="460352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129"/>
          <p:cNvCxnSpPr>
            <a:stCxn id="74" idx="2"/>
            <a:endCxn id="10" idx="3"/>
          </p:cNvCxnSpPr>
          <p:nvPr/>
        </p:nvCxnSpPr>
        <p:spPr>
          <a:xfrm rot="5400000" flipH="1" flipV="1">
            <a:off x="5192306" y="5391986"/>
            <a:ext cx="263339" cy="1139279"/>
          </a:xfrm>
          <a:prstGeom prst="curvedConnector3">
            <a:avLst>
              <a:gd name="adj1" fmla="val -8680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5364088" y="3710456"/>
            <a:ext cx="1007343" cy="70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 measured by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7" name="Curved Connector 136"/>
          <p:cNvCxnSpPr>
            <a:stCxn id="10" idx="1"/>
            <a:endCxn id="134" idx="2"/>
          </p:cNvCxnSpPr>
          <p:nvPr/>
        </p:nvCxnSpPr>
        <p:spPr>
          <a:xfrm rot="16200000" flipV="1">
            <a:off x="5462289" y="4817362"/>
            <a:ext cx="836798" cy="258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77" idx="3"/>
            <a:endCxn id="12" idx="2"/>
          </p:cNvCxnSpPr>
          <p:nvPr/>
        </p:nvCxnSpPr>
        <p:spPr>
          <a:xfrm flipV="1">
            <a:off x="3834037" y="2925650"/>
            <a:ext cx="1080644" cy="108460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94225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77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Materials Handling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Space, Force, Time, Individual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Force, weight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Location, distance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Frequency and repetitions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Lifting, holding, carrying, pulling, pushing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Individual  training, capabilities and history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725144"/>
            <a:ext cx="6796115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Use sketches to describe these mechanical principles with regard to some manual materials handling tasks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15930" y="5387378"/>
            <a:ext cx="6796115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Search the Internet for Ergonomics and Manual Materials Handling evaluation tools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5681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Construction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Warehousing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Manufacturing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Retail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Package transportation (UPS, FedEx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Airline baggage handling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48796" y="5229200"/>
            <a:ext cx="728080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Add to this list. Describe and discuss your examples using sketches and concept maps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6176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– The NIOSH Lift Equation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NIOSH Lift equation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Object weight and by implication size, shape and center of mass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Workplace spatial arrangement – horizontal and vertical locations, distance moved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Task features – twisting (asymmetry) and coupling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Time – frequency and shift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was developed by a panel of experts using anthropometry, biomechanics, work physiology , psychophysics and epidemiology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1981 and 1991 versions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is a discounting approach in which a maximum load is reduced by multipliers (&lt;1) to produce a Recommended Weight Limit. This is compared with the actual load to calculate a Lift Index (usually between 1 and 5)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1639" y="6333296"/>
            <a:ext cx="5616624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Search the Internet for descriptions and computational tools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827584" y="5959810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www.cdc.gov/niosh/docs/94-110/pdfs/94-110.pdf</a:t>
            </a: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9069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145168" y="1493416"/>
            <a:ext cx="6653213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RWL = Recommended weight limit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LC </a:t>
            </a:r>
            <a:r>
              <a:rPr lang="en-US" sz="2800" dirty="0" smtClean="0">
                <a:solidFill>
                  <a:srgbClr val="000000"/>
                </a:solidFill>
                <a:latin typeface="Helvetica" charset="0"/>
              </a:rPr>
              <a:t> = 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Load constant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HM = Horizontal multiplier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VM </a:t>
            </a:r>
            <a:r>
              <a:rPr lang="en-US" sz="2800" dirty="0" smtClean="0">
                <a:solidFill>
                  <a:srgbClr val="000000"/>
                </a:solidFill>
                <a:latin typeface="Helvetica" charset="0"/>
              </a:rPr>
              <a:t>= 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Vertical multiplier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DM = Distance multiplier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AM = Asymmetric multiplier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FM = Frequency multiplier</a:t>
            </a: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CM = Coupling multiplier</a:t>
            </a:r>
          </a:p>
          <a:p>
            <a:pPr marL="227013" indent="-227013" algn="l">
              <a:buFontTx/>
              <a:buChar char="•"/>
            </a:pPr>
            <a:endParaRPr lang="en-US" sz="28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5138608"/>
            <a:ext cx="7280804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Make a sketch or view a picture of a manual materials handling task and identify the different variables</a:t>
            </a:r>
          </a:p>
          <a:p>
            <a:pPr algn="ctr"/>
            <a:r>
              <a:rPr lang="en-US" i="1" dirty="0" smtClean="0"/>
              <a:t>Search the Internet for a precise description of the multipliers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600" y="335443"/>
            <a:ext cx="9144000" cy="609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The variables</a:t>
            </a:r>
            <a:br>
              <a:rPr lang="en-US" dirty="0">
                <a:latin typeface="Helvetica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19618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743743" y="1682750"/>
            <a:ext cx="81407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 RWL = LC x HM x VM x DM x AM x FM x CM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2212181" y="4437063"/>
            <a:ext cx="5203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 Discounting Equation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81150" y="2622550"/>
            <a:ext cx="646588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Helvetica" charset="0"/>
              </a:rPr>
              <a:t> </a:t>
            </a:r>
          </a:p>
          <a:p>
            <a:pPr marL="227013" indent="-227013"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Helvetica" charset="0"/>
              </a:rPr>
              <a:t> Lift Index = LOAD / RWL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75" y="345282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Lucida Sans" panose="020B0602030504020204" pitchFamily="34" charset="0"/>
              </a:rPr>
              <a:t>1991 Version</a:t>
            </a:r>
            <a:r>
              <a:rPr lang="en-US" dirty="0">
                <a:latin typeface="Helvetica" charset="0"/>
              </a:rPr>
              <a:t/>
            </a:r>
            <a:br>
              <a:rPr lang="en-US" dirty="0">
                <a:latin typeface="Helvetica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066753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779463" y="1697038"/>
            <a:ext cx="7707312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LC = 51 Pounds	</a:t>
            </a:r>
            <a:r>
              <a:rPr lang="en-US" sz="2800" dirty="0" smtClean="0">
                <a:solidFill>
                  <a:srgbClr val="000000"/>
                </a:solidFill>
                <a:latin typeface="Helvetica" charset="0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Helvetica" charset="0"/>
              </a:rPr>
              <a:t>Load Constant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charset="0"/>
              </a:rPr>
            </a:br>
            <a:endParaRPr lang="en-US" sz="1200" dirty="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HM = 10/H 			</a:t>
            </a:r>
            <a:r>
              <a:rPr lang="en-US" sz="2800" dirty="0" smtClean="0">
                <a:solidFill>
                  <a:srgbClr val="000000"/>
                </a:solidFill>
                <a:latin typeface="Helvetica" charset="0"/>
              </a:rPr>
              <a:t>		</a:t>
            </a:r>
            <a:r>
              <a:rPr lang="en-US" sz="1800" dirty="0" smtClean="0">
                <a:solidFill>
                  <a:srgbClr val="000000"/>
                </a:solidFill>
                <a:latin typeface="Helvetica" charset="0"/>
              </a:rPr>
              <a:t>Horizontal </a:t>
            </a:r>
            <a:r>
              <a:rPr lang="en-US" sz="1800" dirty="0">
                <a:solidFill>
                  <a:srgbClr val="000000"/>
                </a:solidFill>
                <a:latin typeface="Helvetica" charset="0"/>
              </a:rPr>
              <a:t>Distance 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charset="0"/>
              </a:rPr>
            </a:br>
            <a:endParaRPr lang="en-US" sz="1200" dirty="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VM = 1-.0075 x / V-30/ 	I </a:t>
            </a:r>
            <a:r>
              <a:rPr lang="en-US" sz="2000" dirty="0">
                <a:solidFill>
                  <a:srgbClr val="000000"/>
                </a:solidFill>
                <a:latin typeface="Helvetica" charset="0"/>
              </a:rPr>
              <a:t>Vertical</a:t>
            </a:r>
            <a:r>
              <a:rPr lang="en-US" sz="1800" dirty="0">
                <a:solidFill>
                  <a:srgbClr val="000000"/>
                </a:solidFill>
                <a:latin typeface="Helvetica" charset="0"/>
              </a:rPr>
              <a:t> Distance – 30”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charset="0"/>
              </a:rPr>
            </a:br>
            <a:endParaRPr lang="en-US" sz="1200" dirty="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DM = .82 + (1.8/D) 		</a:t>
            </a:r>
            <a:r>
              <a:rPr lang="en-US" sz="1800" dirty="0">
                <a:solidFill>
                  <a:srgbClr val="000000"/>
                </a:solidFill>
                <a:latin typeface="Helvetica" charset="0"/>
              </a:rPr>
              <a:t>Vertical Distance moved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charset="0"/>
              </a:rPr>
            </a:br>
            <a:endParaRPr lang="en-US" sz="1200" dirty="0">
              <a:solidFill>
                <a:srgbClr val="000000"/>
              </a:solidFill>
              <a:latin typeface="Helvetica" charset="0"/>
            </a:endParaRPr>
          </a:p>
          <a:p>
            <a:pPr marL="227013" indent="-227013" algn="l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AM = 1 – (.0032 x A) 		</a:t>
            </a:r>
            <a:r>
              <a:rPr lang="en-US" sz="1800" dirty="0">
                <a:solidFill>
                  <a:srgbClr val="000000"/>
                </a:solidFill>
                <a:latin typeface="Helvetica" charset="0"/>
              </a:rPr>
              <a:t>Asymmetry</a:t>
            </a:r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charset="0"/>
              </a:rPr>
            </a:br>
            <a:endParaRPr lang="en-US" sz="12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152836"/>
            <a:ext cx="728080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Examine and discuss these multipliers</a:t>
            </a:r>
          </a:p>
          <a:p>
            <a:pPr algn="ctr"/>
            <a:r>
              <a:rPr lang="en-US" i="1" dirty="0" smtClean="0"/>
              <a:t>Search for metric versions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1991 Multipliers</a:t>
            </a:r>
          </a:p>
        </p:txBody>
      </p:sp>
    </p:spTree>
    <p:extLst>
      <p:ext uri="{BB962C8B-B14F-4D97-AF65-F5344CB8AC3E}">
        <p14:creationId xmlns="" xmlns:p14="http://schemas.microsoft.com/office/powerpoint/2010/main" val="40055415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Frequency Multiplier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3"/>
          <a:srcRect l="42615" t="35818" r="24818" b="13358"/>
          <a:stretch>
            <a:fillRect/>
          </a:stretch>
        </p:blipFill>
        <p:spPr bwMode="auto">
          <a:xfrm>
            <a:off x="1771651" y="1495425"/>
            <a:ext cx="4744566" cy="462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074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776</Words>
  <Application>Microsoft Office PowerPoint</Application>
  <PresentationFormat>On-screen Show (4:3)</PresentationFormat>
  <Paragraphs>128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Train The Trainer OH Masterclass For Ergonomics:   Manual Materials Handling  Professor Brian Peacock  </vt:lpstr>
      <vt:lpstr>Manual Materials Handling</vt:lpstr>
      <vt:lpstr>Manual Materials Handling Analysis</vt:lpstr>
      <vt:lpstr>Examples</vt:lpstr>
      <vt:lpstr>Measurement – The NIOSH Lift Equation</vt:lpstr>
      <vt:lpstr>The variables </vt:lpstr>
      <vt:lpstr>1991 Version </vt:lpstr>
      <vt:lpstr>1991 Multipliers</vt:lpstr>
      <vt:lpstr>Frequency Multiplier</vt:lpstr>
      <vt:lpstr>Coupling Multiplier</vt:lpstr>
      <vt:lpstr>Asymmetry Multiplier</vt:lpstr>
      <vt:lpstr>NIOSH Worksheet </vt:lpstr>
      <vt:lpstr>Should not be used for:</vt:lpstr>
      <vt:lpstr>Sources on the Internet</vt:lpstr>
      <vt:lpstr>Measurement – The Liberty Mutual (Snook) Tables</vt:lpstr>
      <vt:lpstr>The Liberty Mutual Tables</vt:lpstr>
      <vt:lpstr>Manual Materials Handling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85</cp:revision>
  <dcterms:created xsi:type="dcterms:W3CDTF">2012-01-26T10:45:43Z</dcterms:created>
  <dcterms:modified xsi:type="dcterms:W3CDTF">2013-11-04T08:09:26Z</dcterms:modified>
</cp:coreProperties>
</file>