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304" r:id="rId2"/>
    <p:sldId id="259" r:id="rId3"/>
    <p:sldId id="260" r:id="rId4"/>
    <p:sldId id="261" r:id="rId5"/>
    <p:sldId id="262" r:id="rId6"/>
    <p:sldId id="264" r:id="rId7"/>
    <p:sldId id="265" r:id="rId8"/>
    <p:sldId id="268" r:id="rId9"/>
    <p:sldId id="269" r:id="rId10"/>
    <p:sldId id="271" r:id="rId11"/>
    <p:sldId id="273" r:id="rId12"/>
    <p:sldId id="274" r:id="rId13"/>
    <p:sldId id="276" r:id="rId14"/>
    <p:sldId id="277" r:id="rId15"/>
    <p:sldId id="278" r:id="rId16"/>
    <p:sldId id="282" r:id="rId17"/>
    <p:sldId id="285" r:id="rId18"/>
    <p:sldId id="286" r:id="rId19"/>
    <p:sldId id="288" r:id="rId20"/>
    <p:sldId id="290" r:id="rId21"/>
    <p:sldId id="292" r:id="rId22"/>
    <p:sldId id="294" r:id="rId23"/>
    <p:sldId id="295" r:id="rId24"/>
    <p:sldId id="297" r:id="rId25"/>
    <p:sldId id="298" r:id="rId26"/>
    <p:sldId id="299" r:id="rId27"/>
    <p:sldId id="300" r:id="rId28"/>
    <p:sldId id="303" r:id="rId29"/>
  </p:sldIdLst>
  <p:sldSz cx="9144000" cy="6858000" type="screen4x3"/>
  <p:notesSz cx="6765925" cy="9867900"/>
  <p:custDataLst>
    <p:tags r:id="rId3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598" y="-10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1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2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="" xmlns:p14="http://schemas.microsoft.com/office/powerpoint/2010/main" val="2178886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39775"/>
            <a:ext cx="5918200" cy="444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4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9590" y="203927"/>
            <a:ext cx="47378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="" xmlns:p14="http://schemas.microsoft.com/office/powerpoint/2010/main" val="3658679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4E33B-2C1F-0043-96AC-1D808E9F88E1}" type="slidenum">
              <a:rPr lang="en-US"/>
              <a:pPr/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9451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C6BEE-C01A-5344-AC72-12D18507EB0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7632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2871-3DCF-5043-A5D9-26B436ED315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2966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BEF43-5C24-C94B-8E8C-1F77D9B2B01A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147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26245-25F6-AE4F-A86B-19A30D167173}" type="slidenum">
              <a:rPr lang="en-US"/>
              <a:pPr/>
              <a:t>14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9113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59808-BCB3-B047-870D-9B89A7F81560}" type="slidenum">
              <a:rPr lang="en-US"/>
              <a:pPr/>
              <a:t>15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5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E1B2B-E582-A84A-BE26-D773E4B527C6}" type="slidenum">
              <a:rPr lang="en-US"/>
              <a:pPr/>
              <a:t>16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649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DAC02-1858-9B4C-AD6A-CD3FD4279053}" type="slidenum">
              <a:rPr lang="en-US"/>
              <a:pPr/>
              <a:t>17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6660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B5AD7-B7DF-5B41-9CCB-3C92B3063DC0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1293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D0A6F-A63A-F246-BA64-CF08FD1449FE}" type="slidenum">
              <a:rPr lang="en-US"/>
              <a:pPr/>
              <a:t>19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911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A3E2E-B532-0B4E-84FB-4E970AEB72C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3924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F26CB-AFA2-5443-977B-36CA7C2696EC}" type="slidenum">
              <a:rPr lang="en-US"/>
              <a:pPr/>
              <a:t>20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679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EC0DB-64F9-904D-8D87-54DD95D95124}" type="slidenum">
              <a:rPr lang="en-US"/>
              <a:pPr/>
              <a:t>21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1339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A804C-E5E0-A54B-96C7-7145C0E365F7}" type="slidenum">
              <a:rPr lang="en-US"/>
              <a:pPr/>
              <a:t>22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6159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AFFBB-09B5-D04C-8D6E-2611D15313A2}" type="slidenum">
              <a:rPr lang="en-US"/>
              <a:pPr/>
              <a:t>23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4187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F3AE8E-6375-9B42-87BA-52FA6E574C52}" type="slidenum">
              <a:rPr lang="en-US"/>
              <a:pPr/>
              <a:t>24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62058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6DEE3-D6BB-7B43-97B9-D9DD197C6E09}" type="slidenum">
              <a:rPr lang="en-US"/>
              <a:pPr/>
              <a:t>25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687254"/>
            <a:ext cx="4961678" cy="444055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4289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0C6FE-86EF-784E-9130-2A65D529CB03}" type="slidenum">
              <a:rPr lang="en-US"/>
              <a:pPr/>
              <a:t>26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349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6C1AE-4DF1-AE49-8CBA-567A03447B63}" type="slidenum">
              <a:rPr lang="en-US"/>
              <a:pPr/>
              <a:t>27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6557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CCECA-ADC2-924A-821C-999EF37963D3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687254"/>
            <a:ext cx="4961678" cy="444055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671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0EEAD-AD6C-D449-8366-208319420935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687254"/>
            <a:ext cx="4961678" cy="444055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6767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CA232-2540-0846-8596-9935CB2EEFCF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16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2AA6F-DBC1-3C4E-9BAC-9752F54030B8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687254"/>
            <a:ext cx="4961678" cy="444055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2532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0CCEB-CB05-6640-A9E9-88AB9095FEDE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687254"/>
            <a:ext cx="4961678" cy="444055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3280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55FC9-9F52-3846-A7A3-7B049097D180}" type="slidenum">
              <a:rPr lang="en-US"/>
              <a:pPr/>
              <a:t>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9959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6CFE9-E00E-9847-B520-FFDC02F287DB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80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260648"/>
            <a:ext cx="9144000" cy="393576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85800" y="1125538"/>
            <a:ext cx="7543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09F865-3787-4442-87BA-C6D483D8DDD9}" type="datetime1">
              <a:rPr lang="en-US" smtClean="0"/>
              <a:pPr>
                <a:defRPr/>
              </a:pPr>
              <a:t>04/11/2013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1B499D8-22C9-3E4E-8A1D-E93C29EAC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41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291E67A-A056-402D-870E-A69B2F3E961D}" type="datetime1">
              <a:rPr lang="en-US" smtClean="0"/>
              <a:pPr>
                <a:defRPr/>
              </a:pPr>
              <a:t>04/11/2013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D049BB-249E-B64B-ADCE-6C12913074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75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8" r:id="rId3"/>
    <p:sldLayoutId id="2147483667" r:id="rId4"/>
    <p:sldLayoutId id="2147483670" r:id="rId5"/>
    <p:sldLayoutId id="214748367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26642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ea typeface="ヒラギノ角ゴ Pro W3" pitchFamily="120" charset="-128"/>
              </a:rPr>
              <a:t> </a:t>
            </a: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Work Related MSDs</a:t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 </a:t>
            </a:r>
            <a:r>
              <a:rPr lang="en-US" sz="2000" i="1" dirty="0" smtClean="0">
                <a:ea typeface="ヒラギノ角ゴ Pro W3" pitchFamily="120" charset="-128"/>
              </a:rPr>
              <a:t/>
            </a:r>
            <a:br>
              <a:rPr lang="en-US" sz="2000" i="1" dirty="0" smtClean="0">
                <a:ea typeface="ヒラギノ角ゴ Pro W3" pitchFamily="120" charset="-128"/>
              </a:rPr>
            </a:br>
            <a:endParaRPr lang="en-US" sz="2400" i="1" dirty="0" smtClean="0"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1219200"/>
            <a:ext cx="7931224" cy="264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000" dirty="0"/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prstTxWarp prst="textNoShape">
              <a:avLst/>
            </a:prstTxWarp>
          </a:bodyPr>
          <a:lstStyle/>
          <a:p>
            <a:pPr algn="ctr"/>
            <a:endParaRPr lang="en-US" sz="3200" b="1" dirty="0">
              <a:solidFill>
                <a:srgbClr val="69646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4356" y="4726885"/>
            <a:ext cx="697603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Use the Internet to search for Images of the Brachial Plexus. How do these structures interact or interfere with each other during overhead work or throwing?</a:t>
            </a:r>
            <a:endParaRPr lang="en-US" b="1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Thoracic Outlet Syndrome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44624" y="1387810"/>
            <a:ext cx="7543800" cy="4572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Entrapment of the brachial plexus (nerve roots at C5 through C8)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May occur at several locations, for instance between clavicle and first rib, </a:t>
            </a:r>
            <a:r>
              <a:rPr lang="en-US" dirty="0" err="1" smtClean="0"/>
              <a:t>scalenus</a:t>
            </a:r>
            <a:r>
              <a:rPr lang="en-US" dirty="0" smtClean="0"/>
              <a:t> muscles in the back of the neck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Overhead work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3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Shoulder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4419600" cy="4572000"/>
          </a:xfrm>
        </p:spPr>
        <p:txBody>
          <a:bodyPr/>
          <a:lstStyle/>
          <a:p>
            <a:pPr eaLnBrk="1" hangingPunct="1"/>
            <a:r>
              <a:rPr lang="en-US" sz="2000" dirty="0"/>
              <a:t>Very complex, comprises shoulder girdle and shoulder joint</a:t>
            </a:r>
          </a:p>
          <a:p>
            <a:pPr lvl="1" eaLnBrk="1" hangingPunct="1"/>
            <a:r>
              <a:rPr lang="en-US" sz="1800" dirty="0"/>
              <a:t>Large range of motion</a:t>
            </a:r>
          </a:p>
          <a:p>
            <a:pPr lvl="1" eaLnBrk="1" hangingPunct="1"/>
            <a:r>
              <a:rPr lang="en-US" sz="1800" dirty="0"/>
              <a:t>Rotator cuff muscles</a:t>
            </a:r>
          </a:p>
          <a:p>
            <a:pPr lvl="1" eaLnBrk="1" hangingPunct="1"/>
            <a:r>
              <a:rPr lang="en-US" sz="1800" dirty="0" err="1"/>
              <a:t>Bursae</a:t>
            </a:r>
            <a:endParaRPr lang="en-US" sz="1800" dirty="0"/>
          </a:p>
          <a:p>
            <a:pPr lvl="1" eaLnBrk="1" hangingPunct="1"/>
            <a:r>
              <a:rPr lang="en-US" sz="1800" dirty="0"/>
              <a:t>Long head of biceps</a:t>
            </a:r>
          </a:p>
          <a:p>
            <a:pPr lvl="2" eaLnBrk="1" hangingPunct="1"/>
            <a:r>
              <a:rPr lang="en-US" sz="1600" dirty="0"/>
              <a:t>Tendinitis, tenosynovitis</a:t>
            </a:r>
          </a:p>
          <a:p>
            <a:pPr eaLnBrk="1" hangingPunct="1"/>
            <a:r>
              <a:rPr lang="en-US" sz="2000" dirty="0"/>
              <a:t>Frozen shoulder</a:t>
            </a:r>
          </a:p>
          <a:p>
            <a:pPr lvl="1" eaLnBrk="1" hangingPunct="1"/>
            <a:r>
              <a:rPr lang="en-US" sz="1800" dirty="0"/>
              <a:t>Multiple inflammatory sites</a:t>
            </a:r>
          </a:p>
          <a:p>
            <a:pPr lvl="1" eaLnBrk="1" hangingPunct="1"/>
            <a:r>
              <a:rPr lang="en-US" sz="1800" dirty="0"/>
              <a:t>Joint capsule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1417638"/>
            <a:ext cx="4038600" cy="34512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7338" indent="-287338" eaLnBrk="1" hangingPunct="1">
              <a:buClr>
                <a:srgbClr val="890018"/>
              </a:buClr>
            </a:pPr>
            <a:r>
              <a:rPr lang="en-US" sz="2400" dirty="0" smtClean="0"/>
              <a:t>Diagnosis</a:t>
            </a:r>
          </a:p>
          <a:p>
            <a:pPr marL="804863" lvl="1" indent="-347663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2000" dirty="0" smtClean="0"/>
              <a:t>Check </a:t>
            </a:r>
            <a:r>
              <a:rPr lang="en-US" sz="2000" dirty="0"/>
              <a:t>for passive ROM</a:t>
            </a:r>
          </a:p>
          <a:p>
            <a:pPr marL="804863" lvl="1" indent="-347663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2000" dirty="0"/>
              <a:t>Check for active ROM with and without gravity / resistance</a:t>
            </a:r>
          </a:p>
          <a:p>
            <a:pPr marL="804863" lvl="1" indent="-347663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2000" dirty="0"/>
              <a:t>Crepitus</a:t>
            </a:r>
          </a:p>
          <a:p>
            <a:pPr marL="804863" lvl="1" indent="-347663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2000" dirty="0"/>
              <a:t>Painful arc</a:t>
            </a:r>
          </a:p>
          <a:p>
            <a:pPr marL="804863" lvl="1" indent="-347663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2000" dirty="0"/>
              <a:t>Check for referred pain from neck, cardiac ischemia, diaphragm area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146303"/>
            <a:ext cx="6048672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Look at Images of the shoulder on the Internet. Identify and sketch all the anatomical structures, demonstrate and describe all the directions and ranges of movement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7411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Shoulder</a:t>
            </a:r>
          </a:p>
        </p:txBody>
      </p:sp>
      <p:sp>
        <p:nvSpPr>
          <p:cNvPr id="47109" name="Text Box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4174232" cy="4057414"/>
          </a:xfrm>
        </p:spPr>
        <p:txBody>
          <a:bodyPr>
            <a:normAutofit fontScale="92500"/>
          </a:bodyPr>
          <a:lstStyle/>
          <a:p>
            <a:pPr eaLnBrk="1" hangingPunct="1">
              <a:spcAft>
                <a:spcPts val="1200"/>
              </a:spcAft>
            </a:pPr>
            <a:r>
              <a:rPr lang="en-US" sz="2000" dirty="0"/>
              <a:t>Degenerative tendinitis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800" dirty="0"/>
              <a:t>Calcification, crepitus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/>
              <a:t>Overhead work, repeated and sustained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/>
              <a:t>Medial rotation of the shoulder joint in elevation / abduction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/>
              <a:t>Supraspinatus impingement under the acromion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/>
              <a:t>Exacerbation of acute trauma (throwing)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068888" y="1387810"/>
            <a:ext cx="4038600" cy="2133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891545"/>
              </a:buClr>
            </a:pPr>
            <a:r>
              <a:rPr lang="en-US" sz="2400" dirty="0" smtClean="0"/>
              <a:t>Treatment</a:t>
            </a:r>
          </a:p>
          <a:p>
            <a:pPr lvl="1" eaLnBrk="1" hangingPunct="1">
              <a:lnSpc>
                <a:spcPct val="90000"/>
              </a:lnSpc>
              <a:buClr>
                <a:srgbClr val="891545"/>
              </a:buClr>
              <a:buFont typeface="Wingdings" pitchFamily="2" charset="2"/>
              <a:buChar char="§"/>
            </a:pPr>
            <a:r>
              <a:rPr lang="en-US" sz="2000" dirty="0" smtClean="0"/>
              <a:t>Heat </a:t>
            </a:r>
            <a:r>
              <a:rPr lang="en-US" sz="2000" dirty="0"/>
              <a:t>/ ice</a:t>
            </a:r>
          </a:p>
          <a:p>
            <a:pPr lvl="1" eaLnBrk="1" hangingPunct="1">
              <a:lnSpc>
                <a:spcPct val="90000"/>
              </a:lnSpc>
              <a:buClr>
                <a:srgbClr val="891545"/>
              </a:buClr>
              <a:buFont typeface="Wingdings" pitchFamily="2" charset="2"/>
              <a:buChar char="§"/>
            </a:pPr>
            <a:r>
              <a:rPr lang="en-US" sz="2000" dirty="0"/>
              <a:t>Passive mobility exercises</a:t>
            </a:r>
          </a:p>
          <a:p>
            <a:pPr lvl="1" eaLnBrk="1" hangingPunct="1">
              <a:lnSpc>
                <a:spcPct val="90000"/>
              </a:lnSpc>
              <a:buClr>
                <a:srgbClr val="891545"/>
              </a:buClr>
              <a:buFont typeface="Wingdings" pitchFamily="2" charset="2"/>
              <a:buChar char="§"/>
            </a:pPr>
            <a:r>
              <a:rPr lang="en-US" sz="2000" dirty="0"/>
              <a:t>Resisted exercises</a:t>
            </a:r>
          </a:p>
          <a:p>
            <a:pPr lvl="2" eaLnBrk="1" hangingPunct="1">
              <a:lnSpc>
                <a:spcPct val="90000"/>
              </a:lnSpc>
              <a:buClr>
                <a:srgbClr val="891545"/>
              </a:buClr>
              <a:buFont typeface="Wingdings" pitchFamily="2" charset="2"/>
              <a:buChar char="§"/>
            </a:pPr>
            <a:r>
              <a:rPr lang="en-US" sz="1600" dirty="0"/>
              <a:t>Gravity</a:t>
            </a:r>
          </a:p>
          <a:p>
            <a:pPr lvl="2" eaLnBrk="1" hangingPunct="1">
              <a:lnSpc>
                <a:spcPct val="90000"/>
              </a:lnSpc>
              <a:buClr>
                <a:srgbClr val="891545"/>
              </a:buClr>
              <a:buFont typeface="Wingdings" pitchFamily="2" charset="2"/>
              <a:buChar char="§"/>
            </a:pPr>
            <a:r>
              <a:rPr lang="en-US" sz="1600" dirty="0"/>
              <a:t>Weights and springs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636644"/>
            <a:ext cx="5400600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Discuss and describe the occupations and activities that may put the shoulder at risk for injury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6239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Tennis Elbow</a:t>
            </a:r>
            <a:endParaRPr lang="en-US" dirty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75842"/>
            <a:ext cx="4030216" cy="4572000"/>
          </a:xfrm>
        </p:spPr>
        <p:txBody>
          <a:bodyPr/>
          <a:lstStyle/>
          <a:p>
            <a:pPr eaLnBrk="1" hangingPunct="1"/>
            <a:r>
              <a:rPr lang="en-US" sz="2400" dirty="0"/>
              <a:t>Lateral </a:t>
            </a:r>
            <a:r>
              <a:rPr lang="en-US" sz="2400" dirty="0" smtClean="0"/>
              <a:t>Epicondylitis</a:t>
            </a:r>
            <a:endParaRPr lang="en-US" sz="2400" dirty="0"/>
          </a:p>
          <a:p>
            <a:pPr lvl="1" eaLnBrk="1" hangingPunct="1"/>
            <a:r>
              <a:rPr lang="en-US" sz="2000" dirty="0"/>
              <a:t>Wrist extensor tendon insertion</a:t>
            </a:r>
          </a:p>
          <a:p>
            <a:pPr lvl="1" eaLnBrk="1" hangingPunct="1"/>
            <a:r>
              <a:rPr lang="en-US" sz="2000" dirty="0"/>
              <a:t>Repeated minor strains</a:t>
            </a:r>
          </a:p>
          <a:p>
            <a:pPr lvl="1" eaLnBrk="1" hangingPunct="1"/>
            <a:r>
              <a:rPr lang="en-US" sz="2000" dirty="0"/>
              <a:t>Pinpoint tenderness</a:t>
            </a:r>
          </a:p>
          <a:p>
            <a:pPr lvl="1" eaLnBrk="1" hangingPunct="1"/>
            <a:r>
              <a:rPr lang="en-US" sz="2000" dirty="0"/>
              <a:t>Check resisted wrist extension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5498145"/>
            <a:ext cx="604867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Read all about tennis elbow. Palpate the common extensor tendon origin. Demonstrate how it can become damaged.</a:t>
            </a:r>
            <a:endParaRPr lang="en-US" i="1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069904" y="1700808"/>
            <a:ext cx="4038600" cy="33390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</a:pPr>
            <a:r>
              <a:rPr lang="en-US" sz="2400" dirty="0" smtClean="0">
                <a:latin typeface="+mn-lt"/>
                <a:ea typeface="ヒラギノ角ゴ Pro W3" charset="-128"/>
                <a:cs typeface="ヒラギノ角ゴ Pro W3" charset="-128"/>
              </a:rPr>
              <a:t>Treatment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ヒラギノ角ゴ Pro W3" charset="-128"/>
                <a:cs typeface="ヒラギノ角ゴ Pro W3" charset="-128"/>
              </a:rPr>
              <a:t>Rest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ヒラギノ角ゴ Pro W3" charset="-128"/>
                <a:cs typeface="ヒラギノ角ゴ Pro W3" charset="-128"/>
              </a:rPr>
              <a:t>Ice / heat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ヒラギノ角ゴ Pro W3" charset="-128"/>
                <a:cs typeface="ヒラギノ角ゴ Pro W3" charset="-128"/>
              </a:rPr>
              <a:t>ROM exercises (note wrist and elbow involvement)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ヒラギノ角ゴ Pro W3" charset="-128"/>
                <a:cs typeface="ヒラギノ角ゴ Pro W3" charset="-128"/>
              </a:rPr>
              <a:t>Massage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ヒラギノ角ゴ Pro W3" charset="-128"/>
                <a:cs typeface="ヒラギノ角ゴ Pro W3" charset="-128"/>
              </a:rPr>
              <a:t>Ultrasound, local injections (cortisone)</a:t>
            </a:r>
          </a:p>
        </p:txBody>
      </p:sp>
    </p:spTree>
    <p:extLst>
      <p:ext uri="{BB962C8B-B14F-4D97-AF65-F5344CB8AC3E}">
        <p14:creationId xmlns="" xmlns:p14="http://schemas.microsoft.com/office/powerpoint/2010/main" val="36252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Golfers Elbow</a:t>
            </a:r>
            <a:endParaRPr lang="en-US" dirty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469776" y="1747850"/>
            <a:ext cx="395820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Medial epicondylitis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Golfers </a:t>
            </a:r>
            <a:r>
              <a:rPr lang="en-US" sz="2000" dirty="0"/>
              <a:t>elbow, Little league </a:t>
            </a:r>
            <a:r>
              <a:rPr lang="en-US" sz="2000" dirty="0" smtClean="0"/>
              <a:t>elbow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Common flexor tendon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Localized pain and tenderness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Resisted </a:t>
            </a:r>
            <a:r>
              <a:rPr lang="en-US" sz="2000" dirty="0" smtClean="0"/>
              <a:t>wrist </a:t>
            </a:r>
            <a:r>
              <a:rPr lang="en-US" sz="2000" dirty="0"/>
              <a:t>flexion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661248"/>
            <a:ext cx="5400600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Demonstrate how the common flexor tendon can become stressed in various games and occupations</a:t>
            </a:r>
            <a:endParaRPr lang="en-US" i="1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853880" y="1772816"/>
            <a:ext cx="4038600" cy="33390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</a:pPr>
            <a:r>
              <a:rPr lang="en-US" sz="2400" dirty="0" smtClean="0">
                <a:latin typeface="+mn-lt"/>
                <a:ea typeface="ヒラギノ角ゴ Pro W3" charset="-128"/>
                <a:cs typeface="ヒラギノ角ゴ Pro W3" charset="-128"/>
              </a:rPr>
              <a:t>Treatment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+mn-lt"/>
                <a:ea typeface="ヒラギノ角ゴ Pro W3" charset="-128"/>
                <a:cs typeface="ヒラギノ角ゴ Pro W3" charset="-128"/>
              </a:rPr>
              <a:t>Heat / ice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+mn-lt"/>
                <a:ea typeface="ヒラギノ角ゴ Pro W3" charset="-128"/>
                <a:cs typeface="ヒラギノ角ゴ Pro W3" charset="-128"/>
              </a:rPr>
              <a:t>ROM exercises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1545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+mn-lt"/>
                <a:ea typeface="ヒラギノ角ゴ Pro W3" charset="-128"/>
                <a:cs typeface="ヒラギノ角ゴ Pro W3" charset="-128"/>
              </a:rPr>
              <a:t>Massage</a:t>
            </a:r>
          </a:p>
        </p:txBody>
      </p:sp>
    </p:spTree>
    <p:extLst>
      <p:ext uri="{BB962C8B-B14F-4D97-AF65-F5344CB8AC3E}">
        <p14:creationId xmlns="" xmlns:p14="http://schemas.microsoft.com/office/powerpoint/2010/main" val="31201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332656"/>
            <a:ext cx="8686800" cy="841248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Carpal Tunnel Syndrome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Multiple causes</a:t>
            </a:r>
          </a:p>
          <a:p>
            <a:pPr lvl="1" eaLnBrk="1" hangingPunct="1"/>
            <a:r>
              <a:rPr lang="en-US" sz="2000"/>
              <a:t>Anatomy</a:t>
            </a:r>
          </a:p>
          <a:p>
            <a:pPr lvl="1" eaLnBrk="1" hangingPunct="1"/>
            <a:r>
              <a:rPr lang="en-US" sz="2000"/>
              <a:t>Other diseases</a:t>
            </a:r>
          </a:p>
          <a:p>
            <a:pPr eaLnBrk="1" hangingPunct="1"/>
            <a:r>
              <a:rPr lang="en-US" sz="2400"/>
              <a:t>Compression of medial nerve as it passes through carpal tunnel</a:t>
            </a:r>
          </a:p>
          <a:p>
            <a:pPr lvl="1" eaLnBrk="1" hangingPunct="1"/>
            <a:r>
              <a:rPr lang="en-US" sz="2000"/>
              <a:t>Transverse carpal ligament / carpal bones</a:t>
            </a:r>
          </a:p>
          <a:p>
            <a:pPr lvl="1" eaLnBrk="1" hangingPunct="1"/>
            <a:r>
              <a:rPr lang="en-US" sz="2000"/>
              <a:t>Nine flexor tendons</a:t>
            </a:r>
          </a:p>
          <a:p>
            <a:pPr lvl="1" eaLnBrk="1" hangingPunct="1"/>
            <a:r>
              <a:rPr lang="en-US" sz="2000"/>
              <a:t>Motor and sensory nerve fibers</a:t>
            </a:r>
          </a:p>
        </p:txBody>
      </p:sp>
      <p:sp>
        <p:nvSpPr>
          <p:cNvPr id="5530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/>
              <a:t>Thumb muscles</a:t>
            </a:r>
          </a:p>
          <a:p>
            <a:pPr eaLnBrk="1" hangingPunct="1"/>
            <a:r>
              <a:rPr lang="en-US" sz="2400"/>
              <a:t>Thumb, index, middle and radial half of ring finger</a:t>
            </a:r>
          </a:p>
          <a:p>
            <a:pPr lvl="1" eaLnBrk="1" hangingPunct="1"/>
            <a:r>
              <a:rPr lang="en-US" sz="2000"/>
              <a:t>Palmar surface</a:t>
            </a:r>
          </a:p>
          <a:p>
            <a:pPr lvl="1" eaLnBrk="1" hangingPunct="1"/>
            <a:r>
              <a:rPr lang="en-US" sz="2000"/>
              <a:t>Distal dorsal surface of fingers</a:t>
            </a:r>
          </a:p>
          <a:p>
            <a:pPr lvl="1" eaLnBrk="1" hangingPunct="1"/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4648200" y="3861048"/>
            <a:ext cx="4172272" cy="17543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Use the Internet to search for Images of the Carpal Tunnel; observe your own wrist and identify the structure in and around the carpal tunnel.</a:t>
            </a:r>
          </a:p>
          <a:p>
            <a:pPr algn="ctr"/>
            <a:r>
              <a:rPr lang="en-US" i="1" dirty="0" smtClean="0"/>
              <a:t>Explore the dermatomes of the median, </a:t>
            </a:r>
            <a:r>
              <a:rPr lang="en-US" i="1" dirty="0" err="1" smtClean="0"/>
              <a:t>ulnar</a:t>
            </a:r>
            <a:r>
              <a:rPr lang="en-US" i="1" dirty="0" smtClean="0"/>
              <a:t> and radial nerves</a:t>
            </a:r>
            <a:endParaRPr lang="en-US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298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452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841248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Carpal Tunnel Syndrome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268760"/>
            <a:ext cx="4339208" cy="4724400"/>
          </a:xfrm>
        </p:spPr>
        <p:txBody>
          <a:bodyPr/>
          <a:lstStyle/>
          <a:p>
            <a:pPr marL="341313" indent="-341313" eaLnBrk="1" hangingPunct="1">
              <a:buNone/>
            </a:pPr>
            <a:r>
              <a:rPr lang="en-US" dirty="0" smtClean="0"/>
              <a:t>Symptoms</a:t>
            </a:r>
          </a:p>
          <a:p>
            <a:pPr marL="914400" lvl="1" indent="-457200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dirty="0" smtClean="0"/>
              <a:t>Tingling</a:t>
            </a:r>
            <a:r>
              <a:rPr lang="en-US" dirty="0"/>
              <a:t>, numbness, weakness</a:t>
            </a:r>
          </a:p>
          <a:p>
            <a:pPr marL="914400" lvl="1" indent="-457200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dirty="0"/>
              <a:t>Nocturnal </a:t>
            </a:r>
            <a:r>
              <a:rPr lang="en-US" dirty="0" err="1"/>
              <a:t>parasthesia</a:t>
            </a:r>
            <a:endParaRPr lang="en-US" dirty="0"/>
          </a:p>
          <a:p>
            <a:pPr marL="914400" lvl="1" indent="-457200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dirty="0"/>
              <a:t>Clumsiness</a:t>
            </a:r>
          </a:p>
          <a:p>
            <a:pPr marL="1257300" lvl="2" indent="-342900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Thumb muscles</a:t>
            </a:r>
          </a:p>
          <a:p>
            <a:pPr marL="1257300" lvl="2" indent="-342900" eaLnBrk="1" hangingPunct="1"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 err="1"/>
              <a:t>Thenar</a:t>
            </a:r>
            <a:r>
              <a:rPr lang="en-US" sz="1800" dirty="0"/>
              <a:t> eminence atrophy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4008" y="1689775"/>
            <a:ext cx="3983360" cy="16561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890018"/>
              </a:buClr>
            </a:pPr>
            <a:r>
              <a:rPr lang="en-US" sz="2400" dirty="0" smtClean="0"/>
              <a:t>Diagnosis</a:t>
            </a:r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</a:pPr>
            <a:r>
              <a:rPr lang="en-US" sz="2000" dirty="0" smtClean="0"/>
              <a:t>Pin </a:t>
            </a:r>
            <a:r>
              <a:rPr lang="en-US" sz="2000" dirty="0"/>
              <a:t>prick around distribution of median nerve</a:t>
            </a:r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</a:pPr>
            <a:r>
              <a:rPr lang="en-US" b="1" dirty="0"/>
              <a:t>Nerve conduction tests with electromyography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4356" y="4726885"/>
            <a:ext cx="351965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Discuss and demonstrate the diagnostic tests for Carpal Tunnel Syndrome</a:t>
            </a:r>
            <a:endParaRPr lang="en-US" b="1" i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88024" y="3345959"/>
            <a:ext cx="3839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1400" dirty="0"/>
          </a:p>
          <a:p>
            <a:pPr marL="342900" indent="-342900"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r>
              <a:rPr lang="en-US" sz="1400" dirty="0" err="1" smtClean="0"/>
              <a:t>Phalen’s</a:t>
            </a:r>
            <a:r>
              <a:rPr lang="en-US" sz="1400" dirty="0" smtClean="0"/>
              <a:t> Test</a:t>
            </a:r>
          </a:p>
          <a:p>
            <a:pPr marL="800100" lvl="1" indent="-342900"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r>
              <a:rPr lang="en-US" sz="1400" dirty="0" smtClean="0"/>
              <a:t>hold </a:t>
            </a:r>
            <a:r>
              <a:rPr lang="en-US" sz="1400" dirty="0"/>
              <a:t>position for 1 minute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r>
              <a:rPr lang="en-US" sz="1400" dirty="0"/>
              <a:t>pain/tingling radiating distally through innervated areas may be a positive test for </a:t>
            </a:r>
            <a:r>
              <a:rPr lang="en-US" sz="1400" dirty="0" smtClean="0"/>
              <a:t>CTS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endParaRPr lang="en-US" sz="1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r>
              <a:rPr lang="en-US" sz="1400" dirty="0" err="1" smtClean="0"/>
              <a:t>Tinel’s</a:t>
            </a:r>
            <a:r>
              <a:rPr lang="en-US" sz="1400" dirty="0" smtClean="0"/>
              <a:t> Test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r>
              <a:rPr lang="en-US" sz="1400" dirty="0" smtClean="0"/>
              <a:t>Tapping </a:t>
            </a:r>
            <a:r>
              <a:rPr lang="en-US" sz="1400" dirty="0"/>
              <a:t>median nerve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Tx/>
              <a:buChar char="•"/>
            </a:pPr>
            <a:r>
              <a:rPr lang="en-US" sz="1400" dirty="0"/>
              <a:t>Tingling/pain is positive for CTS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1400" dirty="0" smtClean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298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793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Carpal Tunnel </a:t>
            </a:r>
            <a:r>
              <a:rPr lang="en-US" dirty="0" smtClean="0"/>
              <a:t>Syndrome Treatment</a:t>
            </a:r>
            <a:endParaRPr lang="en-US" dirty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Ice / Heat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ROM exercises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Job redesign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No sustained, forceful, repeated, flexion / extension / ulnar deviation of the wrist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Anti inflammatory medication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Night splints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(Work splints not advised)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Surgery -transverse carpal ligament release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14797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11560" y="1274618"/>
            <a:ext cx="7626424" cy="352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000" dirty="0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57200" y="-152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prstTxWarp prst="textNoShape">
              <a:avLst/>
            </a:prstTxWarp>
          </a:bodyPr>
          <a:lstStyle/>
          <a:p>
            <a:pPr algn="ctr"/>
            <a:endParaRPr lang="en-US" sz="2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19547"/>
            <a:ext cx="605901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Identify and sketch </a:t>
            </a:r>
            <a:r>
              <a:rPr lang="en-US" b="1" i="1" dirty="0" err="1" smtClean="0"/>
              <a:t>theb</a:t>
            </a:r>
            <a:r>
              <a:rPr lang="en-US" b="1" i="1" dirty="0" smtClean="0"/>
              <a:t> </a:t>
            </a:r>
            <a:r>
              <a:rPr lang="en-US" b="1" i="1" dirty="0" err="1" smtClean="0"/>
              <a:t>Guyo</a:t>
            </a:r>
            <a:r>
              <a:rPr lang="en-US" b="1" i="1" dirty="0" smtClean="0"/>
              <a:t> canal and </a:t>
            </a:r>
            <a:r>
              <a:rPr lang="en-US" b="1" i="1" dirty="0" err="1" smtClean="0"/>
              <a:t>cubital</a:t>
            </a:r>
            <a:r>
              <a:rPr lang="en-US" b="1" i="1" dirty="0" smtClean="0"/>
              <a:t> tunnel. Demonstrate how they can become damaged</a:t>
            </a:r>
            <a:endParaRPr lang="en-US" b="1" i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Guyon</a:t>
            </a:r>
            <a:r>
              <a:rPr lang="en-US" sz="2800" dirty="0" smtClean="0"/>
              <a:t> Canal and </a:t>
            </a:r>
            <a:r>
              <a:rPr lang="en-US" sz="2800" dirty="0" err="1" smtClean="0"/>
              <a:t>Cubital</a:t>
            </a:r>
            <a:r>
              <a:rPr lang="en-US" sz="2800" dirty="0" smtClean="0"/>
              <a:t> Tunnel Syndrome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11560" y="1447547"/>
            <a:ext cx="7272808" cy="42137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Entrapment of the </a:t>
            </a:r>
            <a:r>
              <a:rPr lang="en-US" sz="2600" dirty="0" err="1" smtClean="0"/>
              <a:t>ulnar</a:t>
            </a:r>
            <a:r>
              <a:rPr lang="en-US" sz="2600" dirty="0" smtClean="0"/>
              <a:t> nerve</a:t>
            </a:r>
          </a:p>
          <a:p>
            <a:endParaRPr lang="en-US" dirty="0" smtClean="0"/>
          </a:p>
          <a:p>
            <a:r>
              <a:rPr lang="en-US" sz="2600" dirty="0" err="1" smtClean="0"/>
              <a:t>Guyon</a:t>
            </a:r>
            <a:r>
              <a:rPr lang="en-US" sz="2600" dirty="0" smtClean="0"/>
              <a:t> canal on the medial side of the hand</a:t>
            </a:r>
          </a:p>
          <a:p>
            <a:r>
              <a:rPr lang="en-US" sz="2600" dirty="0" smtClean="0"/>
              <a:t>hand hammering</a:t>
            </a:r>
          </a:p>
          <a:p>
            <a:r>
              <a:rPr lang="en-US" sz="2600" dirty="0" smtClean="0"/>
              <a:t>Wrist hyper extension</a:t>
            </a:r>
          </a:p>
          <a:p>
            <a:r>
              <a:rPr lang="en-US" sz="2600" dirty="0" smtClean="0"/>
              <a:t>Prolonged and repetitive full range wrist flexion and extension</a:t>
            </a:r>
          </a:p>
          <a:p>
            <a:r>
              <a:rPr lang="en-US" sz="2600" dirty="0" err="1" smtClean="0"/>
              <a:t>cubital</a:t>
            </a:r>
            <a:r>
              <a:rPr lang="en-US" sz="2600" dirty="0" smtClean="0"/>
              <a:t> tunnel at the elbow (formed by the two heads of the flexor </a:t>
            </a:r>
            <a:r>
              <a:rPr lang="en-US" sz="2600" dirty="0" err="1" smtClean="0"/>
              <a:t>carpi</a:t>
            </a:r>
            <a:r>
              <a:rPr lang="en-US" sz="2600" dirty="0" smtClean="0"/>
              <a:t> </a:t>
            </a:r>
            <a:r>
              <a:rPr lang="en-US" sz="2600" dirty="0" err="1" smtClean="0"/>
              <a:t>ulnaris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results from resting elbows on hard surface or twisting at the elbow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21068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841248"/>
          </a:xfrm>
        </p:spPr>
        <p:txBody>
          <a:bodyPr/>
          <a:lstStyle/>
          <a:p>
            <a:pPr eaLnBrk="1" hangingPunct="1"/>
            <a:r>
              <a:rPr lang="en-US" dirty="0" err="1"/>
              <a:t>Hypothenar</a:t>
            </a:r>
            <a:r>
              <a:rPr lang="en-US" dirty="0"/>
              <a:t> Hammer Syndrome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222248"/>
            <a:ext cx="4483224" cy="36469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Causes</a:t>
            </a:r>
          </a:p>
          <a:p>
            <a:pPr lvl="1" eaLnBrk="1" hangingPunct="1"/>
            <a:r>
              <a:rPr lang="en-US" sz="2000" dirty="0" smtClean="0"/>
              <a:t>Repeated </a:t>
            </a:r>
            <a:r>
              <a:rPr lang="en-US" sz="2000" dirty="0"/>
              <a:t>forceful pounding with the palm</a:t>
            </a:r>
          </a:p>
          <a:p>
            <a:pPr lvl="2" eaLnBrk="1" hangingPunct="1"/>
            <a:r>
              <a:rPr lang="en-US" sz="1600" dirty="0"/>
              <a:t>Push fasteners</a:t>
            </a:r>
          </a:p>
          <a:p>
            <a:pPr eaLnBrk="1" hangingPunct="1"/>
            <a:r>
              <a:rPr lang="en-US" sz="2400" dirty="0" smtClean="0"/>
              <a:t>Diagnosis</a:t>
            </a:r>
          </a:p>
          <a:p>
            <a:pPr lvl="1" eaLnBrk="1" hangingPunct="1"/>
            <a:r>
              <a:rPr lang="en-US" sz="2000" dirty="0" smtClean="0"/>
              <a:t>Occlusion </a:t>
            </a:r>
            <a:r>
              <a:rPr lang="en-US" sz="2000" dirty="0"/>
              <a:t>of ulnar artery</a:t>
            </a:r>
          </a:p>
          <a:p>
            <a:pPr lvl="1" eaLnBrk="1" hangingPunct="1"/>
            <a:r>
              <a:rPr lang="en-US" sz="2000" dirty="0"/>
              <a:t>Nerves of 4</a:t>
            </a:r>
            <a:r>
              <a:rPr lang="en-US" sz="2000" baseline="30000" dirty="0"/>
              <a:t>th</a:t>
            </a:r>
            <a:r>
              <a:rPr lang="en-US" sz="2000" dirty="0"/>
              <a:t> and 5</a:t>
            </a:r>
            <a:r>
              <a:rPr lang="en-US" sz="2000" baseline="30000" dirty="0"/>
              <a:t>th</a:t>
            </a:r>
            <a:r>
              <a:rPr lang="en-US" sz="2000" dirty="0"/>
              <a:t> digits</a:t>
            </a:r>
          </a:p>
          <a:p>
            <a:pPr lvl="1" eaLnBrk="1" hangingPunct="1"/>
            <a:r>
              <a:rPr lang="en-US" sz="2000" dirty="0"/>
              <a:t>Tenderness and </a:t>
            </a:r>
            <a:r>
              <a:rPr lang="en-US" sz="2000" dirty="0" err="1"/>
              <a:t>parasthesia</a:t>
            </a:r>
            <a:endParaRPr lang="en-US" sz="2000" dirty="0"/>
          </a:p>
          <a:p>
            <a:pPr lvl="1" eaLnBrk="1" hangingPunct="1"/>
            <a:r>
              <a:rPr lang="en-US" sz="2000" dirty="0" err="1"/>
              <a:t>Hypothenar</a:t>
            </a:r>
            <a:r>
              <a:rPr lang="en-US" sz="2000" dirty="0"/>
              <a:t> atrophy</a:t>
            </a:r>
          </a:p>
        </p:txBody>
      </p:sp>
      <p:sp>
        <p:nvSpPr>
          <p:cNvPr id="7578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Treatment</a:t>
            </a:r>
          </a:p>
          <a:p>
            <a:pPr lvl="1" eaLnBrk="1" hangingPunct="1"/>
            <a:r>
              <a:rPr lang="en-US" dirty="0" smtClean="0"/>
              <a:t>Heat </a:t>
            </a:r>
            <a:r>
              <a:rPr lang="en-US" dirty="0"/>
              <a:t>and ice</a:t>
            </a:r>
          </a:p>
          <a:p>
            <a:pPr lvl="1" eaLnBrk="1" hangingPunct="1"/>
            <a:r>
              <a:rPr lang="en-US" dirty="0"/>
              <a:t>Gentle exercise</a:t>
            </a:r>
          </a:p>
          <a:p>
            <a:pPr lvl="1" eaLnBrk="1" hangingPunct="1"/>
            <a:r>
              <a:rPr lang="en-US" dirty="0"/>
              <a:t>Stop pounding!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257800" y="4267200"/>
            <a:ext cx="2667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“Flat muscle”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4356" y="4726885"/>
            <a:ext cx="3519652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Describe jobs that commonly require pounding and hammering. Discuss alternative processes using tools.</a:t>
            </a:r>
            <a:endParaRPr lang="en-US" b="1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298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359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58228" y="104491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3200" b="1" dirty="0">
              <a:solidFill>
                <a:srgbClr val="696464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39180" y="1484784"/>
            <a:ext cx="77704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39180" y="4725144"/>
            <a:ext cx="518234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Use the Internet to search for Images of all the technical terms in this module</a:t>
            </a:r>
            <a:endParaRPr lang="en-US" b="1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Musculoskeletal Disorders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11560" y="1307013"/>
            <a:ext cx="7543800" cy="32021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en-US" dirty="0" smtClean="0"/>
              <a:t>Acute –slips, trips, falls</a:t>
            </a:r>
          </a:p>
          <a:p>
            <a:pPr marL="800100" lvl="1" indent="-342900"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en-US" sz="2400" dirty="0" smtClean="0"/>
              <a:t>strains, sprains, fractures</a:t>
            </a:r>
          </a:p>
          <a:p>
            <a:pPr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en-US" dirty="0" smtClean="0"/>
              <a:t>Chronic </a:t>
            </a:r>
          </a:p>
          <a:p>
            <a:pPr marL="800100" lvl="1" indent="-342900"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en-US" sz="2400" dirty="0" smtClean="0"/>
              <a:t>cumulative trauma disorders</a:t>
            </a:r>
          </a:p>
          <a:p>
            <a:pPr marL="800100" lvl="1" indent="-342900"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en-US" sz="2400" dirty="0" smtClean="0"/>
              <a:t>repetitive strain injuries, etc.</a:t>
            </a:r>
          </a:p>
          <a:p>
            <a:pPr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en-US" b="1" dirty="0" smtClean="0"/>
              <a:t>Work Related Musculoskeletal Disorders (WRMSDs)</a:t>
            </a:r>
          </a:p>
          <a:p>
            <a:pPr>
              <a:lnSpc>
                <a:spcPct val="110000"/>
              </a:lnSpc>
              <a:buClr>
                <a:schemeClr val="accent2"/>
              </a:buClr>
              <a:buFont typeface="Arial" charset="0"/>
              <a:buChar char="•"/>
            </a:pPr>
            <a:endParaRPr lang="en-US" sz="2000" b="1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3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Trigger Finger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191000" cy="2836912"/>
          </a:xfrm>
        </p:spPr>
        <p:txBody>
          <a:bodyPr/>
          <a:lstStyle/>
          <a:p>
            <a:pPr eaLnBrk="1" hangingPunct="1"/>
            <a:r>
              <a:rPr lang="en-US" sz="2400" dirty="0"/>
              <a:t>Swelling and nodule formation of flexor tendons of the digits</a:t>
            </a:r>
          </a:p>
          <a:p>
            <a:pPr lvl="1" eaLnBrk="1" hangingPunct="1"/>
            <a:r>
              <a:rPr lang="en-US" sz="2000" dirty="0"/>
              <a:t>Clicking</a:t>
            </a:r>
          </a:p>
          <a:p>
            <a:pPr lvl="1" eaLnBrk="1" hangingPunct="1"/>
            <a:r>
              <a:rPr lang="en-US" sz="2000" dirty="0"/>
              <a:t>Locking</a:t>
            </a:r>
          </a:p>
          <a:p>
            <a:pPr eaLnBrk="1" hangingPunct="1"/>
            <a:r>
              <a:rPr lang="en-US" sz="2400" dirty="0"/>
              <a:t>Pistol type tools</a:t>
            </a:r>
          </a:p>
          <a:p>
            <a:pPr lvl="1" eaLnBrk="1" hangingPunct="1"/>
            <a:r>
              <a:rPr lang="en-US" sz="2000" dirty="0"/>
              <a:t>High force / range trigger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4038600" cy="24384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/>
              <a:t>Treatment</a:t>
            </a:r>
          </a:p>
          <a:p>
            <a:pPr lvl="1" eaLnBrk="1" hangingPunct="1"/>
            <a:r>
              <a:rPr lang="en-US" dirty="0" smtClean="0"/>
              <a:t>Surgery</a:t>
            </a:r>
            <a:endParaRPr lang="en-US" dirty="0"/>
          </a:p>
          <a:p>
            <a:pPr lvl="1" eaLnBrk="1" hangingPunct="1"/>
            <a:r>
              <a:rPr lang="en-US" dirty="0"/>
              <a:t>Tool design</a:t>
            </a:r>
          </a:p>
          <a:p>
            <a:pPr lvl="2" eaLnBrk="1" hangingPunct="1"/>
            <a:r>
              <a:rPr lang="en-US" dirty="0"/>
              <a:t>Broader / lighter trigger</a:t>
            </a:r>
          </a:p>
          <a:p>
            <a:pPr lvl="2" eaLnBrk="1" hangingPunct="1"/>
            <a:r>
              <a:rPr lang="en-US" dirty="0"/>
              <a:t>Push to start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762" y="4726885"/>
            <a:ext cx="733607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Search the internet for Images of hand tools; describe the sizes, shapes, ranges and forces associated with grasping the tool and actuating the triggers. Explore alternative actuation mechanisms</a:t>
            </a:r>
            <a:endParaRPr lang="en-US" b="1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298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82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3496"/>
            <a:ext cx="8686800" cy="841248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De </a:t>
            </a:r>
            <a:r>
              <a:rPr lang="en-US" sz="3600" dirty="0" err="1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Quervain’s</a:t>
            </a:r>
            <a:r>
              <a:rPr lang="en-US" sz="36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 Disease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5029200" cy="254888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Clr>
                <a:srgbClr val="890018"/>
              </a:buClr>
            </a:pPr>
            <a:r>
              <a:rPr lang="en-US" sz="2000" dirty="0"/>
              <a:t>Abductor </a:t>
            </a:r>
            <a:r>
              <a:rPr lang="en-US" sz="2000" dirty="0" err="1"/>
              <a:t>pollicis</a:t>
            </a:r>
            <a:r>
              <a:rPr lang="en-US" sz="2000" dirty="0"/>
              <a:t> </a:t>
            </a:r>
            <a:r>
              <a:rPr lang="en-US" sz="2000" dirty="0" err="1"/>
              <a:t>longus</a:t>
            </a:r>
            <a:r>
              <a:rPr lang="en-US" sz="2000" dirty="0"/>
              <a:t> / extensor </a:t>
            </a:r>
            <a:r>
              <a:rPr lang="en-US" sz="2000" dirty="0" err="1"/>
              <a:t>pollicis</a:t>
            </a:r>
            <a:r>
              <a:rPr lang="en-US" sz="2000" dirty="0"/>
              <a:t> </a:t>
            </a:r>
            <a:r>
              <a:rPr lang="en-US" sz="2000" dirty="0" err="1"/>
              <a:t>brevis</a:t>
            </a:r>
            <a:endParaRPr lang="en-US" sz="2000" dirty="0"/>
          </a:p>
          <a:p>
            <a:pPr marL="800100" lvl="1" indent="-342900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Friction</a:t>
            </a:r>
          </a:p>
          <a:p>
            <a:pPr marL="800100" lvl="1" indent="-342900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Tenosynovitis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890018"/>
              </a:buClr>
            </a:pPr>
            <a:r>
              <a:rPr lang="en-US" sz="2000" dirty="0"/>
              <a:t>Repeated thumb activity </a:t>
            </a:r>
          </a:p>
          <a:p>
            <a:pPr marL="800100" lvl="1" indent="-342900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Inter phalangeal joint flexion with proximal joint extension</a:t>
            </a:r>
          </a:p>
          <a:p>
            <a:pPr marL="800100" lvl="1" indent="-342900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Video game thumb</a:t>
            </a:r>
          </a:p>
          <a:p>
            <a:pPr marL="800100" lvl="1" indent="-342900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Repeated hard gripping of oversize handle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</p:txBody>
      </p:sp>
      <p:sp>
        <p:nvSpPr>
          <p:cNvPr id="8397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715000" y="1584176"/>
            <a:ext cx="32766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/>
              <a:t>Diagnosis</a:t>
            </a:r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 smtClean="0"/>
              <a:t>Pain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Swelling</a:t>
            </a:r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Tenderness</a:t>
            </a:r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Clicking</a:t>
            </a:r>
          </a:p>
          <a:p>
            <a:pPr lvl="1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800" dirty="0"/>
              <a:t>Finkelstein’s test</a:t>
            </a:r>
          </a:p>
          <a:p>
            <a:pPr lvl="2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400" dirty="0"/>
              <a:t>Thumb in palm</a:t>
            </a:r>
          </a:p>
          <a:p>
            <a:pPr lvl="2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400" dirty="0"/>
              <a:t>Forced ulnar deviation</a:t>
            </a:r>
          </a:p>
          <a:p>
            <a:pPr lvl="2" eaLnBrk="1" hangingPunct="1">
              <a:lnSpc>
                <a:spcPct val="80000"/>
              </a:lnSpc>
              <a:buClr>
                <a:srgbClr val="890018"/>
              </a:buClr>
              <a:buFont typeface="Wingdings" pitchFamily="2" charset="2"/>
              <a:buChar char="§"/>
            </a:pPr>
            <a:r>
              <a:rPr lang="en-US" sz="1400" dirty="0"/>
              <a:t>Pain over radial </a:t>
            </a:r>
            <a:r>
              <a:rPr lang="en-US" sz="1400" dirty="0" err="1"/>
              <a:t>styloid</a:t>
            </a:r>
            <a:endParaRPr lang="en-US" sz="1400" dirty="0"/>
          </a:p>
        </p:txBody>
      </p:sp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539552" y="4149080"/>
            <a:ext cx="67687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T</a:t>
            </a:r>
            <a:r>
              <a:rPr lang="en-US" sz="1600" b="1" dirty="0" smtClean="0"/>
              <a:t>reatment</a:t>
            </a:r>
          </a:p>
          <a:p>
            <a:pPr marL="800100" lvl="1" indent="-342900">
              <a:spcBef>
                <a:spcPct val="5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600" dirty="0" smtClean="0"/>
              <a:t>Stop </a:t>
            </a:r>
            <a:r>
              <a:rPr lang="en-US" sz="1600" dirty="0"/>
              <a:t>doing the movement that causes the problem</a:t>
            </a:r>
          </a:p>
          <a:p>
            <a:pPr marL="800100" lvl="1" indent="-342900">
              <a:spcBef>
                <a:spcPct val="5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600" dirty="0"/>
              <a:t>Heat / ice / massage / gentle ROM activities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5517232"/>
            <a:ext cx="5256584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Watch someone texting or playing video games. Describe, discuss and draw the structures and functions involved</a:t>
            </a:r>
            <a:endParaRPr lang="en-US" b="1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298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807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1488"/>
            <a:ext cx="8686800" cy="841248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Raynaud’s</a:t>
            </a:r>
            <a:r>
              <a:rPr lang="en-US" sz="36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 Syndrome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227362"/>
            <a:ext cx="5059288" cy="3845024"/>
          </a:xfrm>
        </p:spPr>
        <p:txBody>
          <a:bodyPr/>
          <a:lstStyle/>
          <a:p>
            <a:pPr eaLnBrk="1" hangingPunct="1">
              <a:buClr>
                <a:srgbClr val="890018"/>
              </a:buClr>
            </a:pPr>
            <a:r>
              <a:rPr lang="en-US" sz="2000" dirty="0"/>
              <a:t>“White Finger”</a:t>
            </a:r>
          </a:p>
          <a:p>
            <a:pPr lvl="1" eaLnBrk="1" hangingPunct="1">
              <a:buClr>
                <a:srgbClr val="890018"/>
              </a:buClr>
            </a:pPr>
            <a:r>
              <a:rPr lang="en-US" sz="2000" dirty="0"/>
              <a:t>Multiple levels</a:t>
            </a:r>
          </a:p>
          <a:p>
            <a:pPr eaLnBrk="1" hangingPunct="1">
              <a:buClr>
                <a:srgbClr val="890018"/>
              </a:buClr>
            </a:pPr>
            <a:r>
              <a:rPr lang="en-US" sz="2000" dirty="0"/>
              <a:t>Circulatory disorder</a:t>
            </a:r>
          </a:p>
          <a:p>
            <a:pPr lvl="1" eaLnBrk="1" hangingPunct="1">
              <a:buClr>
                <a:srgbClr val="890018"/>
              </a:buClr>
            </a:pPr>
            <a:r>
              <a:rPr lang="en-US" sz="2000" dirty="0"/>
              <a:t>Vibration</a:t>
            </a:r>
          </a:p>
          <a:p>
            <a:pPr lvl="1" eaLnBrk="1" hangingPunct="1">
              <a:buClr>
                <a:srgbClr val="890018"/>
              </a:buClr>
            </a:pPr>
            <a:r>
              <a:rPr lang="en-US" sz="2000" dirty="0"/>
              <a:t>Cold</a:t>
            </a:r>
          </a:p>
          <a:p>
            <a:pPr lvl="1" eaLnBrk="1" hangingPunct="1">
              <a:buClr>
                <a:srgbClr val="890018"/>
              </a:buClr>
            </a:pPr>
            <a:r>
              <a:rPr lang="en-US" sz="2000" dirty="0"/>
              <a:t>Occupational / hereditary</a:t>
            </a:r>
          </a:p>
          <a:p>
            <a:pPr eaLnBrk="1" hangingPunct="1">
              <a:buClr>
                <a:srgbClr val="890018"/>
              </a:buClr>
            </a:pPr>
            <a:r>
              <a:rPr lang="en-US" sz="2000" dirty="0"/>
              <a:t>Progressive</a:t>
            </a:r>
          </a:p>
          <a:p>
            <a:pPr lvl="1" eaLnBrk="1" hangingPunct="1">
              <a:buClr>
                <a:srgbClr val="890018"/>
              </a:buClr>
            </a:pPr>
            <a:r>
              <a:rPr lang="en-US" sz="2000" dirty="0"/>
              <a:t>Months, </a:t>
            </a:r>
            <a:r>
              <a:rPr lang="en-US" sz="2000" dirty="0" smtClean="0"/>
              <a:t>years</a:t>
            </a:r>
          </a:p>
          <a:p>
            <a:pPr eaLnBrk="1" hangingPunct="1">
              <a:buClr>
                <a:srgbClr val="890018"/>
              </a:buClr>
            </a:pPr>
            <a:r>
              <a:rPr lang="en-US" sz="2000" dirty="0"/>
              <a:t>Chain saws (forestry)</a:t>
            </a:r>
          </a:p>
          <a:p>
            <a:pPr eaLnBrk="1" hangingPunct="1">
              <a:buClr>
                <a:srgbClr val="890018"/>
              </a:buClr>
            </a:pPr>
            <a:r>
              <a:rPr lang="en-US" sz="2000" dirty="0"/>
              <a:t>Chipping hammers (foundry)</a:t>
            </a:r>
          </a:p>
          <a:p>
            <a:pPr eaLnBrk="1" hangingPunct="1"/>
            <a:endParaRPr lang="en-US" sz="2000" dirty="0"/>
          </a:p>
        </p:txBody>
      </p:sp>
      <p:sp>
        <p:nvSpPr>
          <p:cNvPr id="88071" name="Text Box 5"/>
          <p:cNvSpPr txBox="1">
            <a:spLocks noChangeArrowheads="1"/>
          </p:cNvSpPr>
          <p:nvPr/>
        </p:nvSpPr>
        <p:spPr bwMode="auto">
          <a:xfrm>
            <a:off x="5076056" y="1222248"/>
            <a:ext cx="3569746" cy="36317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Interventions</a:t>
            </a:r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 smtClean="0"/>
              <a:t>Gloves</a:t>
            </a:r>
            <a:endParaRPr lang="en-US" sz="2000" dirty="0"/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/>
              <a:t>Lighter grip</a:t>
            </a:r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/>
              <a:t>Padded handles</a:t>
            </a:r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/>
              <a:t>Vibration absorbing tools</a:t>
            </a:r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/>
              <a:t>Supported tools</a:t>
            </a:r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/>
              <a:t>Automation</a:t>
            </a:r>
          </a:p>
          <a:p>
            <a:pPr marL="573088" lvl="1" indent="-285750">
              <a:spcBef>
                <a:spcPct val="50000"/>
              </a:spcBef>
              <a:buClr>
                <a:srgbClr val="890018"/>
              </a:buClr>
              <a:buFontTx/>
              <a:buChar char="•"/>
            </a:pPr>
            <a:r>
              <a:rPr lang="en-US" sz="2000" dirty="0"/>
              <a:t>Job rotation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5072386"/>
            <a:ext cx="8280920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Take a trip into the forest in a northern country and watch the woodcutters. Be thankful you live in Singapore!</a:t>
            </a:r>
          </a:p>
          <a:p>
            <a:pPr algn="ctr"/>
            <a:r>
              <a:rPr lang="en-US" b="1" i="1" dirty="0" smtClean="0"/>
              <a:t>Investigate Images of Vibration White Finger.</a:t>
            </a:r>
            <a:endParaRPr lang="en-US" b="1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298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572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Low Back Strain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The most common disorder worldwide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80% population have LBDs at some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Multiple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Complex anatomy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Facet joints, intervertebral discs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Muscles, tendons, ligaments, fascia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/>
              <a:t>Irritation, inflammation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/>
              <a:t>Exacerbation of acute strain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Nerve involvement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/>
              <a:t>Root compression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/>
              <a:t>Referred pain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Difficult precise diagnosis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959809"/>
            <a:ext cx="525435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Look at images of the lumbar spine, describe the structures.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54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Low Back Disorders</a:t>
            </a: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Common causes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Repeated bending and twisting in outer range of joint movement (flexion, side flexion, rotation)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Heavy loads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Large moments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Rapid / jerky movements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Long duration sitting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Note that individual spinal joint motions are controlled by facet joint orientation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947539"/>
            <a:ext cx="5832648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Explore the Internet for statistics on the incidence and prevalence of low back pain / disorders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6042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65312"/>
            <a:ext cx="7543800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/>
              <a:t>pain radiating down one or both buttocks/legs along the path of innervation of the sciatic nerve</a:t>
            </a:r>
          </a:p>
          <a:p>
            <a:endParaRPr lang="en-US" sz="2400" dirty="0" smtClean="0"/>
          </a:p>
          <a:p>
            <a:r>
              <a:rPr lang="en-US" sz="2400" dirty="0" smtClean="0"/>
              <a:t>compression at nerve root in spinal canal or in intervertebral canal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498145"/>
            <a:ext cx="5616624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the pathway of the sciatic nerve and its dermatomes.</a:t>
            </a:r>
          </a:p>
          <a:p>
            <a:pPr algn="ctr"/>
            <a:r>
              <a:rPr lang="en-US" i="1" dirty="0" smtClean="0"/>
              <a:t>Identify the sites vulnerable to damage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4979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Diagnosis of Back Disorders</a:t>
            </a:r>
            <a:endParaRPr lang="en-US" dirty="0"/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196752"/>
            <a:ext cx="7543800" cy="45720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Difficult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Range of motion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Passive, active, resisted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Localized pain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Referred pain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err="1"/>
              <a:t>Parasthesia</a:t>
            </a:r>
            <a:endParaRPr lang="en-US" sz="1600" dirty="0"/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Sciatica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Postural abnormalities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Scoliosis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Unequal weight bearing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Tenderness, spasm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Muscle atrophy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Gait abnormalities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Bilateral tendon reflexes </a:t>
            </a:r>
            <a:r>
              <a:rPr lang="en-US" sz="2400" dirty="0" smtClean="0"/>
              <a:t>(Achilles, </a:t>
            </a:r>
            <a:r>
              <a:rPr lang="en-US" sz="2400" dirty="0"/>
              <a:t>patellar)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Muscle strength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1484784"/>
            <a:ext cx="3059832" cy="28623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Demonstrate all the directions and ranges of motion of the various parts of the spine. 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Identify hip joint movement and the activities of the hamstring, </a:t>
            </a:r>
            <a:r>
              <a:rPr lang="en-US" i="1" dirty="0" err="1" smtClean="0"/>
              <a:t>ilio</a:t>
            </a:r>
            <a:r>
              <a:rPr lang="en-US" i="1" dirty="0" smtClean="0"/>
              <a:t> </a:t>
            </a:r>
            <a:r>
              <a:rPr lang="en-US" i="1" dirty="0" err="1" smtClean="0"/>
              <a:t>psoas</a:t>
            </a:r>
            <a:r>
              <a:rPr lang="en-US" i="1" dirty="0" smtClean="0"/>
              <a:t>, erector </a:t>
            </a:r>
            <a:r>
              <a:rPr lang="en-US" i="1" dirty="0" err="1" smtClean="0"/>
              <a:t>spinae</a:t>
            </a:r>
            <a:r>
              <a:rPr lang="en-US" i="1" dirty="0" smtClean="0"/>
              <a:t> and abdominal muscles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7437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Treatment of Back Disorders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Bed rest if severe</a:t>
            </a:r>
          </a:p>
          <a:p>
            <a:pPr eaLnBrk="1" hangingPunct="1"/>
            <a:r>
              <a:rPr lang="en-US" sz="2400" dirty="0"/>
              <a:t>Ice in acute phase then heat</a:t>
            </a:r>
          </a:p>
          <a:p>
            <a:pPr eaLnBrk="1" hangingPunct="1"/>
            <a:r>
              <a:rPr lang="en-US" sz="2400" dirty="0"/>
              <a:t>Gentle ROM exercises</a:t>
            </a:r>
          </a:p>
          <a:p>
            <a:pPr lvl="1" eaLnBrk="1" hangingPunct="1"/>
            <a:r>
              <a:rPr lang="en-US" sz="2000" dirty="0"/>
              <a:t>Passive, active, minimal resistance</a:t>
            </a:r>
          </a:p>
          <a:p>
            <a:pPr eaLnBrk="1" hangingPunct="1"/>
            <a:r>
              <a:rPr lang="en-US" sz="2400" dirty="0"/>
              <a:t>Anti inflammatory medication, analgesics, muscle </a:t>
            </a:r>
            <a:r>
              <a:rPr lang="en-US" sz="2400" dirty="0" smtClean="0"/>
              <a:t>relaxants</a:t>
            </a:r>
          </a:p>
          <a:p>
            <a:pPr eaLnBrk="1" hangingPunct="1"/>
            <a:r>
              <a:rPr lang="en-US" sz="2400" dirty="0" smtClean="0"/>
              <a:t>Increasingly active exercise</a:t>
            </a:r>
          </a:p>
          <a:p>
            <a:pPr eaLnBrk="1" hangingPunct="1"/>
            <a:r>
              <a:rPr lang="en-US" sz="2400" dirty="0" smtClean="0"/>
              <a:t>Instruction in Postures (Sitting), MMH / Lifting</a:t>
            </a:r>
            <a:endParaRPr lang="en-US" sz="2400" dirty="0"/>
          </a:p>
          <a:p>
            <a:pPr eaLnBrk="1" hangingPunct="1"/>
            <a:r>
              <a:rPr lang="en-US" sz="2400" dirty="0"/>
              <a:t>Surgery????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959810"/>
            <a:ext cx="525658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experience of someone you know who has experienced low back pain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373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Cumulative Trauma Disorders are painful and debilitating</a:t>
            </a:r>
          </a:p>
          <a:p>
            <a:r>
              <a:rPr lang="en-US" sz="2400" dirty="0" smtClean="0"/>
              <a:t>Caused by high forces, extreme postures, repetition and insufficient recovery</a:t>
            </a:r>
          </a:p>
          <a:p>
            <a:r>
              <a:rPr lang="en-US" sz="2400" dirty="0" smtClean="0"/>
              <a:t>Vary considerably in seriousness and recovery times</a:t>
            </a:r>
          </a:p>
          <a:p>
            <a:pPr lvl="1"/>
            <a:r>
              <a:rPr lang="en-US" sz="2000" dirty="0" smtClean="0"/>
              <a:t>Variable response thresholds</a:t>
            </a:r>
          </a:p>
          <a:p>
            <a:r>
              <a:rPr lang="en-US" sz="2400" dirty="0" smtClean="0"/>
              <a:t>Treated by rest, analgesics, exercise and surgery as a last resort</a:t>
            </a:r>
          </a:p>
          <a:p>
            <a:r>
              <a:rPr lang="en-US" sz="2400" dirty="0" smtClean="0"/>
              <a:t>Prevented by changing the job</a:t>
            </a:r>
          </a:p>
          <a:p>
            <a:endParaRPr lang="en-US" sz="2400" dirty="0"/>
          </a:p>
          <a:p>
            <a:r>
              <a:rPr lang="en-US" sz="2800" b="1" dirty="0" smtClean="0"/>
              <a:t>Repetition is the biggest culprit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9115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MSDs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Job and work environment factors</a:t>
            </a:r>
          </a:p>
          <a:p>
            <a:pPr lvl="1"/>
            <a:r>
              <a:rPr lang="en-US" sz="1800" dirty="0" smtClean="0"/>
              <a:t>job content</a:t>
            </a:r>
          </a:p>
          <a:p>
            <a:pPr lvl="1"/>
            <a:r>
              <a:rPr lang="en-US" sz="1800" dirty="0" smtClean="0"/>
              <a:t>work organization/supervision</a:t>
            </a:r>
          </a:p>
          <a:p>
            <a:pPr lvl="1"/>
            <a:r>
              <a:rPr lang="en-US" sz="1800" dirty="0" smtClean="0"/>
              <a:t>financial aspects of work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Non-occupational factors</a:t>
            </a:r>
          </a:p>
          <a:p>
            <a:pPr lvl="1"/>
            <a:r>
              <a:rPr lang="en-US" sz="1800" dirty="0" smtClean="0"/>
              <a:t>socioeconomic status</a:t>
            </a:r>
          </a:p>
          <a:p>
            <a:pPr lvl="1"/>
            <a:r>
              <a:rPr lang="en-US" sz="1800" dirty="0" smtClean="0"/>
              <a:t>non-occupational activities</a:t>
            </a:r>
          </a:p>
          <a:p>
            <a:pPr lvl="1"/>
            <a:r>
              <a:rPr lang="en-US" sz="1800" dirty="0" smtClean="0"/>
              <a:t>family status and relations</a:t>
            </a:r>
          </a:p>
          <a:p>
            <a:pPr lvl="1"/>
            <a:r>
              <a:rPr lang="en-US" sz="1800" dirty="0" smtClean="0"/>
              <a:t>personality and psychological factors </a:t>
            </a:r>
          </a:p>
          <a:p>
            <a:pPr lvl="1"/>
            <a:endParaRPr lang="en-US" sz="1800" dirty="0" smtClean="0"/>
          </a:p>
          <a:p>
            <a:r>
              <a:rPr lang="en-US" sz="1800" dirty="0" err="1" smtClean="0"/>
              <a:t>Iatrogenesis</a:t>
            </a:r>
            <a:r>
              <a:rPr lang="en-US" sz="1800" dirty="0" smtClean="0"/>
              <a:t> (cause by the health care system) </a:t>
            </a:r>
          </a:p>
          <a:p>
            <a:pPr lvl="1"/>
            <a:r>
              <a:rPr lang="en-US" sz="1800" dirty="0" smtClean="0"/>
              <a:t>health care system</a:t>
            </a:r>
          </a:p>
          <a:p>
            <a:pPr lvl="1"/>
            <a:r>
              <a:rPr lang="en-US" sz="1800" dirty="0" smtClean="0"/>
              <a:t>work safety analysis</a:t>
            </a:r>
          </a:p>
          <a:p>
            <a:pPr lvl="1"/>
            <a:r>
              <a:rPr lang="en-US" sz="1800" dirty="0" smtClean="0"/>
              <a:t>insurance requires labels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pain </a:t>
            </a:r>
            <a:r>
              <a:rPr lang="en-US" sz="2200" dirty="0"/>
              <a:t>threshold</a:t>
            </a:r>
          </a:p>
          <a:p>
            <a:pPr lvl="1"/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40152" y="1387810"/>
            <a:ext cx="2024964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Discuss the many factors that </a:t>
            </a:r>
            <a:r>
              <a:rPr lang="en-US" sz="1600" b="1" i="1" dirty="0" smtClean="0"/>
              <a:t>contribute</a:t>
            </a:r>
            <a:r>
              <a:rPr lang="en-US" b="1" i="1" dirty="0" smtClean="0"/>
              <a:t> to the occurrence of MSDs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4153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solidFill>
                  <a:srgbClr val="696464"/>
                </a:solidFill>
              </a:rPr>
              <a:t>Biomechanical Risk factors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1600" dirty="0"/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 smtClean="0"/>
              <a:t>force</a:t>
            </a:r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 smtClean="0"/>
              <a:t>repetition</a:t>
            </a:r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/>
              <a:t>posture (depends on type of disorder</a:t>
            </a:r>
            <a:r>
              <a:rPr lang="en-US" sz="2400" dirty="0" smtClean="0"/>
              <a:t>)</a:t>
            </a:r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/>
              <a:t>r</a:t>
            </a:r>
            <a:r>
              <a:rPr lang="en-US" sz="2400" dirty="0" smtClean="0"/>
              <a:t>ange of movement of adjacent joints</a:t>
            </a:r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dirty="0" smtClean="0"/>
              <a:t>ovement speed / acceleration / jerk</a:t>
            </a:r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 smtClean="0"/>
              <a:t>vibration</a:t>
            </a:r>
          </a:p>
          <a:p>
            <a:pPr marL="558800" indent="-514350" eaLnBrk="1" hangingPunct="1">
              <a:lnSpc>
                <a:spcPct val="90000"/>
              </a:lnSpc>
            </a:pPr>
            <a:r>
              <a:rPr lang="en-US" sz="2400" dirty="0"/>
              <a:t>inadequate recovery </a:t>
            </a:r>
            <a:r>
              <a:rPr lang="en-US" sz="2400" dirty="0" smtClean="0"/>
              <a:t>time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734997"/>
            <a:ext cx="525658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Demonstrate and discuss these different mechanical contributions to MSDs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9947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Localized Fatigue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5038328" cy="4214974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000" dirty="0"/>
              <a:t>Normal</a:t>
            </a:r>
          </a:p>
          <a:p>
            <a:pPr lvl="1" eaLnBrk="1" hangingPunct="1"/>
            <a:r>
              <a:rPr lang="en-US" sz="1800" dirty="0"/>
              <a:t>Reduced circulation</a:t>
            </a:r>
          </a:p>
          <a:p>
            <a:pPr lvl="1" eaLnBrk="1" hangingPunct="1"/>
            <a:r>
              <a:rPr lang="en-US" sz="1800" dirty="0"/>
              <a:t>Tiredness, discomfort</a:t>
            </a:r>
          </a:p>
          <a:p>
            <a:pPr lvl="1" eaLnBrk="1" hangingPunct="1"/>
            <a:r>
              <a:rPr lang="en-US" sz="1800" dirty="0"/>
              <a:t>Loss of control</a:t>
            </a:r>
          </a:p>
          <a:p>
            <a:pPr lvl="1" eaLnBrk="1" hangingPunct="1"/>
            <a:r>
              <a:rPr lang="en-US" sz="1800" dirty="0"/>
              <a:t>Increased effort</a:t>
            </a:r>
          </a:p>
          <a:p>
            <a:pPr lvl="1" eaLnBrk="1" hangingPunct="1"/>
            <a:r>
              <a:rPr lang="en-US" sz="1800" dirty="0"/>
              <a:t>Decreased </a:t>
            </a:r>
            <a:r>
              <a:rPr lang="en-US" sz="1800" dirty="0" smtClean="0"/>
              <a:t>strength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sz="2000" dirty="0"/>
              <a:t>Recovers with removal of </a:t>
            </a:r>
            <a:r>
              <a:rPr lang="en-US" sz="2000" dirty="0" smtClean="0"/>
              <a:t>stress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With insufficient recovery and / or mechanical damage – may lead to cumulative trauma disorder</a:t>
            </a:r>
          </a:p>
          <a:p>
            <a:pPr eaLnBrk="1" hangingPunct="1">
              <a:lnSpc>
                <a:spcPct val="90000"/>
              </a:lnSpc>
            </a:pPr>
            <a:endParaRPr lang="en-US" b="1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6372200" y="1447800"/>
            <a:ext cx="2314600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890018"/>
                </a:solidFill>
              </a:rPr>
              <a:t>Sustained and repeated forceful exertions in awkward postures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925949"/>
            <a:ext cx="5686400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Discuss, with examples, the continuum from recoverable fatigue and MSDs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5051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Anatomical Location of MSDs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sz="quarter" idx="11"/>
          </p:nvPr>
        </p:nvSpPr>
        <p:spPr>
          <a:xfrm>
            <a:off x="1115616" y="1387810"/>
            <a:ext cx="7113984" cy="4572000"/>
          </a:xfrm>
          <a:prstGeom prst="rect">
            <a:avLst/>
          </a:prstGeom>
        </p:spPr>
        <p:txBody>
          <a:bodyPr/>
          <a:lstStyle/>
          <a:p>
            <a:r>
              <a:rPr lang="en-US" sz="3300" dirty="0" smtClean="0"/>
              <a:t>tendon</a:t>
            </a:r>
          </a:p>
          <a:p>
            <a:r>
              <a:rPr lang="en-US" sz="3300" dirty="0" smtClean="0"/>
              <a:t>muscle</a:t>
            </a:r>
          </a:p>
          <a:p>
            <a:r>
              <a:rPr lang="en-US" sz="3300" dirty="0" smtClean="0"/>
              <a:t>nerve</a:t>
            </a:r>
          </a:p>
          <a:p>
            <a:r>
              <a:rPr lang="en-US" sz="3300" dirty="0"/>
              <a:t>b</a:t>
            </a:r>
            <a:r>
              <a:rPr lang="en-US" sz="3300" dirty="0" smtClean="0"/>
              <a:t>lood vessels</a:t>
            </a:r>
          </a:p>
          <a:p>
            <a:r>
              <a:rPr lang="en-US" sz="3300" dirty="0" err="1" smtClean="0"/>
              <a:t>bursae</a:t>
            </a:r>
            <a:endParaRPr lang="en-US" sz="3300" dirty="0" smtClean="0"/>
          </a:p>
          <a:p>
            <a:r>
              <a:rPr lang="en-US" sz="3300" dirty="0" smtClean="0"/>
              <a:t>bone/cartilage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15616" y="5498145"/>
            <a:ext cx="496855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Identify and describe these different anatomical structures and describe their interfaces and interrelationships.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2753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Tendon Disorders</a:t>
            </a: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err="1" smtClean="0"/>
              <a:t>Tenosynovitis</a:t>
            </a:r>
            <a:r>
              <a:rPr lang="en-US" sz="2800" dirty="0" smtClean="0"/>
              <a:t> </a:t>
            </a:r>
          </a:p>
          <a:p>
            <a:pPr lvl="1">
              <a:defRPr/>
            </a:pPr>
            <a:r>
              <a:rPr lang="en-US" sz="2400" dirty="0" smtClean="0"/>
              <a:t>inflammation of tendon and tendon sheath</a:t>
            </a:r>
          </a:p>
          <a:p>
            <a:pPr lvl="1">
              <a:defRPr/>
            </a:pPr>
            <a:r>
              <a:rPr lang="en-US" sz="2400" dirty="0" smtClean="0"/>
              <a:t>may result in either micro- or </a:t>
            </a:r>
            <a:r>
              <a:rPr lang="en-US" sz="2400" dirty="0" err="1" smtClean="0"/>
              <a:t>macrotrauma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r>
              <a:rPr lang="en-US" sz="2400" dirty="0" smtClean="0"/>
              <a:t>localized swelling (resulting in narrowing or </a:t>
            </a:r>
            <a:r>
              <a:rPr lang="en-US" sz="2400" dirty="0" err="1" smtClean="0"/>
              <a:t>stenosing</a:t>
            </a:r>
            <a:r>
              <a:rPr lang="en-US" sz="2400" dirty="0" smtClean="0"/>
              <a:t>) of the sheath</a:t>
            </a:r>
          </a:p>
          <a:p>
            <a:pPr lvl="1">
              <a:defRPr/>
            </a:pPr>
            <a:r>
              <a:rPr lang="en-US" sz="2400" dirty="0" smtClean="0"/>
              <a:t>may form nodule on tendon – resulting in tendon entrapment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Tendinitis</a:t>
            </a:r>
          </a:p>
          <a:p>
            <a:pPr lvl="1">
              <a:defRPr/>
            </a:pPr>
            <a:r>
              <a:rPr lang="en-US" sz="2400" dirty="0" smtClean="0"/>
              <a:t>inflammation of tendon alone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959810"/>
            <a:ext cx="604867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Use the Internet to search for Images of these technical terms. Palpate these structures in your arm and leg.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7193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Neck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359816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Localized pain, redness and swelling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Muscle spasm / tenderness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Active ROM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Flex 45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Extend 55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Rotate L/R 70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Side flex 40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Check for radiated pain/ </a:t>
            </a:r>
            <a:r>
              <a:rPr lang="en-US" sz="1800" dirty="0" err="1"/>
              <a:t>parasthesia</a:t>
            </a:r>
            <a:r>
              <a:rPr lang="en-US" sz="1800" dirty="0"/>
              <a:t> down arm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Cervical nerve root / brachial plexus involvement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Check for arthritis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487615"/>
            <a:ext cx="604867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Study your neck, draw all the anatomical structures and functions. Describe how the structures may become damaged</a:t>
            </a:r>
            <a:endParaRPr lang="en-US" b="1" i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88024" y="1387810"/>
            <a:ext cx="3598168" cy="1379513"/>
          </a:xfrm>
          <a:prstGeom prst="rect">
            <a:avLst/>
          </a:prstGeom>
        </p:spPr>
        <p:txBody>
          <a:bodyPr vert="horz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</a:pPr>
            <a:r>
              <a:rPr lang="en-US" b="1" dirty="0" smtClean="0">
                <a:latin typeface="Lucida Sans"/>
                <a:ea typeface="ヒラギノ角ゴ Pro W3" charset="-128"/>
                <a:cs typeface="Lucida Sans"/>
              </a:rPr>
              <a:t>Causes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Sustained posture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Looking at work / computer screen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Drooping shoulders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88024" y="3212976"/>
            <a:ext cx="3598168" cy="1379513"/>
          </a:xfrm>
          <a:prstGeom prst="rect">
            <a:avLst/>
          </a:prstGeom>
        </p:spPr>
        <p:txBody>
          <a:bodyPr vert="horz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</a:pPr>
            <a:r>
              <a:rPr lang="en-US" b="1" dirty="0" smtClean="0">
                <a:latin typeface="Lucida Sans"/>
                <a:ea typeface="ヒラギノ角ゴ Pro W3" charset="-128"/>
                <a:cs typeface="Lucida Sans"/>
              </a:rPr>
              <a:t>Treatment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Rest, ice / heat, massage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Mobilization exercises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Work place / posture intervention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Frequent rest breaks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890018"/>
              </a:buClr>
              <a:buFont typeface="Arial" pitchFamily="34" charset="0"/>
              <a:buChar char="•"/>
            </a:pPr>
            <a:r>
              <a:rPr lang="en-US" dirty="0" smtClean="0">
                <a:latin typeface="Lucida Sans"/>
                <a:ea typeface="ヒラギノ角ゴ Pro W3" charset="-128"/>
                <a:cs typeface="Lucida Sans"/>
              </a:rPr>
              <a:t>Job enlargement and / or rotation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3558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990600" y="1196752"/>
            <a:ext cx="67818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400" dirty="0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prstTxWarp prst="textNoShape">
              <a:avLst/>
            </a:prstTxWarp>
          </a:bodyPr>
          <a:lstStyle/>
          <a:p>
            <a:pPr algn="ctr"/>
            <a:endParaRPr lang="en-US" sz="3600" b="1" dirty="0">
              <a:solidFill>
                <a:srgbClr val="69646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301208"/>
            <a:ext cx="5328592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Use the Internet to search for Images of your peripheral nerves, track their pathways from the spinal chord to the trunk and limbs. Have a look at pictures of dermatomes.</a:t>
            </a:r>
            <a:endParaRPr lang="en-US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Disorders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39552" y="1412776"/>
            <a:ext cx="7543800" cy="4572000"/>
          </a:xfrm>
        </p:spPr>
        <p:txBody>
          <a:bodyPr/>
          <a:lstStyle/>
          <a:p>
            <a:r>
              <a:rPr lang="en-US" dirty="0" smtClean="0"/>
              <a:t>Compression between two other types of tissue (muscle, bone, ligament, etc.)</a:t>
            </a:r>
          </a:p>
          <a:p>
            <a:endParaRPr lang="en-US" dirty="0" smtClean="0"/>
          </a:p>
          <a:p>
            <a:r>
              <a:rPr lang="en-US" dirty="0" smtClean="0"/>
              <a:t>Direct compression of nerve by contact with an external object</a:t>
            </a:r>
          </a:p>
          <a:p>
            <a:endParaRPr lang="en-US" dirty="0" smtClean="0"/>
          </a:p>
          <a:p>
            <a:r>
              <a:rPr lang="en-US" dirty="0" smtClean="0"/>
              <a:t>Impedes the transmission of nerve impulse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07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1731</Words>
  <Application>Microsoft Office PowerPoint</Application>
  <PresentationFormat>On-screen Show (4:3)</PresentationFormat>
  <Paragraphs>377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1_Office Theme</vt:lpstr>
      <vt:lpstr>Train The Trainer OH Masterclass For Ergonomics:   Work Related MSDs  Professor Brian Peacock  </vt:lpstr>
      <vt:lpstr>Occupational Musculoskeletal Disorders  </vt:lpstr>
      <vt:lpstr>Risk Factors for MSDs</vt:lpstr>
      <vt:lpstr>Biomechanical Risk factors</vt:lpstr>
      <vt:lpstr>Localized Fatigue</vt:lpstr>
      <vt:lpstr>Anatomical Location of MSDs</vt:lpstr>
      <vt:lpstr>Tendon Disorders</vt:lpstr>
      <vt:lpstr>The Neck</vt:lpstr>
      <vt:lpstr>Nerve Disorders </vt:lpstr>
      <vt:lpstr>Thoracic Outlet Syndrome </vt:lpstr>
      <vt:lpstr>The Shoulder</vt:lpstr>
      <vt:lpstr>The Shoulder</vt:lpstr>
      <vt:lpstr>Tennis Elbow</vt:lpstr>
      <vt:lpstr>Golfers Elbow</vt:lpstr>
      <vt:lpstr>Carpal Tunnel Syndrome</vt:lpstr>
      <vt:lpstr>Carpal Tunnel Syndrome</vt:lpstr>
      <vt:lpstr>Carpal Tunnel Syndrome Treatment</vt:lpstr>
      <vt:lpstr>Guyon Canal and Cubital Tunnel Syndrome </vt:lpstr>
      <vt:lpstr>Hypothenar Hammer Syndrome</vt:lpstr>
      <vt:lpstr>Trigger Finger</vt:lpstr>
      <vt:lpstr>De Quervain’s Disease</vt:lpstr>
      <vt:lpstr>Raynaud’s Syndrome</vt:lpstr>
      <vt:lpstr>Low Back Strain</vt:lpstr>
      <vt:lpstr>Low Back Disorders</vt:lpstr>
      <vt:lpstr>Sciatica</vt:lpstr>
      <vt:lpstr>Diagnosis of Back Disorders</vt:lpstr>
      <vt:lpstr>Treatment of Back Disorders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87</cp:revision>
  <dcterms:created xsi:type="dcterms:W3CDTF">2012-01-26T10:45:43Z</dcterms:created>
  <dcterms:modified xsi:type="dcterms:W3CDTF">2013-11-04T08:08:43Z</dcterms:modified>
</cp:coreProperties>
</file>