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7" r:id="rId18"/>
  </p:sldIdLst>
  <p:sldSz cx="9144000" cy="6858000" type="screen4x3"/>
  <p:notesSz cx="6765925" cy="9867900"/>
  <p:custDataLst>
    <p:tags r:id="rId2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018"/>
    <a:srgbClr val="474B55"/>
    <a:srgbClr val="891545"/>
    <a:srgbClr val="FFFFFF"/>
    <a:srgbClr val="9C004E"/>
    <a:srgbClr val="595A62"/>
    <a:srgbClr val="93176C"/>
    <a:srgbClr val="A41A7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522" y="-96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112" y="-72"/>
      </p:cViewPr>
      <p:guideLst>
        <p:guide orient="horz" pos="3108"/>
        <p:guide pos="2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4332" y="928542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fld id="{1850B365-2EDE-4037-A511-A9D7A979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47" name="Picture 5" descr="SIM University Full Colour Logo_Horizontal (120ppi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0014" y="9372792"/>
            <a:ext cx="2000020" cy="32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41901" y="193590"/>
            <a:ext cx="5868501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Train The Trainer OH Masterclass For Ergonomics</a:t>
            </a:r>
          </a:p>
          <a:p>
            <a:pPr algn="ctr">
              <a:defRPr/>
            </a:pPr>
            <a:r>
              <a:rPr lang="en-US" sz="11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Presented by Brian Peacock &amp; Chui Yoon Ping </a:t>
            </a:r>
          </a:p>
        </p:txBody>
      </p:sp>
    </p:spTree>
    <p:extLst>
      <p:ext uri="{BB962C8B-B14F-4D97-AF65-F5344CB8AC3E}">
        <p14:creationId xmlns="" xmlns:p14="http://schemas.microsoft.com/office/powerpoint/2010/main" val="200320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39775"/>
            <a:ext cx="5918200" cy="4440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85593CD-3B5A-446F-8CB5-2C9A4B938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3692" y="175104"/>
            <a:ext cx="486770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/>
              <a:t>Train The Trainer OH Masterclass For Ergonomics</a:t>
            </a:r>
          </a:p>
          <a:p>
            <a:pPr algn="ctr">
              <a:defRPr/>
            </a:pPr>
            <a:r>
              <a:rPr lang="en-US" sz="1200" i="1" dirty="0" smtClean="0"/>
              <a:t>Prof Brian Peacock and Assoc Prof Chui Yoon Ping</a:t>
            </a:r>
          </a:p>
        </p:txBody>
      </p:sp>
    </p:spTree>
    <p:extLst>
      <p:ext uri="{BB962C8B-B14F-4D97-AF65-F5344CB8AC3E}">
        <p14:creationId xmlns="" xmlns:p14="http://schemas.microsoft.com/office/powerpoint/2010/main" val="990395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14900" cy="368617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0469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B8BAD-81E4-4317-97F3-687652E71F8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3949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14900" cy="36861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1105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14900" cy="3686175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272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14900" cy="36861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0527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14900" cy="3686175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0982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14900" cy="3686175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1825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14900" cy="3686175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7920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14900" cy="3686175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3132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14900" cy="3686175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877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001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609600"/>
          </a:xfrm>
          <a:prstGeom prst="rect">
            <a:avLst/>
          </a:prstGeom>
        </p:spPr>
        <p:txBody>
          <a:bodyPr/>
          <a:lstStyle>
            <a:lvl1pPr algn="ctr">
              <a:defRPr sz="32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>
              <a:buClr>
                <a:srgbClr val="890018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Lucida Sans" pitchFamily="34" charset="0"/>
                <a:cs typeface="Lucida Sans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6958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5144"/>
            <a:ext cx="7543800" cy="609600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 baseline="0">
                <a:solidFill>
                  <a:srgbClr val="474B55"/>
                </a:solidFill>
                <a:latin typeface="Lucida Sans"/>
                <a:cs typeface="Lucida San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6596082" cy="6096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2000" y="3505200"/>
            <a:ext cx="3810000" cy="4572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6CA58504-613B-43D6-A9E1-28B353EEE4BE}" type="datetime1">
              <a:rPr lang="en-US" smtClean="0"/>
              <a:pPr/>
              <a:t>04/11/2013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9BCCE4B4-335E-4CD3-93FF-AF91964B3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titled-1.jp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2" r:id="rId2"/>
    <p:sldLayoutId id="2147483668" r:id="rId3"/>
    <p:sldLayoutId id="2147483667" r:id="rId4"/>
    <p:sldLayoutId id="2147483671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ha.gov/dts/osta/otm/otm_iii/otm_iii_4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tificgear.com/WBG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457200" y="24209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Train The Trainer OH Masterclass For Ergonomics:</a:t>
            </a:r>
            <a:b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32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32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3200" dirty="0" smtClean="0">
                <a:latin typeface="Lucida Sans" pitchFamily="34" charset="0"/>
                <a:cs typeface="Lucida Sans" pitchFamily="34" charset="0"/>
              </a:rPr>
              <a:t> </a:t>
            </a:r>
            <a:r>
              <a:rPr lang="en-US" sz="2800" b="1" dirty="0" smtClean="0">
                <a:latin typeface="Lucida Sans" panose="020B0602030504020204" pitchFamily="34" charset="0"/>
                <a:ea typeface="ヒラギノ角ゴ Pro W3" pitchFamily="120" charset="-128"/>
              </a:rPr>
              <a:t>Thermal Environments</a:t>
            </a:r>
            <a:r>
              <a:rPr lang="en-US" sz="3200" b="1" dirty="0" smtClean="0">
                <a:latin typeface="Lucida Sans" panose="020B0602030504020204" pitchFamily="34" charset="0"/>
                <a:ea typeface="ヒラギノ角ゴ Pro W3" pitchFamily="120" charset="-128"/>
              </a:rPr>
              <a:t/>
            </a:r>
            <a:br>
              <a:rPr lang="en-US" sz="3200" b="1" dirty="0" smtClean="0">
                <a:latin typeface="Lucida Sans" panose="020B0602030504020204" pitchFamily="34" charset="0"/>
                <a:ea typeface="ヒラギノ角ゴ Pro W3" pitchFamily="120" charset="-128"/>
              </a:rPr>
            </a:br>
            <a:r>
              <a:rPr lang="en-US" sz="3200" b="1" dirty="0" smtClean="0">
                <a:ea typeface="ヒラギノ角ゴ Pro W3" pitchFamily="120" charset="-128"/>
              </a:rPr>
              <a:t/>
            </a:r>
            <a:br>
              <a:rPr lang="en-US" sz="3200" b="1" dirty="0" smtClean="0">
                <a:ea typeface="ヒラギノ角ゴ Pro W3" pitchFamily="120" charset="-128"/>
              </a:rPr>
            </a:br>
            <a:r>
              <a:rPr lang="en-US" sz="18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Professor Brian Peacock</a:t>
            </a:r>
            <a:endParaRPr lang="en-US" sz="2800" b="1" dirty="0" smtClean="0">
              <a:ea typeface="ヒラギノ角ゴ Pro W3" pitchFamily="12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Effects of Thermal Stress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2060848"/>
            <a:ext cx="7543800" cy="3898962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dirty="0"/>
              <a:t>Adaptation</a:t>
            </a:r>
          </a:p>
          <a:p>
            <a:r>
              <a:rPr lang="en-US" dirty="0"/>
              <a:t>Behavioral Changes - irritability</a:t>
            </a:r>
          </a:p>
          <a:p>
            <a:r>
              <a:rPr lang="en-US" dirty="0"/>
              <a:t>Performance decrements</a:t>
            </a:r>
          </a:p>
          <a:p>
            <a:r>
              <a:rPr lang="en-US" dirty="0"/>
              <a:t>Heat Stress</a:t>
            </a:r>
          </a:p>
          <a:p>
            <a:r>
              <a:rPr lang="en-US" dirty="0"/>
              <a:t>Heat Exhaustion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9BCCE4B4-335E-4CD3-93FF-AF91964B3CC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84168" y="2073424"/>
            <a:ext cx="2016224" cy="224676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What happens as our body temperature rises?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Describe the symptoms</a:t>
            </a:r>
            <a:endParaRPr lang="en-US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/>
              <a:t>Thermal Environment Interventions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772816"/>
            <a:ext cx="7543800" cy="4186994"/>
          </a:xfrm>
          <a:prstGeom prst="rect">
            <a:avLst/>
          </a:prstGeom>
          <a:noFill/>
          <a:ln/>
        </p:spPr>
        <p:txBody>
          <a:bodyPr/>
          <a:lstStyle/>
          <a:p>
            <a:r>
              <a:rPr lang="en-US" dirty="0"/>
              <a:t>Radiant Heat Shields</a:t>
            </a:r>
          </a:p>
          <a:p>
            <a:r>
              <a:rPr lang="en-US" dirty="0"/>
              <a:t>Air Conditioning - Refrigeration</a:t>
            </a:r>
          </a:p>
          <a:p>
            <a:r>
              <a:rPr lang="en-US" dirty="0"/>
              <a:t>Air Movement</a:t>
            </a:r>
          </a:p>
          <a:p>
            <a:r>
              <a:rPr lang="en-US" dirty="0"/>
              <a:t>Clothing, Protective Clothing</a:t>
            </a:r>
          </a:p>
          <a:p>
            <a:r>
              <a:rPr lang="en-US" dirty="0"/>
              <a:t>Exposure reduction</a:t>
            </a:r>
          </a:p>
          <a:p>
            <a:r>
              <a:rPr lang="en-US" dirty="0"/>
              <a:t>Surveillance</a:t>
            </a:r>
          </a:p>
          <a:p>
            <a:r>
              <a:rPr lang="en-US" dirty="0"/>
              <a:t>Adaptation Strategies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9BCCE4B4-335E-4CD3-93FF-AF91964B3CC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28184" y="1916832"/>
            <a:ext cx="2376264" cy="258532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What engineering and administrative controls can be applied to counter the effects of heat?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Develop a heat effects reduction program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r>
              <a:rPr lang="en-US" dirty="0"/>
              <a:t>Case Studies in Thermal Environment Design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29915" y="1685115"/>
            <a:ext cx="6118448" cy="4572000"/>
          </a:xfrm>
          <a:prstGeom prst="rect">
            <a:avLst/>
          </a:prstGeo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Glass manufacturing</a:t>
            </a:r>
          </a:p>
          <a:p>
            <a:r>
              <a:rPr lang="en-US" sz="2800" dirty="0"/>
              <a:t>Hot - humid environment</a:t>
            </a:r>
          </a:p>
          <a:p>
            <a:r>
              <a:rPr lang="en-US" sz="2800" dirty="0"/>
              <a:t>Heavy physical work - metabolic load</a:t>
            </a:r>
          </a:p>
          <a:p>
            <a:r>
              <a:rPr lang="en-US" sz="2800" dirty="0"/>
              <a:t>Physical fitness and acclimatization</a:t>
            </a:r>
          </a:p>
          <a:p>
            <a:r>
              <a:rPr lang="en-US" sz="2800" dirty="0"/>
              <a:t>Physiological monitoring</a:t>
            </a:r>
          </a:p>
          <a:p>
            <a:pPr lvl="1"/>
            <a:r>
              <a:rPr lang="en-US" sz="2400" dirty="0"/>
              <a:t>Heart rate, core temperature, sweat rate</a:t>
            </a:r>
          </a:p>
          <a:p>
            <a:r>
              <a:rPr lang="en-US" sz="2800" dirty="0"/>
              <a:t>Protective clothing (reflective, cold suits)</a:t>
            </a:r>
          </a:p>
          <a:p>
            <a:r>
              <a:rPr lang="en-US" sz="2800" dirty="0"/>
              <a:t>Fluids and mineral replacement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9BCCE4B4-335E-4CD3-93FF-AF91964B3CC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48363" y="1628800"/>
            <a:ext cx="2016224" cy="258532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Identify, describe and discuss some jobs in Singapore where heat stress may be a problem.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Discuss some countermeasures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r>
              <a:rPr lang="en-US" dirty="0"/>
              <a:t>Exercise in Thermal Environmental Design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5398368" cy="4572000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/>
          <a:p>
            <a:r>
              <a:rPr lang="en-US" sz="2400" dirty="0"/>
              <a:t>A fork truck operator has to enter an oven every 15 minutes to deliver and remove parts from a curing process, each heat exposure cycle lasts between 2 and 4 minutes, the temperature of the oven is 130 degrees Fahrenheit</a:t>
            </a:r>
          </a:p>
          <a:p>
            <a:r>
              <a:rPr lang="en-US" sz="2400" dirty="0"/>
              <a:t>Describe the appropriate environmental and physiological measurements</a:t>
            </a:r>
          </a:p>
          <a:p>
            <a:r>
              <a:rPr lang="en-US" sz="2400" dirty="0"/>
              <a:t>Describe some possible interventions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9BCCE4B4-335E-4CD3-93FF-AF91964B3CC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68951" y="1554162"/>
            <a:ext cx="2016224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Analyze this exposure problem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Design -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820668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Maintain air temperature between 22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 C – 26</a:t>
            </a:r>
            <a:r>
              <a:rPr lang="en-US" sz="2400" baseline="30000" dirty="0" smtClean="0"/>
              <a:t>0 </a:t>
            </a:r>
            <a:r>
              <a:rPr lang="en-US" sz="2400" dirty="0" smtClean="0"/>
              <a:t>C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For sedentary work (cooler for physical work)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Allow some fluctuation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Maintain relative humidity necessary for process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generally between 30% – 50%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Enable air movement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Avoid drafts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Address / control radiant heat / cold 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CCFAA4CE-CA3F-474F-87A0-D438EB94B7D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43608" y="5590478"/>
            <a:ext cx="5472608" cy="70788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Develop some standards for heat stress prevention</a:t>
            </a:r>
            <a:endParaRPr lang="en-US" sz="2000" i="1" dirty="0"/>
          </a:p>
        </p:txBody>
      </p:sp>
    </p:spTree>
    <p:extLst>
      <p:ext uri="{BB962C8B-B14F-4D97-AF65-F5344CB8AC3E}">
        <p14:creationId xmlns="" xmlns:p14="http://schemas.microsoft.com/office/powerpoint/2010/main" val="69495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OSHA Heat Exposure Chart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5000" t="43000" r="21250" b="21000"/>
          <a:stretch>
            <a:fillRect/>
          </a:stretch>
        </p:blipFill>
        <p:spPr bwMode="auto">
          <a:xfrm>
            <a:off x="457200" y="1828800"/>
            <a:ext cx="79883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1752" y="5264333"/>
            <a:ext cx="8374704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the application of these OSHA heat exposure guidelines in Singapore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25697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OSHA Technical Manual on Heat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3259" y="2286000"/>
            <a:ext cx="7543800" cy="4572000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>
                <a:hlinkClick r:id="rId2"/>
              </a:rPr>
              <a:t>http://www.osha.gov/dts/osta/otm/otm_iii/otm_iii_4.html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9BCCE4B4-335E-4CD3-93FF-AF91964B3CC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3861048"/>
            <a:ext cx="7762056" cy="70788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Download this manual, look for MOM WSH heat exposure guidelines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Singapore is on the equator and surrounded by water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 is hot and humid and rains a lot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 is a lot of outside work such as construction being carried out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Many of the workers exposed to high levels of heat stress are foreign workers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would you deal with the problems of heat in Singapore?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Heatstroke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7857" t="3896" r="14935" b="7792"/>
          <a:stretch>
            <a:fillRect/>
          </a:stretch>
        </p:blipFill>
        <p:spPr bwMode="auto">
          <a:xfrm>
            <a:off x="827584" y="1298448"/>
            <a:ext cx="5214669" cy="51390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588224" y="2348880"/>
            <a:ext cx="2016224" cy="258532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Heat is potentially very dangerous and Singapore is hot and humid.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 Discuss some heat related problems in Singapore.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Physics of the Thermal Environment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8704" y="1877930"/>
            <a:ext cx="7543800" cy="457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Scales - Fahrenheit, Celsius</a:t>
            </a:r>
          </a:p>
          <a:p>
            <a:r>
              <a:rPr lang="en-US" dirty="0" smtClean="0"/>
              <a:t>Dew Point, Relative Humidity</a:t>
            </a:r>
          </a:p>
          <a:p>
            <a:r>
              <a:rPr lang="en-US" dirty="0" smtClean="0"/>
              <a:t>Radiation, Conduction, Convection, Evaporation</a:t>
            </a:r>
          </a:p>
          <a:p>
            <a:r>
              <a:rPr lang="en-US" dirty="0" smtClean="0"/>
              <a:t>Air Movement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9BCCE4B4-335E-4CD3-93FF-AF91964B3CC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4811958"/>
            <a:ext cx="5614392" cy="70788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Discuss these characteristics of temperature and heat transfer</a:t>
            </a:r>
            <a:endParaRPr lang="en-US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Heat Sources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800100" y="2025650"/>
            <a:ext cx="7543800" cy="457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The Sun</a:t>
            </a:r>
          </a:p>
          <a:p>
            <a:r>
              <a:rPr lang="en-US" dirty="0" smtClean="0"/>
              <a:t>Natural Heat Stores</a:t>
            </a:r>
          </a:p>
          <a:p>
            <a:pPr lvl="1"/>
            <a:r>
              <a:rPr lang="en-US" dirty="0" smtClean="0"/>
              <a:t>Air, Water, Solids</a:t>
            </a:r>
          </a:p>
          <a:p>
            <a:r>
              <a:rPr lang="en-US" dirty="0" smtClean="0"/>
              <a:t>Mechanical Power Sources</a:t>
            </a:r>
          </a:p>
          <a:p>
            <a:r>
              <a:rPr lang="en-US" dirty="0" smtClean="0"/>
              <a:t>Light 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9BCCE4B4-335E-4CD3-93FF-AF91964B3CC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71600" y="4581128"/>
            <a:ext cx="5832648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Identify jobs where these heat sources may be a problem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Measurement of Heat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628800"/>
            <a:ext cx="7543800" cy="433101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Air Temperature, Dry Bulb Temperature</a:t>
            </a:r>
          </a:p>
          <a:p>
            <a:r>
              <a:rPr lang="en-US" dirty="0" smtClean="0"/>
              <a:t>Wet Bulb Temperature</a:t>
            </a:r>
          </a:p>
          <a:p>
            <a:r>
              <a:rPr lang="en-US" dirty="0" smtClean="0"/>
              <a:t>Relative Humidity</a:t>
            </a:r>
          </a:p>
          <a:p>
            <a:r>
              <a:rPr lang="en-US" dirty="0" smtClean="0"/>
              <a:t>Radiant Temperature</a:t>
            </a:r>
          </a:p>
          <a:p>
            <a:r>
              <a:rPr lang="en-US" dirty="0" smtClean="0"/>
              <a:t>Combined Measures</a:t>
            </a:r>
          </a:p>
          <a:p>
            <a:pPr lvl="1"/>
            <a:r>
              <a:rPr lang="en-US" dirty="0" smtClean="0"/>
              <a:t>WBGT</a:t>
            </a:r>
          </a:p>
          <a:p>
            <a:pPr lvl="1"/>
            <a:r>
              <a:rPr lang="en-US" dirty="0" smtClean="0"/>
              <a:t>Effective Temperature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9BCCE4B4-335E-4CD3-93FF-AF91964B3CC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528" y="5250470"/>
            <a:ext cx="6192688" cy="120032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Describe these different  aspects of the thermal environment. 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How would you measure these variables?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Wet Bulb Globe Temperature (WBGT)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 smtClean="0">
                <a:hlinkClick r:id="rId2"/>
              </a:rPr>
              <a:t>http://www.scientificgear.com/WBGT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WBGT (outside) = 0.7Tw + 0.2Tg + 0.1Td</a:t>
            </a:r>
          </a:p>
          <a:p>
            <a:r>
              <a:rPr lang="en-US" sz="2400" dirty="0" smtClean="0"/>
              <a:t>WBGT (indoors) = 0.7Tw + 0.3Td</a:t>
            </a:r>
          </a:p>
          <a:p>
            <a:pPr lvl="1"/>
            <a:r>
              <a:rPr lang="en-US" sz="2000" dirty="0" smtClean="0"/>
              <a:t>W = wet bulb temperature</a:t>
            </a:r>
          </a:p>
          <a:p>
            <a:pPr lvl="1"/>
            <a:r>
              <a:rPr lang="en-US" sz="2000" dirty="0" smtClean="0"/>
              <a:t>G = globe temperature</a:t>
            </a:r>
          </a:p>
          <a:p>
            <a:pPr lvl="1"/>
            <a:r>
              <a:rPr lang="en-US" sz="2000" dirty="0" smtClean="0"/>
              <a:t>D = dry bulb (air) temperature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826769"/>
            <a:ext cx="5256584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WBGT is a combined measure of thermal stress. Discuss its components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Effective Temperature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 cstate="print"/>
          <a:srcRect l="26875" t="28906" r="25000" b="12707"/>
          <a:stretch>
            <a:fillRect/>
          </a:stretch>
        </p:blipFill>
        <p:spPr bwMode="auto">
          <a:xfrm>
            <a:off x="990600" y="1295400"/>
            <a:ext cx="6456274" cy="458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588224" y="2348880"/>
            <a:ext cx="2016224" cy="28623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Describe and discuss the design of this heat stress model.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Research the Internet for more detailed discussion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Physiology of Thermal Control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  <a:noFill/>
          <a:ln/>
        </p:spPr>
        <p:txBody>
          <a:bodyPr>
            <a:normAutofit lnSpcReduction="10000"/>
          </a:bodyPr>
          <a:lstStyle/>
          <a:p>
            <a:r>
              <a:rPr lang="en-US" sz="2400" dirty="0"/>
              <a:t>Homeostasis</a:t>
            </a:r>
          </a:p>
          <a:p>
            <a:r>
              <a:rPr lang="en-US" sz="2400" dirty="0"/>
              <a:t>Circulation</a:t>
            </a:r>
          </a:p>
          <a:p>
            <a:pPr lvl="1"/>
            <a:r>
              <a:rPr lang="en-US" sz="2000" dirty="0"/>
              <a:t>Skin Circulation, Respiration</a:t>
            </a:r>
          </a:p>
          <a:p>
            <a:pPr lvl="1"/>
            <a:r>
              <a:rPr lang="en-US" sz="2000" dirty="0"/>
              <a:t>General Circulation</a:t>
            </a:r>
          </a:p>
          <a:p>
            <a:r>
              <a:rPr lang="en-US" sz="2400" dirty="0"/>
              <a:t>Physiological Heat Production</a:t>
            </a:r>
          </a:p>
          <a:p>
            <a:pPr lvl="1"/>
            <a:r>
              <a:rPr lang="en-US" sz="2000" dirty="0"/>
              <a:t>By-product of Muscle Contraction</a:t>
            </a:r>
          </a:p>
          <a:p>
            <a:r>
              <a:rPr lang="en-US" sz="2400" dirty="0"/>
              <a:t>Heat Balance, Energy Equation</a:t>
            </a:r>
          </a:p>
          <a:p>
            <a:r>
              <a:rPr lang="en-US" sz="2400" dirty="0"/>
              <a:t>Heat Loss</a:t>
            </a:r>
          </a:p>
          <a:p>
            <a:pPr lvl="1"/>
            <a:r>
              <a:rPr lang="en-US" sz="2400" dirty="0"/>
              <a:t>Conduction, Convection, Radiation</a:t>
            </a:r>
          </a:p>
          <a:p>
            <a:pPr lvl="1"/>
            <a:r>
              <a:rPr lang="en-US" sz="2400" dirty="0"/>
              <a:t>Evaporation, Sweating</a:t>
            </a:r>
          </a:p>
          <a:p>
            <a:r>
              <a:rPr lang="en-US" sz="2400" dirty="0"/>
              <a:t>Adaptation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9BCCE4B4-335E-4CD3-93FF-AF91964B3CC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95591" y="1772816"/>
            <a:ext cx="2016224" cy="23083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How do we gain and lose heat?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What is core body temperature?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How does adaptation occur?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Physiological Measurement of Heat Effects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628800"/>
            <a:ext cx="7543800" cy="4331010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Heart and Respiration Rate</a:t>
            </a:r>
          </a:p>
          <a:p>
            <a:r>
              <a:rPr lang="en-US" sz="2800" dirty="0" smtClean="0"/>
              <a:t>Core Temperature</a:t>
            </a:r>
          </a:p>
          <a:p>
            <a:r>
              <a:rPr lang="en-US" sz="2800" dirty="0" smtClean="0"/>
              <a:t>Skin Temperature</a:t>
            </a:r>
          </a:p>
          <a:p>
            <a:r>
              <a:rPr lang="en-US" sz="2800" dirty="0" smtClean="0"/>
              <a:t>Predicted Four Hour Sweat Rate</a:t>
            </a:r>
          </a:p>
          <a:p>
            <a:r>
              <a:rPr lang="en-US" sz="2800" dirty="0" smtClean="0"/>
              <a:t>Performance Decrement</a:t>
            </a:r>
          </a:p>
          <a:p>
            <a:r>
              <a:rPr lang="en-US" sz="2800" dirty="0" smtClean="0"/>
              <a:t>Perception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85175" y="6473825"/>
            <a:ext cx="758825" cy="247650"/>
          </a:xfrm>
          <a:prstGeom prst="rect">
            <a:avLst/>
          </a:prstGeom>
        </p:spPr>
        <p:txBody>
          <a:bodyPr/>
          <a:lstStyle/>
          <a:p>
            <a:fld id="{9BCCE4B4-335E-4CD3-93FF-AF91964B3CC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4990313"/>
            <a:ext cx="5686400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can we measure the effects of heat exposure, including internally produced heat?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 Lucida Sans 35pt&amp;quot;&quot;/&gt;&lt;property id=&quot;20307&quot; value=&quot;280&quot;/&gt;&lt;/object&gt;&lt;object type=&quot;3&quot; unique_id=&quot;10005&quot;&gt;&lt;property id=&quot;20148&quot; value=&quot;5&quot;/&gt;&lt;property id=&quot;20300&quot; value=&quot;Slide 2 - &amp;quot;Header Lucida Sans 24pt&amp;quot;&quot;/&gt;&lt;property id=&quot;20307&quot; value=&quot;278&quot;/&gt;&lt;/object&gt;&lt;object type=&quot;3&quot; unique_id=&quot;10006&quot;&gt;&lt;property id=&quot;20148&quot; value=&quot;5&quot;/&gt;&lt;property id=&quot;20300&quot; value=&quot;Slide 3 - &amp;quot;Thank You Lucida Sans 35pt&amp;quot;&quot;/&gt;&lt;property id=&quot;20307&quot; value=&quot;279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656</Words>
  <Application>Microsoft Office PowerPoint</Application>
  <PresentationFormat>On-screen Show (4:3)</PresentationFormat>
  <Paragraphs>139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Train The Trainer OH Masterclass For Ergonomics:   Thermal Environments  Professor Brian Peacock</vt:lpstr>
      <vt:lpstr>Heatstroke</vt:lpstr>
      <vt:lpstr>The Physics of the Thermal Environment</vt:lpstr>
      <vt:lpstr>Heat Sources</vt:lpstr>
      <vt:lpstr>The Measurement of Heat</vt:lpstr>
      <vt:lpstr>Wet Bulb Globe Temperature (WBGT)</vt:lpstr>
      <vt:lpstr>Basic Effective Temperature</vt:lpstr>
      <vt:lpstr>The Physiology of Thermal Control</vt:lpstr>
      <vt:lpstr>Physiological Measurement of Heat Effects</vt:lpstr>
      <vt:lpstr>The Effects of Thermal Stress</vt:lpstr>
      <vt:lpstr>Thermal Environment Interventions</vt:lpstr>
      <vt:lpstr>Case Studies in Thermal Environment Design</vt:lpstr>
      <vt:lpstr>Exercise in Thermal Environmental Design</vt:lpstr>
      <vt:lpstr>Environmental Design - Heat</vt:lpstr>
      <vt:lpstr>OSHA Heat Exposure Chart</vt:lpstr>
      <vt:lpstr>OSHA Technical Manual on Heat Stress</vt:lpstr>
      <vt:lpstr>Reflections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Joscans</dc:creator>
  <cp:lastModifiedBy>Chui Yoon Ping (UniSIM)</cp:lastModifiedBy>
  <cp:revision>73</cp:revision>
  <dcterms:created xsi:type="dcterms:W3CDTF">2012-01-26T10:45:43Z</dcterms:created>
  <dcterms:modified xsi:type="dcterms:W3CDTF">2013-11-04T08:11:17Z</dcterms:modified>
</cp:coreProperties>
</file>