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1"/>
  </p:notesMasterIdLst>
  <p:handoutMasterIdLst>
    <p:handoutMasterId r:id="rId12"/>
  </p:handoutMasterIdLst>
  <p:sldIdLst>
    <p:sldId id="265" r:id="rId2"/>
    <p:sldId id="257" r:id="rId3"/>
    <p:sldId id="258" r:id="rId4"/>
    <p:sldId id="259" r:id="rId5"/>
    <p:sldId id="260" r:id="rId6"/>
    <p:sldId id="261" r:id="rId7"/>
    <p:sldId id="262" r:id="rId8"/>
    <p:sldId id="263" r:id="rId9"/>
    <p:sldId id="264" r:id="rId10"/>
  </p:sldIdLst>
  <p:sldSz cx="9144000" cy="6858000" type="screen4x3"/>
  <p:notesSz cx="6765925" cy="9867900"/>
  <p:custDataLst>
    <p:tags r:id="rId13"/>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0"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0"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0"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0" charset="-128"/>
        <a:cs typeface="+mn-cs"/>
      </a:defRPr>
    </a:lvl9pPr>
  </p:defaultTextStyle>
  <p:extLst>
    <p:ext uri="{EFAFB233-063F-42B5-8137-9DF3F51BA10A}">
      <p15:sldGuideLst xmlns:p15="http://schemas.microsoft.com/office/powerpoint/2012/main" xmlns="">
        <p15:guide id="1" orient="horz" pos="2064">
          <p15:clr>
            <a:srgbClr val="A4A3A4"/>
          </p15:clr>
        </p15:guide>
        <p15:guide id="2" pos="2880">
          <p15:clr>
            <a:srgbClr val="A4A3A4"/>
          </p15:clr>
        </p15:guide>
      </p15:sldGuideLst>
    </p:ext>
    <p:ext uri="{2D200454-40CA-4A62-9FC3-DE9A4176ACB9}">
      <p15:notesGuideLst xmlns:p15="http://schemas.microsoft.com/office/powerpoint/2012/main" xmlns="">
        <p15:guide id="1" orient="horz" pos="3108">
          <p15:clr>
            <a:srgbClr val="A4A3A4"/>
          </p15:clr>
        </p15:guide>
        <p15:guide id="2" pos="2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018"/>
    <a:srgbClr val="474B55"/>
    <a:srgbClr val="891545"/>
    <a:srgbClr val="FFFFFF"/>
    <a:srgbClr val="9C004E"/>
    <a:srgbClr val="595A62"/>
    <a:srgbClr val="93176C"/>
    <a:srgbClr val="A41A7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1080" y="-96"/>
      </p:cViewPr>
      <p:guideLst>
        <p:guide orient="horz" pos="206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2" d="100"/>
          <a:sy n="52" d="100"/>
        </p:scale>
        <p:origin x="-2598" y="-108"/>
      </p:cViewPr>
      <p:guideLst>
        <p:guide orient="horz" pos="3108"/>
        <p:guide pos="213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14332" y="9285420"/>
            <a:ext cx="2931901" cy="493395"/>
          </a:xfrm>
          <a:prstGeom prst="rect">
            <a:avLst/>
          </a:prstGeom>
        </p:spPr>
        <p:txBody>
          <a:bodyPr vert="horz" lIns="91440" tIns="45720" rIns="91440" bIns="45720" rtlCol="0" anchor="b"/>
          <a:lstStyle>
            <a:lvl1pPr algn="l">
              <a:defRPr sz="1200" smtClean="0"/>
            </a:lvl1pPr>
          </a:lstStyle>
          <a:p>
            <a:pPr>
              <a:defRPr/>
            </a:pPr>
            <a:fld id="{1850B365-2EDE-4037-A511-A9D7A9795326}" type="slidenum">
              <a:rPr lang="en-US"/>
              <a:pPr>
                <a:defRPr/>
              </a:pPr>
              <a:t>‹#›</a:t>
            </a:fld>
            <a:endParaRPr lang="en-US" dirty="0"/>
          </a:p>
        </p:txBody>
      </p:sp>
      <p:pic>
        <p:nvPicPr>
          <p:cNvPr id="6147" name="Picture 5" descr="SIM University Full Colour Logo_Horizontal (120ppi).jpg"/>
          <p:cNvPicPr>
            <a:picLocks noChangeAspect="1"/>
          </p:cNvPicPr>
          <p:nvPr/>
        </p:nvPicPr>
        <p:blipFill>
          <a:blip r:embed="rId2"/>
          <a:srcRect/>
          <a:stretch>
            <a:fillRect/>
          </a:stretch>
        </p:blipFill>
        <p:spPr bwMode="auto">
          <a:xfrm>
            <a:off x="4520014" y="9372792"/>
            <a:ext cx="2000020" cy="320364"/>
          </a:xfrm>
          <a:prstGeom prst="rect">
            <a:avLst/>
          </a:prstGeom>
          <a:noFill/>
          <a:ln w="9525">
            <a:noFill/>
            <a:miter lim="800000"/>
            <a:headEnd/>
            <a:tailEnd/>
          </a:ln>
        </p:spPr>
      </p:pic>
      <p:sp>
        <p:nvSpPr>
          <p:cNvPr id="7" name="Rectangle 6"/>
          <p:cNvSpPr/>
          <p:nvPr/>
        </p:nvSpPr>
        <p:spPr>
          <a:xfrm>
            <a:off x="541901" y="193590"/>
            <a:ext cx="5868501" cy="446276"/>
          </a:xfrm>
          <a:prstGeom prst="rect">
            <a:avLst/>
          </a:prstGeom>
        </p:spPr>
        <p:txBody>
          <a:bodyPr>
            <a:spAutoFit/>
          </a:bodyPr>
          <a:lstStyle/>
          <a:p>
            <a:pPr algn="ctr">
              <a:defRPr/>
            </a:pPr>
            <a:r>
              <a:rPr lang="en-US" sz="1200" dirty="0">
                <a:solidFill>
                  <a:srgbClr val="890018"/>
                </a:solidFill>
                <a:latin typeface="Lucida Sans" pitchFamily="34" charset="0"/>
                <a:cs typeface="Lucida Sans" pitchFamily="34" charset="0"/>
              </a:rPr>
              <a:t>Train The Trainer OH Masterclass For Ergonomics</a:t>
            </a:r>
          </a:p>
          <a:p>
            <a:pPr algn="ctr">
              <a:defRPr/>
            </a:pPr>
            <a:r>
              <a:rPr lang="en-US" sz="1100" dirty="0">
                <a:solidFill>
                  <a:srgbClr val="890018"/>
                </a:solidFill>
                <a:latin typeface="Lucida Sans" pitchFamily="34" charset="0"/>
                <a:cs typeface="Lucida Sans" pitchFamily="34" charset="0"/>
              </a:rPr>
              <a:t>Presented by Brian Peacock &amp; Chui Yoon Ping </a:t>
            </a:r>
          </a:p>
        </p:txBody>
      </p:sp>
    </p:spTree>
    <p:extLst>
      <p:ext uri="{BB962C8B-B14F-4D97-AF65-F5344CB8AC3E}">
        <p14:creationId xmlns:p14="http://schemas.microsoft.com/office/powerpoint/2010/main" xmlns="" val="2501697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76593" y="739775"/>
            <a:ext cx="5502697" cy="4127024"/>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6593" y="4687253"/>
            <a:ext cx="5412740" cy="444055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2792"/>
            <a:ext cx="2931901" cy="493395"/>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32458" y="9372792"/>
            <a:ext cx="2931901" cy="493395"/>
          </a:xfrm>
          <a:prstGeom prst="rect">
            <a:avLst/>
          </a:prstGeom>
        </p:spPr>
        <p:txBody>
          <a:bodyPr vert="horz" lIns="91440" tIns="45720" rIns="91440" bIns="45720" rtlCol="0" anchor="b"/>
          <a:lstStyle>
            <a:lvl1pPr algn="r">
              <a:defRPr sz="1200" smtClean="0"/>
            </a:lvl1pPr>
          </a:lstStyle>
          <a:p>
            <a:pPr>
              <a:defRPr/>
            </a:pPr>
            <a:fld id="{185593CD-3B5A-446F-8CB5-2C9A4B938555}" type="slidenum">
              <a:rPr lang="en-US"/>
              <a:pPr>
                <a:defRPr/>
              </a:pPr>
              <a:t>‹#›</a:t>
            </a:fld>
            <a:endParaRPr lang="en-US"/>
          </a:p>
        </p:txBody>
      </p:sp>
      <p:sp>
        <p:nvSpPr>
          <p:cNvPr id="9" name="Rectangle 8"/>
          <p:cNvSpPr/>
          <p:nvPr/>
        </p:nvSpPr>
        <p:spPr>
          <a:xfrm>
            <a:off x="891559" y="188967"/>
            <a:ext cx="4802353" cy="492443"/>
          </a:xfrm>
          <a:prstGeom prst="rect">
            <a:avLst/>
          </a:prstGeom>
        </p:spPr>
        <p:txBody>
          <a:bodyPr wrap="square">
            <a:spAutoFit/>
          </a:bodyPr>
          <a:lstStyle/>
          <a:p>
            <a:pPr algn="ctr">
              <a:defRPr/>
            </a:pPr>
            <a:r>
              <a:rPr lang="en-US" sz="1400" dirty="0" smtClean="0"/>
              <a:t>Train The Trainer OH Masterclass For Ergonomics</a:t>
            </a:r>
          </a:p>
          <a:p>
            <a:pPr algn="ctr">
              <a:defRPr/>
            </a:pPr>
            <a:r>
              <a:rPr lang="en-US" sz="1200" i="1" dirty="0" smtClean="0"/>
              <a:t>Prof Brian Peacock and Assoc Prof Chui Yoon Ping</a:t>
            </a:r>
          </a:p>
        </p:txBody>
      </p:sp>
    </p:spTree>
    <p:extLst>
      <p:ext uri="{BB962C8B-B14F-4D97-AF65-F5344CB8AC3E}">
        <p14:creationId xmlns:p14="http://schemas.microsoft.com/office/powerpoint/2010/main" xmlns="" val="10057535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a:t>
            </a:fld>
            <a:endParaRPr lang="en-US"/>
          </a:p>
        </p:txBody>
      </p:sp>
    </p:spTree>
    <p:extLst>
      <p:ext uri="{BB962C8B-B14F-4D97-AF65-F5344CB8AC3E}">
        <p14:creationId xmlns:p14="http://schemas.microsoft.com/office/powerpoint/2010/main" xmlns="" val="2713994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a:t>
            </a:fld>
            <a:endParaRPr lang="en-US"/>
          </a:p>
        </p:txBody>
      </p:sp>
    </p:spTree>
    <p:extLst>
      <p:ext uri="{BB962C8B-B14F-4D97-AF65-F5344CB8AC3E}">
        <p14:creationId xmlns:p14="http://schemas.microsoft.com/office/powerpoint/2010/main" xmlns="" val="206028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3</a:t>
            </a:fld>
            <a:endParaRPr lang="en-US"/>
          </a:p>
        </p:txBody>
      </p:sp>
    </p:spTree>
    <p:extLst>
      <p:ext uri="{BB962C8B-B14F-4D97-AF65-F5344CB8AC3E}">
        <p14:creationId xmlns:p14="http://schemas.microsoft.com/office/powerpoint/2010/main" xmlns="" val="190265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4</a:t>
            </a:fld>
            <a:endParaRPr lang="en-US"/>
          </a:p>
        </p:txBody>
      </p:sp>
    </p:spTree>
    <p:extLst>
      <p:ext uri="{BB962C8B-B14F-4D97-AF65-F5344CB8AC3E}">
        <p14:creationId xmlns:p14="http://schemas.microsoft.com/office/powerpoint/2010/main" xmlns="" val="507009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5</a:t>
            </a:fld>
            <a:endParaRPr lang="en-US"/>
          </a:p>
        </p:txBody>
      </p:sp>
    </p:spTree>
    <p:extLst>
      <p:ext uri="{BB962C8B-B14F-4D97-AF65-F5344CB8AC3E}">
        <p14:creationId xmlns:p14="http://schemas.microsoft.com/office/powerpoint/2010/main" xmlns="" val="2612073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229600" cy="1143000"/>
          </a:xfrm>
          <a:prstGeom prst="rect">
            <a:avLst/>
          </a:prstGeom>
        </p:spPr>
        <p:txBody>
          <a:bodyPr/>
          <a:lstStyle>
            <a:lvl1pPr>
              <a:defRPr>
                <a:solidFill>
                  <a:srgbClr val="890018"/>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125538"/>
            <a:ext cx="91440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ctr">
              <a:defRPr sz="32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marL="342900" marR="0" indent="-342900" algn="l" defTabSz="457200" rtl="0" eaLnBrk="0" fontAlgn="base" latinLnBrk="0" hangingPunct="0">
              <a:lnSpc>
                <a:spcPct val="100000"/>
              </a:lnSpc>
              <a:spcBef>
                <a:spcPct val="20000"/>
              </a:spcBef>
              <a:spcAft>
                <a:spcPct val="0"/>
              </a:spcAft>
              <a:buClr>
                <a:srgbClr val="890018"/>
              </a:buClr>
              <a:buSzTx/>
              <a:buFont typeface="Arial" pitchFamily="34" charset="0"/>
              <a:buChar char="•"/>
              <a:tabLst/>
              <a:defRPr sz="2400" baseline="0">
                <a:solidFill>
                  <a:schemeClr val="tx1"/>
                </a:solidFill>
                <a:latin typeface="Lucida Sans"/>
                <a:cs typeface="Lucida Sans"/>
              </a:defRPr>
            </a:lvl1pPr>
            <a:lvl2pPr>
              <a:buClr>
                <a:srgbClr val="890018"/>
              </a:buClr>
              <a:buFont typeface="Wingdings" pitchFamily="2" charset="2"/>
              <a:buChar char="§"/>
              <a:defRPr sz="2000">
                <a:solidFill>
                  <a:schemeClr val="tx1"/>
                </a:solidFill>
                <a:latin typeface="Lucida Sans" pitchFamily="34" charset="0"/>
                <a:cs typeface="Lucida Sans" pitchFamily="34" charset="0"/>
              </a:defRPr>
            </a:lvl2pPr>
          </a:lstStyle>
          <a:p>
            <a:pPr lvl="0"/>
            <a:r>
              <a:rPr lang="en-US" dirty="0" smtClean="0"/>
              <a:t>Click to edit Master text styles</a:t>
            </a:r>
          </a:p>
          <a:p>
            <a:pPr lvl="1"/>
            <a:r>
              <a:rPr lang="en-US" dirty="0" smtClean="0"/>
              <a:t>Click to edit Master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685800" y="1125538"/>
            <a:ext cx="75438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l">
              <a:defRPr sz="28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a:buNone/>
              <a:defRPr sz="1600" baseline="0">
                <a:solidFill>
                  <a:srgbClr val="474B55"/>
                </a:solidFill>
                <a:latin typeface="Lucida Sans"/>
                <a:cs typeface="Lucida Sans"/>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6596082" cy="609600"/>
          </a:xfrm>
          <a:prstGeom prst="rect">
            <a:avLst/>
          </a:prstGeom>
        </p:spPr>
        <p:txBody>
          <a:bodyPr/>
          <a:lstStyle>
            <a:lvl1pPr algn="l">
              <a:defRPr sz="3500">
                <a:solidFill>
                  <a:schemeClr val="bg1"/>
                </a:solidFill>
                <a:latin typeface="Lucida sans"/>
                <a:cs typeface="Lucida sans"/>
              </a:defRPr>
            </a:lvl1pPr>
          </a:lstStyle>
          <a:p>
            <a:r>
              <a:rPr lang="en-US" dirty="0" smtClean="0"/>
              <a:t>Click to edit Master title style</a:t>
            </a:r>
            <a:endParaRPr lang="en-US" dirty="0"/>
          </a:p>
        </p:txBody>
      </p:sp>
      <p:sp>
        <p:nvSpPr>
          <p:cNvPr id="9" name="Text Placeholder 7"/>
          <p:cNvSpPr>
            <a:spLocks noGrp="1"/>
          </p:cNvSpPr>
          <p:nvPr>
            <p:ph type="body" sz="quarter" idx="11"/>
          </p:nvPr>
        </p:nvSpPr>
        <p:spPr>
          <a:xfrm>
            <a:off x="762000" y="3505200"/>
            <a:ext cx="3810000" cy="457200"/>
          </a:xfrm>
          <a:prstGeom prst="rect">
            <a:avLst/>
          </a:prstGeom>
        </p:spPr>
        <p:txBody>
          <a:bodyPr vert="horz"/>
          <a:lstStyle>
            <a:lvl1pPr>
              <a:buFontTx/>
              <a:buNone/>
              <a:defRPr sz="1600" b="0" baseline="0">
                <a:solidFill>
                  <a:schemeClr val="bg1"/>
                </a:solidFill>
                <a:latin typeface="Lucida sans"/>
                <a:cs typeface="Lucida sans"/>
              </a:defRPr>
            </a:lvl1pPr>
            <a:lvl2pPr marL="1588" indent="-1588">
              <a:buFontTx/>
              <a:buNone/>
              <a:tabLst/>
              <a:defRPr sz="1400"/>
            </a:lvl2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Untitled-1.jpg"/>
          <p:cNvPicPr>
            <a:picLocks noChangeAspect="1"/>
          </p:cNvPicPr>
          <p:nvPr userDrawn="1"/>
        </p:nvPicPr>
        <p:blipFill>
          <a:blip r:embed="rId6"/>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9" r:id="rId2"/>
    <p:sldLayoutId id="2147483668" r:id="rId3"/>
    <p:sldLayoutId id="2147483667"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hysicsclassroom.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2420938"/>
            <a:ext cx="8229600" cy="1656134"/>
          </a:xfrm>
          <a:noFill/>
          <a:ln>
            <a:miter lim="800000"/>
            <a:headEnd/>
            <a:tailEnd/>
          </a:ln>
        </p:spPr>
        <p:txBody>
          <a:bodyPr vert="horz" wrap="square" lIns="91440" tIns="45720" rIns="91440" bIns="45720" numCol="1" anchor="t" anchorCtr="0" compatLnSpc="1">
            <a:prstTxWarp prst="textNoShape">
              <a:avLst/>
            </a:prstTxWarp>
          </a:bodyPr>
          <a:lstStyle/>
          <a:p>
            <a:r>
              <a:rPr lang="en-US" sz="2400" i="1" dirty="0" smtClean="0">
                <a:latin typeface="Lucida Sans" pitchFamily="34" charset="0"/>
                <a:ea typeface="ヒラギノ角ゴ Pro W3" pitchFamily="120" charset="-128"/>
                <a:cs typeface="Lucida Sans" pitchFamily="34" charset="0"/>
              </a:rPr>
              <a:t>Train The Trainer OH Master Class For Ergonomics:</a:t>
            </a: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Work Physiology</a:t>
            </a:r>
            <a:br>
              <a:rPr lang="en-US" sz="2800" b="1"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2000" i="1" dirty="0" smtClean="0">
                <a:latin typeface="Lucida Sans" pitchFamily="34" charset="0"/>
                <a:ea typeface="ヒラギノ角ゴ Pro W3" pitchFamily="120" charset="-128"/>
                <a:cs typeface="Lucida Sans" pitchFamily="34" charset="0"/>
              </a:rPr>
              <a:t>Professor Brian Peacock</a:t>
            </a: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endParaRPr lang="en-US" sz="2800" dirty="0" smtClean="0">
              <a:latin typeface="Lucida Sans" pitchFamily="34" charset="0"/>
              <a:ea typeface="ヒラギノ角ゴ Pro W3" pitchFamily="120" charset="-128"/>
              <a:cs typeface="Lucida San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Lucida Sans" pitchFamily="34" charset="0"/>
                <a:ea typeface="ヒラギノ角ゴ Pro W3" pitchFamily="120" charset="-128"/>
              </a:rPr>
              <a:t>Work, Energy and Power</a:t>
            </a:r>
          </a:p>
        </p:txBody>
      </p:sp>
      <p:sp>
        <p:nvSpPr>
          <p:cNvPr id="4099" name="Text Placeholder 2"/>
          <p:cNvSpPr>
            <a:spLocks noGrp="1"/>
          </p:cNvSpPr>
          <p:nvPr>
            <p:ph type="body"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a:buFont typeface="Arial" panose="020B0604020202020204" pitchFamily="34" charset="0"/>
              <a:buChar char="•"/>
            </a:pPr>
            <a:r>
              <a:rPr lang="en-US" sz="1800" dirty="0" smtClean="0">
                <a:latin typeface="Lucida Sans" pitchFamily="34" charset="0"/>
                <a:ea typeface="ヒラギノ角ゴ Pro W3" pitchFamily="120" charset="-128"/>
              </a:rPr>
              <a:t>Work is Force times distance (no distance, no work), measured in Newton meters (Joules)</a:t>
            </a:r>
          </a:p>
          <a:p>
            <a:pPr>
              <a:buFont typeface="Arial" panose="020B0604020202020204" pitchFamily="34" charset="0"/>
              <a:buChar char="•"/>
            </a:pPr>
            <a:r>
              <a:rPr lang="en-US" sz="1800" dirty="0" smtClean="0">
                <a:latin typeface="Lucida Sans" pitchFamily="34" charset="0"/>
                <a:ea typeface="ヒラギノ角ゴ Pro W3" pitchFamily="120" charset="-128"/>
              </a:rPr>
              <a:t>Energy is the capacity for doing work, measured in Joules: kg * (m/s)</a:t>
            </a:r>
            <a:r>
              <a:rPr lang="en-US" sz="1800" baseline="30000" dirty="0" smtClean="0">
                <a:latin typeface="Lucida Sans" pitchFamily="34" charset="0"/>
                <a:ea typeface="ヒラギノ角ゴ Pro W3" pitchFamily="120" charset="-128"/>
              </a:rPr>
              <a:t>2</a:t>
            </a:r>
          </a:p>
          <a:p>
            <a:pPr>
              <a:buFont typeface="Arial" panose="020B0604020202020204" pitchFamily="34" charset="0"/>
              <a:buChar char="•"/>
            </a:pPr>
            <a:r>
              <a:rPr lang="en-US" sz="1800" dirty="0" smtClean="0">
                <a:latin typeface="Lucida Sans" pitchFamily="34" charset="0"/>
                <a:ea typeface="ヒラギノ角ゴ Pro W3" pitchFamily="120" charset="-128"/>
              </a:rPr>
              <a:t>Kinetic energy is the energy of motion,  KE = ½ m v</a:t>
            </a:r>
            <a:r>
              <a:rPr lang="en-US" sz="1800" baseline="30000" dirty="0" smtClean="0">
                <a:latin typeface="Lucida Sans" pitchFamily="34" charset="0"/>
                <a:ea typeface="ヒラギノ角ゴ Pro W3" pitchFamily="120" charset="-128"/>
              </a:rPr>
              <a:t>2</a:t>
            </a:r>
          </a:p>
          <a:p>
            <a:pPr>
              <a:buFont typeface="Arial" panose="020B0604020202020204" pitchFamily="34" charset="0"/>
              <a:buChar char="•"/>
            </a:pPr>
            <a:r>
              <a:rPr lang="en-US" sz="1800" dirty="0" smtClean="0">
                <a:latin typeface="Lucida Sans" pitchFamily="34" charset="0"/>
                <a:ea typeface="ヒラギノ角ゴ Pro W3" pitchFamily="120" charset="-128"/>
              </a:rPr>
              <a:t>Potential energy is the energy of position (mass * g * height)</a:t>
            </a:r>
          </a:p>
          <a:p>
            <a:pPr>
              <a:buFont typeface="Arial" panose="020B0604020202020204" pitchFamily="34" charset="0"/>
              <a:buChar char="•"/>
            </a:pPr>
            <a:r>
              <a:rPr lang="en-US" sz="1800" dirty="0" smtClean="0">
                <a:latin typeface="Lucida Sans" pitchFamily="34" charset="0"/>
                <a:ea typeface="ヒラギノ角ゴ Pro W3" pitchFamily="120" charset="-128"/>
              </a:rPr>
              <a:t>Power is the rate of doing work or using energy: Work / Time measured in Watts or Joules per second</a:t>
            </a:r>
          </a:p>
          <a:p>
            <a:pPr>
              <a:buFont typeface="Arial" panose="020B0604020202020204" pitchFamily="34" charset="0"/>
              <a:buChar char="•"/>
            </a:pPr>
            <a:r>
              <a:rPr lang="en-US" sz="1800" dirty="0" smtClean="0">
                <a:latin typeface="Lucida Sans" pitchFamily="34" charset="0"/>
                <a:ea typeface="ヒラギノ角ゴ Pro W3" pitchFamily="120" charset="-128"/>
              </a:rPr>
              <a:t>Physiological energy is measured in Calories = kilocalories</a:t>
            </a:r>
          </a:p>
          <a:p>
            <a:pPr>
              <a:buFont typeface="Arial" panose="020B0604020202020204" pitchFamily="34" charset="0"/>
              <a:buChar char="•"/>
            </a:pPr>
            <a:r>
              <a:rPr lang="en-US" sz="1800" dirty="0" smtClean="0">
                <a:latin typeface="Lucida Sans" pitchFamily="34" charset="0"/>
                <a:ea typeface="ヒラギノ角ゴ Pro W3" pitchFamily="120" charset="-128"/>
              </a:rPr>
              <a:t>Physiological work is measured in Calories per minute</a:t>
            </a:r>
          </a:p>
          <a:p>
            <a:pPr>
              <a:buFont typeface="Arial" panose="020B0604020202020204" pitchFamily="34" charset="0"/>
              <a:buChar char="•"/>
            </a:pPr>
            <a:r>
              <a:rPr lang="it-IT" sz="1800" dirty="0"/>
              <a:t>1 calorie per minute </a:t>
            </a:r>
            <a:r>
              <a:rPr lang="it-IT" sz="1800" dirty="0" smtClean="0"/>
              <a:t>= 0.0697333333 watts</a:t>
            </a:r>
          </a:p>
          <a:p>
            <a:pPr>
              <a:buFont typeface="Arial" panose="020B0604020202020204" pitchFamily="34" charset="0"/>
              <a:buChar char="•"/>
            </a:pPr>
            <a:endParaRPr lang="it-IT" sz="1800" dirty="0"/>
          </a:p>
          <a:p>
            <a:pPr>
              <a:buFont typeface="Arial" panose="020B0604020202020204" pitchFamily="34" charset="0"/>
              <a:buChar char="•"/>
            </a:pPr>
            <a:r>
              <a:rPr lang="en-US" sz="1800" dirty="0" smtClean="0">
                <a:latin typeface="Lucida Sans" pitchFamily="34" charset="0"/>
                <a:ea typeface="ヒラギノ角ゴ Pro W3" pitchFamily="120" charset="-128"/>
              </a:rPr>
              <a:t>Go to: </a:t>
            </a:r>
            <a:r>
              <a:rPr lang="en-US" sz="1800" dirty="0" smtClean="0">
                <a:latin typeface="Lucida Sans" pitchFamily="34" charset="0"/>
                <a:ea typeface="ヒラギノ角ゴ Pro W3" pitchFamily="120" charset="-128"/>
                <a:hlinkClick r:id="rId3"/>
              </a:rPr>
              <a:t>http</a:t>
            </a:r>
            <a:r>
              <a:rPr lang="en-US" sz="1800" dirty="0">
                <a:latin typeface="Lucida Sans" pitchFamily="34" charset="0"/>
                <a:ea typeface="ヒラギノ角ゴ Pro W3" pitchFamily="120" charset="-128"/>
                <a:hlinkClick r:id="rId3"/>
              </a:rPr>
              <a:t>://www.physicsclassroom.com</a:t>
            </a:r>
            <a:r>
              <a:rPr lang="en-US" sz="1800" dirty="0" smtClean="0">
                <a:latin typeface="Lucida Sans" pitchFamily="34" charset="0"/>
                <a:ea typeface="ヒラギノ角ゴ Pro W3" pitchFamily="120" charset="-128"/>
                <a:hlinkClick r:id="rId3"/>
              </a:rPr>
              <a:t>/</a:t>
            </a:r>
            <a:endParaRPr lang="en-US" sz="1800" dirty="0" smtClean="0">
              <a:latin typeface="Lucida Sans" pitchFamily="34" charset="0"/>
              <a:ea typeface="ヒラギノ角ゴ Pro W3" pitchFamily="120" charset="-128"/>
            </a:endParaRPr>
          </a:p>
          <a:p>
            <a:pPr>
              <a:buFont typeface="Arial" panose="020B0604020202020204" pitchFamily="34" charset="0"/>
              <a:buChar char="•"/>
            </a:pPr>
            <a:endParaRPr lang="en-US" sz="1800" dirty="0" smtClean="0">
              <a:latin typeface="Lucida Sans" pitchFamily="34" charset="0"/>
              <a:ea typeface="ヒラギノ角ゴ Pro W3" pitchFamily="120" charset="-128"/>
            </a:endParaRPr>
          </a:p>
        </p:txBody>
      </p:sp>
      <p:sp>
        <p:nvSpPr>
          <p:cNvPr id="4" name="TextBox 3"/>
          <p:cNvSpPr txBox="1"/>
          <p:nvPr/>
        </p:nvSpPr>
        <p:spPr>
          <a:xfrm>
            <a:off x="1115616" y="5746030"/>
            <a:ext cx="5184576" cy="923330"/>
          </a:xfrm>
          <a:prstGeom prst="rect">
            <a:avLst/>
          </a:prstGeom>
          <a:solidFill>
            <a:srgbClr val="FFFF00"/>
          </a:solidFill>
          <a:ln w="12700">
            <a:solidFill>
              <a:schemeClr val="tx1"/>
            </a:solidFill>
          </a:ln>
        </p:spPr>
        <p:txBody>
          <a:bodyPr wrap="square" rtlCol="0">
            <a:spAutoFit/>
          </a:bodyPr>
          <a:lstStyle/>
          <a:p>
            <a:pPr algn="ctr"/>
            <a:r>
              <a:rPr lang="en-US" i="1" dirty="0" smtClean="0"/>
              <a:t>What are the units of work, energy and power?</a:t>
            </a:r>
          </a:p>
          <a:p>
            <a:pPr algn="ctr"/>
            <a:endParaRPr lang="en-US" i="1" dirty="0" smtClean="0"/>
          </a:p>
          <a:p>
            <a:pPr algn="ctr"/>
            <a:r>
              <a:rPr lang="en-US" i="1" dirty="0" smtClean="0"/>
              <a:t>List and discuss some examples</a:t>
            </a:r>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in Work Physiology</a:t>
            </a:r>
            <a:endParaRPr lang="en-US" dirty="0"/>
          </a:p>
        </p:txBody>
      </p:sp>
      <p:sp>
        <p:nvSpPr>
          <p:cNvPr id="3" name="Text Placeholder 2"/>
          <p:cNvSpPr>
            <a:spLocks noGrp="1"/>
          </p:cNvSpPr>
          <p:nvPr>
            <p:ph type="body" sz="quarter" idx="11"/>
          </p:nvPr>
        </p:nvSpPr>
        <p:spPr/>
        <p:txBody>
          <a:bodyPr/>
          <a:lstStyle/>
          <a:p>
            <a:pPr>
              <a:buFont typeface="Arial" panose="020B0604020202020204" pitchFamily="34" charset="0"/>
              <a:buChar char="•"/>
            </a:pPr>
            <a:r>
              <a:rPr lang="en-US" sz="1800" dirty="0" smtClean="0"/>
              <a:t>Physiological work includes production of mechanical work (approximately 20%) and heat</a:t>
            </a:r>
          </a:p>
          <a:p>
            <a:pPr>
              <a:buFont typeface="Arial" panose="020B0604020202020204" pitchFamily="34" charset="0"/>
              <a:buChar char="•"/>
            </a:pPr>
            <a:r>
              <a:rPr lang="en-US" sz="1800" dirty="0" smtClean="0"/>
              <a:t>External work done</a:t>
            </a:r>
          </a:p>
          <a:p>
            <a:pPr>
              <a:buFont typeface="Arial" panose="020B0604020202020204" pitchFamily="34" charset="0"/>
              <a:buChar char="•"/>
            </a:pPr>
            <a:r>
              <a:rPr lang="en-US" sz="1800" dirty="0" smtClean="0"/>
              <a:t>Calories eaten</a:t>
            </a:r>
          </a:p>
          <a:p>
            <a:pPr>
              <a:buFont typeface="Arial" panose="020B0604020202020204" pitchFamily="34" charset="0"/>
              <a:buChar char="•"/>
            </a:pPr>
            <a:r>
              <a:rPr lang="en-US" sz="1800" dirty="0" smtClean="0"/>
              <a:t>Calories consumed</a:t>
            </a:r>
          </a:p>
          <a:p>
            <a:pPr>
              <a:buFont typeface="Arial" panose="020B0604020202020204" pitchFamily="34" charset="0"/>
              <a:buChar char="•"/>
            </a:pPr>
            <a:r>
              <a:rPr lang="en-US" sz="1800" dirty="0" smtClean="0"/>
              <a:t>Heart rate</a:t>
            </a:r>
          </a:p>
          <a:p>
            <a:pPr>
              <a:buFont typeface="Arial" panose="020B0604020202020204" pitchFamily="34" charset="0"/>
              <a:buChar char="•"/>
            </a:pPr>
            <a:r>
              <a:rPr lang="en-US" sz="1800" dirty="0" smtClean="0"/>
              <a:t>Oxygen consumption</a:t>
            </a:r>
          </a:p>
          <a:p>
            <a:pPr>
              <a:buFont typeface="Arial" panose="020B0604020202020204" pitchFamily="34" charset="0"/>
              <a:buChar char="•"/>
            </a:pPr>
            <a:r>
              <a:rPr lang="en-US" sz="1800" dirty="0" smtClean="0"/>
              <a:t>Body temperature</a:t>
            </a:r>
          </a:p>
          <a:p>
            <a:pPr>
              <a:buFont typeface="Arial" panose="020B0604020202020204" pitchFamily="34" charset="0"/>
              <a:buChar char="•"/>
            </a:pPr>
            <a:r>
              <a:rPr lang="en-US" sz="1800" dirty="0" smtClean="0"/>
              <a:t>Rate of perceived exertion (Borg scale)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TextBox 3"/>
          <p:cNvSpPr txBox="1"/>
          <p:nvPr/>
        </p:nvSpPr>
        <p:spPr>
          <a:xfrm>
            <a:off x="5257800" y="2204864"/>
            <a:ext cx="3312368" cy="1200329"/>
          </a:xfrm>
          <a:prstGeom prst="rect">
            <a:avLst/>
          </a:prstGeom>
          <a:solidFill>
            <a:srgbClr val="FFFF00"/>
          </a:solidFill>
          <a:ln w="12700">
            <a:solidFill>
              <a:schemeClr val="tx1"/>
            </a:solidFill>
          </a:ln>
        </p:spPr>
        <p:txBody>
          <a:bodyPr wrap="square" rtlCol="0">
            <a:spAutoFit/>
          </a:bodyPr>
          <a:lstStyle/>
          <a:p>
            <a:pPr algn="ctr"/>
            <a:r>
              <a:rPr lang="en-US" i="1" dirty="0" smtClean="0"/>
              <a:t>Describe and discuss the pros and cons of the different physiological measures of work and energy</a:t>
            </a:r>
            <a:endParaRPr lang="en-US" i="1" dirty="0"/>
          </a:p>
        </p:txBody>
      </p:sp>
      <p:sp>
        <p:nvSpPr>
          <p:cNvPr id="5" name="Rectangle 4"/>
          <p:cNvSpPr/>
          <p:nvPr/>
        </p:nvSpPr>
        <p:spPr>
          <a:xfrm>
            <a:off x="685800" y="4869160"/>
            <a:ext cx="4572000" cy="1477328"/>
          </a:xfrm>
          <a:prstGeom prst="rect">
            <a:avLst/>
          </a:prstGeom>
          <a:solidFill>
            <a:srgbClr val="FFFF00"/>
          </a:solidFill>
          <a:ln w="12700">
            <a:solidFill>
              <a:schemeClr val="tx1"/>
            </a:solidFill>
          </a:ln>
        </p:spPr>
        <p:txBody>
          <a:bodyPr>
            <a:spAutoFit/>
          </a:bodyPr>
          <a:lstStyle/>
          <a:p>
            <a:pPr algn="ctr"/>
            <a:r>
              <a:rPr lang="en-US" i="1" dirty="0" smtClean="0"/>
              <a:t>How would you apply Work Physiology methods to athletes or outside workers  (construction, maintenance, horticulture) in Singapore; which methods would you use? Why? How? Where?</a:t>
            </a:r>
          </a:p>
        </p:txBody>
      </p:sp>
    </p:spTree>
    <p:extLst>
      <p:ext uri="{BB962C8B-B14F-4D97-AF65-F5344CB8AC3E}">
        <p14:creationId xmlns:p14="http://schemas.microsoft.com/office/powerpoint/2010/main" xmlns="" val="297953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Work Physiology</a:t>
            </a:r>
            <a:endParaRPr lang="en-US" dirty="0"/>
          </a:p>
        </p:txBody>
      </p:sp>
      <p:sp>
        <p:nvSpPr>
          <p:cNvPr id="3" name="Text Placeholder 2"/>
          <p:cNvSpPr>
            <a:spLocks noGrp="1"/>
          </p:cNvSpPr>
          <p:nvPr>
            <p:ph type="body" sz="quarter" idx="11"/>
          </p:nvPr>
        </p:nvSpPr>
        <p:spPr>
          <a:xfrm>
            <a:off x="685800" y="1387810"/>
            <a:ext cx="7543800" cy="3769382"/>
          </a:xfrm>
        </p:spPr>
        <p:txBody>
          <a:bodyPr>
            <a:normAutofit fontScale="85000" lnSpcReduction="20000"/>
          </a:bodyPr>
          <a:lstStyle/>
          <a:p>
            <a:pPr>
              <a:buFont typeface="Arial" panose="020B0604020202020204" pitchFamily="34" charset="0"/>
              <a:buChar char="•"/>
            </a:pPr>
            <a:r>
              <a:rPr lang="en-US" dirty="0" smtClean="0"/>
              <a:t>Work, fatigue, sleep</a:t>
            </a:r>
          </a:p>
          <a:p>
            <a:pPr>
              <a:buFont typeface="Arial" panose="020B0604020202020204" pitchFamily="34" charset="0"/>
              <a:buChar char="•"/>
            </a:pPr>
            <a:r>
              <a:rPr lang="en-US" dirty="0" smtClean="0"/>
              <a:t>Decisions regarding mechanization / automation</a:t>
            </a:r>
          </a:p>
          <a:p>
            <a:pPr>
              <a:buFont typeface="Arial" panose="020B0604020202020204" pitchFamily="34" charset="0"/>
              <a:buChar char="•"/>
            </a:pPr>
            <a:r>
              <a:rPr lang="en-US" dirty="0" smtClean="0"/>
              <a:t>Work assignment and staffing</a:t>
            </a:r>
          </a:p>
          <a:p>
            <a:pPr>
              <a:buFont typeface="Arial" panose="020B0604020202020204" pitchFamily="34" charset="0"/>
              <a:buChar char="•"/>
            </a:pPr>
            <a:r>
              <a:rPr lang="en-US" dirty="0" smtClean="0"/>
              <a:t>Work – rest schedules</a:t>
            </a:r>
          </a:p>
          <a:p>
            <a:pPr>
              <a:buFont typeface="Arial" panose="020B0604020202020204" pitchFamily="34" charset="0"/>
              <a:buChar char="•"/>
            </a:pPr>
            <a:r>
              <a:rPr lang="en-US" dirty="0" smtClean="0"/>
              <a:t>Shift work</a:t>
            </a:r>
          </a:p>
          <a:p>
            <a:pPr>
              <a:buFont typeface="Arial" panose="020B0604020202020204" pitchFamily="34" charset="0"/>
              <a:buChar char="•"/>
            </a:pPr>
            <a:r>
              <a:rPr lang="en-US" dirty="0" smtClean="0"/>
              <a:t>Thermal environment analysis and management</a:t>
            </a:r>
          </a:p>
          <a:p>
            <a:pPr>
              <a:buFont typeface="Arial" panose="020B0604020202020204" pitchFamily="34" charset="0"/>
              <a:buChar char="•"/>
            </a:pPr>
            <a:r>
              <a:rPr lang="en-US" dirty="0" smtClean="0"/>
              <a:t>Clothing</a:t>
            </a:r>
          </a:p>
          <a:p>
            <a:pPr>
              <a:buFont typeface="Arial" panose="020B0604020202020204" pitchFamily="34" charset="0"/>
              <a:buChar char="•"/>
            </a:pPr>
            <a:r>
              <a:rPr lang="en-US" dirty="0" smtClean="0"/>
              <a:t>Food supply</a:t>
            </a:r>
          </a:p>
          <a:p>
            <a:pPr>
              <a:buFont typeface="Arial" panose="020B0604020202020204" pitchFamily="34" charset="0"/>
              <a:buChar char="•"/>
            </a:pPr>
            <a:r>
              <a:rPr lang="en-US" dirty="0" smtClean="0"/>
              <a:t>Fitness / weight control</a:t>
            </a:r>
          </a:p>
          <a:p>
            <a:pPr>
              <a:buFont typeface="Arial" panose="020B0604020202020204" pitchFamily="34" charset="0"/>
              <a:buChar char="•"/>
            </a:pPr>
            <a:r>
              <a:rPr lang="en-US" dirty="0" smtClean="0"/>
              <a:t>Mountain climbing</a:t>
            </a:r>
          </a:p>
          <a:p>
            <a:pPr>
              <a:buFont typeface="Arial" panose="020B0604020202020204" pitchFamily="34" charset="0"/>
              <a:buChar char="•"/>
            </a:pPr>
            <a:r>
              <a:rPr lang="en-US" dirty="0" smtClean="0"/>
              <a:t>Scuba diving / under water construction</a:t>
            </a:r>
          </a:p>
          <a:p>
            <a:pPr>
              <a:buFont typeface="Arial" panose="020B0604020202020204" pitchFamily="34" charset="0"/>
              <a:buChar char="•"/>
            </a:pPr>
            <a:r>
              <a:rPr lang="en-US" dirty="0" smtClean="0"/>
              <a:t>Acclimatization</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TextBox 3"/>
          <p:cNvSpPr txBox="1"/>
          <p:nvPr/>
        </p:nvSpPr>
        <p:spPr>
          <a:xfrm>
            <a:off x="7236296" y="2220324"/>
            <a:ext cx="1569368" cy="3139321"/>
          </a:xfrm>
          <a:prstGeom prst="rect">
            <a:avLst/>
          </a:prstGeom>
          <a:solidFill>
            <a:srgbClr val="FFFF00"/>
          </a:solidFill>
          <a:ln w="12700">
            <a:solidFill>
              <a:schemeClr val="tx1"/>
            </a:solidFill>
          </a:ln>
        </p:spPr>
        <p:txBody>
          <a:bodyPr wrap="square" rtlCol="0">
            <a:spAutoFit/>
          </a:bodyPr>
          <a:lstStyle/>
          <a:p>
            <a:pPr algn="ctr"/>
            <a:r>
              <a:rPr lang="en-US" i="1" dirty="0" smtClean="0"/>
              <a:t>Describe and discuss these applications of work physiology.</a:t>
            </a:r>
          </a:p>
          <a:p>
            <a:pPr algn="ctr"/>
            <a:endParaRPr lang="en-US" i="1" dirty="0" smtClean="0"/>
          </a:p>
          <a:p>
            <a:pPr algn="ctr"/>
            <a:r>
              <a:rPr lang="en-US" i="1" dirty="0" smtClean="0"/>
              <a:t>What measures would you use in each application</a:t>
            </a:r>
            <a:endParaRPr lang="en-US" i="1" dirty="0"/>
          </a:p>
        </p:txBody>
      </p:sp>
      <p:sp>
        <p:nvSpPr>
          <p:cNvPr id="5" name="TextBox 4"/>
          <p:cNvSpPr txBox="1"/>
          <p:nvPr/>
        </p:nvSpPr>
        <p:spPr>
          <a:xfrm>
            <a:off x="685800" y="5359645"/>
            <a:ext cx="4966320" cy="923330"/>
          </a:xfrm>
          <a:prstGeom prst="rect">
            <a:avLst/>
          </a:prstGeom>
          <a:solidFill>
            <a:srgbClr val="FFFF00"/>
          </a:solidFill>
          <a:ln w="12700">
            <a:solidFill>
              <a:schemeClr val="tx1"/>
            </a:solidFill>
          </a:ln>
        </p:spPr>
        <p:txBody>
          <a:bodyPr wrap="square" rtlCol="0">
            <a:spAutoFit/>
          </a:bodyPr>
          <a:lstStyle/>
          <a:p>
            <a:pPr algn="ctr"/>
            <a:r>
              <a:rPr lang="en-US" i="1" dirty="0" smtClean="0"/>
              <a:t>How would you apply work physiology to the protection of astronauts, tunnel construction workers and athletes?</a:t>
            </a:r>
            <a:endParaRPr lang="en-US" i="1" dirty="0"/>
          </a:p>
        </p:txBody>
      </p:sp>
    </p:spTree>
    <p:extLst>
      <p:ext uri="{BB962C8B-B14F-4D97-AF65-F5344CB8AC3E}">
        <p14:creationId xmlns:p14="http://schemas.microsoft.com/office/powerpoint/2010/main" xmlns="" val="239775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Calories in and out (use the Internet)</a:t>
            </a:r>
            <a:endParaRPr lang="en-US" dirty="0"/>
          </a:p>
        </p:txBody>
      </p:sp>
      <p:sp>
        <p:nvSpPr>
          <p:cNvPr id="3" name="Text Placeholder 2"/>
          <p:cNvSpPr>
            <a:spLocks noGrp="1"/>
          </p:cNvSpPr>
          <p:nvPr>
            <p:ph type="body" sz="quarter" idx="11"/>
          </p:nvPr>
        </p:nvSpPr>
        <p:spPr/>
        <p:txBody>
          <a:bodyPr>
            <a:normAutofit fontScale="70000" lnSpcReduction="20000"/>
          </a:bodyPr>
          <a:lstStyle/>
          <a:p>
            <a:pPr>
              <a:buFont typeface="Arial" panose="020B0604020202020204" pitchFamily="34" charset="0"/>
              <a:buChar char="•"/>
            </a:pPr>
            <a:r>
              <a:rPr lang="en-US" dirty="0" smtClean="0"/>
              <a:t>There are about 5 Calories in a gram of carbohydrate</a:t>
            </a:r>
          </a:p>
          <a:p>
            <a:pPr>
              <a:buFont typeface="Arial" panose="020B0604020202020204" pitchFamily="34" charset="0"/>
              <a:buChar char="•"/>
            </a:pPr>
            <a:r>
              <a:rPr lang="en-US" dirty="0" smtClean="0"/>
              <a:t>About the same in protein</a:t>
            </a:r>
          </a:p>
          <a:p>
            <a:pPr>
              <a:buFont typeface="Arial" panose="020B0604020202020204" pitchFamily="34" charset="0"/>
              <a:buChar char="•"/>
            </a:pPr>
            <a:r>
              <a:rPr lang="en-US" dirty="0" smtClean="0"/>
              <a:t>About 9 Calories in a gram of fat</a:t>
            </a:r>
          </a:p>
          <a:p>
            <a:pPr>
              <a:buFont typeface="Arial" panose="020B0604020202020204" pitchFamily="34" charset="0"/>
              <a:buChar char="•"/>
            </a:pPr>
            <a:r>
              <a:rPr lang="en-US" dirty="0" smtClean="0"/>
              <a:t>Checkout the tables on the Internet for Calories in different food</a:t>
            </a:r>
          </a:p>
          <a:p>
            <a:pPr>
              <a:buFont typeface="Arial" panose="020B0604020202020204" pitchFamily="34" charset="0"/>
              <a:buChar char="•"/>
            </a:pPr>
            <a:endParaRPr lang="en-US" dirty="0"/>
          </a:p>
          <a:p>
            <a:pPr>
              <a:buFont typeface="Arial" panose="020B0604020202020204" pitchFamily="34" charset="0"/>
              <a:buChar char="•"/>
            </a:pPr>
            <a:r>
              <a:rPr lang="en-US" dirty="0" smtClean="0"/>
              <a:t>Sleeping consumes about 1 Calorie per minute</a:t>
            </a:r>
          </a:p>
          <a:p>
            <a:pPr>
              <a:buFont typeface="Arial" panose="020B0604020202020204" pitchFamily="34" charset="0"/>
              <a:buChar char="•"/>
            </a:pPr>
            <a:r>
              <a:rPr lang="en-US" dirty="0" smtClean="0"/>
              <a:t>Sitting about 1 ½ Calories per minute</a:t>
            </a:r>
          </a:p>
          <a:p>
            <a:pPr>
              <a:buFont typeface="Arial" panose="020B0604020202020204" pitchFamily="34" charset="0"/>
              <a:buChar char="•"/>
            </a:pPr>
            <a:r>
              <a:rPr lang="en-US" dirty="0" smtClean="0"/>
              <a:t>Walking requires 3 to 5 Calories per minute</a:t>
            </a:r>
          </a:p>
          <a:p>
            <a:pPr>
              <a:buFont typeface="Arial" panose="020B0604020202020204" pitchFamily="34" charset="0"/>
              <a:buChar char="•"/>
            </a:pPr>
            <a:r>
              <a:rPr lang="en-US" dirty="0" smtClean="0"/>
              <a:t>Running requires 5 – 20 Calories per minute</a:t>
            </a:r>
          </a:p>
          <a:p>
            <a:pPr>
              <a:buFont typeface="Arial" panose="020B0604020202020204" pitchFamily="34" charset="0"/>
              <a:buChar char="•"/>
            </a:pPr>
            <a:r>
              <a:rPr lang="en-US" dirty="0" smtClean="0"/>
              <a:t>Lifting, carrying, pulling and pushing – it all depends on how much and for how long</a:t>
            </a:r>
          </a:p>
          <a:p>
            <a:pPr>
              <a:buFont typeface="Arial" panose="020B0604020202020204" pitchFamily="34" charset="0"/>
              <a:buChar char="•"/>
            </a:pPr>
            <a:endParaRPr lang="en-US" dirty="0"/>
          </a:p>
          <a:p>
            <a:pPr>
              <a:buFont typeface="Arial" panose="020B0604020202020204" pitchFamily="34" charset="0"/>
              <a:buChar char="•"/>
            </a:pPr>
            <a:r>
              <a:rPr lang="en-US" dirty="0" smtClean="0"/>
              <a:t>Most of our external work is moving our body weight against gravity, big people burn more Calories. If you eat it and don’t burn it you store it.</a:t>
            </a:r>
          </a:p>
          <a:p>
            <a:pPr>
              <a:buFont typeface="Arial" panose="020B0604020202020204" pitchFamily="34" charset="0"/>
              <a:buChar char="•"/>
            </a:pPr>
            <a:endParaRPr lang="en-US" dirty="0"/>
          </a:p>
          <a:p>
            <a:pPr>
              <a:buFont typeface="Arial" panose="020B0604020202020204" pitchFamily="34" charset="0"/>
              <a:buChar char="•"/>
            </a:pPr>
            <a:r>
              <a:rPr lang="en-US" dirty="0" smtClean="0"/>
              <a:t>Compare running and cycling from the biomechanical,  physiological and external work (distance travelled) viewpoints</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TextBox 3"/>
          <p:cNvSpPr txBox="1"/>
          <p:nvPr/>
        </p:nvSpPr>
        <p:spPr>
          <a:xfrm>
            <a:off x="1043608" y="6005976"/>
            <a:ext cx="4968552" cy="646331"/>
          </a:xfrm>
          <a:prstGeom prst="rect">
            <a:avLst/>
          </a:prstGeom>
          <a:solidFill>
            <a:srgbClr val="FFFF00"/>
          </a:solidFill>
          <a:ln w="12700">
            <a:solidFill>
              <a:schemeClr val="tx1"/>
            </a:solidFill>
          </a:ln>
        </p:spPr>
        <p:txBody>
          <a:bodyPr wrap="square" rtlCol="0">
            <a:spAutoFit/>
          </a:bodyPr>
          <a:lstStyle/>
          <a:p>
            <a:pPr algn="ctr"/>
            <a:r>
              <a:rPr lang="en-US" i="1" dirty="0" smtClean="0"/>
              <a:t>Search the Internet for food and activity Calorie values</a:t>
            </a:r>
            <a:endParaRPr lang="en-US" i="1" dirty="0"/>
          </a:p>
        </p:txBody>
      </p:sp>
    </p:spTree>
    <p:extLst>
      <p:ext uri="{BB962C8B-B14F-4D97-AF65-F5344CB8AC3E}">
        <p14:creationId xmlns:p14="http://schemas.microsoft.com/office/powerpoint/2010/main" xmlns="" val="3670906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Rest Schedules</a:t>
            </a:r>
            <a:endParaRPr lang="en-US" dirty="0"/>
          </a:p>
        </p:txBody>
      </p:sp>
      <p:sp>
        <p:nvSpPr>
          <p:cNvPr id="3" name="Text Placeholder 2"/>
          <p:cNvSpPr>
            <a:spLocks noGrp="1"/>
          </p:cNvSpPr>
          <p:nvPr>
            <p:ph type="body" sz="quarter" idx="11"/>
          </p:nvPr>
        </p:nvSpPr>
        <p:spPr/>
        <p:txBody>
          <a:bodyPr>
            <a:normAutofit fontScale="92500" lnSpcReduction="10000"/>
          </a:bodyPr>
          <a:lstStyle/>
          <a:p>
            <a:pPr>
              <a:spcBef>
                <a:spcPts val="600"/>
              </a:spcBef>
              <a:spcAft>
                <a:spcPts val="600"/>
              </a:spcAft>
              <a:buFont typeface="Arial" panose="020B0604020202020204" pitchFamily="34" charset="0"/>
              <a:buChar char="•"/>
            </a:pPr>
            <a:r>
              <a:rPr lang="en-US" sz="1800" dirty="0" smtClean="0"/>
              <a:t>When we do physical work we consume Calories and oxygen and produce external work, heat and various waste products of metabolism such as carbon dioxide and lactic acid.</a:t>
            </a:r>
          </a:p>
          <a:p>
            <a:pPr>
              <a:spcBef>
                <a:spcPts val="600"/>
              </a:spcBef>
              <a:spcAft>
                <a:spcPts val="600"/>
              </a:spcAft>
              <a:buFont typeface="Arial" panose="020B0604020202020204" pitchFamily="34" charset="0"/>
              <a:buChar char="•"/>
            </a:pPr>
            <a:r>
              <a:rPr lang="en-US" sz="1800" dirty="0" smtClean="0"/>
              <a:t>After a period of physical work we become “fatigued” as demonstrated by diminished  work capacity and subjective feelings of fatigue caused by the accumulation of waste products, raised core temperature and an increased likelihood of making cognitive mistakes</a:t>
            </a:r>
          </a:p>
          <a:p>
            <a:pPr>
              <a:spcBef>
                <a:spcPts val="600"/>
              </a:spcBef>
              <a:spcAft>
                <a:spcPts val="600"/>
              </a:spcAft>
              <a:buFont typeface="Arial" panose="020B0604020202020204" pitchFamily="34" charset="0"/>
              <a:buChar char="•"/>
            </a:pPr>
            <a:r>
              <a:rPr lang="en-US" sz="1800" dirty="0" smtClean="0"/>
              <a:t>Short intense bursts of physical work also result in an “oxygen debt” </a:t>
            </a:r>
          </a:p>
          <a:p>
            <a:pPr>
              <a:spcBef>
                <a:spcPts val="600"/>
              </a:spcBef>
              <a:spcAft>
                <a:spcPts val="600"/>
              </a:spcAft>
              <a:buFont typeface="Arial" panose="020B0604020202020204" pitchFamily="34" charset="0"/>
              <a:buChar char="•"/>
            </a:pPr>
            <a:r>
              <a:rPr lang="en-US" sz="1800" dirty="0" smtClean="0"/>
              <a:t>Fatigue (and raised body temperature) is relieved by rest</a:t>
            </a:r>
          </a:p>
          <a:p>
            <a:pPr>
              <a:spcBef>
                <a:spcPts val="600"/>
              </a:spcBef>
              <a:spcAft>
                <a:spcPts val="600"/>
              </a:spcAft>
              <a:buFont typeface="Arial" panose="020B0604020202020204" pitchFamily="34" charset="0"/>
              <a:buChar char="•"/>
            </a:pPr>
            <a:r>
              <a:rPr lang="en-US" sz="1800" dirty="0" smtClean="0"/>
              <a:t>Our circadian rhythms ( sleep – wake cycles) are geared to provide long term stability</a:t>
            </a:r>
          </a:p>
          <a:p>
            <a:pPr>
              <a:spcBef>
                <a:spcPts val="600"/>
              </a:spcBef>
              <a:spcAft>
                <a:spcPts val="600"/>
              </a:spcAft>
              <a:buFont typeface="Arial" panose="020B0604020202020204" pitchFamily="34" charset="0"/>
              <a:buChar char="•"/>
            </a:pPr>
            <a:r>
              <a:rPr lang="en-US" sz="1800" dirty="0" smtClean="0"/>
              <a:t>Physical training affects short term capacity but not the need for sleep</a:t>
            </a:r>
          </a:p>
          <a:p>
            <a:pPr>
              <a:buFont typeface="Arial" panose="020B0604020202020204" pitchFamily="34" charset="0"/>
              <a:buChar char="•"/>
            </a:pPr>
            <a:endParaRPr lang="en-US" sz="1800" dirty="0"/>
          </a:p>
          <a:p>
            <a:endParaRPr lang="en-US" sz="1800" dirty="0" smtClean="0"/>
          </a:p>
          <a:p>
            <a:pPr>
              <a:buFont typeface="Arial" panose="020B0604020202020204" pitchFamily="34" charset="0"/>
              <a:buChar char="•"/>
            </a:pPr>
            <a:endParaRPr lang="en-US" sz="1800" dirty="0"/>
          </a:p>
        </p:txBody>
      </p:sp>
      <p:sp>
        <p:nvSpPr>
          <p:cNvPr id="4" name="TextBox 3"/>
          <p:cNvSpPr txBox="1"/>
          <p:nvPr/>
        </p:nvSpPr>
        <p:spPr>
          <a:xfrm>
            <a:off x="827584" y="6021288"/>
            <a:ext cx="5544616" cy="369332"/>
          </a:xfrm>
          <a:prstGeom prst="rect">
            <a:avLst/>
          </a:prstGeom>
          <a:solidFill>
            <a:srgbClr val="FFFF00"/>
          </a:solidFill>
          <a:ln w="12700">
            <a:solidFill>
              <a:schemeClr val="tx1"/>
            </a:solidFill>
          </a:ln>
        </p:spPr>
        <p:txBody>
          <a:bodyPr wrap="square" rtlCol="0">
            <a:spAutoFit/>
          </a:bodyPr>
          <a:lstStyle/>
          <a:p>
            <a:pPr algn="ctr"/>
            <a:r>
              <a:rPr lang="en-US" i="1" dirty="0" smtClean="0"/>
              <a:t>Discuss the physiological effects of running</a:t>
            </a:r>
            <a:endParaRPr lang="en-US" i="1" dirty="0"/>
          </a:p>
        </p:txBody>
      </p:sp>
    </p:spTree>
    <p:extLst>
      <p:ext uri="{BB962C8B-B14F-4D97-AF65-F5344CB8AC3E}">
        <p14:creationId xmlns:p14="http://schemas.microsoft.com/office/powerpoint/2010/main" xmlns="" val="4124936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and Shift Work</a:t>
            </a:r>
            <a:endParaRPr lang="en-US" dirty="0"/>
          </a:p>
        </p:txBody>
      </p:sp>
      <p:sp>
        <p:nvSpPr>
          <p:cNvPr id="3" name="Text Placeholder 2"/>
          <p:cNvSpPr>
            <a:spLocks noGrp="1"/>
          </p:cNvSpPr>
          <p:nvPr>
            <p:ph type="body" sz="quarter" idx="11"/>
          </p:nvPr>
        </p:nvSpPr>
        <p:spPr>
          <a:xfrm>
            <a:off x="685800" y="1387810"/>
            <a:ext cx="7543800" cy="3841390"/>
          </a:xfrm>
        </p:spPr>
        <p:txBody>
          <a:bodyPr>
            <a:normAutofit fontScale="92500"/>
          </a:bodyPr>
          <a:lstStyle/>
          <a:p>
            <a:pPr>
              <a:spcBef>
                <a:spcPts val="0"/>
              </a:spcBef>
              <a:spcAft>
                <a:spcPts val="600"/>
              </a:spcAft>
              <a:buFont typeface="Arial" panose="020B0604020202020204" pitchFamily="34" charset="0"/>
              <a:buChar char="•"/>
            </a:pPr>
            <a:r>
              <a:rPr lang="en-US" sz="1800" dirty="0" smtClean="0"/>
              <a:t>Shift work is necessary for the provision of services such as health care, power generation, transportation, food services, entertainment, security and even education</a:t>
            </a:r>
          </a:p>
          <a:p>
            <a:pPr>
              <a:spcBef>
                <a:spcPts val="0"/>
              </a:spcBef>
              <a:spcAft>
                <a:spcPts val="600"/>
              </a:spcAft>
              <a:buFont typeface="Arial" panose="020B0604020202020204" pitchFamily="34" charset="0"/>
              <a:buChar char="•"/>
            </a:pPr>
            <a:r>
              <a:rPr lang="en-US" sz="1800" dirty="0" smtClean="0"/>
              <a:t>Shift work is also useful in manufacturing where it pays to keep machines running </a:t>
            </a:r>
          </a:p>
          <a:p>
            <a:pPr>
              <a:spcBef>
                <a:spcPts val="0"/>
              </a:spcBef>
              <a:spcAft>
                <a:spcPts val="600"/>
              </a:spcAft>
              <a:buFont typeface="Arial" panose="020B0604020202020204" pitchFamily="34" charset="0"/>
              <a:buChar char="•"/>
            </a:pPr>
            <a:r>
              <a:rPr lang="en-US" sz="1800" dirty="0" smtClean="0"/>
              <a:t>Individual circadian rhythms are controlled by “Zeitgebers” such as light and dark, meals, work and social activities.</a:t>
            </a:r>
          </a:p>
          <a:p>
            <a:pPr>
              <a:spcBef>
                <a:spcPts val="0"/>
              </a:spcBef>
              <a:spcAft>
                <a:spcPts val="600"/>
              </a:spcAft>
              <a:buFont typeface="Arial" panose="020B0604020202020204" pitchFamily="34" charset="0"/>
              <a:buChar char="•"/>
            </a:pPr>
            <a:r>
              <a:rPr lang="en-US" sz="1800" dirty="0" smtClean="0"/>
              <a:t>Shift work has detrimental effects on mood, health and domestic and social activities.</a:t>
            </a:r>
          </a:p>
          <a:p>
            <a:pPr>
              <a:spcBef>
                <a:spcPts val="0"/>
              </a:spcBef>
              <a:spcAft>
                <a:spcPts val="600"/>
              </a:spcAft>
              <a:buFont typeface="Arial" panose="020B0604020202020204" pitchFamily="34" charset="0"/>
              <a:buChar char="•"/>
            </a:pPr>
            <a:r>
              <a:rPr lang="en-US" sz="1800" dirty="0" smtClean="0"/>
              <a:t>When circadian rhythms are disrupted it takes a week or so to adapt to the new schedule.</a:t>
            </a:r>
          </a:p>
          <a:p>
            <a:pPr>
              <a:spcBef>
                <a:spcPts val="0"/>
              </a:spcBef>
              <a:spcAft>
                <a:spcPts val="600"/>
              </a:spcAft>
              <a:buFont typeface="Arial" panose="020B0604020202020204" pitchFamily="34" charset="0"/>
              <a:buChar char="•"/>
            </a:pPr>
            <a:r>
              <a:rPr lang="en-US" sz="1800" dirty="0" smtClean="0"/>
              <a:t>The best type of shift schedules are long (&gt; one month), short (&lt; two days) and forward rotating (days, evenings, nights, rest)</a:t>
            </a:r>
            <a:endParaRPr lang="en-US" sz="1800" dirty="0"/>
          </a:p>
        </p:txBody>
      </p:sp>
      <p:sp>
        <p:nvSpPr>
          <p:cNvPr id="4" name="TextBox 3"/>
          <p:cNvSpPr txBox="1"/>
          <p:nvPr/>
        </p:nvSpPr>
        <p:spPr>
          <a:xfrm>
            <a:off x="395536" y="5610726"/>
            <a:ext cx="8568952" cy="338554"/>
          </a:xfrm>
          <a:prstGeom prst="rect">
            <a:avLst/>
          </a:prstGeom>
          <a:solidFill>
            <a:srgbClr val="FFFF00"/>
          </a:solidFill>
          <a:ln w="12700">
            <a:solidFill>
              <a:schemeClr val="tx1"/>
            </a:solidFill>
          </a:ln>
        </p:spPr>
        <p:txBody>
          <a:bodyPr wrap="square" rtlCol="0">
            <a:spAutoFit/>
          </a:bodyPr>
          <a:lstStyle/>
          <a:p>
            <a:r>
              <a:rPr lang="en-US" sz="1600" i="1" dirty="0" smtClean="0"/>
              <a:t>Discuss your personal experience with shift work and that of family, friends and colleagues</a:t>
            </a:r>
          </a:p>
        </p:txBody>
      </p:sp>
      <p:sp>
        <p:nvSpPr>
          <p:cNvPr id="6" name="TextBox 5"/>
          <p:cNvSpPr txBox="1"/>
          <p:nvPr/>
        </p:nvSpPr>
        <p:spPr>
          <a:xfrm>
            <a:off x="395536" y="6165304"/>
            <a:ext cx="5968280" cy="338554"/>
          </a:xfrm>
          <a:prstGeom prst="rect">
            <a:avLst/>
          </a:prstGeom>
          <a:solidFill>
            <a:srgbClr val="FFFF00"/>
          </a:solidFill>
          <a:ln w="12700">
            <a:solidFill>
              <a:schemeClr val="tx1"/>
            </a:solidFill>
          </a:ln>
        </p:spPr>
        <p:txBody>
          <a:bodyPr wrap="square" rtlCol="0">
            <a:spAutoFit/>
          </a:bodyPr>
          <a:lstStyle/>
          <a:p>
            <a:r>
              <a:rPr lang="en-US" sz="1600" i="1" dirty="0" smtClean="0"/>
              <a:t>Design an optimal shift schedule for a hospital, a police service </a:t>
            </a:r>
            <a:endParaRPr lang="en-US" sz="1600" i="1" dirty="0"/>
          </a:p>
        </p:txBody>
      </p:sp>
    </p:spTree>
    <p:extLst>
      <p:ext uri="{BB962C8B-B14F-4D97-AF65-F5344CB8AC3E}">
        <p14:creationId xmlns:p14="http://schemas.microsoft.com/office/powerpoint/2010/main" xmlns="" val="3777609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Environment Management</a:t>
            </a:r>
            <a:endParaRPr lang="en-US" dirty="0"/>
          </a:p>
        </p:txBody>
      </p:sp>
      <p:sp>
        <p:nvSpPr>
          <p:cNvPr id="3" name="Text Placeholder 2"/>
          <p:cNvSpPr>
            <a:spLocks noGrp="1"/>
          </p:cNvSpPr>
          <p:nvPr>
            <p:ph type="body" sz="quarter" idx="11"/>
          </p:nvPr>
        </p:nvSpPr>
        <p:spPr>
          <a:xfrm>
            <a:off x="685800" y="1387810"/>
            <a:ext cx="7543800" cy="4777494"/>
          </a:xfrm>
        </p:spPr>
        <p:txBody>
          <a:bodyPr>
            <a:normAutofit fontScale="62500" lnSpcReduction="20000"/>
          </a:bodyPr>
          <a:lstStyle/>
          <a:p>
            <a:pPr>
              <a:lnSpc>
                <a:spcPct val="120000"/>
              </a:lnSpc>
              <a:spcBef>
                <a:spcPts val="0"/>
              </a:spcBef>
              <a:spcAft>
                <a:spcPts val="600"/>
              </a:spcAft>
              <a:buFont typeface="Arial" panose="020B0604020202020204" pitchFamily="34" charset="0"/>
              <a:buChar char="•"/>
            </a:pPr>
            <a:r>
              <a:rPr lang="en-US" dirty="0" smtClean="0"/>
              <a:t>Body temperature is affected by the amount of physical work you are doing and the effect of the external environment on your ability to lose body heat by conduction, convection and evaporation. </a:t>
            </a:r>
          </a:p>
          <a:p>
            <a:pPr>
              <a:lnSpc>
                <a:spcPct val="120000"/>
              </a:lnSpc>
              <a:spcBef>
                <a:spcPts val="0"/>
              </a:spcBef>
              <a:spcAft>
                <a:spcPts val="600"/>
              </a:spcAft>
              <a:buFont typeface="Arial" panose="020B0604020202020204" pitchFamily="34" charset="0"/>
              <a:buChar char="•"/>
            </a:pPr>
            <a:r>
              <a:rPr lang="en-US" dirty="0" smtClean="0"/>
              <a:t>Body temperature may also increase due to radiation.</a:t>
            </a:r>
          </a:p>
          <a:p>
            <a:pPr>
              <a:lnSpc>
                <a:spcPct val="120000"/>
              </a:lnSpc>
              <a:spcBef>
                <a:spcPts val="0"/>
              </a:spcBef>
              <a:spcAft>
                <a:spcPts val="600"/>
              </a:spcAft>
              <a:buFont typeface="Arial" panose="020B0604020202020204" pitchFamily="34" charset="0"/>
              <a:buChar char="•"/>
            </a:pPr>
            <a:r>
              <a:rPr lang="en-US" dirty="0" smtClean="0"/>
              <a:t>As body temperature increases, performance capability decreases and the risk of heat illness or even death increases</a:t>
            </a:r>
          </a:p>
          <a:p>
            <a:pPr>
              <a:lnSpc>
                <a:spcPct val="120000"/>
              </a:lnSpc>
              <a:spcBef>
                <a:spcPts val="0"/>
              </a:spcBef>
              <a:spcAft>
                <a:spcPts val="600"/>
              </a:spcAft>
              <a:buFont typeface="Arial" panose="020B0604020202020204" pitchFamily="34" charset="0"/>
              <a:buChar char="•"/>
            </a:pPr>
            <a:r>
              <a:rPr lang="en-US" dirty="0" smtClean="0"/>
              <a:t>Convection is usually sufficient to maintain body temperature at low work loads but evaporation involving the loss of fluids and nutrients is needed to maintain body temperature at high work loads in hot and humid environments</a:t>
            </a:r>
          </a:p>
          <a:p>
            <a:pPr>
              <a:lnSpc>
                <a:spcPct val="120000"/>
              </a:lnSpc>
              <a:spcBef>
                <a:spcPts val="0"/>
              </a:spcBef>
              <a:spcAft>
                <a:spcPts val="600"/>
              </a:spcAft>
              <a:buFont typeface="Arial" panose="020B0604020202020204" pitchFamily="34" charset="0"/>
              <a:buChar char="•"/>
            </a:pPr>
            <a:r>
              <a:rPr lang="en-US" dirty="0" smtClean="0"/>
              <a:t>Individuals become somewhat acclimatized to high work loads and hot and humid environments</a:t>
            </a:r>
          </a:p>
          <a:p>
            <a:pPr>
              <a:lnSpc>
                <a:spcPct val="120000"/>
              </a:lnSpc>
              <a:spcBef>
                <a:spcPts val="0"/>
              </a:spcBef>
              <a:spcAft>
                <a:spcPts val="600"/>
              </a:spcAft>
              <a:buFont typeface="Arial" panose="020B0604020202020204" pitchFamily="34" charset="0"/>
              <a:buChar char="•"/>
            </a:pPr>
            <a:r>
              <a:rPr lang="en-US" dirty="0" smtClean="0"/>
              <a:t>The solutions to high physical work loads is rest and sufficient fluids / nutrients</a:t>
            </a:r>
          </a:p>
          <a:p>
            <a:pPr>
              <a:lnSpc>
                <a:spcPct val="120000"/>
              </a:lnSpc>
              <a:spcBef>
                <a:spcPts val="0"/>
              </a:spcBef>
              <a:spcAft>
                <a:spcPts val="600"/>
              </a:spcAft>
              <a:buFont typeface="Arial" panose="020B0604020202020204" pitchFamily="34" charset="0"/>
              <a:buChar char="•"/>
            </a:pPr>
            <a:r>
              <a:rPr lang="en-US" dirty="0" smtClean="0"/>
              <a:t>The solution to environmental load is radiant heat barriers (covered work areas, light colored clothing), increased air movement (fans) and air conditioning</a:t>
            </a:r>
          </a:p>
        </p:txBody>
      </p:sp>
      <p:sp>
        <p:nvSpPr>
          <p:cNvPr id="5" name="TextBox 4"/>
          <p:cNvSpPr txBox="1"/>
          <p:nvPr/>
        </p:nvSpPr>
        <p:spPr>
          <a:xfrm>
            <a:off x="827584" y="6165304"/>
            <a:ext cx="4752528" cy="338554"/>
          </a:xfrm>
          <a:prstGeom prst="rect">
            <a:avLst/>
          </a:prstGeom>
          <a:solidFill>
            <a:srgbClr val="FFFF00"/>
          </a:solidFill>
          <a:ln w="12700">
            <a:solidFill>
              <a:schemeClr val="tx1"/>
            </a:solidFill>
          </a:ln>
        </p:spPr>
        <p:txBody>
          <a:bodyPr wrap="square" rtlCol="0">
            <a:spAutoFit/>
          </a:bodyPr>
          <a:lstStyle/>
          <a:p>
            <a:r>
              <a:rPr lang="en-US" sz="1600" i="1" dirty="0" smtClean="0"/>
              <a:t>Compare physical work in Singapore and </a:t>
            </a:r>
            <a:r>
              <a:rPr lang="en-US" sz="1600" i="1" dirty="0" err="1" smtClean="0"/>
              <a:t>Igloolik</a:t>
            </a:r>
            <a:endParaRPr lang="en-US" sz="1600" i="1" dirty="0" smtClean="0"/>
          </a:p>
        </p:txBody>
      </p:sp>
    </p:spTree>
    <p:extLst>
      <p:ext uri="{BB962C8B-B14F-4D97-AF65-F5344CB8AC3E}">
        <p14:creationId xmlns:p14="http://schemas.microsoft.com/office/powerpoint/2010/main" xmlns="" val="351565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a:t>
            </a:r>
            <a:endParaRPr lang="en-US" dirty="0"/>
          </a:p>
        </p:txBody>
      </p:sp>
      <p:sp>
        <p:nvSpPr>
          <p:cNvPr id="3" name="Text Placeholder 2"/>
          <p:cNvSpPr>
            <a:spLocks noGrp="1"/>
          </p:cNvSpPr>
          <p:nvPr>
            <p:ph type="body" sz="quarter" idx="11"/>
          </p:nvPr>
        </p:nvSpPr>
        <p:spPr/>
        <p:txBody>
          <a:bodyPr/>
          <a:lstStyle/>
          <a:p>
            <a:pPr>
              <a:buFont typeface="Arial" panose="020B0604020202020204" pitchFamily="34" charset="0"/>
              <a:buChar char="•"/>
            </a:pPr>
            <a:r>
              <a:rPr lang="en-US" sz="1800" dirty="0" smtClean="0"/>
              <a:t>People are dynamic; they consume food, perform physical work and manage their body temperature and fatigue by behaviors, circulation, and respiration.</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Compare living and working in Singapore, at the North Pole and in the International Space Station in terms of </a:t>
            </a:r>
            <a:r>
              <a:rPr lang="en-US" sz="1800" smtClean="0"/>
              <a:t>Work Physiology</a:t>
            </a:r>
            <a:endParaRPr lang="en-US" sz="1800" dirty="0" smtClean="0"/>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Discuss and describe the use of engineering controls, administrative controls and personal protective equipment to help physiological stabilization.</a:t>
            </a:r>
            <a:endParaRPr lang="en-US" sz="1800" dirty="0"/>
          </a:p>
        </p:txBody>
      </p:sp>
    </p:spTree>
    <p:extLst>
      <p:ext uri="{BB962C8B-B14F-4D97-AF65-F5344CB8AC3E}">
        <p14:creationId xmlns:p14="http://schemas.microsoft.com/office/powerpoint/2010/main" xmlns="" val="18470879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Lucida Sans 35pt&amp;quot;&quot;/&gt;&lt;property id=&quot;20307&quot; value=&quot;280&quot;/&gt;&lt;/object&gt;&lt;object type=&quot;3&quot; unique_id=&quot;10005&quot;&gt;&lt;property id=&quot;20148&quot; value=&quot;5&quot;/&gt;&lt;property id=&quot;20300&quot; value=&quot;Slide 2 - &amp;quot;Header Lucida Sans 24pt&amp;quot;&quot;/&gt;&lt;property id=&quot;20307&quot; value=&quot;278&quot;/&gt;&lt;/object&gt;&lt;object type=&quot;3&quot; unique_id=&quot;10006&quot;&gt;&lt;property id=&quot;20148&quot; value=&quot;5&quot;/&gt;&lt;property id=&quot;20300&quot; value=&quot;Slide 3 - &amp;quot;Thank You Lucida Sans 35pt&amp;quot;&quot;/&gt;&lt;property id=&quot;20307&quot; value=&quot;279&quot;/&gt;&lt;/object&gt;&lt;/object&gt;&lt;/object&gt;&lt;/database&gt;"/>
  <p:tag name="SECTOMILLISECCONVERTED" val="1"/>
  <p:tag name="ARTICULATE_PROJECT_OPEN"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987</Words>
  <Application>Microsoft Office PowerPoint</Application>
  <PresentationFormat>On-screen Show (4:3)</PresentationFormat>
  <Paragraphs>103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Train The Trainer OH Master Class For Ergonomics:  Work Physiology  Professor Brian Peacock </vt:lpstr>
      <vt:lpstr>Work, Energy and Power</vt:lpstr>
      <vt:lpstr>Measurement in Work Physiology</vt:lpstr>
      <vt:lpstr>Applications of Work Physiology</vt:lpstr>
      <vt:lpstr>Calories in and out (use the Internet)</vt:lpstr>
      <vt:lpstr>Work Rest Schedules</vt:lpstr>
      <vt:lpstr>Sleep and Shift Work</vt:lpstr>
      <vt:lpstr>Thermal Environment Management</vt:lpstr>
      <vt:lpstr>Reflections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Joscans</dc:creator>
  <cp:lastModifiedBy>Chui Yoon Ping (UniSIM)</cp:lastModifiedBy>
  <cp:revision>105</cp:revision>
  <dcterms:created xsi:type="dcterms:W3CDTF">2012-01-26T10:45:43Z</dcterms:created>
  <dcterms:modified xsi:type="dcterms:W3CDTF">2013-11-04T04:03:17Z</dcterms:modified>
</cp:coreProperties>
</file>