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67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</p:sldIdLst>
  <p:sldSz cx="9144000" cy="6858000" type="screen4x3"/>
  <p:notesSz cx="6765925" cy="9867900"/>
  <p:custDataLst>
    <p:tags r:id="rId1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018"/>
    <a:srgbClr val="474B55"/>
    <a:srgbClr val="891545"/>
    <a:srgbClr val="FFFFFF"/>
    <a:srgbClr val="9C004E"/>
    <a:srgbClr val="595A62"/>
    <a:srgbClr val="93176C"/>
    <a:srgbClr val="A41A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1080" y="-96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12" y="-72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32" y="928542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1850B365-2EDE-4037-A511-A9D7A979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7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0014" y="9372792"/>
            <a:ext cx="2000020" cy="3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41901" y="193590"/>
            <a:ext cx="5868501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Train The Trainer OH Masterclass For Ergonomics</a:t>
            </a:r>
          </a:p>
          <a:p>
            <a:pPr algn="ctr">
              <a:defRPr/>
            </a:pPr>
            <a:r>
              <a:rPr lang="en-US" sz="11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:p14="http://schemas.microsoft.com/office/powerpoint/2010/main" xmlns="" val="3375600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593" y="739775"/>
            <a:ext cx="5502697" cy="412702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5593CD-3B5A-446F-8CB5-2C9A4B93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1559" y="188967"/>
            <a:ext cx="480235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</p:spTree>
    <p:extLst>
      <p:ext uri="{BB962C8B-B14F-4D97-AF65-F5344CB8AC3E}">
        <p14:creationId xmlns:p14="http://schemas.microsoft.com/office/powerpoint/2010/main" xmlns="" val="979131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5144"/>
            <a:ext cx="7543800" cy="609600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>
              <a:buClr>
                <a:srgbClr val="890018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Sans" pitchFamily="34" charset="0"/>
                <a:cs typeface="Lucida Sans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Click to edit Master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85800" y="1125538"/>
            <a:ext cx="7543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5144"/>
            <a:ext cx="7543800" cy="609600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baseline="0">
                <a:solidFill>
                  <a:srgbClr val="474B55"/>
                </a:solidFill>
                <a:latin typeface="Lucida Sans"/>
                <a:cs typeface="Lucida San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  <p:sldLayoutId id="2147483668" r:id="rId3"/>
    <p:sldLayoutId id="2147483667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457200" y="2420938"/>
            <a:ext cx="8229600" cy="165613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Train The Trainer OH Master Class For Ergonomics:</a:t>
            </a:r>
            <a: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Introduction to Mechanics</a:t>
            </a:r>
            <a:r>
              <a:rPr lang="en-US" sz="2800" b="1" dirty="0" smtClean="0">
                <a:ea typeface="ヒラギノ角ゴ Pro W3" pitchFamily="120" charset="-128"/>
              </a:rPr>
              <a:t/>
            </a:r>
            <a:br>
              <a:rPr lang="en-US" sz="2800" b="1" dirty="0" smtClean="0">
                <a:ea typeface="ヒラギノ角ゴ Pro W3" pitchFamily="120" charset="-128"/>
              </a:rPr>
            </a:b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0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Professor Brian Peacock</a:t>
            </a:r>
            <a: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endParaRPr lang="en-US" sz="2800" dirty="0" smtClean="0">
              <a:latin typeface="Lucida Sans" pitchFamily="34" charset="0"/>
              <a:ea typeface="ヒラギノ角ゴ Pro W3" pitchFamily="120" charset="-128"/>
              <a:cs typeface="Lucida San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50655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Pressure is force times area; it is measure in Newtons / m</a:t>
            </a:r>
            <a:r>
              <a:rPr lang="en-US" sz="1800" baseline="30000" dirty="0" smtClean="0"/>
              <a:t>2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Use sketches and numerical estimates to analyze the following situations: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Compare pressing the pointed end of your pencil and the top end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How does a knife work?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Why do back packs have wide straps?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Why do suitcases have wide handles?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How much pressure is there on a lumbar spine disc when you are standing or sitting upright?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How do ballet dancers go “en pointe?”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Describe the biomechanical pressure challenges of hand tool handles and triggers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What is the body’s response to pressure?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77475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An understanding of mechanical principles is essential for an understanding on occupational biomechanics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Mechanical principles are usefully described by sketches and functional anatomical exercises.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People vary considerably in their size, strength, stamina and skill and this variation affects their ability to perform physical tasks and their vulnerability to mechanical injury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78629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Work in pairs or small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Have plenty of paper and colored pencils available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 protractor and compass would be useful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Have access to some coins, a tape measure and a stop watch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Have access to the Internet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This module will address: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Moments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Pressure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36174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513753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location of an object may be described by Cartesian or Polar coordinates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Cartesian coordinates describe an object’s location by reference to its distance in one two or three dimensions (x, y, z) from a reference point (the origin)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Place a coin on a sheet of paper and describe (sketch) its location (in two dimensions) with reference to the bottom left hand corner of the paper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Place your hand on the table in front of you and describe (sketch) its location by reference to a point on the floor between your ankles (hint: use multiple two dimensional sketches)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Polar coordinates describe the location of an object using trigonometry concepts such as sines, cosines and tangents and distances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Search the Internet for trigonometric tables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Repeat the Cartesian coordinate exercises using Polar coordinates</a:t>
            </a:r>
          </a:p>
        </p:txBody>
      </p:sp>
    </p:spTree>
    <p:extLst>
      <p:ext uri="{BB962C8B-B14F-4D97-AF65-F5344CB8AC3E}">
        <p14:creationId xmlns:p14="http://schemas.microsoft.com/office/powerpoint/2010/main" xmlns="" val="416543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513753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Movement is the change in location of an object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Velocity is the movement distance divided by time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Acceleration is the rate of change of </a:t>
            </a:r>
            <a:r>
              <a:rPr lang="en-US" sz="1800" dirty="0" smtClean="0"/>
              <a:t>velocity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Draw pairs of targets at different distances apart on your paper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Move a coin between a pair of targets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Draw a velocity – time diagram; discuss and describe the acceleration / deceleration phases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Repeat the movement ten times; calculate the average velocity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Repeat the exercise with different size and spacing of the targets; how do these variables affect the times?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Measure the width (length) of the room; walk from wall to wall ten times; calculate your average velocity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 car assembly line is moving at 3kph, the components are placed in baskets placed one meter from the line and the fastening (attachment) operation takes 30 seconds; develop an annotated sketch to describe the movements (distances, directions and times) of the operator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07529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Movement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Angular velocity is described by the number of degrees (or radians) per second.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What is the difference between a radian and a degree?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Estimate the changes in the angle of your knee during a gait cycle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Sketch </a:t>
            </a:r>
            <a:r>
              <a:rPr lang="en-US" sz="1800" dirty="0"/>
              <a:t> </a:t>
            </a:r>
            <a:r>
              <a:rPr lang="en-US" sz="1800" dirty="0" smtClean="0"/>
              <a:t>(sagittal plane) angle-time diagrams for walking and running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Sketch sagittal, frontal and horizontal plane angle time diagrams for throwing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Sketch angle time and angular velocity – time diagrams for the arm (shoulder) of a supermarket checkout clerk.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Repeat the exercise for the clerk’s wrist joint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60697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and mass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The human body is comprised of multiple segments; consider the head as a sphere, the trunk as a cylinder, and the arms and legs as two truncated cones (forget the hands and feet)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Measure (approximately) and sketch the segments on your partner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Create sketches of the segments and calculate the volume, mass (kg) and center of mass of each segment and the overall center of mass of the body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8722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Lucida Sans" pitchFamily="34" charset="0"/>
                <a:ea typeface="ヒラギノ角ゴ Pro W3" pitchFamily="120" charset="-128"/>
              </a:rPr>
              <a:t>Force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810"/>
            <a:ext cx="7543800" cy="5137534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Lucida Sans" pitchFamily="34" charset="0"/>
                <a:ea typeface="ヒラギノ角ゴ Pro W3" pitchFamily="120" charset="-128"/>
              </a:rPr>
              <a:t>Force </a:t>
            </a:r>
            <a:r>
              <a:rPr lang="en-US" sz="1900" dirty="0" smtClean="0">
                <a:latin typeface="Lucida Sans" pitchFamily="34" charset="0"/>
                <a:ea typeface="ヒラギノ角ゴ Pro W3" pitchFamily="120" charset="-128"/>
              </a:rPr>
              <a:t>is mass times acceleration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Lucida Sans" pitchFamily="34" charset="0"/>
                <a:ea typeface="ヒラギノ角ゴ Pro W3" pitchFamily="120" charset="-128"/>
              </a:rPr>
              <a:t>Weight is the mass of an object times the acceleration due to gravity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Lucida Sans" pitchFamily="34" charset="0"/>
                <a:ea typeface="ヒラギノ角ゴ Pro W3" pitchFamily="120" charset="-128"/>
              </a:rPr>
              <a:t>Force changes the motion of an object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Lucida Sans" pitchFamily="34" charset="0"/>
                <a:ea typeface="ヒラギノ角ゴ Pro W3" pitchFamily="120" charset="-128"/>
              </a:rPr>
              <a:t>A vector diagram can be used to resolve a force into its orthogonal (e.g. horizontal and vertical) components with the length of the vector representing the component of force in a direction calculated by taking the sine (cosine) of the original direction.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Lucida Sans" pitchFamily="34" charset="0"/>
                <a:ea typeface="ヒラギノ角ゴ Pro W3" pitchFamily="120" charset="-128"/>
              </a:rPr>
              <a:t>Develop a (simple) vector diagram for riding a bicycle up a hill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Lucida Sans" pitchFamily="34" charset="0"/>
                <a:ea typeface="ヒラギノ角ゴ Pro W3" pitchFamily="120" charset="-128"/>
              </a:rPr>
              <a:t>Static equilibrium exists when all the </a:t>
            </a:r>
            <a:r>
              <a:rPr lang="en-US" sz="1900" dirty="0" smtClean="0">
                <a:latin typeface="Lucida Sans" pitchFamily="34" charset="0"/>
                <a:ea typeface="ヒラギノ角ゴ Pro W3" pitchFamily="120" charset="-128"/>
              </a:rPr>
              <a:t>(orthogonal) forces </a:t>
            </a:r>
            <a:r>
              <a:rPr lang="en-US" sz="1900" dirty="0">
                <a:latin typeface="Lucida Sans" pitchFamily="34" charset="0"/>
                <a:ea typeface="ヒラギノ角ゴ Pro W3" pitchFamily="120" charset="-128"/>
              </a:rPr>
              <a:t>acting on an object “cancel each other out</a:t>
            </a:r>
            <a:r>
              <a:rPr lang="en-US" sz="1900" dirty="0" smtClean="0">
                <a:latin typeface="Lucida Sans" pitchFamily="34" charset="0"/>
                <a:ea typeface="ヒラギノ角ゴ Pro W3" pitchFamily="120" charset="-128"/>
              </a:rPr>
              <a:t>”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Lucida Sans" pitchFamily="34" charset="0"/>
                <a:ea typeface="ヒラギノ角ゴ Pro W3" pitchFamily="120" charset="-128"/>
              </a:rPr>
              <a:t>Have a three person tug of war; describe the (2 dimensional) horizontal forces if no one moves.</a:t>
            </a:r>
            <a:endParaRPr lang="en-US" sz="1900" dirty="0">
              <a:latin typeface="Lucida Sans" pitchFamily="34" charset="0"/>
              <a:ea typeface="ヒラギノ角ゴ Pro W3" pitchFamily="120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>
              <a:latin typeface="Lucida Sans" pitchFamily="34" charset="0"/>
              <a:ea typeface="ヒラギノ角ゴ Pro W3" pitchFamily="120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>
              <a:latin typeface="Lucida Sans" pitchFamily="34" charset="0"/>
              <a:ea typeface="ヒラギノ角ゴ Pro W3" pitchFamily="120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(of force)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 moment is force times distance from a fulcrum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 moment is measures in Newton meters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Why is it easier to lift an object close to your body than with outstretched arms?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Discuss and develop an annotated sketch to describe the shoulder muscle (deltoid) force needed to hold an object at arms length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 this example what happens to the body’s center of mass? (Why? How?)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Develop a sketch of the distances and forces involved in bending over and lifting a box from the floor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Discuss how the moment is changed by changing the force or the distance with reference to common ball games using racquets, clubs or bats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708830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 a class one lever the fulcrum is between the load and the effort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 a class two lever the load is between the fulcrum and the effort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 a class three lever the effort is between the load and the fulcrum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Discuss and sketch these three different types of lever by sketching various anatomical / biomechanical functions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Discuss and sketch the principles of moments and levers with regard to manual materials handling, tools, tool handles and triggers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756905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1045</Words>
  <Application>Microsoft Office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Train The Trainer OH Master Class For Ergonomics:  Introduction to Mechanics  Professor Brian Peacock </vt:lpstr>
      <vt:lpstr>Introduction</vt:lpstr>
      <vt:lpstr>Location</vt:lpstr>
      <vt:lpstr>Movement</vt:lpstr>
      <vt:lpstr>Angular Movement</vt:lpstr>
      <vt:lpstr>Shape and mass</vt:lpstr>
      <vt:lpstr>Force</vt:lpstr>
      <vt:lpstr>Moment (of force)</vt:lpstr>
      <vt:lpstr>Levers</vt:lpstr>
      <vt:lpstr>Pressure</vt:lpstr>
      <vt:lpstr>Reflections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99</cp:revision>
  <dcterms:created xsi:type="dcterms:W3CDTF">2012-01-26T10:45:43Z</dcterms:created>
  <dcterms:modified xsi:type="dcterms:W3CDTF">2013-11-04T03:45:41Z</dcterms:modified>
</cp:coreProperties>
</file>