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handoutMasterIdLst>
    <p:handoutMasterId r:id="rId70"/>
  </p:handoutMasterIdLst>
  <p:sldIdLst>
    <p:sldId id="256" r:id="rId2"/>
    <p:sldId id="266" r:id="rId3"/>
    <p:sldId id="257" r:id="rId4"/>
    <p:sldId id="258" r:id="rId5"/>
    <p:sldId id="259" r:id="rId6"/>
    <p:sldId id="269" r:id="rId7"/>
    <p:sldId id="270" r:id="rId8"/>
    <p:sldId id="271" r:id="rId9"/>
    <p:sldId id="264" r:id="rId10"/>
    <p:sldId id="260" r:id="rId11"/>
    <p:sldId id="267" r:id="rId12"/>
    <p:sldId id="261" r:id="rId13"/>
    <p:sldId id="265" r:id="rId14"/>
    <p:sldId id="262" r:id="rId15"/>
    <p:sldId id="293" r:id="rId16"/>
    <p:sldId id="263" r:id="rId17"/>
    <p:sldId id="268" r:id="rId18"/>
    <p:sldId id="277" r:id="rId19"/>
    <p:sldId id="278" r:id="rId20"/>
    <p:sldId id="291" r:id="rId21"/>
    <p:sldId id="292" r:id="rId22"/>
    <p:sldId id="279" r:id="rId23"/>
    <p:sldId id="280" r:id="rId24"/>
    <p:sldId id="272" r:id="rId25"/>
    <p:sldId id="273" r:id="rId26"/>
    <p:sldId id="274" r:id="rId27"/>
    <p:sldId id="275" r:id="rId28"/>
    <p:sldId id="276" r:id="rId29"/>
    <p:sldId id="281" r:id="rId30"/>
    <p:sldId id="282" r:id="rId31"/>
    <p:sldId id="290" r:id="rId32"/>
    <p:sldId id="283" r:id="rId33"/>
    <p:sldId id="284" r:id="rId34"/>
    <p:sldId id="285" r:id="rId35"/>
    <p:sldId id="286" r:id="rId36"/>
    <p:sldId id="322" r:id="rId37"/>
    <p:sldId id="287" r:id="rId38"/>
    <p:sldId id="288" r:id="rId39"/>
    <p:sldId id="289" r:id="rId40"/>
    <p:sldId id="294" r:id="rId41"/>
    <p:sldId id="296" r:id="rId42"/>
    <p:sldId id="295" r:id="rId43"/>
    <p:sldId id="306" r:id="rId44"/>
    <p:sldId id="307" r:id="rId45"/>
    <p:sldId id="308" r:id="rId46"/>
    <p:sldId id="297" r:id="rId47"/>
    <p:sldId id="298" r:id="rId48"/>
    <p:sldId id="302" r:id="rId49"/>
    <p:sldId id="299" r:id="rId50"/>
    <p:sldId id="300" r:id="rId51"/>
    <p:sldId id="301" r:id="rId52"/>
    <p:sldId id="303" r:id="rId53"/>
    <p:sldId id="317" r:id="rId54"/>
    <p:sldId id="304" r:id="rId55"/>
    <p:sldId id="305" r:id="rId56"/>
    <p:sldId id="316" r:id="rId57"/>
    <p:sldId id="310" r:id="rId58"/>
    <p:sldId id="312" r:id="rId59"/>
    <p:sldId id="311" r:id="rId60"/>
    <p:sldId id="314" r:id="rId61"/>
    <p:sldId id="315" r:id="rId62"/>
    <p:sldId id="318" r:id="rId63"/>
    <p:sldId id="319" r:id="rId64"/>
    <p:sldId id="323" r:id="rId65"/>
    <p:sldId id="321" r:id="rId66"/>
    <p:sldId id="320" r:id="rId67"/>
    <p:sldId id="324" r:id="rId68"/>
  </p:sldIdLst>
  <p:sldSz cx="9144000" cy="6858000" type="screen4x3"/>
  <p:notesSz cx="6858000" cy="9144000"/>
  <p:custDataLst>
    <p:tags r:id="rId71"/>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C0000"/>
    <a:srgbClr val="CC6600"/>
    <a:srgbClr val="FFFF00"/>
    <a:srgbClr val="99CCFF"/>
    <a:srgbClr val="CCFF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5024" autoAdjust="0"/>
  </p:normalViewPr>
  <p:slideViewPr>
    <p:cSldViewPr>
      <p:cViewPr>
        <p:scale>
          <a:sx n="75" d="100"/>
          <a:sy n="75" d="100"/>
        </p:scale>
        <p:origin x="-10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33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55D067-0C4B-EF4B-974C-F104340ED7F9}" type="slidenum">
              <a:rPr lang="en-US" smtClean="0"/>
              <a:t>‹#›</a:t>
            </a:fld>
            <a:endParaRPr lang="en-US"/>
          </a:p>
        </p:txBody>
      </p:sp>
    </p:spTree>
    <p:extLst>
      <p:ext uri="{BB962C8B-B14F-4D97-AF65-F5344CB8AC3E}">
        <p14:creationId xmlns:p14="http://schemas.microsoft.com/office/powerpoint/2010/main" val="40450918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AD00F7-24C2-7344-8F3D-F8A4FA550D33}" type="datetime1">
              <a:rPr lang="en-US" smtClean="0"/>
              <a:t>7/3/2014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17E2CA-68B4-4FDB-93BF-C7EA0AAB3B0A}" type="slidenum">
              <a:rPr lang="en-US" smtClean="0"/>
              <a:pPr/>
              <a:t>‹#›</a:t>
            </a:fld>
            <a:endParaRPr lang="en-US"/>
          </a:p>
        </p:txBody>
      </p:sp>
    </p:spTree>
    <p:extLst>
      <p:ext uri="{BB962C8B-B14F-4D97-AF65-F5344CB8AC3E}">
        <p14:creationId xmlns:p14="http://schemas.microsoft.com/office/powerpoint/2010/main" val="20306990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67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17E2CA-68B4-4FDB-93BF-C7EA0AAB3B0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 Brian Peacock Ergonomics (BPE) Pte. Ltd. </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F536240-EF2A-463D-879C-23CEF29AA1A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Brian Peacock Ergonomics (BPE) Pte. Ltd. </a:t>
            </a:r>
            <a:endParaRPr lang="en-US"/>
          </a:p>
        </p:txBody>
      </p:sp>
      <p:sp>
        <p:nvSpPr>
          <p:cNvPr id="6" name="Slide Number Placeholder 5"/>
          <p:cNvSpPr>
            <a:spLocks noGrp="1"/>
          </p:cNvSpPr>
          <p:nvPr>
            <p:ph type="sldNum" sz="quarter" idx="12"/>
          </p:nvPr>
        </p:nvSpPr>
        <p:spPr/>
        <p:txBody>
          <a:bodyPr/>
          <a:lstStyle/>
          <a:p>
            <a:fld id="{DC9497AB-C383-4373-AA47-0FF750C0CF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Brian Peacock Ergonomics (BPE) Pte. Ltd. </a:t>
            </a:r>
            <a:endParaRPr lang="en-US"/>
          </a:p>
        </p:txBody>
      </p:sp>
      <p:sp>
        <p:nvSpPr>
          <p:cNvPr id="6" name="Slide Number Placeholder 5"/>
          <p:cNvSpPr>
            <a:spLocks noGrp="1"/>
          </p:cNvSpPr>
          <p:nvPr>
            <p:ph type="sldNum" sz="quarter" idx="12"/>
          </p:nvPr>
        </p:nvSpPr>
        <p:spPr/>
        <p:txBody>
          <a:bodyPr/>
          <a:lstStyle/>
          <a:p>
            <a:fld id="{5618845E-8576-4083-891B-59342CA3EB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Brian Peacock Ergonomics (BPE) Pte. Ltd. </a:t>
            </a:r>
            <a:endParaRPr lang="en-US"/>
          </a:p>
        </p:txBody>
      </p:sp>
      <p:sp>
        <p:nvSpPr>
          <p:cNvPr id="6" name="Slide Number Placeholder 5"/>
          <p:cNvSpPr>
            <a:spLocks noGrp="1"/>
          </p:cNvSpPr>
          <p:nvPr>
            <p:ph type="sldNum" sz="quarter" idx="12"/>
          </p:nvPr>
        </p:nvSpPr>
        <p:spPr/>
        <p:txBody>
          <a:bodyPr/>
          <a:lstStyle/>
          <a:p>
            <a:fld id="{6A9F2030-9CA2-4216-8342-619781D1785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 Brian Peacock Ergonomics (BPE) Pte. Ltd. </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EF78945-D79E-4F27-BAB0-5FAA16CAC54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
        <p:nvSpPr>
          <p:cNvPr id="7" name="Slide Number Placeholder 6"/>
          <p:cNvSpPr>
            <a:spLocks noGrp="1"/>
          </p:cNvSpPr>
          <p:nvPr>
            <p:ph type="sldNum" sz="quarter" idx="12"/>
          </p:nvPr>
        </p:nvSpPr>
        <p:spPr/>
        <p:txBody>
          <a:bodyPr/>
          <a:lstStyle/>
          <a:p>
            <a:fld id="{23A491AB-FE23-4A09-84C4-7FA837A9129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
        <p:nvSpPr>
          <p:cNvPr id="9" name="Slide Number Placeholder 8"/>
          <p:cNvSpPr>
            <a:spLocks noGrp="1"/>
          </p:cNvSpPr>
          <p:nvPr>
            <p:ph type="sldNum" sz="quarter" idx="12"/>
          </p:nvPr>
        </p:nvSpPr>
        <p:spPr/>
        <p:txBody>
          <a:bodyPr/>
          <a:lstStyle/>
          <a:p>
            <a:fld id="{964DC651-DC88-4E82-9A35-073BCA751B8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Brian Peacock Ergonomics (BPE) Pte. Ltd. </a:t>
            </a:r>
            <a:endParaRPr lang="en-US"/>
          </a:p>
        </p:txBody>
      </p:sp>
      <p:sp>
        <p:nvSpPr>
          <p:cNvPr id="5" name="Slide Number Placeholder 4"/>
          <p:cNvSpPr>
            <a:spLocks noGrp="1"/>
          </p:cNvSpPr>
          <p:nvPr>
            <p:ph type="sldNum" sz="quarter" idx="12"/>
          </p:nvPr>
        </p:nvSpPr>
        <p:spPr/>
        <p:txBody>
          <a:bodyPr/>
          <a:lstStyle/>
          <a:p>
            <a:fld id="{F33D1C26-A9E2-45DA-925D-7E3E4FE912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Brian Peacock Ergonomics (BPE) Pte. Ltd. </a:t>
            </a:r>
            <a:endParaRPr lang="en-US"/>
          </a:p>
        </p:txBody>
      </p:sp>
      <p:sp>
        <p:nvSpPr>
          <p:cNvPr id="4" name="Slide Number Placeholder 3"/>
          <p:cNvSpPr>
            <a:spLocks noGrp="1"/>
          </p:cNvSpPr>
          <p:nvPr>
            <p:ph type="sldNum" sz="quarter" idx="12"/>
          </p:nvPr>
        </p:nvSpPr>
        <p:spPr/>
        <p:txBody>
          <a:bodyPr/>
          <a:lstStyle/>
          <a:p>
            <a:fld id="{140302F5-400D-4F1A-98F7-63F7E3740C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
        <p:nvSpPr>
          <p:cNvPr id="7" name="Slide Number Placeholder 6"/>
          <p:cNvSpPr>
            <a:spLocks noGrp="1"/>
          </p:cNvSpPr>
          <p:nvPr>
            <p:ph type="sldNum" sz="quarter" idx="12"/>
          </p:nvPr>
        </p:nvSpPr>
        <p:spPr/>
        <p:txBody>
          <a:bodyPr/>
          <a:lstStyle/>
          <a:p>
            <a:fld id="{51EAA593-D85F-4E85-97D2-C9C5177AD98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 Brian Peacock Ergonomics (BPE) Pte. Ltd. </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3456C42-D31F-4713-8DE6-B808C10A995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7921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3246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 Brian Peacock Ergonomics (BPE) Pte. Ltd. </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E79F5B4-738C-477D-9405-A2179BF413C1}" type="slidenum">
              <a:rPr lang="en-US" smtClean="0"/>
              <a:pPr/>
              <a:t>‹#›</a:t>
            </a:fld>
            <a:endParaRPr lang="en-US"/>
          </a:p>
        </p:txBody>
      </p:sp>
      <p:cxnSp>
        <p:nvCxnSpPr>
          <p:cNvPr id="11" name="Straight Connector 10"/>
          <p:cNvCxnSpPr/>
          <p:nvPr userDrawn="1"/>
        </p:nvCxnSpPr>
        <p:spPr>
          <a:xfrm>
            <a:off x="914400" y="1217612"/>
            <a:ext cx="74676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5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8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8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8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8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8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752600"/>
            <a:ext cx="7772400" cy="1143000"/>
          </a:xfrm>
        </p:spPr>
        <p:txBody>
          <a:bodyPr/>
          <a:lstStyle/>
          <a:p>
            <a:r>
              <a:rPr lang="en-US" dirty="0"/>
              <a:t>A Checklist on Checklists</a:t>
            </a:r>
          </a:p>
        </p:txBody>
      </p:sp>
      <p:sp>
        <p:nvSpPr>
          <p:cNvPr id="5" name="Subtitle 2"/>
          <p:cNvSpPr txBox="1">
            <a:spLocks/>
          </p:cNvSpPr>
          <p:nvPr/>
        </p:nvSpPr>
        <p:spPr>
          <a:xfrm>
            <a:off x="609600" y="3429000"/>
            <a:ext cx="7779434" cy="175260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Brian Peacock </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for</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Pitney Bowes </a:t>
            </a:r>
            <a:r>
              <a:rPr kumimoji="0" lang="en-US" sz="2600" b="0" i="0" u="none" strike="noStrike" kern="1200" cap="none" spc="0" normalizeH="0" baseline="0" noProof="0" dirty="0" err="1" smtClean="0">
                <a:ln>
                  <a:noFill/>
                </a:ln>
                <a:solidFill>
                  <a:schemeClr val="tx2"/>
                </a:solidFill>
                <a:effectLst/>
                <a:uLnTx/>
                <a:uFillTx/>
                <a:latin typeface="+mn-lt"/>
                <a:ea typeface="+mn-ea"/>
                <a:cs typeface="+mn-cs"/>
              </a:rPr>
              <a:t>Inc</a:t>
            </a:r>
            <a:endParaRPr kumimoji="0" lang="en-US" sz="26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0"/>
            <a:ext cx="7772400" cy="1143000"/>
          </a:xfrm>
        </p:spPr>
        <p:txBody>
          <a:bodyPr/>
          <a:lstStyle/>
          <a:p>
            <a:r>
              <a:rPr lang="en-US" dirty="0"/>
              <a:t>Levels of Checklist Questions</a:t>
            </a:r>
          </a:p>
        </p:txBody>
      </p:sp>
      <p:sp>
        <p:nvSpPr>
          <p:cNvPr id="7171" name="Rectangle 3"/>
          <p:cNvSpPr>
            <a:spLocks noGrp="1" noChangeArrowheads="1"/>
          </p:cNvSpPr>
          <p:nvPr>
            <p:ph sz="quarter" idx="1"/>
          </p:nvPr>
        </p:nvSpPr>
        <p:spPr>
          <a:xfrm>
            <a:off x="685800" y="1600200"/>
            <a:ext cx="8001000" cy="4572000"/>
          </a:xfrm>
        </p:spPr>
        <p:txBody>
          <a:bodyPr>
            <a:normAutofit lnSpcReduction="10000"/>
          </a:bodyPr>
          <a:lstStyle/>
          <a:p>
            <a:pPr>
              <a:lnSpc>
                <a:spcPct val="90000"/>
              </a:lnSpc>
            </a:pPr>
            <a:r>
              <a:rPr lang="en-US" sz="2400" dirty="0"/>
              <a:t>Qualitative</a:t>
            </a:r>
          </a:p>
          <a:p>
            <a:pPr lvl="1">
              <a:lnSpc>
                <a:spcPct val="90000"/>
              </a:lnSpc>
            </a:pPr>
            <a:r>
              <a:rPr lang="en-US" sz="2000" i="1" dirty="0"/>
              <a:t>Is the work beyond the capability of the operator?</a:t>
            </a:r>
          </a:p>
          <a:p>
            <a:pPr>
              <a:lnSpc>
                <a:spcPct val="90000"/>
              </a:lnSpc>
            </a:pPr>
            <a:r>
              <a:rPr lang="en-US" sz="2400" dirty="0"/>
              <a:t>Yes / no</a:t>
            </a:r>
          </a:p>
          <a:p>
            <a:pPr lvl="1">
              <a:lnSpc>
                <a:spcPct val="90000"/>
              </a:lnSpc>
            </a:pPr>
            <a:r>
              <a:rPr lang="en-US" sz="2000" i="1" dirty="0"/>
              <a:t>Is the weight greater than 10 lbs.?</a:t>
            </a:r>
          </a:p>
          <a:p>
            <a:pPr lvl="1">
              <a:lnSpc>
                <a:spcPct val="90000"/>
              </a:lnSpc>
            </a:pPr>
            <a:r>
              <a:rPr lang="en-US" sz="2000" i="1" dirty="0"/>
              <a:t>Have injuries been associated with this job?</a:t>
            </a:r>
          </a:p>
          <a:p>
            <a:pPr>
              <a:lnSpc>
                <a:spcPct val="90000"/>
              </a:lnSpc>
            </a:pPr>
            <a:r>
              <a:rPr lang="en-US" sz="2400" dirty="0"/>
              <a:t>Screening / intervention</a:t>
            </a:r>
          </a:p>
          <a:p>
            <a:pPr lvl="1">
              <a:lnSpc>
                <a:spcPct val="90000"/>
              </a:lnSpc>
            </a:pPr>
            <a:r>
              <a:rPr lang="en-US" sz="2000" i="1" dirty="0"/>
              <a:t>Is the weight greater than 10 lbs</a:t>
            </a:r>
          </a:p>
          <a:p>
            <a:pPr lvl="2">
              <a:lnSpc>
                <a:spcPct val="90000"/>
              </a:lnSpc>
            </a:pPr>
            <a:r>
              <a:rPr lang="en-US" sz="2000" i="1" dirty="0"/>
              <a:t>If so </a:t>
            </a:r>
            <a:r>
              <a:rPr lang="en-US" sz="2000" b="1" i="1" dirty="0"/>
              <a:t>investigate</a:t>
            </a:r>
            <a:r>
              <a:rPr lang="en-US" sz="2000" i="1" dirty="0"/>
              <a:t> contextual factors and outcomes</a:t>
            </a:r>
          </a:p>
          <a:p>
            <a:pPr lvl="1">
              <a:lnSpc>
                <a:spcPct val="90000"/>
              </a:lnSpc>
            </a:pPr>
            <a:r>
              <a:rPr lang="en-US" sz="2000" i="1" dirty="0"/>
              <a:t>Is the weight greater than 40 lbs</a:t>
            </a:r>
          </a:p>
          <a:p>
            <a:pPr lvl="2">
              <a:lnSpc>
                <a:spcPct val="90000"/>
              </a:lnSpc>
            </a:pPr>
            <a:r>
              <a:rPr lang="en-US" sz="2000" i="1" dirty="0"/>
              <a:t>If so provide some assistance</a:t>
            </a:r>
          </a:p>
          <a:p>
            <a:pPr>
              <a:lnSpc>
                <a:spcPct val="90000"/>
              </a:lnSpc>
            </a:pPr>
            <a:r>
              <a:rPr lang="en-US" sz="2400" dirty="0"/>
              <a:t>Complex</a:t>
            </a:r>
          </a:p>
          <a:p>
            <a:pPr lvl="1">
              <a:lnSpc>
                <a:spcPct val="90000"/>
              </a:lnSpc>
            </a:pPr>
            <a:r>
              <a:rPr lang="en-US" sz="2000" i="1" dirty="0"/>
              <a:t>Are the energy requirements of the job greater than 5 kcal/min?</a:t>
            </a:r>
          </a:p>
          <a:p>
            <a:pPr lvl="1">
              <a:lnSpc>
                <a:spcPct val="90000"/>
              </a:lnSpc>
            </a:pPr>
            <a:r>
              <a:rPr lang="en-US" sz="2000" i="1" dirty="0"/>
              <a:t>Are the operators conditioned? Is fatigue an issue?</a:t>
            </a:r>
          </a:p>
          <a:p>
            <a:pPr lvl="1">
              <a:lnSpc>
                <a:spcPct val="90000"/>
              </a:lnSpc>
            </a:pPr>
            <a:r>
              <a:rPr lang="en-US" sz="2000" i="1" dirty="0"/>
              <a:t>Can mechanization or additional manpower resolve the problem?</a:t>
            </a:r>
          </a:p>
          <a:p>
            <a:pPr>
              <a:lnSpc>
                <a:spcPct val="90000"/>
              </a:lnSpc>
            </a:pPr>
            <a:endParaRPr lang="en-US" sz="2400" i="1"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81200" y="-152400"/>
            <a:ext cx="6705600" cy="1143000"/>
          </a:xfrm>
        </p:spPr>
        <p:txBody>
          <a:bodyPr/>
          <a:lstStyle/>
          <a:p>
            <a:r>
              <a:rPr lang="en-US" sz="4000" dirty="0"/>
              <a:t>Sliding Scales Alternative</a:t>
            </a:r>
          </a:p>
        </p:txBody>
      </p:sp>
      <p:sp>
        <p:nvSpPr>
          <p:cNvPr id="14339" name="Rectangle 3"/>
          <p:cNvSpPr>
            <a:spLocks noGrp="1" noChangeArrowheads="1"/>
          </p:cNvSpPr>
          <p:nvPr>
            <p:ph sz="quarter" idx="1"/>
          </p:nvPr>
        </p:nvSpPr>
        <p:spPr>
          <a:xfrm>
            <a:off x="457200" y="1066800"/>
            <a:ext cx="8305800" cy="4114800"/>
          </a:xfrm>
        </p:spPr>
        <p:txBody>
          <a:bodyPr/>
          <a:lstStyle/>
          <a:p>
            <a:pPr>
              <a:buFontTx/>
              <a:buNone/>
            </a:pPr>
            <a:r>
              <a:rPr lang="en-US" sz="2800"/>
              <a:t>	</a:t>
            </a:r>
            <a:r>
              <a:rPr lang="en-US" sz="2800" b="1" u="sng"/>
              <a:t>Weight</a:t>
            </a:r>
            <a:r>
              <a:rPr lang="en-US" sz="2800"/>
              <a:t>		</a:t>
            </a:r>
            <a:r>
              <a:rPr lang="en-US" sz="2800" u="sng"/>
              <a:t>R</a:t>
            </a:r>
            <a:r>
              <a:rPr lang="en-US" sz="2800" b="1" u="sng"/>
              <a:t>esponse</a:t>
            </a:r>
          </a:p>
          <a:p>
            <a:pPr lvl="1">
              <a:buFontTx/>
              <a:buNone/>
            </a:pPr>
            <a:r>
              <a:rPr lang="en-US" sz="2400"/>
              <a:t>&gt; 40 lbs		Get a mechanical assist</a:t>
            </a:r>
          </a:p>
          <a:p>
            <a:pPr lvl="1">
              <a:buFontTx/>
              <a:buNone/>
            </a:pPr>
            <a:r>
              <a:rPr lang="en-US" sz="2400"/>
              <a:t>20 – 40 lbs		Assign a selected operator</a:t>
            </a:r>
          </a:p>
          <a:p>
            <a:pPr lvl="1">
              <a:buFontTx/>
              <a:buNone/>
            </a:pPr>
            <a:r>
              <a:rPr lang="en-US" sz="2400"/>
              <a:t>				Get a mechanical assist</a:t>
            </a:r>
          </a:p>
          <a:p>
            <a:pPr lvl="1">
              <a:buFontTx/>
              <a:buNone/>
            </a:pPr>
            <a:r>
              <a:rPr lang="en-US" sz="2400"/>
              <a:t>10 – 20 lbs		Investigate the other factors </a:t>
            </a:r>
          </a:p>
          <a:p>
            <a:pPr lvl="1">
              <a:buFontTx/>
              <a:buNone/>
            </a:pPr>
            <a:r>
              <a:rPr lang="en-US" sz="2400"/>
              <a:t>				Moments, frequency</a:t>
            </a:r>
          </a:p>
          <a:p>
            <a:pPr lvl="1">
              <a:buFontTx/>
              <a:buNone/>
            </a:pPr>
            <a:r>
              <a:rPr lang="en-US" sz="2400"/>
              <a:t>5 – 10 lbs		Investigate the method of lifting</a:t>
            </a:r>
          </a:p>
          <a:p>
            <a:pPr lvl="1">
              <a:buFontTx/>
              <a:buNone/>
            </a:pPr>
            <a:r>
              <a:rPr lang="en-US" sz="2400"/>
              <a:t>1 – 5 lbs		Investigate the frequency of lifting</a:t>
            </a:r>
          </a:p>
          <a:p>
            <a:pPr lvl="1">
              <a:buFontTx/>
              <a:buNone/>
            </a:pPr>
            <a:r>
              <a:rPr lang="en-US" sz="2400"/>
              <a:t>&lt; 1 lbs		Unlikely to be a problem</a:t>
            </a:r>
          </a:p>
        </p:txBody>
      </p:sp>
      <p:sp>
        <p:nvSpPr>
          <p:cNvPr id="14340" name="Text Box 4"/>
          <p:cNvSpPr txBox="1">
            <a:spLocks noChangeArrowheads="1"/>
          </p:cNvSpPr>
          <p:nvPr/>
        </p:nvSpPr>
        <p:spPr bwMode="auto">
          <a:xfrm>
            <a:off x="304800" y="5257800"/>
            <a:ext cx="8077200" cy="1006475"/>
          </a:xfrm>
          <a:prstGeom prst="rect">
            <a:avLst/>
          </a:prstGeom>
          <a:noFill/>
          <a:ln w="9525">
            <a:noFill/>
            <a:miter lim="800000"/>
            <a:headEnd/>
            <a:tailEnd/>
          </a:ln>
          <a:effectLst/>
        </p:spPr>
        <p:txBody>
          <a:bodyPr>
            <a:spAutoFit/>
          </a:bodyPr>
          <a:lstStyle/>
          <a:p>
            <a:pPr algn="ctr">
              <a:spcBef>
                <a:spcPct val="50000"/>
              </a:spcBef>
            </a:pPr>
            <a:r>
              <a:rPr lang="en-US" sz="2000" i="1"/>
              <a:t>Questions on a sliding scale such as this imply that lighter is better but different investigation / resolution responses may be appropriate given differing contexts</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cxnSp>
        <p:nvCxnSpPr>
          <p:cNvPr id="9" name="Straight Connector 8"/>
          <p:cNvCxnSpPr/>
          <p:nvPr/>
        </p:nvCxnSpPr>
        <p:spPr>
          <a:xfrm>
            <a:off x="2057400" y="914400"/>
            <a:ext cx="56388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Usability of Checklists</a:t>
            </a:r>
            <a:endParaRPr lang="en-US"/>
          </a:p>
        </p:txBody>
      </p:sp>
      <p:sp>
        <p:nvSpPr>
          <p:cNvPr id="8195" name="Rectangle 3"/>
          <p:cNvSpPr>
            <a:spLocks noGrp="1" noChangeArrowheads="1"/>
          </p:cNvSpPr>
          <p:nvPr>
            <p:ph sz="quarter" idx="1"/>
          </p:nvPr>
        </p:nvSpPr>
        <p:spPr/>
        <p:txBody>
          <a:bodyPr>
            <a:normAutofit fontScale="92500" lnSpcReduction="10000"/>
          </a:bodyPr>
          <a:lstStyle/>
          <a:p>
            <a:r>
              <a:rPr lang="en-US" smtClean="0"/>
              <a:t>What is the context of checklist application?</a:t>
            </a:r>
          </a:p>
          <a:p>
            <a:pPr lvl="1"/>
            <a:r>
              <a:rPr lang="en-US" smtClean="0"/>
              <a:t>User knowledge level</a:t>
            </a:r>
          </a:p>
          <a:p>
            <a:pPr lvl="1"/>
            <a:r>
              <a:rPr lang="en-US" smtClean="0"/>
              <a:t>Operational context</a:t>
            </a:r>
          </a:p>
          <a:p>
            <a:pPr lvl="1"/>
            <a:r>
              <a:rPr lang="en-US" smtClean="0"/>
              <a:t>Observation or  instrumentation</a:t>
            </a:r>
          </a:p>
          <a:p>
            <a:r>
              <a:rPr lang="en-US" smtClean="0"/>
              <a:t>Is the checklist</a:t>
            </a:r>
          </a:p>
          <a:p>
            <a:pPr lvl="1"/>
            <a:r>
              <a:rPr lang="en-US" smtClean="0"/>
              <a:t>Too short or too long?</a:t>
            </a:r>
          </a:p>
          <a:p>
            <a:pPr lvl="2"/>
            <a:r>
              <a:rPr lang="en-US" smtClean="0"/>
              <a:t>Is it useful? Will it get used?</a:t>
            </a:r>
          </a:p>
          <a:p>
            <a:pPr lvl="1"/>
            <a:r>
              <a:rPr lang="en-US" smtClean="0"/>
              <a:t>Comprehensive or focused?</a:t>
            </a:r>
          </a:p>
          <a:p>
            <a:pPr lvl="2"/>
            <a:r>
              <a:rPr lang="en-US" smtClean="0"/>
              <a:t>General physical work, MMH, work environment</a:t>
            </a:r>
          </a:p>
          <a:p>
            <a:pPr lvl="1"/>
            <a:r>
              <a:rPr lang="en-US" smtClean="0"/>
              <a:t>Intuitive – easy to use?</a:t>
            </a:r>
          </a:p>
          <a:p>
            <a:pPr lvl="2"/>
            <a:r>
              <a:rPr lang="en-US" smtClean="0"/>
              <a:t>Read, comprehend, complete</a:t>
            </a:r>
          </a:p>
          <a:p>
            <a:pPr lvl="2"/>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More on Usability</a:t>
            </a:r>
            <a:endParaRPr lang="en-US"/>
          </a:p>
        </p:txBody>
      </p:sp>
      <p:sp>
        <p:nvSpPr>
          <p:cNvPr id="12291" name="Rectangle 3"/>
          <p:cNvSpPr>
            <a:spLocks noGrp="1" noChangeArrowheads="1"/>
          </p:cNvSpPr>
          <p:nvPr>
            <p:ph sz="quarter" idx="1"/>
          </p:nvPr>
        </p:nvSpPr>
        <p:spPr/>
        <p:txBody>
          <a:bodyPr>
            <a:normAutofit fontScale="92500" lnSpcReduction="10000"/>
          </a:bodyPr>
          <a:lstStyle/>
          <a:p>
            <a:r>
              <a:rPr lang="en-US" smtClean="0"/>
              <a:t>Visual and motor factors</a:t>
            </a:r>
          </a:p>
          <a:p>
            <a:pPr lvl="1"/>
            <a:r>
              <a:rPr lang="en-US" smtClean="0"/>
              <a:t>Is the font clear and are the boxes big enough?</a:t>
            </a:r>
          </a:p>
          <a:p>
            <a:r>
              <a:rPr lang="en-US" smtClean="0"/>
              <a:t>Do the questions flow in a logical manner?</a:t>
            </a:r>
          </a:p>
          <a:p>
            <a:r>
              <a:rPr lang="en-US" smtClean="0"/>
              <a:t>Do the questions require supplementary instruments or calculations?</a:t>
            </a:r>
          </a:p>
          <a:p>
            <a:r>
              <a:rPr lang="en-US" smtClean="0"/>
              <a:t>Are the questions unequivocal or are the instructions convenient and easy to use?</a:t>
            </a:r>
          </a:p>
          <a:p>
            <a:r>
              <a:rPr lang="en-US" smtClean="0"/>
              <a:t>Is the checklist complete – does it require or refer to other data collection / communication media?</a:t>
            </a:r>
          </a:p>
          <a:p>
            <a:r>
              <a:rPr lang="en-US" smtClean="0"/>
              <a:t>Are the responses collected in a way that is easy to translate into some decision or action?</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Reliability of Checklists</a:t>
            </a:r>
            <a:endParaRPr lang="en-US"/>
          </a:p>
        </p:txBody>
      </p:sp>
      <p:sp>
        <p:nvSpPr>
          <p:cNvPr id="9219" name="Rectangle 3"/>
          <p:cNvSpPr>
            <a:spLocks noGrp="1" noChangeArrowheads="1"/>
          </p:cNvSpPr>
          <p:nvPr>
            <p:ph sz="quarter" idx="1"/>
          </p:nvPr>
        </p:nvSpPr>
        <p:spPr/>
        <p:txBody>
          <a:bodyPr/>
          <a:lstStyle/>
          <a:p>
            <a:r>
              <a:rPr lang="en-US" smtClean="0"/>
              <a:t>Checklists may be subjective or objective</a:t>
            </a:r>
          </a:p>
          <a:p>
            <a:r>
              <a:rPr lang="en-US" smtClean="0"/>
              <a:t>In either case the results may be inaccurate or unreliable</a:t>
            </a:r>
          </a:p>
          <a:p>
            <a:r>
              <a:rPr lang="en-US" smtClean="0"/>
              <a:t>If the checklist is applied by other observers to similar tasks with similar operators, will the results be consistent?</a:t>
            </a:r>
          </a:p>
          <a:p>
            <a:pPr lvl="1"/>
            <a:r>
              <a:rPr lang="en-US" smtClean="0"/>
              <a:t>These problems can be helped by user training, instructions and replication</a:t>
            </a:r>
            <a:endParaRPr lang="en-US"/>
          </a:p>
        </p:txBody>
      </p:sp>
      <p:sp>
        <p:nvSpPr>
          <p:cNvPr id="9220" name="Text Box 4"/>
          <p:cNvSpPr txBox="1">
            <a:spLocks noChangeArrowheads="1"/>
          </p:cNvSpPr>
          <p:nvPr/>
        </p:nvSpPr>
        <p:spPr bwMode="auto">
          <a:xfrm>
            <a:off x="762000" y="4800600"/>
            <a:ext cx="7696200" cy="1187450"/>
          </a:xfrm>
          <a:prstGeom prst="rect">
            <a:avLst/>
          </a:prstGeom>
          <a:noFill/>
          <a:ln w="9525">
            <a:noFill/>
            <a:miter lim="800000"/>
            <a:headEnd/>
            <a:tailEnd/>
          </a:ln>
          <a:effectLst/>
        </p:spPr>
        <p:txBody>
          <a:bodyPr>
            <a:spAutoFit/>
          </a:bodyPr>
          <a:lstStyle/>
          <a:p>
            <a:pPr algn="ctr">
              <a:spcBef>
                <a:spcPct val="50000"/>
              </a:spcBef>
            </a:pPr>
            <a:r>
              <a:rPr lang="en-US" i="1" dirty="0"/>
              <a:t>Measurement error is a fact of life – checklist designers and users should comprehend error and plan for error avoidance or recovery.</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Replication</a:t>
            </a:r>
            <a:endParaRPr lang="en-US"/>
          </a:p>
        </p:txBody>
      </p:sp>
      <p:sp>
        <p:nvSpPr>
          <p:cNvPr id="44035" name="Rectangle 3"/>
          <p:cNvSpPr>
            <a:spLocks noGrp="1" noChangeArrowheads="1"/>
          </p:cNvSpPr>
          <p:nvPr>
            <p:ph sz="quarter" idx="1"/>
          </p:nvPr>
        </p:nvSpPr>
        <p:spPr/>
        <p:txBody>
          <a:bodyPr>
            <a:normAutofit fontScale="85000" lnSpcReduction="10000"/>
          </a:bodyPr>
          <a:lstStyle/>
          <a:p>
            <a:r>
              <a:rPr lang="en-US" smtClean="0"/>
              <a:t>The methods of statistics exist to prevent you from jumping to conclusions based on insufficient evidence – such as small samples</a:t>
            </a:r>
          </a:p>
          <a:p>
            <a:r>
              <a:rPr lang="en-US" smtClean="0"/>
              <a:t>To err is human and when humans measure humans human error is rampant!!</a:t>
            </a:r>
          </a:p>
          <a:p>
            <a:pPr lvl="1"/>
            <a:r>
              <a:rPr lang="en-US" smtClean="0"/>
              <a:t>To forgive is not helpful; To replicate is divine</a:t>
            </a:r>
          </a:p>
          <a:p>
            <a:r>
              <a:rPr lang="en-US" smtClean="0"/>
              <a:t>Checklists should always use the power of replication</a:t>
            </a:r>
          </a:p>
          <a:p>
            <a:pPr lvl="1"/>
            <a:r>
              <a:rPr lang="en-US" smtClean="0"/>
              <a:t>Multiple job cycles</a:t>
            </a:r>
          </a:p>
          <a:p>
            <a:pPr lvl="1"/>
            <a:r>
              <a:rPr lang="en-US" smtClean="0"/>
              <a:t>Multiple occasions</a:t>
            </a:r>
          </a:p>
          <a:p>
            <a:pPr lvl="1"/>
            <a:r>
              <a:rPr lang="en-US" smtClean="0"/>
              <a:t>Multiple vantage points</a:t>
            </a:r>
          </a:p>
          <a:p>
            <a:pPr lvl="1"/>
            <a:r>
              <a:rPr lang="en-US" smtClean="0"/>
              <a:t>Multiple operators</a:t>
            </a:r>
          </a:p>
          <a:p>
            <a:pPr lvl="1"/>
            <a:r>
              <a:rPr lang="en-US" smtClean="0"/>
              <a:t>Multiple observers</a:t>
            </a:r>
          </a:p>
          <a:p>
            <a:pPr lvl="1"/>
            <a:r>
              <a:rPr lang="en-US" smtClean="0"/>
              <a:t>Repeated measures</a:t>
            </a:r>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Validation of Checklists</a:t>
            </a:r>
          </a:p>
        </p:txBody>
      </p:sp>
      <p:sp>
        <p:nvSpPr>
          <p:cNvPr id="10243" name="Rectangle 3"/>
          <p:cNvSpPr>
            <a:spLocks noGrp="1" noChangeArrowheads="1"/>
          </p:cNvSpPr>
          <p:nvPr>
            <p:ph sz="quarter" idx="1"/>
          </p:nvPr>
        </p:nvSpPr>
        <p:spPr/>
        <p:txBody>
          <a:bodyPr/>
          <a:lstStyle/>
          <a:p>
            <a:r>
              <a:rPr lang="en-US"/>
              <a:t>Has the checklist been evaluated for:</a:t>
            </a:r>
          </a:p>
          <a:p>
            <a:pPr lvl="1"/>
            <a:r>
              <a:rPr lang="en-US"/>
              <a:t>Scope and comprehensiveness?</a:t>
            </a:r>
          </a:p>
          <a:p>
            <a:pPr lvl="1"/>
            <a:r>
              <a:rPr lang="en-US"/>
              <a:t>Relevance – pertinent questions?</a:t>
            </a:r>
          </a:p>
          <a:p>
            <a:pPr lvl="1"/>
            <a:r>
              <a:rPr lang="en-US"/>
              <a:t>Ease of use?</a:t>
            </a:r>
          </a:p>
          <a:p>
            <a:pPr lvl="1"/>
            <a:r>
              <a:rPr lang="en-US"/>
              <a:t>Reliability when used by different observers under the same and different conditions?</a:t>
            </a:r>
          </a:p>
          <a:p>
            <a:pPr lvl="1"/>
            <a:r>
              <a:rPr lang="en-US"/>
              <a:t>Linkage to decisions and / or interventions?</a:t>
            </a:r>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0"/>
            <a:ext cx="7772400" cy="1143000"/>
          </a:xfrm>
        </p:spPr>
        <p:txBody>
          <a:bodyPr/>
          <a:lstStyle/>
          <a:p>
            <a:r>
              <a:rPr lang="en-US" sz="4000"/>
              <a:t>The Checklist Development Cycle</a:t>
            </a:r>
          </a:p>
        </p:txBody>
      </p:sp>
      <p:sp>
        <p:nvSpPr>
          <p:cNvPr id="15363" name="Oval 3"/>
          <p:cNvSpPr>
            <a:spLocks noChangeArrowheads="1"/>
          </p:cNvSpPr>
          <p:nvPr/>
        </p:nvSpPr>
        <p:spPr bwMode="auto">
          <a:xfrm>
            <a:off x="609600" y="10668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Theory</a:t>
            </a:r>
          </a:p>
        </p:txBody>
      </p:sp>
      <p:sp>
        <p:nvSpPr>
          <p:cNvPr id="15364" name="Oval 4"/>
          <p:cNvSpPr>
            <a:spLocks noChangeArrowheads="1"/>
          </p:cNvSpPr>
          <p:nvPr/>
        </p:nvSpPr>
        <p:spPr bwMode="auto">
          <a:xfrm>
            <a:off x="304800" y="19050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Data</a:t>
            </a:r>
          </a:p>
        </p:txBody>
      </p:sp>
      <p:sp>
        <p:nvSpPr>
          <p:cNvPr id="15365" name="Rectangle 5"/>
          <p:cNvSpPr>
            <a:spLocks noChangeArrowheads="1"/>
          </p:cNvSpPr>
          <p:nvPr/>
        </p:nvSpPr>
        <p:spPr bwMode="auto">
          <a:xfrm>
            <a:off x="2057400" y="1676400"/>
            <a:ext cx="1905000" cy="3124200"/>
          </a:xfrm>
          <a:prstGeom prst="rect">
            <a:avLst/>
          </a:prstGeom>
          <a:solidFill>
            <a:srgbClr val="CCFF99"/>
          </a:solidFill>
          <a:ln w="57150">
            <a:solidFill>
              <a:schemeClr val="tx1"/>
            </a:solidFill>
            <a:miter lim="800000"/>
            <a:headEnd/>
            <a:tailEnd/>
          </a:ln>
          <a:effectLst/>
        </p:spPr>
        <p:txBody>
          <a:bodyPr wrap="none" anchor="ctr"/>
          <a:lstStyle/>
          <a:p>
            <a:pPr algn="ctr"/>
            <a:r>
              <a:rPr lang="en-US"/>
              <a:t>Development </a:t>
            </a:r>
          </a:p>
          <a:p>
            <a:pPr algn="ctr"/>
            <a:r>
              <a:rPr lang="en-US"/>
              <a:t>Team </a:t>
            </a:r>
          </a:p>
          <a:p>
            <a:pPr algn="ctr"/>
            <a:r>
              <a:rPr lang="en-US"/>
              <a:t>Consensus</a:t>
            </a:r>
          </a:p>
          <a:p>
            <a:pPr algn="ctr"/>
            <a:r>
              <a:rPr lang="en-US" sz="2000"/>
              <a:t>Managers</a:t>
            </a:r>
          </a:p>
          <a:p>
            <a:pPr algn="ctr"/>
            <a:r>
              <a:rPr lang="en-US" sz="2000"/>
              <a:t>Developers</a:t>
            </a:r>
          </a:p>
          <a:p>
            <a:pPr algn="ctr"/>
            <a:r>
              <a:rPr lang="en-US" sz="2000"/>
              <a:t>Customers</a:t>
            </a:r>
          </a:p>
          <a:p>
            <a:pPr algn="ctr"/>
            <a:r>
              <a:rPr lang="en-US" sz="2000"/>
              <a:t>Users</a:t>
            </a:r>
          </a:p>
        </p:txBody>
      </p:sp>
      <p:sp>
        <p:nvSpPr>
          <p:cNvPr id="15366" name="Oval 6"/>
          <p:cNvSpPr>
            <a:spLocks noChangeArrowheads="1"/>
          </p:cNvSpPr>
          <p:nvPr/>
        </p:nvSpPr>
        <p:spPr bwMode="auto">
          <a:xfrm>
            <a:off x="4343400" y="2286000"/>
            <a:ext cx="1371600" cy="1676400"/>
          </a:xfrm>
          <a:prstGeom prst="ellipse">
            <a:avLst/>
          </a:prstGeom>
          <a:solidFill>
            <a:srgbClr val="FF3300"/>
          </a:solidFill>
          <a:ln w="9525">
            <a:solidFill>
              <a:schemeClr val="tx1"/>
            </a:solidFill>
            <a:round/>
            <a:headEnd/>
            <a:tailEnd/>
          </a:ln>
          <a:effectLst/>
        </p:spPr>
        <p:txBody>
          <a:bodyPr wrap="none" anchor="ctr"/>
          <a:lstStyle/>
          <a:p>
            <a:pPr algn="ctr"/>
            <a:r>
              <a:rPr lang="en-US"/>
              <a:t>The </a:t>
            </a:r>
          </a:p>
          <a:p>
            <a:pPr algn="ctr"/>
            <a:r>
              <a:rPr lang="en-US"/>
              <a:t>Checklist</a:t>
            </a:r>
          </a:p>
        </p:txBody>
      </p:sp>
      <p:sp>
        <p:nvSpPr>
          <p:cNvPr id="15367" name="Oval 7"/>
          <p:cNvSpPr>
            <a:spLocks noChangeArrowheads="1"/>
          </p:cNvSpPr>
          <p:nvPr/>
        </p:nvSpPr>
        <p:spPr bwMode="auto">
          <a:xfrm>
            <a:off x="304800" y="37338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Experience</a:t>
            </a:r>
          </a:p>
        </p:txBody>
      </p:sp>
      <p:sp>
        <p:nvSpPr>
          <p:cNvPr id="15368" name="Oval 8"/>
          <p:cNvSpPr>
            <a:spLocks noChangeArrowheads="1"/>
          </p:cNvSpPr>
          <p:nvPr/>
        </p:nvSpPr>
        <p:spPr bwMode="auto">
          <a:xfrm>
            <a:off x="7772400" y="4876800"/>
            <a:ext cx="1219200" cy="685800"/>
          </a:xfrm>
          <a:prstGeom prst="ellipse">
            <a:avLst/>
          </a:prstGeom>
          <a:solidFill>
            <a:srgbClr val="99CCFF"/>
          </a:solidFill>
          <a:ln w="9525">
            <a:solidFill>
              <a:schemeClr val="tx1"/>
            </a:solidFill>
            <a:round/>
            <a:headEnd/>
            <a:tailEnd/>
          </a:ln>
          <a:effectLst/>
        </p:spPr>
        <p:txBody>
          <a:bodyPr wrap="none" anchor="ctr"/>
          <a:lstStyle/>
          <a:p>
            <a:pPr algn="ctr"/>
            <a:r>
              <a:rPr lang="en-US" sz="1800"/>
              <a:t>Usability</a:t>
            </a:r>
          </a:p>
        </p:txBody>
      </p:sp>
      <p:sp>
        <p:nvSpPr>
          <p:cNvPr id="15369" name="Rectangle 9"/>
          <p:cNvSpPr>
            <a:spLocks noChangeArrowheads="1"/>
          </p:cNvSpPr>
          <p:nvPr/>
        </p:nvSpPr>
        <p:spPr bwMode="auto">
          <a:xfrm>
            <a:off x="6705600" y="3276600"/>
            <a:ext cx="1752600" cy="1295400"/>
          </a:xfrm>
          <a:prstGeom prst="rect">
            <a:avLst/>
          </a:prstGeom>
          <a:solidFill>
            <a:schemeClr val="accent1"/>
          </a:solidFill>
          <a:ln w="9525">
            <a:solidFill>
              <a:schemeClr val="tx1"/>
            </a:solidFill>
            <a:miter lim="800000"/>
            <a:headEnd/>
            <a:tailEnd/>
          </a:ln>
          <a:effectLst/>
        </p:spPr>
        <p:txBody>
          <a:bodyPr wrap="none" anchor="ctr"/>
          <a:lstStyle/>
          <a:p>
            <a:pPr algn="ctr"/>
            <a:r>
              <a:rPr lang="en-US"/>
              <a:t>Evaluation</a:t>
            </a:r>
          </a:p>
          <a:p>
            <a:pPr algn="ctr"/>
            <a:r>
              <a:rPr lang="en-US"/>
              <a:t>Verification</a:t>
            </a:r>
          </a:p>
          <a:p>
            <a:pPr algn="ctr"/>
            <a:r>
              <a:rPr lang="en-US"/>
              <a:t>Validation</a:t>
            </a:r>
          </a:p>
        </p:txBody>
      </p:sp>
      <p:sp>
        <p:nvSpPr>
          <p:cNvPr id="15370" name="Rectangle 10"/>
          <p:cNvSpPr>
            <a:spLocks noChangeArrowheads="1"/>
          </p:cNvSpPr>
          <p:nvPr/>
        </p:nvSpPr>
        <p:spPr bwMode="auto">
          <a:xfrm>
            <a:off x="6019800" y="1295400"/>
            <a:ext cx="2667000" cy="914400"/>
          </a:xfrm>
          <a:prstGeom prst="rect">
            <a:avLst/>
          </a:prstGeom>
          <a:solidFill>
            <a:schemeClr val="accent1"/>
          </a:solidFill>
          <a:ln w="9525">
            <a:solidFill>
              <a:schemeClr val="tx1"/>
            </a:solidFill>
            <a:miter lim="800000"/>
            <a:headEnd/>
            <a:tailEnd/>
          </a:ln>
          <a:effectLst/>
        </p:spPr>
        <p:txBody>
          <a:bodyPr wrap="none" anchor="ctr"/>
          <a:lstStyle/>
          <a:p>
            <a:pPr algn="ctr"/>
            <a:r>
              <a:rPr lang="en-US"/>
              <a:t>Implementation</a:t>
            </a:r>
          </a:p>
        </p:txBody>
      </p:sp>
      <p:sp>
        <p:nvSpPr>
          <p:cNvPr id="15371" name="Oval 11"/>
          <p:cNvSpPr>
            <a:spLocks noChangeArrowheads="1"/>
          </p:cNvSpPr>
          <p:nvPr/>
        </p:nvSpPr>
        <p:spPr bwMode="auto">
          <a:xfrm>
            <a:off x="533400" y="46482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Policy</a:t>
            </a:r>
          </a:p>
        </p:txBody>
      </p:sp>
      <p:sp>
        <p:nvSpPr>
          <p:cNvPr id="15372" name="Oval 12"/>
          <p:cNvSpPr>
            <a:spLocks noChangeArrowheads="1"/>
          </p:cNvSpPr>
          <p:nvPr/>
        </p:nvSpPr>
        <p:spPr bwMode="auto">
          <a:xfrm>
            <a:off x="228600" y="2819400"/>
            <a:ext cx="1295400" cy="593725"/>
          </a:xfrm>
          <a:prstGeom prst="ellipse">
            <a:avLst/>
          </a:prstGeom>
          <a:solidFill>
            <a:srgbClr val="99CCFF"/>
          </a:solidFill>
          <a:ln w="9525">
            <a:solidFill>
              <a:schemeClr val="tx1"/>
            </a:solidFill>
            <a:round/>
            <a:headEnd/>
            <a:tailEnd/>
          </a:ln>
          <a:effectLst/>
        </p:spPr>
        <p:txBody>
          <a:bodyPr wrap="none" anchor="ctr"/>
          <a:lstStyle/>
          <a:p>
            <a:pPr algn="ctr"/>
            <a:r>
              <a:rPr lang="en-US" sz="2000"/>
              <a:t>Logic</a:t>
            </a:r>
          </a:p>
        </p:txBody>
      </p:sp>
      <p:sp>
        <p:nvSpPr>
          <p:cNvPr id="15373" name="Oval 13"/>
          <p:cNvSpPr>
            <a:spLocks noChangeArrowheads="1"/>
          </p:cNvSpPr>
          <p:nvPr/>
        </p:nvSpPr>
        <p:spPr bwMode="auto">
          <a:xfrm>
            <a:off x="5638800" y="5105400"/>
            <a:ext cx="1219200" cy="685800"/>
          </a:xfrm>
          <a:prstGeom prst="ellipse">
            <a:avLst/>
          </a:prstGeom>
          <a:solidFill>
            <a:srgbClr val="99CCFF"/>
          </a:solidFill>
          <a:ln w="9525">
            <a:solidFill>
              <a:schemeClr val="tx1"/>
            </a:solidFill>
            <a:round/>
            <a:headEnd/>
            <a:tailEnd/>
          </a:ln>
          <a:effectLst/>
        </p:spPr>
        <p:txBody>
          <a:bodyPr wrap="none" anchor="ctr"/>
          <a:lstStyle/>
          <a:p>
            <a:pPr algn="ctr"/>
            <a:r>
              <a:rPr lang="en-US" sz="1800"/>
              <a:t>Efficiency</a:t>
            </a:r>
          </a:p>
        </p:txBody>
      </p:sp>
      <p:sp>
        <p:nvSpPr>
          <p:cNvPr id="15374" name="Oval 14"/>
          <p:cNvSpPr>
            <a:spLocks noChangeArrowheads="1"/>
          </p:cNvSpPr>
          <p:nvPr/>
        </p:nvSpPr>
        <p:spPr bwMode="auto">
          <a:xfrm>
            <a:off x="6781800" y="5715000"/>
            <a:ext cx="1557338" cy="685800"/>
          </a:xfrm>
          <a:prstGeom prst="ellipse">
            <a:avLst/>
          </a:prstGeom>
          <a:solidFill>
            <a:srgbClr val="99CCFF"/>
          </a:solidFill>
          <a:ln w="9525">
            <a:solidFill>
              <a:schemeClr val="tx1"/>
            </a:solidFill>
            <a:round/>
            <a:headEnd/>
            <a:tailEnd/>
          </a:ln>
          <a:effectLst/>
        </p:spPr>
        <p:txBody>
          <a:bodyPr wrap="none" anchor="ctr"/>
          <a:lstStyle/>
          <a:p>
            <a:pPr algn="ctr"/>
            <a:r>
              <a:rPr lang="en-US" sz="1800"/>
              <a:t>Effectiveness</a:t>
            </a:r>
          </a:p>
        </p:txBody>
      </p:sp>
      <p:cxnSp>
        <p:nvCxnSpPr>
          <p:cNvPr id="15375" name="AutoShape 15"/>
          <p:cNvCxnSpPr>
            <a:cxnSpLocks noChangeShapeType="1"/>
            <a:stCxn id="15363" idx="5"/>
            <a:endCxn id="15365" idx="1"/>
          </p:cNvCxnSpPr>
          <p:nvPr/>
        </p:nvCxnSpPr>
        <p:spPr bwMode="auto">
          <a:xfrm>
            <a:off x="1716088" y="1573213"/>
            <a:ext cx="312737" cy="1665287"/>
          </a:xfrm>
          <a:prstGeom prst="straightConnector1">
            <a:avLst/>
          </a:prstGeom>
          <a:noFill/>
          <a:ln w="38100">
            <a:solidFill>
              <a:schemeClr val="accent2"/>
            </a:solidFill>
            <a:round/>
            <a:headEnd/>
            <a:tailEnd type="triangle" w="med" len="med"/>
          </a:ln>
          <a:effectLst/>
        </p:spPr>
      </p:cxnSp>
      <p:cxnSp>
        <p:nvCxnSpPr>
          <p:cNvPr id="15376" name="AutoShape 16"/>
          <p:cNvCxnSpPr>
            <a:cxnSpLocks noChangeShapeType="1"/>
            <a:stCxn id="15364" idx="6"/>
            <a:endCxn id="15365" idx="1"/>
          </p:cNvCxnSpPr>
          <p:nvPr/>
        </p:nvCxnSpPr>
        <p:spPr bwMode="auto">
          <a:xfrm>
            <a:off x="1600200" y="2201863"/>
            <a:ext cx="428625" cy="1036637"/>
          </a:xfrm>
          <a:prstGeom prst="straightConnector1">
            <a:avLst/>
          </a:prstGeom>
          <a:noFill/>
          <a:ln w="38100">
            <a:solidFill>
              <a:schemeClr val="accent2"/>
            </a:solidFill>
            <a:round/>
            <a:headEnd/>
            <a:tailEnd type="triangle" w="med" len="med"/>
          </a:ln>
          <a:effectLst/>
        </p:spPr>
      </p:cxnSp>
      <p:cxnSp>
        <p:nvCxnSpPr>
          <p:cNvPr id="15377" name="AutoShape 17"/>
          <p:cNvCxnSpPr>
            <a:cxnSpLocks noChangeShapeType="1"/>
            <a:stCxn id="15372" idx="6"/>
            <a:endCxn id="15365" idx="1"/>
          </p:cNvCxnSpPr>
          <p:nvPr/>
        </p:nvCxnSpPr>
        <p:spPr bwMode="auto">
          <a:xfrm>
            <a:off x="1524000" y="3116263"/>
            <a:ext cx="504825" cy="122237"/>
          </a:xfrm>
          <a:prstGeom prst="straightConnector1">
            <a:avLst/>
          </a:prstGeom>
          <a:noFill/>
          <a:ln w="38100">
            <a:solidFill>
              <a:schemeClr val="accent2"/>
            </a:solidFill>
            <a:round/>
            <a:headEnd/>
            <a:tailEnd type="triangle" w="med" len="med"/>
          </a:ln>
          <a:effectLst/>
        </p:spPr>
      </p:cxnSp>
      <p:cxnSp>
        <p:nvCxnSpPr>
          <p:cNvPr id="15378" name="AutoShape 18"/>
          <p:cNvCxnSpPr>
            <a:cxnSpLocks noChangeShapeType="1"/>
            <a:stCxn id="15367" idx="6"/>
            <a:endCxn id="15365" idx="1"/>
          </p:cNvCxnSpPr>
          <p:nvPr/>
        </p:nvCxnSpPr>
        <p:spPr bwMode="auto">
          <a:xfrm flipV="1">
            <a:off x="1600200" y="3238500"/>
            <a:ext cx="428625" cy="792163"/>
          </a:xfrm>
          <a:prstGeom prst="straightConnector1">
            <a:avLst/>
          </a:prstGeom>
          <a:noFill/>
          <a:ln w="38100">
            <a:solidFill>
              <a:schemeClr val="accent2"/>
            </a:solidFill>
            <a:round/>
            <a:headEnd/>
            <a:tailEnd type="triangle" w="med" len="med"/>
          </a:ln>
          <a:effectLst/>
        </p:spPr>
      </p:cxnSp>
      <p:cxnSp>
        <p:nvCxnSpPr>
          <p:cNvPr id="15379" name="AutoShape 19"/>
          <p:cNvCxnSpPr>
            <a:cxnSpLocks noChangeShapeType="1"/>
            <a:stCxn id="15371" idx="6"/>
            <a:endCxn id="15365" idx="1"/>
          </p:cNvCxnSpPr>
          <p:nvPr/>
        </p:nvCxnSpPr>
        <p:spPr bwMode="auto">
          <a:xfrm flipV="1">
            <a:off x="1828800" y="3238500"/>
            <a:ext cx="200025" cy="1706563"/>
          </a:xfrm>
          <a:prstGeom prst="straightConnector1">
            <a:avLst/>
          </a:prstGeom>
          <a:noFill/>
          <a:ln w="38100">
            <a:solidFill>
              <a:schemeClr val="accent2"/>
            </a:solidFill>
            <a:round/>
            <a:headEnd/>
            <a:tailEnd type="triangle" w="med" len="med"/>
          </a:ln>
          <a:effectLst/>
        </p:spPr>
      </p:cxnSp>
      <p:cxnSp>
        <p:nvCxnSpPr>
          <p:cNvPr id="15380" name="AutoShape 20"/>
          <p:cNvCxnSpPr>
            <a:cxnSpLocks noChangeShapeType="1"/>
            <a:stCxn id="15365" idx="3"/>
            <a:endCxn id="15366" idx="2"/>
          </p:cNvCxnSpPr>
          <p:nvPr/>
        </p:nvCxnSpPr>
        <p:spPr bwMode="auto">
          <a:xfrm flipV="1">
            <a:off x="3990975" y="3124200"/>
            <a:ext cx="352425" cy="114300"/>
          </a:xfrm>
          <a:prstGeom prst="straightConnector1">
            <a:avLst/>
          </a:prstGeom>
          <a:noFill/>
          <a:ln w="57150">
            <a:solidFill>
              <a:schemeClr val="tx1"/>
            </a:solidFill>
            <a:round/>
            <a:headEnd/>
            <a:tailEnd type="triangle" w="med" len="med"/>
          </a:ln>
          <a:effectLst/>
        </p:spPr>
      </p:cxnSp>
      <p:cxnSp>
        <p:nvCxnSpPr>
          <p:cNvPr id="15381" name="AutoShape 21"/>
          <p:cNvCxnSpPr>
            <a:cxnSpLocks noChangeShapeType="1"/>
            <a:stCxn id="15366" idx="7"/>
            <a:endCxn id="15370" idx="1"/>
          </p:cNvCxnSpPr>
          <p:nvPr/>
        </p:nvCxnSpPr>
        <p:spPr bwMode="auto">
          <a:xfrm flipV="1">
            <a:off x="5513388" y="1752600"/>
            <a:ext cx="506412" cy="779463"/>
          </a:xfrm>
          <a:prstGeom prst="straightConnector1">
            <a:avLst/>
          </a:prstGeom>
          <a:noFill/>
          <a:ln w="76200">
            <a:solidFill>
              <a:schemeClr val="tx1"/>
            </a:solidFill>
            <a:round/>
            <a:headEnd/>
            <a:tailEnd type="triangle" w="med" len="med"/>
          </a:ln>
          <a:effectLst/>
        </p:spPr>
      </p:cxnSp>
      <p:cxnSp>
        <p:nvCxnSpPr>
          <p:cNvPr id="15382" name="AutoShape 22"/>
          <p:cNvCxnSpPr>
            <a:cxnSpLocks noChangeShapeType="1"/>
            <a:stCxn id="15370" idx="2"/>
            <a:endCxn id="15369" idx="0"/>
          </p:cNvCxnSpPr>
          <p:nvPr/>
        </p:nvCxnSpPr>
        <p:spPr bwMode="auto">
          <a:xfrm>
            <a:off x="7353300" y="2209800"/>
            <a:ext cx="228600" cy="1066800"/>
          </a:xfrm>
          <a:prstGeom prst="straightConnector1">
            <a:avLst/>
          </a:prstGeom>
          <a:noFill/>
          <a:ln w="76200">
            <a:solidFill>
              <a:schemeClr val="tx1"/>
            </a:solidFill>
            <a:round/>
            <a:headEnd/>
            <a:tailEnd type="triangle" w="med" len="med"/>
          </a:ln>
          <a:effectLst/>
        </p:spPr>
      </p:cxnSp>
      <p:cxnSp>
        <p:nvCxnSpPr>
          <p:cNvPr id="15384" name="AutoShape 24"/>
          <p:cNvCxnSpPr>
            <a:cxnSpLocks noChangeShapeType="1"/>
            <a:stCxn id="15373" idx="7"/>
            <a:endCxn id="15369" idx="2"/>
          </p:cNvCxnSpPr>
          <p:nvPr/>
        </p:nvCxnSpPr>
        <p:spPr bwMode="auto">
          <a:xfrm flipV="1">
            <a:off x="6680200" y="4572000"/>
            <a:ext cx="901700" cy="633413"/>
          </a:xfrm>
          <a:prstGeom prst="straightConnector1">
            <a:avLst/>
          </a:prstGeom>
          <a:noFill/>
          <a:ln w="38100">
            <a:solidFill>
              <a:schemeClr val="accent2"/>
            </a:solidFill>
            <a:round/>
            <a:headEnd/>
            <a:tailEnd type="triangle" w="med" len="med"/>
          </a:ln>
          <a:effectLst/>
        </p:spPr>
      </p:cxnSp>
      <p:cxnSp>
        <p:nvCxnSpPr>
          <p:cNvPr id="15385" name="AutoShape 25"/>
          <p:cNvCxnSpPr>
            <a:cxnSpLocks noChangeShapeType="1"/>
            <a:stCxn id="15374" idx="0"/>
            <a:endCxn id="15369" idx="2"/>
          </p:cNvCxnSpPr>
          <p:nvPr/>
        </p:nvCxnSpPr>
        <p:spPr bwMode="auto">
          <a:xfrm flipV="1">
            <a:off x="7561263" y="4572000"/>
            <a:ext cx="20637" cy="1143000"/>
          </a:xfrm>
          <a:prstGeom prst="straightConnector1">
            <a:avLst/>
          </a:prstGeom>
          <a:noFill/>
          <a:ln w="38100">
            <a:solidFill>
              <a:schemeClr val="accent2"/>
            </a:solidFill>
            <a:round/>
            <a:headEnd/>
            <a:tailEnd type="triangle" w="med" len="med"/>
          </a:ln>
          <a:effectLst/>
        </p:spPr>
      </p:cxnSp>
      <p:cxnSp>
        <p:nvCxnSpPr>
          <p:cNvPr id="15386" name="AutoShape 26"/>
          <p:cNvCxnSpPr>
            <a:cxnSpLocks noChangeShapeType="1"/>
            <a:stCxn id="15368" idx="0"/>
            <a:endCxn id="15369" idx="2"/>
          </p:cNvCxnSpPr>
          <p:nvPr/>
        </p:nvCxnSpPr>
        <p:spPr bwMode="auto">
          <a:xfrm flipH="1" flipV="1">
            <a:off x="7581900" y="4572000"/>
            <a:ext cx="800100" cy="304800"/>
          </a:xfrm>
          <a:prstGeom prst="straightConnector1">
            <a:avLst/>
          </a:prstGeom>
          <a:noFill/>
          <a:ln w="38100">
            <a:solidFill>
              <a:schemeClr val="accent2"/>
            </a:solidFill>
            <a:round/>
            <a:headEnd/>
            <a:tailEnd type="triangle" w="med" len="med"/>
          </a:ln>
          <a:effectLst/>
        </p:spPr>
      </p:cxnSp>
      <p:sp>
        <p:nvSpPr>
          <p:cNvPr id="15388" name="Line 28"/>
          <p:cNvSpPr>
            <a:spLocks noChangeShapeType="1"/>
          </p:cNvSpPr>
          <p:nvPr/>
        </p:nvSpPr>
        <p:spPr bwMode="auto">
          <a:xfrm flipV="1">
            <a:off x="3962400" y="4419600"/>
            <a:ext cx="2743200" cy="0"/>
          </a:xfrm>
          <a:prstGeom prst="line">
            <a:avLst/>
          </a:prstGeom>
          <a:noFill/>
          <a:ln w="57150">
            <a:solidFill>
              <a:schemeClr val="tx1"/>
            </a:solidFill>
            <a:round/>
            <a:headEnd type="triangle" w="med" len="med"/>
            <a:tailEnd/>
          </a:ln>
          <a:effectLst/>
        </p:spPr>
        <p:txBody>
          <a:bodyPr/>
          <a:lstStyle/>
          <a:p>
            <a:endParaRPr lang="en-US"/>
          </a:p>
        </p:txBody>
      </p:sp>
      <p:sp>
        <p:nvSpPr>
          <p:cNvPr id="29" name="Footer Placeholder 28"/>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smtClean="0"/>
              <a:t>Checklist Format – Manual or Electronic?</a:t>
            </a:r>
            <a:endParaRPr lang="en-US"/>
          </a:p>
        </p:txBody>
      </p:sp>
      <p:sp>
        <p:nvSpPr>
          <p:cNvPr id="25603" name="Rectangle 3"/>
          <p:cNvSpPr>
            <a:spLocks noGrp="1" noChangeArrowheads="1"/>
          </p:cNvSpPr>
          <p:nvPr>
            <p:ph sz="quarter" idx="1"/>
          </p:nvPr>
        </p:nvSpPr>
        <p:spPr/>
        <p:txBody>
          <a:bodyPr>
            <a:normAutofit fontScale="92500"/>
          </a:bodyPr>
          <a:lstStyle/>
          <a:p>
            <a:r>
              <a:rPr lang="en-US" smtClean="0"/>
              <a:t>If the checklist is to be used at a worksite then the use of instrumentation and calculation should be minimized.</a:t>
            </a:r>
          </a:p>
          <a:p>
            <a:r>
              <a:rPr lang="en-US" smtClean="0"/>
              <a:t>Generally univariate, round numbers or categories are the easiest to collect reliably.</a:t>
            </a:r>
          </a:p>
          <a:p>
            <a:r>
              <a:rPr lang="en-US" smtClean="0"/>
              <a:t>Tables and charts are a quick way of embedding the calculation ( amalgamation of multivariate information) into the checklist / worksheet.</a:t>
            </a:r>
          </a:p>
          <a:p>
            <a:pPr lvl="1"/>
            <a:r>
              <a:rPr lang="en-US" smtClean="0"/>
              <a:t>RULA, NIOSH lift equation, thermal environment.</a:t>
            </a:r>
          </a:p>
          <a:p>
            <a:r>
              <a:rPr lang="en-US" smtClean="0"/>
              <a:t>Electronic devices (e.g. PDAs) add a wide variety of opportunities to use complex calculations with simple inputs.</a:t>
            </a:r>
          </a:p>
          <a:p>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Do’s and Don'ts in Checklist Design </a:t>
            </a:r>
            <a:endParaRPr lang="en-US"/>
          </a:p>
        </p:txBody>
      </p:sp>
      <p:sp>
        <p:nvSpPr>
          <p:cNvPr id="27651" name="Rectangle 3"/>
          <p:cNvSpPr>
            <a:spLocks noGrp="1" noChangeArrowheads="1"/>
          </p:cNvSpPr>
          <p:nvPr>
            <p:ph sz="quarter" idx="1"/>
          </p:nvPr>
        </p:nvSpPr>
        <p:spPr>
          <a:xfrm>
            <a:off x="914400" y="1600200"/>
            <a:ext cx="7772400" cy="4572000"/>
          </a:xfrm>
        </p:spPr>
        <p:txBody>
          <a:bodyPr>
            <a:normAutofit fontScale="92500" lnSpcReduction="20000"/>
          </a:bodyPr>
          <a:lstStyle/>
          <a:p>
            <a:r>
              <a:rPr lang="en-US" dirty="0" smtClean="0"/>
              <a:t>Is the weight greater than 10 lbs?</a:t>
            </a:r>
          </a:p>
          <a:p>
            <a:r>
              <a:rPr lang="en-US" dirty="0" smtClean="0"/>
              <a:t>How many Newton – meters does the operator apply per hour?</a:t>
            </a:r>
          </a:p>
          <a:p>
            <a:r>
              <a:rPr lang="en-US" dirty="0" smtClean="0"/>
              <a:t>Is the distance between the edge of the table and the center of gravity of the object less than 25”?</a:t>
            </a:r>
          </a:p>
          <a:p>
            <a:r>
              <a:rPr lang="en-US" dirty="0" smtClean="0"/>
              <a:t>Is the lifting moment greater than 250 </a:t>
            </a:r>
            <a:r>
              <a:rPr lang="en-US" dirty="0" err="1" smtClean="0"/>
              <a:t>in.lb</a:t>
            </a:r>
            <a:r>
              <a:rPr lang="en-US" dirty="0" smtClean="0"/>
              <a:t>?</a:t>
            </a:r>
          </a:p>
          <a:p>
            <a:r>
              <a:rPr lang="en-US" dirty="0" smtClean="0"/>
              <a:t>What is the weight, horizontal distance, vertical height, distance lifted, type of coupling, asymmetry and frequency of lift?</a:t>
            </a:r>
          </a:p>
          <a:p>
            <a:r>
              <a:rPr lang="en-US" dirty="0" smtClean="0"/>
              <a:t>What is the calculated NIOSH lift index? </a:t>
            </a:r>
          </a:p>
          <a:p>
            <a:r>
              <a:rPr lang="en-US" dirty="0" smtClean="0"/>
              <a:t>Ask simple questions, do the calculations later, or better still incorporate the calculations in a look-up table</a:t>
            </a:r>
          </a:p>
          <a:p>
            <a:endParaRPr lang="en-US" dirty="0" smtClean="0"/>
          </a:p>
          <a:p>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28600"/>
            <a:ext cx="7772400" cy="1143000"/>
          </a:xfrm>
        </p:spPr>
        <p:txBody>
          <a:bodyPr/>
          <a:lstStyle/>
          <a:p>
            <a:r>
              <a:rPr lang="en-US" dirty="0"/>
              <a:t>What Are Checklists for?</a:t>
            </a:r>
          </a:p>
        </p:txBody>
      </p:sp>
      <p:sp>
        <p:nvSpPr>
          <p:cNvPr id="13316" name="Oval 4"/>
          <p:cNvSpPr>
            <a:spLocks noChangeArrowheads="1"/>
          </p:cNvSpPr>
          <p:nvPr/>
        </p:nvSpPr>
        <p:spPr bwMode="auto">
          <a:xfrm>
            <a:off x="1676400" y="990600"/>
            <a:ext cx="1828800" cy="1524000"/>
          </a:xfrm>
          <a:prstGeom prst="ellipse">
            <a:avLst/>
          </a:prstGeom>
          <a:solidFill>
            <a:schemeClr val="accent1"/>
          </a:solidFill>
          <a:ln w="9525">
            <a:solidFill>
              <a:schemeClr val="tx1"/>
            </a:solidFill>
            <a:round/>
            <a:headEnd/>
            <a:tailEnd/>
          </a:ln>
          <a:effectLst/>
        </p:spPr>
        <p:txBody>
          <a:bodyPr wrap="none" anchor="ctr"/>
          <a:lstStyle/>
          <a:p>
            <a:pPr algn="ctr"/>
            <a:r>
              <a:rPr lang="en-US"/>
              <a:t>Information</a:t>
            </a:r>
          </a:p>
        </p:txBody>
      </p:sp>
      <p:sp>
        <p:nvSpPr>
          <p:cNvPr id="13317" name="Oval 5"/>
          <p:cNvSpPr>
            <a:spLocks noChangeArrowheads="1"/>
          </p:cNvSpPr>
          <p:nvPr/>
        </p:nvSpPr>
        <p:spPr bwMode="auto">
          <a:xfrm>
            <a:off x="5105400" y="990600"/>
            <a:ext cx="1828800" cy="1524000"/>
          </a:xfrm>
          <a:prstGeom prst="ellipse">
            <a:avLst/>
          </a:prstGeom>
          <a:solidFill>
            <a:schemeClr val="accent1"/>
          </a:solidFill>
          <a:ln w="9525">
            <a:solidFill>
              <a:schemeClr val="tx1"/>
            </a:solidFill>
            <a:round/>
            <a:headEnd/>
            <a:tailEnd/>
          </a:ln>
          <a:effectLst/>
        </p:spPr>
        <p:txBody>
          <a:bodyPr wrap="none" anchor="ctr"/>
          <a:lstStyle/>
          <a:p>
            <a:pPr algn="ctr"/>
            <a:r>
              <a:rPr lang="en-US"/>
              <a:t>Diagnosis</a:t>
            </a:r>
          </a:p>
        </p:txBody>
      </p:sp>
      <p:sp>
        <p:nvSpPr>
          <p:cNvPr id="13318" name="Oval 6"/>
          <p:cNvSpPr>
            <a:spLocks noChangeArrowheads="1"/>
          </p:cNvSpPr>
          <p:nvPr/>
        </p:nvSpPr>
        <p:spPr bwMode="auto">
          <a:xfrm>
            <a:off x="3581400" y="3048000"/>
            <a:ext cx="1828800" cy="1524000"/>
          </a:xfrm>
          <a:prstGeom prst="ellipse">
            <a:avLst/>
          </a:prstGeom>
          <a:solidFill>
            <a:schemeClr val="accent1"/>
          </a:solidFill>
          <a:ln w="9525">
            <a:solidFill>
              <a:schemeClr val="tx1"/>
            </a:solidFill>
            <a:round/>
            <a:headEnd/>
            <a:tailEnd/>
          </a:ln>
          <a:effectLst/>
        </p:spPr>
        <p:txBody>
          <a:bodyPr wrap="none" anchor="ctr"/>
          <a:lstStyle/>
          <a:p>
            <a:pPr algn="ctr"/>
            <a:r>
              <a:rPr lang="en-US"/>
              <a:t>Action</a:t>
            </a:r>
          </a:p>
        </p:txBody>
      </p:sp>
      <p:cxnSp>
        <p:nvCxnSpPr>
          <p:cNvPr id="13319" name="AutoShape 7"/>
          <p:cNvCxnSpPr>
            <a:cxnSpLocks noChangeShapeType="1"/>
            <a:stCxn id="13316" idx="6"/>
            <a:endCxn id="13317" idx="2"/>
          </p:cNvCxnSpPr>
          <p:nvPr/>
        </p:nvCxnSpPr>
        <p:spPr bwMode="auto">
          <a:xfrm>
            <a:off x="3505200" y="1752600"/>
            <a:ext cx="1600200" cy="0"/>
          </a:xfrm>
          <a:prstGeom prst="straightConnector1">
            <a:avLst/>
          </a:prstGeom>
          <a:noFill/>
          <a:ln w="57150">
            <a:solidFill>
              <a:srgbClr val="FF3300"/>
            </a:solidFill>
            <a:round/>
            <a:headEnd type="triangle" w="med" len="med"/>
            <a:tailEnd type="triangle" w="med" len="med"/>
          </a:ln>
          <a:effectLst/>
        </p:spPr>
      </p:cxnSp>
      <p:cxnSp>
        <p:nvCxnSpPr>
          <p:cNvPr id="13320" name="AutoShape 8"/>
          <p:cNvCxnSpPr>
            <a:cxnSpLocks noChangeShapeType="1"/>
            <a:stCxn id="13317" idx="4"/>
            <a:endCxn id="13318" idx="7"/>
          </p:cNvCxnSpPr>
          <p:nvPr/>
        </p:nvCxnSpPr>
        <p:spPr bwMode="auto">
          <a:xfrm flipH="1">
            <a:off x="5141913" y="2514600"/>
            <a:ext cx="877887" cy="757238"/>
          </a:xfrm>
          <a:prstGeom prst="straightConnector1">
            <a:avLst/>
          </a:prstGeom>
          <a:noFill/>
          <a:ln w="57150">
            <a:solidFill>
              <a:srgbClr val="FF3300"/>
            </a:solidFill>
            <a:round/>
            <a:headEnd type="triangle" w="med" len="med"/>
            <a:tailEnd type="triangle" w="med" len="med"/>
          </a:ln>
          <a:effectLst/>
        </p:spPr>
      </p:cxnSp>
      <p:cxnSp>
        <p:nvCxnSpPr>
          <p:cNvPr id="13322" name="AutoShape 10"/>
          <p:cNvCxnSpPr>
            <a:cxnSpLocks noChangeShapeType="1"/>
            <a:stCxn id="13316" idx="4"/>
            <a:endCxn id="13318" idx="1"/>
          </p:cNvCxnSpPr>
          <p:nvPr/>
        </p:nvCxnSpPr>
        <p:spPr bwMode="auto">
          <a:xfrm>
            <a:off x="2590800" y="2514600"/>
            <a:ext cx="1258888" cy="757238"/>
          </a:xfrm>
          <a:prstGeom prst="straightConnector1">
            <a:avLst/>
          </a:prstGeom>
          <a:noFill/>
          <a:ln w="57150">
            <a:solidFill>
              <a:srgbClr val="FF3300"/>
            </a:solidFill>
            <a:round/>
            <a:headEnd type="triangle" w="med" len="med"/>
            <a:tailEnd type="triangle" w="med" len="med"/>
          </a:ln>
          <a:effectLst/>
        </p:spPr>
      </p:cxnSp>
      <p:sp>
        <p:nvSpPr>
          <p:cNvPr id="13323" name="Text Box 11"/>
          <p:cNvSpPr txBox="1">
            <a:spLocks noChangeArrowheads="1"/>
          </p:cNvSpPr>
          <p:nvPr/>
        </p:nvSpPr>
        <p:spPr bwMode="auto">
          <a:xfrm>
            <a:off x="304800" y="4800600"/>
            <a:ext cx="8534400" cy="1735138"/>
          </a:xfrm>
          <a:prstGeom prst="rect">
            <a:avLst/>
          </a:prstGeom>
          <a:noFill/>
          <a:ln w="9525">
            <a:noFill/>
            <a:miter lim="800000"/>
            <a:headEnd/>
            <a:tailEnd/>
          </a:ln>
          <a:effectLst/>
        </p:spPr>
        <p:txBody>
          <a:bodyPr>
            <a:spAutoFit/>
          </a:bodyPr>
          <a:lstStyle/>
          <a:p>
            <a:pPr algn="ctr">
              <a:spcBef>
                <a:spcPct val="50000"/>
              </a:spcBef>
            </a:pPr>
            <a:r>
              <a:rPr lang="en-US" b="1" i="1"/>
              <a:t>Which way do the arrows go?</a:t>
            </a:r>
          </a:p>
          <a:p>
            <a:pPr algn="ctr">
              <a:spcBef>
                <a:spcPct val="50000"/>
              </a:spcBef>
            </a:pPr>
            <a:r>
              <a:rPr lang="en-US" i="1"/>
              <a:t>We would hope that they go clockwise, but some people, with a limited set of actions, choose a diagnosis to suit their favorite action and then seek information to justify their diagnosis.</a:t>
            </a:r>
          </a:p>
        </p:txBody>
      </p:sp>
      <p:sp>
        <p:nvSpPr>
          <p:cNvPr id="13324" name="Text Box 12"/>
          <p:cNvSpPr txBox="1">
            <a:spLocks noChangeArrowheads="1"/>
          </p:cNvSpPr>
          <p:nvPr/>
        </p:nvSpPr>
        <p:spPr bwMode="auto">
          <a:xfrm>
            <a:off x="7924800" y="4191000"/>
            <a:ext cx="990600" cy="1098550"/>
          </a:xfrm>
          <a:prstGeom prst="rect">
            <a:avLst/>
          </a:prstGeom>
          <a:noFill/>
          <a:ln w="9525">
            <a:noFill/>
            <a:miter lim="800000"/>
            <a:headEnd/>
            <a:tailEnd/>
          </a:ln>
          <a:effectLst/>
        </p:spPr>
        <p:txBody>
          <a:bodyPr>
            <a:spAutoFit/>
          </a:bodyPr>
          <a:lstStyle/>
          <a:p>
            <a:pPr>
              <a:spcBef>
                <a:spcPct val="50000"/>
              </a:spcBef>
            </a:pPr>
            <a:r>
              <a:rPr lang="en-US" sz="1200"/>
              <a:t>Doctors</a:t>
            </a:r>
          </a:p>
          <a:p>
            <a:pPr>
              <a:spcBef>
                <a:spcPct val="50000"/>
              </a:spcBef>
            </a:pPr>
            <a:r>
              <a:rPr lang="en-US" sz="1200"/>
              <a:t>Engineers</a:t>
            </a:r>
          </a:p>
          <a:p>
            <a:pPr>
              <a:spcBef>
                <a:spcPct val="50000"/>
              </a:spcBef>
            </a:pPr>
            <a:r>
              <a:rPr lang="en-US" sz="1200"/>
              <a:t>Scientists</a:t>
            </a:r>
          </a:p>
          <a:p>
            <a:pPr>
              <a:spcBef>
                <a:spcPct val="50000"/>
              </a:spcBef>
            </a:pPr>
            <a:r>
              <a:rPr lang="en-US" sz="1200"/>
              <a:t>Others</a:t>
            </a:r>
          </a:p>
        </p:txBody>
      </p:sp>
      <p:sp>
        <p:nvSpPr>
          <p:cNvPr id="13" name="Footer Placeholder 12"/>
          <p:cNvSpPr>
            <a:spLocks noGrp="1"/>
          </p:cNvSpPr>
          <p:nvPr>
            <p:ph type="ftr" sz="quarter" idx="11"/>
          </p:nvPr>
        </p:nvSpPr>
        <p:spPr>
          <a:xfrm>
            <a:off x="152400" y="6477000"/>
            <a:ext cx="3962400" cy="457200"/>
          </a:xfrm>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r>
              <a:rPr lang="en-US" smtClean="0"/>
              <a:t>Interactions</a:t>
            </a:r>
            <a:endParaRPr lang="en-US"/>
          </a:p>
        </p:txBody>
      </p:sp>
      <p:sp>
        <p:nvSpPr>
          <p:cNvPr id="41987" name="Rectangle 1027"/>
          <p:cNvSpPr>
            <a:spLocks noGrp="1" noChangeArrowheads="1"/>
          </p:cNvSpPr>
          <p:nvPr>
            <p:ph sz="quarter" idx="1"/>
          </p:nvPr>
        </p:nvSpPr>
        <p:spPr/>
        <p:txBody>
          <a:bodyPr/>
          <a:lstStyle/>
          <a:p>
            <a:r>
              <a:rPr lang="en-US" smtClean="0"/>
              <a:t>WRMSDs rarely occur because of one environmental stressor such as posture, force, repetition and individual susceptibility.</a:t>
            </a:r>
          </a:p>
          <a:p>
            <a:r>
              <a:rPr lang="en-US" smtClean="0"/>
              <a:t>It is the interaction between these factors that is usually the problem.</a:t>
            </a:r>
          </a:p>
          <a:p>
            <a:r>
              <a:rPr lang="en-US" smtClean="0"/>
              <a:t>But it is easier to measure the individual factors separately.</a:t>
            </a:r>
          </a:p>
          <a:p>
            <a:r>
              <a:rPr lang="en-US" smtClean="0"/>
              <a:t>Simple charts embedded in checklists can be used to do the arithmetic of interactions.</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048000" y="0"/>
            <a:ext cx="5181600" cy="1143000"/>
          </a:xfrm>
        </p:spPr>
        <p:txBody>
          <a:bodyPr/>
          <a:lstStyle/>
          <a:p>
            <a:r>
              <a:rPr lang="en-US" dirty="0"/>
              <a:t>Interactions</a:t>
            </a:r>
          </a:p>
        </p:txBody>
      </p:sp>
      <p:sp>
        <p:nvSpPr>
          <p:cNvPr id="43012" name="Text Box 4"/>
          <p:cNvSpPr txBox="1">
            <a:spLocks noChangeArrowheads="1"/>
          </p:cNvSpPr>
          <p:nvPr/>
        </p:nvSpPr>
        <p:spPr bwMode="auto">
          <a:xfrm>
            <a:off x="2133600" y="1828800"/>
            <a:ext cx="6705600" cy="3195638"/>
          </a:xfrm>
          <a:prstGeom prst="rect">
            <a:avLst/>
          </a:prstGeom>
          <a:noFill/>
          <a:ln w="9525">
            <a:noFill/>
            <a:miter lim="800000"/>
            <a:headEnd/>
            <a:tailEnd/>
          </a:ln>
          <a:effectLst/>
        </p:spPr>
        <p:txBody>
          <a:bodyPr>
            <a:spAutoFit/>
          </a:bodyPr>
          <a:lstStyle/>
          <a:p>
            <a:pPr marL="457200" indent="-457200">
              <a:spcBef>
                <a:spcPct val="50000"/>
              </a:spcBef>
            </a:pPr>
            <a:r>
              <a:rPr lang="en-US" b="1"/>
              <a:t>1		1	2	5	10	20	40</a:t>
            </a:r>
          </a:p>
          <a:p>
            <a:pPr marL="457200" indent="-457200">
              <a:spcBef>
                <a:spcPct val="50000"/>
              </a:spcBef>
            </a:pPr>
            <a:r>
              <a:rPr lang="en-US" b="1"/>
              <a:t>2</a:t>
            </a:r>
            <a:r>
              <a:rPr lang="en-US"/>
              <a:t>		2	4	10	20	40	80</a:t>
            </a:r>
          </a:p>
          <a:p>
            <a:pPr marL="457200" indent="-457200">
              <a:spcBef>
                <a:spcPct val="50000"/>
              </a:spcBef>
            </a:pPr>
            <a:r>
              <a:rPr lang="en-US" b="1"/>
              <a:t>5</a:t>
            </a:r>
            <a:r>
              <a:rPr lang="en-US"/>
              <a:t>		5	10	25	50	100	200</a:t>
            </a:r>
          </a:p>
          <a:p>
            <a:pPr marL="457200" indent="-457200">
              <a:spcBef>
                <a:spcPct val="50000"/>
              </a:spcBef>
            </a:pPr>
            <a:r>
              <a:rPr lang="en-US" b="1"/>
              <a:t>10	</a:t>
            </a:r>
            <a:r>
              <a:rPr lang="en-US"/>
              <a:t>	10	20	50	100	200	400</a:t>
            </a:r>
          </a:p>
          <a:p>
            <a:pPr marL="457200" indent="-457200">
              <a:spcBef>
                <a:spcPct val="50000"/>
              </a:spcBef>
            </a:pPr>
            <a:r>
              <a:rPr lang="en-US" b="1"/>
              <a:t>20</a:t>
            </a:r>
            <a:r>
              <a:rPr lang="en-US"/>
              <a:t>		20	40	100	200	400	800</a:t>
            </a:r>
          </a:p>
          <a:p>
            <a:pPr marL="457200" indent="-457200">
              <a:spcBef>
                <a:spcPct val="50000"/>
              </a:spcBef>
            </a:pPr>
            <a:r>
              <a:rPr lang="en-US" b="1"/>
              <a:t>40</a:t>
            </a:r>
            <a:r>
              <a:rPr lang="en-US"/>
              <a:t>		40	80	200	400	800	1600	</a:t>
            </a:r>
          </a:p>
        </p:txBody>
      </p:sp>
      <p:sp>
        <p:nvSpPr>
          <p:cNvPr id="43013" name="Text Box 5"/>
          <p:cNvSpPr txBox="1">
            <a:spLocks noChangeArrowheads="1"/>
          </p:cNvSpPr>
          <p:nvPr/>
        </p:nvSpPr>
        <p:spPr bwMode="auto">
          <a:xfrm>
            <a:off x="533400" y="5943600"/>
            <a:ext cx="7315200" cy="457200"/>
          </a:xfrm>
          <a:prstGeom prst="rect">
            <a:avLst/>
          </a:prstGeom>
          <a:noFill/>
          <a:ln w="9525">
            <a:noFill/>
            <a:miter lim="800000"/>
            <a:headEnd/>
            <a:tailEnd/>
          </a:ln>
          <a:effectLst/>
        </p:spPr>
        <p:txBody>
          <a:bodyPr>
            <a:spAutoFit/>
          </a:bodyPr>
          <a:lstStyle/>
          <a:p>
            <a:pPr algn="ctr">
              <a:spcBef>
                <a:spcPct val="50000"/>
              </a:spcBef>
            </a:pPr>
            <a:r>
              <a:rPr lang="en-US" b="1" i="1"/>
              <a:t>It is easy to create simple charts to do arithmetic</a:t>
            </a:r>
          </a:p>
        </p:txBody>
      </p:sp>
      <p:sp>
        <p:nvSpPr>
          <p:cNvPr id="43014" name="Text Box 6"/>
          <p:cNvSpPr txBox="1">
            <a:spLocks noChangeArrowheads="1"/>
          </p:cNvSpPr>
          <p:nvPr/>
        </p:nvSpPr>
        <p:spPr bwMode="auto">
          <a:xfrm>
            <a:off x="457200" y="609600"/>
            <a:ext cx="1524000" cy="1768475"/>
          </a:xfrm>
          <a:prstGeom prst="rect">
            <a:avLst/>
          </a:prstGeom>
          <a:noFill/>
          <a:ln w="9525">
            <a:noFill/>
            <a:miter lim="800000"/>
            <a:headEnd/>
            <a:tailEnd/>
          </a:ln>
          <a:effectLst/>
        </p:spPr>
        <p:txBody>
          <a:bodyPr>
            <a:spAutoFit/>
          </a:bodyPr>
          <a:lstStyle/>
          <a:p>
            <a:pPr>
              <a:spcBef>
                <a:spcPct val="50000"/>
              </a:spcBef>
            </a:pPr>
            <a:r>
              <a:rPr lang="en-US" sz="2000"/>
              <a:t>Pounds</a:t>
            </a:r>
          </a:p>
          <a:p>
            <a:pPr>
              <a:spcBef>
                <a:spcPct val="50000"/>
              </a:spcBef>
            </a:pPr>
            <a:r>
              <a:rPr lang="en-US" sz="2000"/>
              <a:t>Inches</a:t>
            </a:r>
          </a:p>
          <a:p>
            <a:pPr>
              <a:spcBef>
                <a:spcPct val="50000"/>
              </a:spcBef>
            </a:pPr>
            <a:r>
              <a:rPr lang="en-US" sz="2000"/>
              <a:t>Seconds</a:t>
            </a:r>
          </a:p>
          <a:p>
            <a:pPr>
              <a:spcBef>
                <a:spcPct val="50000"/>
              </a:spcBef>
            </a:pPr>
            <a:r>
              <a:rPr lang="en-US" sz="2000"/>
              <a:t>Repetitions</a:t>
            </a:r>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0"/>
            <a:ext cx="7772400" cy="1143000"/>
          </a:xfrm>
        </p:spPr>
        <p:txBody>
          <a:bodyPr>
            <a:normAutofit fontScale="90000"/>
          </a:bodyPr>
          <a:lstStyle/>
          <a:p>
            <a:r>
              <a:rPr lang="en-US" sz="3600"/>
              <a:t>Complex Questions Simplified</a:t>
            </a:r>
            <a:r>
              <a:rPr lang="en-US"/>
              <a:t/>
            </a:r>
            <a:br>
              <a:rPr lang="en-US"/>
            </a:br>
            <a:r>
              <a:rPr lang="en-US" sz="3600" i="1"/>
              <a:t>E.G. Lift Moment</a:t>
            </a:r>
          </a:p>
        </p:txBody>
      </p:sp>
      <p:sp>
        <p:nvSpPr>
          <p:cNvPr id="28675" name="Text Box 3"/>
          <p:cNvSpPr txBox="1">
            <a:spLocks noChangeArrowheads="1"/>
          </p:cNvSpPr>
          <p:nvPr/>
        </p:nvSpPr>
        <p:spPr bwMode="auto">
          <a:xfrm>
            <a:off x="762000" y="1447800"/>
            <a:ext cx="7315200" cy="3743325"/>
          </a:xfrm>
          <a:prstGeom prst="rect">
            <a:avLst/>
          </a:prstGeom>
          <a:noFill/>
          <a:ln w="9525">
            <a:noFill/>
            <a:miter lim="800000"/>
            <a:headEnd/>
            <a:tailEnd/>
          </a:ln>
          <a:effectLst/>
        </p:spPr>
        <p:txBody>
          <a:bodyPr>
            <a:spAutoFit/>
          </a:bodyPr>
          <a:lstStyle/>
          <a:p>
            <a:pPr>
              <a:spcBef>
                <a:spcPct val="50000"/>
              </a:spcBef>
            </a:pPr>
            <a:r>
              <a:rPr lang="en-US"/>
              <a:t>Horizontal (ins)  	5	10	15	20	25</a:t>
            </a:r>
          </a:p>
          <a:p>
            <a:pPr>
              <a:spcBef>
                <a:spcPct val="50000"/>
              </a:spcBef>
            </a:pPr>
            <a:r>
              <a:rPr lang="en-US"/>
              <a:t>Weight (lbs)</a:t>
            </a:r>
          </a:p>
          <a:p>
            <a:pPr>
              <a:spcBef>
                <a:spcPct val="50000"/>
              </a:spcBef>
            </a:pPr>
            <a:r>
              <a:rPr lang="en-US"/>
              <a:t>	5		</a:t>
            </a:r>
            <a:r>
              <a:rPr lang="en-US">
                <a:solidFill>
                  <a:schemeClr val="accent1"/>
                </a:solidFill>
              </a:rPr>
              <a:t>25	50	75	100	125</a:t>
            </a:r>
            <a:endParaRPr lang="en-US"/>
          </a:p>
          <a:p>
            <a:pPr>
              <a:spcBef>
                <a:spcPct val="50000"/>
              </a:spcBef>
            </a:pPr>
            <a:r>
              <a:rPr lang="en-US"/>
              <a:t>	10		</a:t>
            </a:r>
            <a:r>
              <a:rPr lang="en-US">
                <a:solidFill>
                  <a:schemeClr val="accent1"/>
                </a:solidFill>
              </a:rPr>
              <a:t>50	100	150	200</a:t>
            </a:r>
            <a:r>
              <a:rPr lang="en-US"/>
              <a:t>	</a:t>
            </a:r>
            <a:r>
              <a:rPr lang="en-US">
                <a:solidFill>
                  <a:srgbClr val="CC6600"/>
                </a:solidFill>
              </a:rPr>
              <a:t>250</a:t>
            </a:r>
          </a:p>
          <a:p>
            <a:pPr>
              <a:spcBef>
                <a:spcPct val="50000"/>
              </a:spcBef>
            </a:pPr>
            <a:r>
              <a:rPr lang="en-US"/>
              <a:t>	15		</a:t>
            </a:r>
            <a:r>
              <a:rPr lang="en-US">
                <a:solidFill>
                  <a:schemeClr val="accent1"/>
                </a:solidFill>
              </a:rPr>
              <a:t>75	150	225</a:t>
            </a:r>
            <a:r>
              <a:rPr lang="en-US"/>
              <a:t>	</a:t>
            </a:r>
            <a:r>
              <a:rPr lang="en-US">
                <a:solidFill>
                  <a:srgbClr val="CC6600"/>
                </a:solidFill>
              </a:rPr>
              <a:t>300</a:t>
            </a:r>
            <a:r>
              <a:rPr lang="en-US"/>
              <a:t>	</a:t>
            </a:r>
            <a:r>
              <a:rPr lang="en-US">
                <a:solidFill>
                  <a:srgbClr val="CC0000"/>
                </a:solidFill>
              </a:rPr>
              <a:t>375</a:t>
            </a:r>
          </a:p>
          <a:p>
            <a:pPr>
              <a:spcBef>
                <a:spcPct val="50000"/>
              </a:spcBef>
            </a:pPr>
            <a:r>
              <a:rPr lang="en-US"/>
              <a:t>	20		</a:t>
            </a:r>
            <a:r>
              <a:rPr lang="en-US">
                <a:solidFill>
                  <a:schemeClr val="accent1"/>
                </a:solidFill>
              </a:rPr>
              <a:t>100	200</a:t>
            </a:r>
            <a:r>
              <a:rPr lang="en-US"/>
              <a:t>	</a:t>
            </a:r>
            <a:r>
              <a:rPr lang="en-US">
                <a:solidFill>
                  <a:srgbClr val="CC6600"/>
                </a:solidFill>
              </a:rPr>
              <a:t>300</a:t>
            </a:r>
            <a:r>
              <a:rPr lang="en-US"/>
              <a:t>	</a:t>
            </a:r>
            <a:r>
              <a:rPr lang="en-US">
                <a:solidFill>
                  <a:srgbClr val="CC0000"/>
                </a:solidFill>
              </a:rPr>
              <a:t>400	500</a:t>
            </a:r>
          </a:p>
          <a:p>
            <a:pPr>
              <a:spcBef>
                <a:spcPct val="50000"/>
              </a:spcBef>
            </a:pPr>
            <a:r>
              <a:rPr lang="en-US"/>
              <a:t>	25		</a:t>
            </a:r>
            <a:r>
              <a:rPr lang="en-US">
                <a:solidFill>
                  <a:schemeClr val="accent1"/>
                </a:solidFill>
              </a:rPr>
              <a:t>125</a:t>
            </a:r>
            <a:r>
              <a:rPr lang="en-US"/>
              <a:t>	</a:t>
            </a:r>
            <a:r>
              <a:rPr lang="en-US">
                <a:solidFill>
                  <a:srgbClr val="CC6600"/>
                </a:solidFill>
              </a:rPr>
              <a:t>250</a:t>
            </a:r>
            <a:r>
              <a:rPr lang="en-US"/>
              <a:t>	</a:t>
            </a:r>
            <a:r>
              <a:rPr lang="en-US">
                <a:solidFill>
                  <a:srgbClr val="CC0000"/>
                </a:solidFill>
              </a:rPr>
              <a:t>375	500	625</a:t>
            </a:r>
          </a:p>
        </p:txBody>
      </p:sp>
      <p:sp>
        <p:nvSpPr>
          <p:cNvPr id="28676" name="Text Box 4"/>
          <p:cNvSpPr txBox="1">
            <a:spLocks noChangeArrowheads="1"/>
          </p:cNvSpPr>
          <p:nvPr/>
        </p:nvSpPr>
        <p:spPr bwMode="auto">
          <a:xfrm>
            <a:off x="304800" y="5638800"/>
            <a:ext cx="7315200" cy="366713"/>
          </a:xfrm>
          <a:prstGeom prst="rect">
            <a:avLst/>
          </a:prstGeom>
          <a:noFill/>
          <a:ln w="9525">
            <a:noFill/>
            <a:miter lim="800000"/>
            <a:headEnd/>
            <a:tailEnd/>
          </a:ln>
          <a:effectLst/>
        </p:spPr>
        <p:txBody>
          <a:bodyPr>
            <a:spAutoFit/>
          </a:bodyPr>
          <a:lstStyle/>
          <a:p>
            <a:pPr>
              <a:spcBef>
                <a:spcPct val="50000"/>
              </a:spcBef>
            </a:pPr>
            <a:r>
              <a:rPr lang="en-US" sz="1800"/>
              <a:t>Circle the Weight and Horizontal Distance and read off the Lifting Moment -</a:t>
            </a:r>
          </a:p>
        </p:txBody>
      </p:sp>
      <p:sp>
        <p:nvSpPr>
          <p:cNvPr id="28677" name="Rectangle 5"/>
          <p:cNvSpPr>
            <a:spLocks noChangeArrowheads="1"/>
          </p:cNvSpPr>
          <p:nvPr/>
        </p:nvSpPr>
        <p:spPr bwMode="auto">
          <a:xfrm>
            <a:off x="7543800" y="5334000"/>
            <a:ext cx="1143000" cy="990600"/>
          </a:xfrm>
          <a:prstGeom prst="rect">
            <a:avLst/>
          </a:prstGeom>
          <a:noFill/>
          <a:ln w="38100">
            <a:solidFill>
              <a:schemeClr val="tx1"/>
            </a:solidFill>
            <a:miter lim="800000"/>
            <a:headEnd/>
            <a:tailEnd/>
          </a:ln>
          <a:effectLst/>
        </p:spPr>
        <p:txBody>
          <a:bodyPr wrap="none" anchor="ctr"/>
          <a:lstStyle/>
          <a:p>
            <a:endParaRPr lang="en-US"/>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28600"/>
            <a:ext cx="7772400" cy="838200"/>
          </a:xfrm>
        </p:spPr>
        <p:txBody>
          <a:bodyPr>
            <a:normAutofit fontScale="90000"/>
          </a:bodyPr>
          <a:lstStyle/>
          <a:p>
            <a:r>
              <a:rPr lang="en-US" sz="4000"/>
              <a:t>Workload</a:t>
            </a:r>
            <a:br>
              <a:rPr lang="en-US" sz="4000"/>
            </a:br>
            <a:r>
              <a:rPr lang="en-US" sz="2800"/>
              <a:t>(lbs / hour)</a:t>
            </a:r>
          </a:p>
        </p:txBody>
      </p:sp>
      <p:sp>
        <p:nvSpPr>
          <p:cNvPr id="29699" name="Text Box 3"/>
          <p:cNvSpPr txBox="1">
            <a:spLocks noChangeArrowheads="1"/>
          </p:cNvSpPr>
          <p:nvPr/>
        </p:nvSpPr>
        <p:spPr bwMode="auto">
          <a:xfrm>
            <a:off x="304800" y="1447800"/>
            <a:ext cx="8458200" cy="4054475"/>
          </a:xfrm>
          <a:prstGeom prst="rect">
            <a:avLst/>
          </a:prstGeom>
          <a:noFill/>
          <a:ln w="9525">
            <a:noFill/>
            <a:miter lim="800000"/>
            <a:headEnd/>
            <a:tailEnd/>
          </a:ln>
          <a:effectLst/>
        </p:spPr>
        <p:txBody>
          <a:bodyPr>
            <a:spAutoFit/>
          </a:bodyPr>
          <a:lstStyle/>
          <a:p>
            <a:pPr>
              <a:spcBef>
                <a:spcPct val="50000"/>
              </a:spcBef>
            </a:pPr>
            <a:r>
              <a:rPr lang="en-US" sz="2000" b="1"/>
              <a:t>Operations per Hour	5	10	20	40	60	120</a:t>
            </a:r>
          </a:p>
          <a:p>
            <a:pPr>
              <a:spcBef>
                <a:spcPct val="50000"/>
              </a:spcBef>
            </a:pPr>
            <a:r>
              <a:rPr lang="en-US" sz="2000" b="1"/>
              <a:t>Average </a:t>
            </a:r>
          </a:p>
          <a:p>
            <a:pPr>
              <a:spcBef>
                <a:spcPct val="50000"/>
              </a:spcBef>
            </a:pPr>
            <a:r>
              <a:rPr lang="en-US" sz="2000" b="1"/>
              <a:t>Load / Force</a:t>
            </a:r>
          </a:p>
          <a:p>
            <a:pPr lvl="1">
              <a:spcBef>
                <a:spcPct val="50000"/>
              </a:spcBef>
            </a:pPr>
            <a:r>
              <a:rPr lang="en-US" sz="2000" b="1"/>
              <a:t>1</a:t>
            </a:r>
            <a:r>
              <a:rPr lang="en-US" sz="2000"/>
              <a:t>			5	10	20	40	60	120</a:t>
            </a:r>
          </a:p>
          <a:p>
            <a:pPr lvl="1">
              <a:spcBef>
                <a:spcPct val="50000"/>
              </a:spcBef>
            </a:pPr>
            <a:r>
              <a:rPr lang="en-US" sz="2000" b="1"/>
              <a:t>2</a:t>
            </a:r>
            <a:r>
              <a:rPr lang="en-US" sz="2000"/>
              <a:t>			10	20	40	60	120	240</a:t>
            </a:r>
          </a:p>
          <a:p>
            <a:pPr lvl="1">
              <a:spcBef>
                <a:spcPct val="50000"/>
              </a:spcBef>
            </a:pPr>
            <a:r>
              <a:rPr lang="en-US" sz="2000" b="1"/>
              <a:t>5</a:t>
            </a:r>
            <a:r>
              <a:rPr lang="en-US" sz="2000"/>
              <a:t>			25	50	100	200	300	600</a:t>
            </a:r>
          </a:p>
          <a:p>
            <a:pPr lvl="1">
              <a:spcBef>
                <a:spcPct val="50000"/>
              </a:spcBef>
            </a:pPr>
            <a:r>
              <a:rPr lang="en-US" sz="2000" b="1"/>
              <a:t>10	</a:t>
            </a:r>
            <a:r>
              <a:rPr lang="en-US" sz="2000"/>
              <a:t>		50	100	200	400	600	1200</a:t>
            </a:r>
          </a:p>
          <a:p>
            <a:pPr lvl="1">
              <a:spcBef>
                <a:spcPct val="50000"/>
              </a:spcBef>
            </a:pPr>
            <a:r>
              <a:rPr lang="en-US" sz="2000" b="1"/>
              <a:t>20	</a:t>
            </a:r>
            <a:r>
              <a:rPr lang="en-US" sz="2000"/>
              <a:t>		100	200	400	800	1200	2400</a:t>
            </a:r>
          </a:p>
          <a:p>
            <a:pPr lvl="1">
              <a:spcBef>
                <a:spcPct val="50000"/>
              </a:spcBef>
            </a:pPr>
            <a:r>
              <a:rPr lang="en-US" sz="2000" b="1"/>
              <a:t>40</a:t>
            </a:r>
            <a:r>
              <a:rPr lang="en-US" sz="2000"/>
              <a:t>			200	400	800	1600	2400	4800</a:t>
            </a:r>
          </a:p>
        </p:txBody>
      </p:sp>
      <p:sp>
        <p:nvSpPr>
          <p:cNvPr id="29701" name="Text Box 5"/>
          <p:cNvSpPr txBox="1">
            <a:spLocks noChangeArrowheads="1"/>
          </p:cNvSpPr>
          <p:nvPr/>
        </p:nvSpPr>
        <p:spPr bwMode="auto">
          <a:xfrm>
            <a:off x="685800" y="5670550"/>
            <a:ext cx="6553200" cy="641350"/>
          </a:xfrm>
          <a:prstGeom prst="rect">
            <a:avLst/>
          </a:prstGeom>
          <a:noFill/>
          <a:ln w="9525">
            <a:noFill/>
            <a:miter lim="800000"/>
            <a:headEnd/>
            <a:tailEnd/>
          </a:ln>
          <a:effectLst/>
        </p:spPr>
        <p:txBody>
          <a:bodyPr wrap="square">
            <a:spAutoFit/>
          </a:bodyPr>
          <a:lstStyle/>
          <a:p>
            <a:pPr>
              <a:spcBef>
                <a:spcPct val="50000"/>
              </a:spcBef>
            </a:pPr>
            <a:r>
              <a:rPr lang="en-US" sz="1800"/>
              <a:t>Estimate the average object load / force, count the operations per minute and use the table to calculate workload</a:t>
            </a:r>
          </a:p>
        </p:txBody>
      </p:sp>
      <p:sp>
        <p:nvSpPr>
          <p:cNvPr id="29702" name="Rectangle 6"/>
          <p:cNvSpPr>
            <a:spLocks noChangeArrowheads="1"/>
          </p:cNvSpPr>
          <p:nvPr/>
        </p:nvSpPr>
        <p:spPr bwMode="auto">
          <a:xfrm>
            <a:off x="7162800" y="5638800"/>
            <a:ext cx="1371600" cy="990600"/>
          </a:xfrm>
          <a:prstGeom prst="rect">
            <a:avLst/>
          </a:prstGeom>
          <a:noFill/>
          <a:ln w="38100">
            <a:solidFill>
              <a:schemeClr val="tx1"/>
            </a:solidFill>
            <a:miter lim="800000"/>
            <a:headEnd/>
            <a:tailEnd/>
          </a:ln>
          <a:effectLst/>
        </p:spPr>
        <p:txBody>
          <a:bodyPr wrap="none" anchor="ctr"/>
          <a:lstStyle/>
          <a:p>
            <a:pPr algn="ctr"/>
            <a:endParaRPr lang="en-US">
              <a:solidFill>
                <a:srgbClr val="CC0000"/>
              </a:solidFill>
            </a:endParaRPr>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0"/>
            <a:ext cx="7772400" cy="1143000"/>
          </a:xfrm>
        </p:spPr>
        <p:txBody>
          <a:bodyPr/>
          <a:lstStyle/>
          <a:p>
            <a:r>
              <a:rPr lang="en-US" dirty="0"/>
              <a:t>The Analysis of Work</a:t>
            </a:r>
          </a:p>
        </p:txBody>
      </p:sp>
      <p:sp>
        <p:nvSpPr>
          <p:cNvPr id="20483" name="Rectangle 3"/>
          <p:cNvSpPr>
            <a:spLocks noGrp="1" noChangeArrowheads="1"/>
          </p:cNvSpPr>
          <p:nvPr>
            <p:ph sz="quarter" idx="1"/>
          </p:nvPr>
        </p:nvSpPr>
        <p:spPr>
          <a:xfrm>
            <a:off x="838200" y="1524000"/>
            <a:ext cx="4648200" cy="4419600"/>
          </a:xfrm>
        </p:spPr>
        <p:txBody>
          <a:bodyPr/>
          <a:lstStyle/>
          <a:p>
            <a:r>
              <a:rPr lang="en-US" dirty="0"/>
              <a:t>The elements of work</a:t>
            </a:r>
          </a:p>
          <a:p>
            <a:pPr lvl="1"/>
            <a:r>
              <a:rPr lang="en-US" dirty="0"/>
              <a:t>Equipment</a:t>
            </a:r>
          </a:p>
          <a:p>
            <a:pPr lvl="1"/>
            <a:r>
              <a:rPr lang="en-US" dirty="0"/>
              <a:t>Tools</a:t>
            </a:r>
          </a:p>
          <a:p>
            <a:pPr lvl="1"/>
            <a:r>
              <a:rPr lang="en-US" dirty="0"/>
              <a:t>Materials</a:t>
            </a:r>
          </a:p>
          <a:p>
            <a:pPr lvl="1"/>
            <a:r>
              <a:rPr lang="en-US" dirty="0"/>
              <a:t>Environments</a:t>
            </a:r>
          </a:p>
          <a:p>
            <a:pPr lvl="1"/>
            <a:r>
              <a:rPr lang="en-US" dirty="0"/>
              <a:t>Workspaces</a:t>
            </a:r>
          </a:p>
          <a:p>
            <a:pPr lvl="1"/>
            <a:r>
              <a:rPr lang="en-US" dirty="0"/>
              <a:t>People</a:t>
            </a:r>
          </a:p>
          <a:p>
            <a:pPr lvl="1"/>
            <a:r>
              <a:rPr lang="en-US" dirty="0"/>
              <a:t>Time</a:t>
            </a:r>
          </a:p>
        </p:txBody>
      </p:sp>
      <p:sp>
        <p:nvSpPr>
          <p:cNvPr id="20484" name="Text Box 4"/>
          <p:cNvSpPr txBox="1">
            <a:spLocks noChangeArrowheads="1"/>
          </p:cNvSpPr>
          <p:nvPr/>
        </p:nvSpPr>
        <p:spPr bwMode="auto">
          <a:xfrm>
            <a:off x="4953000" y="1676400"/>
            <a:ext cx="3505200" cy="3365500"/>
          </a:xfrm>
          <a:prstGeom prst="rect">
            <a:avLst/>
          </a:prstGeom>
          <a:noFill/>
          <a:ln w="9525">
            <a:noFill/>
            <a:miter lim="800000"/>
            <a:headEnd/>
            <a:tailEnd/>
          </a:ln>
          <a:effectLst/>
        </p:spPr>
        <p:txBody>
          <a:bodyPr>
            <a:spAutoFit/>
          </a:bodyPr>
          <a:lstStyle/>
          <a:p>
            <a:pPr>
              <a:spcBef>
                <a:spcPct val="50000"/>
              </a:spcBef>
            </a:pPr>
            <a:r>
              <a:rPr lang="en-US" sz="2000" dirty="0"/>
              <a:t>What can be changed?</a:t>
            </a:r>
          </a:p>
          <a:p>
            <a:pPr lvl="1">
              <a:spcBef>
                <a:spcPct val="20000"/>
              </a:spcBef>
              <a:buFontTx/>
              <a:buChar char="–"/>
            </a:pPr>
            <a:r>
              <a:rPr lang="en-US" sz="2000" i="1" dirty="0"/>
              <a:t>Equipment</a:t>
            </a:r>
          </a:p>
          <a:p>
            <a:pPr lvl="1">
              <a:spcBef>
                <a:spcPct val="20000"/>
              </a:spcBef>
              <a:buFontTx/>
              <a:buChar char="–"/>
            </a:pPr>
            <a:r>
              <a:rPr lang="en-US" sz="2000" i="1" dirty="0"/>
              <a:t>Tools</a:t>
            </a:r>
          </a:p>
          <a:p>
            <a:pPr lvl="1">
              <a:spcBef>
                <a:spcPct val="20000"/>
              </a:spcBef>
              <a:buFontTx/>
              <a:buChar char="–"/>
            </a:pPr>
            <a:r>
              <a:rPr lang="en-US" sz="2000" i="1" dirty="0"/>
              <a:t>Materials</a:t>
            </a:r>
          </a:p>
          <a:p>
            <a:pPr lvl="1">
              <a:spcBef>
                <a:spcPct val="20000"/>
              </a:spcBef>
              <a:buFontTx/>
              <a:buChar char="–"/>
            </a:pPr>
            <a:r>
              <a:rPr lang="en-US" sz="2000" i="1" dirty="0"/>
              <a:t>Environments</a:t>
            </a:r>
          </a:p>
          <a:p>
            <a:pPr lvl="1">
              <a:spcBef>
                <a:spcPct val="20000"/>
              </a:spcBef>
              <a:buFontTx/>
              <a:buChar char="–"/>
            </a:pPr>
            <a:r>
              <a:rPr lang="en-US" sz="2000" i="1" dirty="0"/>
              <a:t>Workspaces</a:t>
            </a:r>
          </a:p>
          <a:p>
            <a:pPr lvl="1">
              <a:spcBef>
                <a:spcPct val="20000"/>
              </a:spcBef>
              <a:buFontTx/>
              <a:buChar char="–"/>
            </a:pPr>
            <a:r>
              <a:rPr lang="en-US" sz="2000" i="1" dirty="0"/>
              <a:t>People</a:t>
            </a:r>
          </a:p>
          <a:p>
            <a:pPr lvl="1">
              <a:spcBef>
                <a:spcPct val="20000"/>
              </a:spcBef>
              <a:buFontTx/>
              <a:buChar char="–"/>
            </a:pPr>
            <a:r>
              <a:rPr lang="en-US" sz="2000" i="1" dirty="0"/>
              <a:t>Time</a:t>
            </a:r>
          </a:p>
          <a:p>
            <a:pPr>
              <a:spcBef>
                <a:spcPct val="50000"/>
              </a:spcBef>
            </a:pPr>
            <a:endParaRPr lang="en-US" sz="1800" i="1" dirty="0"/>
          </a:p>
        </p:txBody>
      </p:sp>
      <p:sp>
        <p:nvSpPr>
          <p:cNvPr id="20485" name="Text Box 5"/>
          <p:cNvSpPr txBox="1">
            <a:spLocks noChangeArrowheads="1"/>
          </p:cNvSpPr>
          <p:nvPr/>
        </p:nvSpPr>
        <p:spPr bwMode="auto">
          <a:xfrm>
            <a:off x="1905000" y="5486400"/>
            <a:ext cx="5410200" cy="457200"/>
          </a:xfrm>
          <a:prstGeom prst="rect">
            <a:avLst/>
          </a:prstGeom>
          <a:noFill/>
          <a:ln w="9525">
            <a:noFill/>
            <a:miter lim="800000"/>
            <a:headEnd/>
            <a:tailEnd/>
          </a:ln>
          <a:effectLst/>
        </p:spPr>
        <p:txBody>
          <a:bodyPr>
            <a:spAutoFit/>
          </a:bodyPr>
          <a:lstStyle/>
          <a:p>
            <a:pPr algn="ctr">
              <a:spcBef>
                <a:spcPct val="50000"/>
              </a:spcBef>
            </a:pPr>
            <a:r>
              <a:rPr lang="en-US" b="1" dirty="0"/>
              <a:t>What should be measured?</a:t>
            </a:r>
          </a:p>
        </p:txBody>
      </p:sp>
      <p:sp>
        <p:nvSpPr>
          <p:cNvPr id="8" name="Footer Placeholder 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Reactive and Proactive Checklists</a:t>
            </a:r>
            <a:endParaRPr lang="en-US"/>
          </a:p>
        </p:txBody>
      </p:sp>
      <p:sp>
        <p:nvSpPr>
          <p:cNvPr id="21507" name="Rectangle 3"/>
          <p:cNvSpPr>
            <a:spLocks noGrp="1" noChangeArrowheads="1"/>
          </p:cNvSpPr>
          <p:nvPr>
            <p:ph sz="quarter" idx="1"/>
          </p:nvPr>
        </p:nvSpPr>
        <p:spPr>
          <a:xfrm>
            <a:off x="914400" y="1447800"/>
            <a:ext cx="7772400" cy="4572000"/>
          </a:xfrm>
        </p:spPr>
        <p:txBody>
          <a:bodyPr>
            <a:normAutofit fontScale="77500" lnSpcReduction="20000"/>
          </a:bodyPr>
          <a:lstStyle/>
          <a:p>
            <a:r>
              <a:rPr lang="en-US" dirty="0" smtClean="0"/>
              <a:t>In most circumstances  ergonomists are faced with situations where the change options are severely constrained.</a:t>
            </a:r>
          </a:p>
          <a:p>
            <a:pPr lvl="1"/>
            <a:r>
              <a:rPr lang="en-US" dirty="0" smtClean="0"/>
              <a:t>Equipment, materials, facilities and environments may be unchangeable for reasons of function or cost.</a:t>
            </a:r>
          </a:p>
          <a:p>
            <a:pPr lvl="1"/>
            <a:r>
              <a:rPr lang="en-US" dirty="0" smtClean="0"/>
              <a:t>The worker population may not be changed.</a:t>
            </a:r>
          </a:p>
          <a:p>
            <a:pPr lvl="1"/>
            <a:r>
              <a:rPr lang="en-US" dirty="0" smtClean="0"/>
              <a:t>Often the only feasible changes may be to the smaller tools, work place arrangements and the (temporal) assignment of duties.</a:t>
            </a:r>
          </a:p>
          <a:p>
            <a:pPr lvl="1"/>
            <a:endParaRPr lang="en-US" sz="1032" dirty="0" smtClean="0"/>
          </a:p>
          <a:p>
            <a:r>
              <a:rPr lang="en-US" dirty="0" smtClean="0"/>
              <a:t>Reactive checklists should focus on those factors that can be changed, other measures may only be of academic or long term value.</a:t>
            </a:r>
          </a:p>
          <a:p>
            <a:endParaRPr lang="en-US" sz="1032" dirty="0" smtClean="0"/>
          </a:p>
          <a:p>
            <a:r>
              <a:rPr lang="en-US" dirty="0" smtClean="0"/>
              <a:t>Where the ergonomist has the opportunity to change the more basic elements of work – the materials and major equipment – then the proactive checklist should focus on those factors.</a:t>
            </a:r>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7772400" cy="1143000"/>
          </a:xfrm>
        </p:spPr>
        <p:txBody>
          <a:bodyPr>
            <a:normAutofit fontScale="90000"/>
          </a:bodyPr>
          <a:lstStyle/>
          <a:p>
            <a:r>
              <a:rPr lang="en-US" sz="4000"/>
              <a:t>The Purpose of Checklists Revisited</a:t>
            </a:r>
          </a:p>
        </p:txBody>
      </p:sp>
      <p:sp>
        <p:nvSpPr>
          <p:cNvPr id="22531" name="Rectangle 3"/>
          <p:cNvSpPr>
            <a:spLocks noGrp="1" noChangeArrowheads="1"/>
          </p:cNvSpPr>
          <p:nvPr>
            <p:ph sz="quarter" idx="1"/>
          </p:nvPr>
        </p:nvSpPr>
        <p:spPr>
          <a:xfrm>
            <a:off x="457200" y="1676400"/>
            <a:ext cx="7772400" cy="4876800"/>
          </a:xfrm>
        </p:spPr>
        <p:txBody>
          <a:bodyPr/>
          <a:lstStyle/>
          <a:p>
            <a:r>
              <a:rPr lang="en-US" sz="2400" dirty="0"/>
              <a:t>If the checklist is about change then it should measure what can be changed.</a:t>
            </a:r>
          </a:p>
          <a:p>
            <a:r>
              <a:rPr lang="en-US" sz="2400" dirty="0"/>
              <a:t>If the checklist is about compliance or enforcement then it should comprehend the opportunities for change.</a:t>
            </a:r>
          </a:p>
          <a:p>
            <a:pPr lvl="1"/>
            <a:r>
              <a:rPr lang="en-US" sz="2000" i="1" dirty="0"/>
              <a:t>It is conceivable that ceilings could be painted before they are erected but an acceptable solution may be to add an extension to the paint brush; The same goes for agriculture!</a:t>
            </a:r>
          </a:p>
          <a:p>
            <a:pPr lvl="1"/>
            <a:r>
              <a:rPr lang="en-US" sz="2000" i="1" dirty="0"/>
              <a:t>The traveling public wish to take with them large suitcases, the options for the airlines are to introduce baggage handling processes that eliminate manual lifting.</a:t>
            </a:r>
          </a:p>
          <a:p>
            <a:pPr lvl="1"/>
            <a:r>
              <a:rPr lang="en-US" sz="2000" i="1" dirty="0"/>
              <a:t>The supermarkets make great use of the bar codes on the variable sized products and also need to be competitive in customer throughput – automation worked in the banking industry!</a:t>
            </a:r>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14400" y="427038"/>
            <a:ext cx="7772400" cy="792162"/>
          </a:xfrm>
        </p:spPr>
        <p:txBody>
          <a:bodyPr>
            <a:normAutofit fontScale="90000"/>
          </a:bodyPr>
          <a:lstStyle/>
          <a:p>
            <a:r>
              <a:rPr lang="en-US" smtClean="0"/>
              <a:t>The Scope and Content of Work Analysis Checklists</a:t>
            </a:r>
            <a:endParaRPr lang="en-US"/>
          </a:p>
        </p:txBody>
      </p:sp>
      <p:sp>
        <p:nvSpPr>
          <p:cNvPr id="23555" name="Rectangle 3"/>
          <p:cNvSpPr>
            <a:spLocks noGrp="1" noChangeArrowheads="1"/>
          </p:cNvSpPr>
          <p:nvPr>
            <p:ph sz="quarter" idx="1"/>
          </p:nvPr>
        </p:nvSpPr>
        <p:spPr/>
        <p:txBody>
          <a:bodyPr/>
          <a:lstStyle/>
          <a:p>
            <a:r>
              <a:rPr lang="en-US" smtClean="0"/>
              <a:t>Job, product or service classification</a:t>
            </a:r>
          </a:p>
          <a:p>
            <a:r>
              <a:rPr lang="en-US" smtClean="0"/>
              <a:t>Spatial factors</a:t>
            </a:r>
          </a:p>
          <a:p>
            <a:r>
              <a:rPr lang="en-US" smtClean="0"/>
              <a:t>Force factors</a:t>
            </a:r>
          </a:p>
          <a:p>
            <a:r>
              <a:rPr lang="en-US" smtClean="0"/>
              <a:t>People factors</a:t>
            </a:r>
          </a:p>
          <a:p>
            <a:r>
              <a:rPr lang="en-US" smtClean="0"/>
              <a:t>Exposure factors</a:t>
            </a:r>
          </a:p>
          <a:p>
            <a:r>
              <a:rPr lang="en-US" smtClean="0"/>
              <a:t>Linkage to outcomes and interventions</a:t>
            </a:r>
          </a:p>
          <a:p>
            <a:r>
              <a:rPr lang="en-US" smtClean="0"/>
              <a:t>Communication and prioritization</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Job, Product or Service Classification</a:t>
            </a:r>
            <a:endParaRPr lang="en-US" dirty="0"/>
          </a:p>
        </p:txBody>
      </p:sp>
      <p:sp>
        <p:nvSpPr>
          <p:cNvPr id="24579" name="Rectangle 3"/>
          <p:cNvSpPr>
            <a:spLocks noGrp="1" noChangeArrowheads="1"/>
          </p:cNvSpPr>
          <p:nvPr>
            <p:ph sz="quarter" idx="1"/>
          </p:nvPr>
        </p:nvSpPr>
        <p:spPr/>
        <p:txBody>
          <a:bodyPr/>
          <a:lstStyle/>
          <a:p>
            <a:r>
              <a:rPr lang="en-US" smtClean="0"/>
              <a:t>Essential elements:</a:t>
            </a:r>
          </a:p>
          <a:p>
            <a:pPr lvl="1"/>
            <a:r>
              <a:rPr lang="en-US" smtClean="0"/>
              <a:t>Date, job code, product code, location, observer, reference number.</a:t>
            </a:r>
          </a:p>
          <a:p>
            <a:r>
              <a:rPr lang="en-US" smtClean="0"/>
              <a:t>Optional elements.</a:t>
            </a:r>
          </a:p>
          <a:p>
            <a:pPr lvl="1"/>
            <a:r>
              <a:rPr lang="en-US" smtClean="0"/>
              <a:t>Similar jobs, operator / team characteristics, associated data / records, supporting material etc.</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Autofit/>
          </a:bodyPr>
          <a:lstStyle/>
          <a:p>
            <a:r>
              <a:rPr lang="en-US" sz="2400" dirty="0" smtClean="0"/>
              <a:t>Spatial Factors   (Those Factors in the Work Environment That Can Be Changed)</a:t>
            </a:r>
            <a:endParaRPr lang="en-US" sz="2400" dirty="0"/>
          </a:p>
        </p:txBody>
      </p:sp>
      <p:sp>
        <p:nvSpPr>
          <p:cNvPr id="30723" name="Rectangle 3"/>
          <p:cNvSpPr>
            <a:spLocks noGrp="1" noChangeArrowheads="1"/>
          </p:cNvSpPr>
          <p:nvPr>
            <p:ph sz="quarter" idx="1"/>
          </p:nvPr>
        </p:nvSpPr>
        <p:spPr/>
        <p:txBody>
          <a:bodyPr/>
          <a:lstStyle/>
          <a:p>
            <a:r>
              <a:rPr lang="en-US" dirty="0" smtClean="0"/>
              <a:t>Reference point (must be repeatable)</a:t>
            </a:r>
          </a:p>
          <a:p>
            <a:pPr lvl="1"/>
            <a:r>
              <a:rPr lang="en-US" dirty="0" smtClean="0"/>
              <a:t>Point on the floor between the ankles</a:t>
            </a:r>
          </a:p>
          <a:p>
            <a:r>
              <a:rPr lang="en-US" dirty="0" smtClean="0"/>
              <a:t>Three dimensional space</a:t>
            </a:r>
          </a:p>
          <a:p>
            <a:pPr lvl="1"/>
            <a:r>
              <a:rPr lang="en-US" dirty="0" smtClean="0"/>
              <a:t>Height, horizontal distance, lateral offset</a:t>
            </a:r>
          </a:p>
          <a:p>
            <a:r>
              <a:rPr lang="en-US" dirty="0" smtClean="0"/>
              <a:t>Orientation</a:t>
            </a:r>
          </a:p>
          <a:p>
            <a:pPr lvl="1"/>
            <a:r>
              <a:rPr lang="en-US" dirty="0" smtClean="0"/>
              <a:t>In front, on top, R/L side, under, behind</a:t>
            </a:r>
          </a:p>
          <a:p>
            <a:r>
              <a:rPr lang="en-US" dirty="0" smtClean="0"/>
              <a:t>Interface</a:t>
            </a:r>
          </a:p>
          <a:p>
            <a:pPr lvl="1"/>
            <a:r>
              <a:rPr lang="en-US" dirty="0" smtClean="0"/>
              <a:t>Grip type as quantified by surface area of contact</a:t>
            </a:r>
            <a:endParaRPr lang="en-US"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r>
              <a:rPr lang="en-US" dirty="0"/>
              <a:t>A Plethora of Checklists</a:t>
            </a:r>
          </a:p>
        </p:txBody>
      </p:sp>
      <p:sp>
        <p:nvSpPr>
          <p:cNvPr id="3075" name="Rectangle 3"/>
          <p:cNvSpPr>
            <a:spLocks noGrp="1" noChangeArrowheads="1"/>
          </p:cNvSpPr>
          <p:nvPr>
            <p:ph type="body" idx="4294967295"/>
          </p:nvPr>
        </p:nvSpPr>
        <p:spPr>
          <a:xfrm>
            <a:off x="381000" y="1676400"/>
            <a:ext cx="6096000" cy="4114800"/>
          </a:xfrm>
        </p:spPr>
        <p:txBody>
          <a:bodyPr/>
          <a:lstStyle/>
          <a:p>
            <a:pPr marL="461963" lvl="1" indent="-4763" algn="ctr">
              <a:lnSpc>
                <a:spcPct val="90000"/>
              </a:lnSpc>
              <a:buFontTx/>
              <a:buNone/>
            </a:pPr>
            <a:r>
              <a:rPr lang="en-US" sz="3200" i="1" dirty="0"/>
              <a:t>There are probably more ergonomics checklists than ergonomists, some are related to outcomes, some to analysis, some to decisions and others directly linked to design. They vary widely in scope and format, and questions come in varying levels of quantification.</a:t>
            </a:r>
          </a:p>
        </p:txBody>
      </p:sp>
      <p:pic>
        <p:nvPicPr>
          <p:cNvPr id="3076" name="Picture 4" descr="c:\Program Files\Common Files\Microsoft Shared\Clipart\cagcat50\PE01616_.wmf"/>
          <p:cNvPicPr>
            <a:picLocks noChangeAspect="1" noChangeArrowheads="1"/>
          </p:cNvPicPr>
          <p:nvPr/>
        </p:nvPicPr>
        <p:blipFill>
          <a:blip r:embed="rId3" cstate="print"/>
          <a:srcRect/>
          <a:stretch>
            <a:fillRect/>
          </a:stretch>
        </p:blipFill>
        <p:spPr bwMode="auto">
          <a:xfrm>
            <a:off x="6477000" y="3009900"/>
            <a:ext cx="2381250" cy="2235200"/>
          </a:xfrm>
          <a:prstGeom prst="rect">
            <a:avLst/>
          </a:prstGeom>
          <a:noFill/>
        </p:spPr>
      </p:pic>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58" name="Picture 14" descr="c:\Program Files\Common Files\Microsoft Shared\Clipart\cagcat50\PE02002_.wmf"/>
          <p:cNvPicPr>
            <a:picLocks noChangeAspect="1" noChangeArrowheads="1"/>
          </p:cNvPicPr>
          <p:nvPr/>
        </p:nvPicPr>
        <p:blipFill>
          <a:blip r:embed="rId3" cstate="print"/>
          <a:srcRect/>
          <a:stretch>
            <a:fillRect/>
          </a:stretch>
        </p:blipFill>
        <p:spPr bwMode="auto">
          <a:xfrm>
            <a:off x="-228600" y="2895600"/>
            <a:ext cx="3082925" cy="3087688"/>
          </a:xfrm>
          <a:prstGeom prst="rect">
            <a:avLst/>
          </a:prstGeom>
          <a:noFill/>
        </p:spPr>
      </p:pic>
      <p:sp>
        <p:nvSpPr>
          <p:cNvPr id="31755" name="Rectangle 11"/>
          <p:cNvSpPr>
            <a:spLocks noGrp="1" noChangeArrowheads="1"/>
          </p:cNvSpPr>
          <p:nvPr>
            <p:ph type="title"/>
          </p:nvPr>
        </p:nvSpPr>
        <p:spPr>
          <a:xfrm>
            <a:off x="152400" y="152400"/>
            <a:ext cx="8763000" cy="1143000"/>
          </a:xfrm>
        </p:spPr>
        <p:txBody>
          <a:bodyPr>
            <a:normAutofit fontScale="90000"/>
          </a:bodyPr>
          <a:lstStyle/>
          <a:p>
            <a:r>
              <a:rPr lang="en-US"/>
              <a:t>Spatial Factors</a:t>
            </a:r>
            <a:br>
              <a:rPr lang="en-US"/>
            </a:br>
            <a:r>
              <a:rPr lang="en-US" sz="2800" i="1"/>
              <a:t>(Record Those Dimensions That the Engineer Can Change)</a:t>
            </a:r>
          </a:p>
        </p:txBody>
      </p:sp>
      <p:sp>
        <p:nvSpPr>
          <p:cNvPr id="31756" name="AutoShape 12"/>
          <p:cNvSpPr>
            <a:spLocks noChangeArrowheads="1"/>
          </p:cNvSpPr>
          <p:nvPr/>
        </p:nvSpPr>
        <p:spPr bwMode="auto">
          <a:xfrm>
            <a:off x="2819400" y="2971800"/>
            <a:ext cx="2057400" cy="18288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1757" name="AutoShape 13"/>
          <p:cNvSpPr>
            <a:spLocks noChangeArrowheads="1"/>
          </p:cNvSpPr>
          <p:nvPr/>
        </p:nvSpPr>
        <p:spPr bwMode="auto">
          <a:xfrm>
            <a:off x="1219200" y="1676400"/>
            <a:ext cx="5562600" cy="4191000"/>
          </a:xfrm>
          <a:prstGeom prst="cube">
            <a:avLst>
              <a:gd name="adj" fmla="val 25000"/>
            </a:avLst>
          </a:prstGeom>
          <a:noFill/>
          <a:ln w="38100">
            <a:solidFill>
              <a:schemeClr val="tx1"/>
            </a:solidFill>
            <a:prstDash val="sysDot"/>
            <a:miter lim="800000"/>
            <a:headEnd/>
            <a:tailEnd/>
          </a:ln>
          <a:effectLst/>
        </p:spPr>
        <p:txBody>
          <a:bodyPr wrap="none" anchor="ctr"/>
          <a:lstStyle/>
          <a:p>
            <a:endParaRPr lang="en-US"/>
          </a:p>
        </p:txBody>
      </p:sp>
      <p:sp>
        <p:nvSpPr>
          <p:cNvPr id="31760" name="Line 16"/>
          <p:cNvSpPr>
            <a:spLocks noChangeShapeType="1"/>
          </p:cNvSpPr>
          <p:nvPr/>
        </p:nvSpPr>
        <p:spPr bwMode="auto">
          <a:xfrm flipV="1">
            <a:off x="3962400" y="4800600"/>
            <a:ext cx="0" cy="1066800"/>
          </a:xfrm>
          <a:prstGeom prst="line">
            <a:avLst/>
          </a:prstGeom>
          <a:noFill/>
          <a:ln w="9525">
            <a:solidFill>
              <a:schemeClr val="tx1"/>
            </a:solidFill>
            <a:prstDash val="sysDot"/>
            <a:round/>
            <a:headEnd/>
            <a:tailEnd type="triangle" w="med" len="med"/>
          </a:ln>
          <a:effectLst/>
        </p:spPr>
        <p:txBody>
          <a:bodyPr/>
          <a:lstStyle/>
          <a:p>
            <a:endParaRPr lang="en-US"/>
          </a:p>
        </p:txBody>
      </p:sp>
      <p:sp>
        <p:nvSpPr>
          <p:cNvPr id="31761" name="Text Box 17"/>
          <p:cNvSpPr txBox="1">
            <a:spLocks noChangeArrowheads="1"/>
          </p:cNvSpPr>
          <p:nvPr/>
        </p:nvSpPr>
        <p:spPr bwMode="auto">
          <a:xfrm>
            <a:off x="2362200" y="5181600"/>
            <a:ext cx="609600" cy="457200"/>
          </a:xfrm>
          <a:prstGeom prst="rect">
            <a:avLst/>
          </a:prstGeom>
          <a:noFill/>
          <a:ln w="9525">
            <a:noFill/>
            <a:miter lim="800000"/>
            <a:headEnd/>
            <a:tailEnd/>
          </a:ln>
          <a:effectLst/>
        </p:spPr>
        <p:txBody>
          <a:bodyPr>
            <a:spAutoFit/>
          </a:bodyPr>
          <a:lstStyle/>
          <a:p>
            <a:pPr algn="ctr">
              <a:spcBef>
                <a:spcPct val="50000"/>
              </a:spcBef>
            </a:pPr>
            <a:r>
              <a:rPr lang="en-US"/>
              <a:t>H</a:t>
            </a:r>
          </a:p>
        </p:txBody>
      </p:sp>
      <p:sp>
        <p:nvSpPr>
          <p:cNvPr id="31763" name="Oval 19"/>
          <p:cNvSpPr>
            <a:spLocks noChangeArrowheads="1"/>
          </p:cNvSpPr>
          <p:nvPr/>
        </p:nvSpPr>
        <p:spPr bwMode="auto">
          <a:xfrm>
            <a:off x="1066800" y="57150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31764" name="Oval 20"/>
          <p:cNvSpPr>
            <a:spLocks noChangeArrowheads="1"/>
          </p:cNvSpPr>
          <p:nvPr/>
        </p:nvSpPr>
        <p:spPr bwMode="auto">
          <a:xfrm>
            <a:off x="3505200" y="39624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31759" name="Line 15"/>
          <p:cNvSpPr>
            <a:spLocks noChangeShapeType="1"/>
          </p:cNvSpPr>
          <p:nvPr/>
        </p:nvSpPr>
        <p:spPr bwMode="auto">
          <a:xfrm>
            <a:off x="1295400" y="5638800"/>
            <a:ext cx="2362200"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31765" name="Text Box 21"/>
          <p:cNvSpPr txBox="1">
            <a:spLocks noChangeArrowheads="1"/>
          </p:cNvSpPr>
          <p:nvPr/>
        </p:nvSpPr>
        <p:spPr bwMode="auto">
          <a:xfrm>
            <a:off x="3733800" y="4267200"/>
            <a:ext cx="609600" cy="457200"/>
          </a:xfrm>
          <a:prstGeom prst="rect">
            <a:avLst/>
          </a:prstGeom>
          <a:noFill/>
          <a:ln w="9525">
            <a:noFill/>
            <a:miter lim="800000"/>
            <a:headEnd/>
            <a:tailEnd/>
          </a:ln>
          <a:effectLst/>
        </p:spPr>
        <p:txBody>
          <a:bodyPr>
            <a:spAutoFit/>
          </a:bodyPr>
          <a:lstStyle/>
          <a:p>
            <a:pPr algn="ctr">
              <a:spcBef>
                <a:spcPct val="50000"/>
              </a:spcBef>
            </a:pPr>
            <a:r>
              <a:rPr lang="en-US"/>
              <a:t>RS</a:t>
            </a:r>
          </a:p>
        </p:txBody>
      </p:sp>
      <p:sp>
        <p:nvSpPr>
          <p:cNvPr id="31766" name="Text Box 22"/>
          <p:cNvSpPr txBox="1">
            <a:spLocks noChangeArrowheads="1"/>
          </p:cNvSpPr>
          <p:nvPr/>
        </p:nvSpPr>
        <p:spPr bwMode="auto">
          <a:xfrm>
            <a:off x="2362200" y="3505200"/>
            <a:ext cx="609600" cy="457200"/>
          </a:xfrm>
          <a:prstGeom prst="rect">
            <a:avLst/>
          </a:prstGeom>
          <a:noFill/>
          <a:ln w="9525">
            <a:noFill/>
            <a:miter lim="800000"/>
            <a:headEnd/>
            <a:tailEnd/>
          </a:ln>
          <a:effectLst/>
        </p:spPr>
        <p:txBody>
          <a:bodyPr>
            <a:spAutoFit/>
          </a:bodyPr>
          <a:lstStyle/>
          <a:p>
            <a:pPr algn="ctr">
              <a:spcBef>
                <a:spcPct val="50000"/>
              </a:spcBef>
            </a:pPr>
            <a:r>
              <a:rPr lang="en-US"/>
              <a:t>F</a:t>
            </a:r>
          </a:p>
        </p:txBody>
      </p:sp>
      <p:sp>
        <p:nvSpPr>
          <p:cNvPr id="31767" name="Text Box 23"/>
          <p:cNvSpPr txBox="1">
            <a:spLocks noChangeArrowheads="1"/>
          </p:cNvSpPr>
          <p:nvPr/>
        </p:nvSpPr>
        <p:spPr bwMode="auto">
          <a:xfrm>
            <a:off x="3200400" y="4800600"/>
            <a:ext cx="609600" cy="457200"/>
          </a:xfrm>
          <a:prstGeom prst="rect">
            <a:avLst/>
          </a:prstGeom>
          <a:noFill/>
          <a:ln w="9525">
            <a:noFill/>
            <a:miter lim="800000"/>
            <a:headEnd/>
            <a:tailEnd/>
          </a:ln>
          <a:effectLst/>
        </p:spPr>
        <p:txBody>
          <a:bodyPr>
            <a:spAutoFit/>
          </a:bodyPr>
          <a:lstStyle/>
          <a:p>
            <a:pPr algn="ctr">
              <a:spcBef>
                <a:spcPct val="50000"/>
              </a:spcBef>
            </a:pPr>
            <a:r>
              <a:rPr lang="en-US"/>
              <a:t>U</a:t>
            </a:r>
          </a:p>
        </p:txBody>
      </p:sp>
      <p:sp>
        <p:nvSpPr>
          <p:cNvPr id="31768" name="Text Box 24"/>
          <p:cNvSpPr txBox="1">
            <a:spLocks noChangeArrowheads="1"/>
          </p:cNvSpPr>
          <p:nvPr/>
        </p:nvSpPr>
        <p:spPr bwMode="auto">
          <a:xfrm>
            <a:off x="4419600" y="3733800"/>
            <a:ext cx="609600" cy="457200"/>
          </a:xfrm>
          <a:prstGeom prst="rect">
            <a:avLst/>
          </a:prstGeom>
          <a:noFill/>
          <a:ln w="9525">
            <a:noFill/>
            <a:miter lim="800000"/>
            <a:headEnd/>
            <a:tailEnd/>
          </a:ln>
          <a:effectLst/>
        </p:spPr>
        <p:txBody>
          <a:bodyPr>
            <a:spAutoFit/>
          </a:bodyPr>
          <a:lstStyle/>
          <a:p>
            <a:pPr algn="ctr">
              <a:spcBef>
                <a:spcPct val="50000"/>
              </a:spcBef>
            </a:pPr>
            <a:r>
              <a:rPr lang="en-US"/>
              <a:t>B</a:t>
            </a:r>
          </a:p>
        </p:txBody>
      </p:sp>
      <p:sp>
        <p:nvSpPr>
          <p:cNvPr id="31769" name="Text Box 25"/>
          <p:cNvSpPr txBox="1">
            <a:spLocks noChangeArrowheads="1"/>
          </p:cNvSpPr>
          <p:nvPr/>
        </p:nvSpPr>
        <p:spPr bwMode="auto">
          <a:xfrm>
            <a:off x="3505200" y="2971800"/>
            <a:ext cx="609600" cy="457200"/>
          </a:xfrm>
          <a:prstGeom prst="rect">
            <a:avLst/>
          </a:prstGeom>
          <a:noFill/>
          <a:ln w="9525">
            <a:noFill/>
            <a:miter lim="800000"/>
            <a:headEnd/>
            <a:tailEnd/>
          </a:ln>
          <a:effectLst/>
        </p:spPr>
        <p:txBody>
          <a:bodyPr>
            <a:spAutoFit/>
          </a:bodyPr>
          <a:lstStyle/>
          <a:p>
            <a:pPr algn="ctr">
              <a:spcBef>
                <a:spcPct val="50000"/>
              </a:spcBef>
            </a:pPr>
            <a:r>
              <a:rPr lang="en-US"/>
              <a:t>T</a:t>
            </a:r>
          </a:p>
        </p:txBody>
      </p:sp>
      <p:sp>
        <p:nvSpPr>
          <p:cNvPr id="31770" name="Text Box 26"/>
          <p:cNvSpPr txBox="1">
            <a:spLocks noChangeArrowheads="1"/>
          </p:cNvSpPr>
          <p:nvPr/>
        </p:nvSpPr>
        <p:spPr bwMode="auto">
          <a:xfrm>
            <a:off x="3962400" y="5105400"/>
            <a:ext cx="609600" cy="457200"/>
          </a:xfrm>
          <a:prstGeom prst="rect">
            <a:avLst/>
          </a:prstGeom>
          <a:noFill/>
          <a:ln w="9525">
            <a:noFill/>
            <a:miter lim="800000"/>
            <a:headEnd/>
            <a:tailEnd/>
          </a:ln>
          <a:effectLst/>
        </p:spPr>
        <p:txBody>
          <a:bodyPr>
            <a:spAutoFit/>
          </a:bodyPr>
          <a:lstStyle/>
          <a:p>
            <a:pPr algn="ctr">
              <a:spcBef>
                <a:spcPct val="50000"/>
              </a:spcBef>
            </a:pPr>
            <a:r>
              <a:rPr lang="en-US"/>
              <a:t>V</a:t>
            </a:r>
          </a:p>
        </p:txBody>
      </p:sp>
      <p:sp>
        <p:nvSpPr>
          <p:cNvPr id="31771" name="Line 27"/>
          <p:cNvSpPr>
            <a:spLocks noChangeShapeType="1"/>
          </p:cNvSpPr>
          <p:nvPr/>
        </p:nvSpPr>
        <p:spPr bwMode="auto">
          <a:xfrm flipV="1">
            <a:off x="5943600" y="4953000"/>
            <a:ext cx="914400" cy="990600"/>
          </a:xfrm>
          <a:prstGeom prst="line">
            <a:avLst/>
          </a:prstGeom>
          <a:noFill/>
          <a:ln w="9525">
            <a:solidFill>
              <a:schemeClr val="tx1"/>
            </a:solidFill>
            <a:prstDash val="sysDot"/>
            <a:round/>
            <a:headEnd type="triangle" w="med" len="med"/>
            <a:tailEnd type="triangle" w="med" len="med"/>
          </a:ln>
          <a:effectLst/>
        </p:spPr>
        <p:txBody>
          <a:bodyPr/>
          <a:lstStyle/>
          <a:p>
            <a:endParaRPr lang="en-US"/>
          </a:p>
        </p:txBody>
      </p:sp>
      <p:sp>
        <p:nvSpPr>
          <p:cNvPr id="31772" name="Oval 28"/>
          <p:cNvSpPr>
            <a:spLocks noChangeArrowheads="1"/>
          </p:cNvSpPr>
          <p:nvPr/>
        </p:nvSpPr>
        <p:spPr bwMode="auto">
          <a:xfrm>
            <a:off x="6324600" y="52578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31773" name="Text Box 29"/>
          <p:cNvSpPr txBox="1">
            <a:spLocks noChangeArrowheads="1"/>
          </p:cNvSpPr>
          <p:nvPr/>
        </p:nvSpPr>
        <p:spPr bwMode="auto">
          <a:xfrm>
            <a:off x="6781800" y="5029200"/>
            <a:ext cx="609600" cy="457200"/>
          </a:xfrm>
          <a:prstGeom prst="rect">
            <a:avLst/>
          </a:prstGeom>
          <a:noFill/>
          <a:ln w="9525">
            <a:noFill/>
            <a:miter lim="800000"/>
            <a:headEnd/>
            <a:tailEnd/>
          </a:ln>
          <a:effectLst/>
        </p:spPr>
        <p:txBody>
          <a:bodyPr>
            <a:spAutoFit/>
          </a:bodyPr>
          <a:lstStyle/>
          <a:p>
            <a:pPr algn="ctr">
              <a:spcBef>
                <a:spcPct val="50000"/>
              </a:spcBef>
            </a:pPr>
            <a:r>
              <a:rPr lang="en-US"/>
              <a:t>L</a:t>
            </a:r>
          </a:p>
        </p:txBody>
      </p:sp>
      <p:sp>
        <p:nvSpPr>
          <p:cNvPr id="31774" name="Text Box 30"/>
          <p:cNvSpPr txBox="1">
            <a:spLocks noChangeArrowheads="1"/>
          </p:cNvSpPr>
          <p:nvPr/>
        </p:nvSpPr>
        <p:spPr bwMode="auto">
          <a:xfrm>
            <a:off x="5943600" y="5867400"/>
            <a:ext cx="609600" cy="457200"/>
          </a:xfrm>
          <a:prstGeom prst="rect">
            <a:avLst/>
          </a:prstGeom>
          <a:noFill/>
          <a:ln w="9525">
            <a:noFill/>
            <a:miter lim="800000"/>
            <a:headEnd/>
            <a:tailEnd/>
          </a:ln>
          <a:effectLst/>
        </p:spPr>
        <p:txBody>
          <a:bodyPr>
            <a:spAutoFit/>
          </a:bodyPr>
          <a:lstStyle/>
          <a:p>
            <a:pPr algn="ctr">
              <a:spcBef>
                <a:spcPct val="50000"/>
              </a:spcBef>
            </a:pPr>
            <a:r>
              <a:rPr lang="en-US"/>
              <a:t>R</a:t>
            </a:r>
          </a:p>
        </p:txBody>
      </p:sp>
      <p:sp>
        <p:nvSpPr>
          <p:cNvPr id="23" name="Footer Placeholder 22"/>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0"/>
            <a:ext cx="7772400" cy="1143000"/>
          </a:xfrm>
        </p:spPr>
        <p:txBody>
          <a:bodyPr/>
          <a:lstStyle/>
          <a:p>
            <a:r>
              <a:rPr lang="en-US"/>
              <a:t>Interfaces</a:t>
            </a:r>
          </a:p>
        </p:txBody>
      </p:sp>
      <p:sp>
        <p:nvSpPr>
          <p:cNvPr id="40963" name="Rectangle 3"/>
          <p:cNvSpPr>
            <a:spLocks noGrp="1" noChangeArrowheads="1"/>
          </p:cNvSpPr>
          <p:nvPr>
            <p:ph sz="quarter" idx="1"/>
          </p:nvPr>
        </p:nvSpPr>
        <p:spPr>
          <a:xfrm>
            <a:off x="457200" y="1295400"/>
            <a:ext cx="6019800" cy="2514600"/>
          </a:xfrm>
        </p:spPr>
        <p:txBody>
          <a:bodyPr/>
          <a:lstStyle/>
          <a:p>
            <a:r>
              <a:rPr lang="en-US" sz="2800"/>
              <a:t>Full grasp, pinch grip, pulp grip etc.</a:t>
            </a:r>
          </a:p>
          <a:p>
            <a:r>
              <a:rPr lang="en-US" sz="2800"/>
              <a:t>Use square inches.</a:t>
            </a:r>
          </a:p>
          <a:p>
            <a:pPr lvl="1"/>
            <a:r>
              <a:rPr lang="en-US" sz="2400"/>
              <a:t>Length x breadth of total contact area.</a:t>
            </a:r>
          </a:p>
          <a:p>
            <a:pPr lvl="1"/>
            <a:r>
              <a:rPr lang="en-US" sz="2400"/>
              <a:t>Length x circumference of a handle.</a:t>
            </a:r>
          </a:p>
        </p:txBody>
      </p:sp>
      <p:sp>
        <p:nvSpPr>
          <p:cNvPr id="40966" name="Text Box 6"/>
          <p:cNvSpPr txBox="1">
            <a:spLocks noChangeArrowheads="1"/>
          </p:cNvSpPr>
          <p:nvPr/>
        </p:nvSpPr>
        <p:spPr bwMode="auto">
          <a:xfrm>
            <a:off x="1371600" y="4572000"/>
            <a:ext cx="6096000" cy="822325"/>
          </a:xfrm>
          <a:prstGeom prst="rect">
            <a:avLst/>
          </a:prstGeom>
          <a:noFill/>
          <a:ln w="9525">
            <a:noFill/>
            <a:miter lim="800000"/>
            <a:headEnd/>
            <a:tailEnd/>
          </a:ln>
          <a:effectLst/>
        </p:spPr>
        <p:txBody>
          <a:bodyPr>
            <a:spAutoFit/>
          </a:bodyPr>
          <a:lstStyle/>
          <a:p>
            <a:pPr>
              <a:spcBef>
                <a:spcPct val="50000"/>
              </a:spcBef>
            </a:pPr>
            <a:r>
              <a:rPr lang="en-US"/>
              <a:t>1	2	5	10	20	40	60	</a:t>
            </a:r>
          </a:p>
        </p:txBody>
      </p:sp>
      <p:sp>
        <p:nvSpPr>
          <p:cNvPr id="40967" name="Text Box 7"/>
          <p:cNvSpPr txBox="1">
            <a:spLocks noChangeArrowheads="1"/>
          </p:cNvSpPr>
          <p:nvPr/>
        </p:nvSpPr>
        <p:spPr bwMode="auto">
          <a:xfrm>
            <a:off x="1600200" y="5105400"/>
            <a:ext cx="685800" cy="457200"/>
          </a:xfrm>
          <a:prstGeom prst="rect">
            <a:avLst/>
          </a:prstGeom>
          <a:noFill/>
          <a:ln w="9525">
            <a:noFill/>
            <a:miter lim="800000"/>
            <a:headEnd/>
            <a:tailEnd/>
          </a:ln>
          <a:effectLst/>
        </p:spPr>
        <p:txBody>
          <a:bodyPr>
            <a:spAutoFit/>
          </a:bodyPr>
          <a:lstStyle/>
          <a:p>
            <a:pPr>
              <a:spcBef>
                <a:spcPct val="50000"/>
              </a:spcBef>
            </a:pPr>
            <a:r>
              <a:rPr lang="en-US"/>
              <a:t>Bad</a:t>
            </a:r>
          </a:p>
        </p:txBody>
      </p:sp>
      <p:sp>
        <p:nvSpPr>
          <p:cNvPr id="40969" name="Text Box 9"/>
          <p:cNvSpPr txBox="1">
            <a:spLocks noChangeArrowheads="1"/>
          </p:cNvSpPr>
          <p:nvPr/>
        </p:nvSpPr>
        <p:spPr bwMode="auto">
          <a:xfrm>
            <a:off x="1295400" y="4191000"/>
            <a:ext cx="6400800" cy="2128838"/>
          </a:xfrm>
          <a:prstGeom prst="rect">
            <a:avLst/>
          </a:prstGeom>
          <a:noFill/>
          <a:ln w="28575">
            <a:solidFill>
              <a:schemeClr val="tx1"/>
            </a:solidFill>
            <a:miter lim="800000"/>
            <a:headEnd/>
            <a:tailEnd/>
          </a:ln>
          <a:effectLst/>
        </p:spPr>
        <p:txBody>
          <a:bodyPr>
            <a:spAutoFit/>
          </a:bodyPr>
          <a:lstStyle/>
          <a:p>
            <a:pPr algn="ctr">
              <a:spcBef>
                <a:spcPct val="50000"/>
              </a:spcBef>
            </a:pPr>
            <a:r>
              <a:rPr lang="en-US"/>
              <a:t>Square Inches</a:t>
            </a:r>
          </a:p>
          <a:p>
            <a:pPr algn="ctr">
              <a:spcBef>
                <a:spcPct val="50000"/>
              </a:spcBef>
            </a:pPr>
            <a:endParaRPr lang="en-US"/>
          </a:p>
          <a:p>
            <a:pPr algn="ctr">
              <a:spcBef>
                <a:spcPct val="50000"/>
              </a:spcBef>
            </a:pPr>
            <a:endParaRPr lang="en-US"/>
          </a:p>
          <a:p>
            <a:pPr algn="ctr">
              <a:spcBef>
                <a:spcPct val="50000"/>
              </a:spcBef>
            </a:pPr>
            <a:endParaRPr lang="en-US"/>
          </a:p>
        </p:txBody>
      </p:sp>
      <p:sp>
        <p:nvSpPr>
          <p:cNvPr id="40968" name="Text Box 8"/>
          <p:cNvSpPr txBox="1">
            <a:spLocks noChangeArrowheads="1"/>
          </p:cNvSpPr>
          <p:nvPr/>
        </p:nvSpPr>
        <p:spPr bwMode="auto">
          <a:xfrm>
            <a:off x="6172200" y="5105400"/>
            <a:ext cx="990600" cy="457200"/>
          </a:xfrm>
          <a:prstGeom prst="rect">
            <a:avLst/>
          </a:prstGeom>
          <a:noFill/>
          <a:ln w="9525">
            <a:noFill/>
            <a:miter lim="800000"/>
            <a:headEnd/>
            <a:tailEnd/>
          </a:ln>
          <a:effectLst/>
        </p:spPr>
        <p:txBody>
          <a:bodyPr>
            <a:spAutoFit/>
          </a:bodyPr>
          <a:lstStyle/>
          <a:p>
            <a:pPr>
              <a:spcBef>
                <a:spcPct val="50000"/>
              </a:spcBef>
            </a:pPr>
            <a:r>
              <a:rPr lang="en-US"/>
              <a:t>Good</a:t>
            </a:r>
          </a:p>
        </p:txBody>
      </p:sp>
      <p:sp>
        <p:nvSpPr>
          <p:cNvPr id="40970" name="Text Box 10"/>
          <p:cNvSpPr txBox="1">
            <a:spLocks noChangeArrowheads="1"/>
          </p:cNvSpPr>
          <p:nvPr/>
        </p:nvSpPr>
        <p:spPr bwMode="auto">
          <a:xfrm>
            <a:off x="6934200" y="1752600"/>
            <a:ext cx="1752600" cy="1938338"/>
          </a:xfrm>
          <a:prstGeom prst="rect">
            <a:avLst/>
          </a:prstGeom>
          <a:noFill/>
          <a:ln w="38100">
            <a:solidFill>
              <a:schemeClr val="tx1"/>
            </a:solidFill>
            <a:miter lim="800000"/>
            <a:headEnd/>
            <a:tailEnd/>
          </a:ln>
          <a:effectLst/>
        </p:spPr>
        <p:txBody>
          <a:bodyPr>
            <a:spAutoFit/>
          </a:bodyPr>
          <a:lstStyle/>
          <a:p>
            <a:pPr marL="457200" indent="-457200">
              <a:spcBef>
                <a:spcPct val="50000"/>
              </a:spcBef>
            </a:pPr>
            <a:r>
              <a:rPr lang="en-US" sz="1400"/>
              <a:t>	1   2   3   4   5</a:t>
            </a:r>
          </a:p>
          <a:p>
            <a:pPr marL="457200" indent="-457200">
              <a:spcBef>
                <a:spcPct val="50000"/>
              </a:spcBef>
              <a:buFontTx/>
              <a:buAutoNum type="arabicPlain"/>
            </a:pPr>
            <a:r>
              <a:rPr lang="en-US" sz="1400"/>
              <a:t>1   2   3   4   5</a:t>
            </a:r>
          </a:p>
          <a:p>
            <a:pPr marL="457200" indent="-457200">
              <a:spcBef>
                <a:spcPct val="50000"/>
              </a:spcBef>
              <a:buFontTx/>
              <a:buAutoNum type="arabicPlain"/>
            </a:pPr>
            <a:r>
              <a:rPr lang="en-US" sz="1400"/>
              <a:t>2   4   6   8  10</a:t>
            </a:r>
          </a:p>
          <a:p>
            <a:pPr marL="457200" indent="-457200">
              <a:spcBef>
                <a:spcPct val="50000"/>
              </a:spcBef>
              <a:buFontTx/>
              <a:buAutoNum type="arabicPlain"/>
            </a:pPr>
            <a:r>
              <a:rPr lang="en-US" sz="1400"/>
              <a:t>3   6   9  12 15</a:t>
            </a:r>
          </a:p>
          <a:p>
            <a:pPr marL="457200" indent="-457200">
              <a:spcBef>
                <a:spcPct val="50000"/>
              </a:spcBef>
              <a:buFontTx/>
              <a:buAutoNum type="arabicPlain"/>
            </a:pPr>
            <a:r>
              <a:rPr lang="en-US" sz="1400"/>
              <a:t>4   8  12 16 20</a:t>
            </a:r>
          </a:p>
          <a:p>
            <a:pPr marL="457200" indent="-457200">
              <a:spcBef>
                <a:spcPct val="50000"/>
              </a:spcBef>
              <a:buFontTx/>
              <a:buAutoNum type="arabicPlain"/>
            </a:pPr>
            <a:r>
              <a:rPr lang="en-US" sz="1400"/>
              <a:t>5  10 15 20 25</a:t>
            </a:r>
          </a:p>
        </p:txBody>
      </p:sp>
      <p:sp>
        <p:nvSpPr>
          <p:cNvPr id="11" name="Footer Placeholder 10"/>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The Posture Problem</a:t>
            </a:r>
            <a:endParaRPr lang="en-US"/>
          </a:p>
        </p:txBody>
      </p:sp>
      <p:sp>
        <p:nvSpPr>
          <p:cNvPr id="32771" name="Rectangle 3"/>
          <p:cNvSpPr>
            <a:spLocks noGrp="1" noChangeArrowheads="1"/>
          </p:cNvSpPr>
          <p:nvPr>
            <p:ph sz="quarter" idx="1"/>
          </p:nvPr>
        </p:nvSpPr>
        <p:spPr/>
        <p:txBody>
          <a:bodyPr/>
          <a:lstStyle/>
          <a:p>
            <a:r>
              <a:rPr lang="en-US" smtClean="0"/>
              <a:t>It is very difficult to measure posture accurately</a:t>
            </a:r>
          </a:p>
          <a:p>
            <a:r>
              <a:rPr lang="en-US" smtClean="0"/>
              <a:t>The engineer cannot change the operators posture, he/she can only change those workplace factors that affect posture</a:t>
            </a:r>
          </a:p>
          <a:p>
            <a:r>
              <a:rPr lang="en-US" smtClean="0"/>
              <a:t>Measuring posture is probably a waste of time</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04800"/>
            <a:ext cx="8382000" cy="1143000"/>
          </a:xfrm>
        </p:spPr>
        <p:txBody>
          <a:bodyPr>
            <a:normAutofit fontScale="90000"/>
          </a:bodyPr>
          <a:lstStyle/>
          <a:p>
            <a:r>
              <a:rPr lang="en-US"/>
              <a:t>Try Estimating These Postures</a:t>
            </a:r>
            <a:br>
              <a:rPr lang="en-US"/>
            </a:br>
            <a:r>
              <a:rPr lang="en-US" sz="3200" i="1"/>
              <a:t>(These Jobs Are All Associated With WRMSDs)</a:t>
            </a:r>
          </a:p>
        </p:txBody>
      </p:sp>
      <p:pic>
        <p:nvPicPr>
          <p:cNvPr id="34819" name="Picture 3" descr="c:\Program Files\Common Files\Microsoft Shared\Clipart\cagcat50\PE02002_.wmf"/>
          <p:cNvPicPr>
            <a:picLocks noChangeAspect="1" noChangeArrowheads="1"/>
          </p:cNvPicPr>
          <p:nvPr/>
        </p:nvPicPr>
        <p:blipFill>
          <a:blip r:embed="rId3" cstate="print"/>
          <a:srcRect/>
          <a:stretch>
            <a:fillRect/>
          </a:stretch>
        </p:blipFill>
        <p:spPr bwMode="auto">
          <a:xfrm>
            <a:off x="838200" y="2057400"/>
            <a:ext cx="2263775" cy="2266950"/>
          </a:xfrm>
          <a:prstGeom prst="rect">
            <a:avLst/>
          </a:prstGeom>
          <a:noFill/>
        </p:spPr>
      </p:pic>
      <p:pic>
        <p:nvPicPr>
          <p:cNvPr id="34820" name="Picture 4" descr="c:\Program Files\Common Files\Microsoft Shared\Clipart\cagcat50\PE02716_.wmf"/>
          <p:cNvPicPr>
            <a:picLocks noChangeAspect="1" noChangeArrowheads="1"/>
          </p:cNvPicPr>
          <p:nvPr/>
        </p:nvPicPr>
        <p:blipFill>
          <a:blip r:embed="rId4" cstate="print"/>
          <a:srcRect/>
          <a:stretch>
            <a:fillRect/>
          </a:stretch>
        </p:blipFill>
        <p:spPr bwMode="auto">
          <a:xfrm>
            <a:off x="5257800" y="1828800"/>
            <a:ext cx="1820863" cy="1717675"/>
          </a:xfrm>
          <a:prstGeom prst="rect">
            <a:avLst/>
          </a:prstGeom>
          <a:noFill/>
        </p:spPr>
      </p:pic>
      <p:pic>
        <p:nvPicPr>
          <p:cNvPr id="34821" name="Picture 5" descr="c:\Program Files\Common Files\Microsoft Shared\Clipart\cagcat50\EN00349_.wmf"/>
          <p:cNvPicPr>
            <a:picLocks noChangeAspect="1" noChangeArrowheads="1"/>
          </p:cNvPicPr>
          <p:nvPr/>
        </p:nvPicPr>
        <p:blipFill>
          <a:blip r:embed="rId5" cstate="print"/>
          <a:srcRect/>
          <a:stretch>
            <a:fillRect/>
          </a:stretch>
        </p:blipFill>
        <p:spPr bwMode="auto">
          <a:xfrm>
            <a:off x="5715000" y="5181600"/>
            <a:ext cx="2222500" cy="1255713"/>
          </a:xfrm>
          <a:prstGeom prst="rect">
            <a:avLst/>
          </a:prstGeom>
          <a:noFill/>
        </p:spPr>
      </p:pic>
      <p:pic>
        <p:nvPicPr>
          <p:cNvPr id="34822" name="Picture 6" descr="c:\Program Files\Common Files\Microsoft Shared\Clipart\cagcat50\PE01686_.wmf"/>
          <p:cNvPicPr>
            <a:picLocks noChangeAspect="1" noChangeArrowheads="1"/>
          </p:cNvPicPr>
          <p:nvPr/>
        </p:nvPicPr>
        <p:blipFill>
          <a:blip r:embed="rId6" cstate="print"/>
          <a:srcRect/>
          <a:stretch>
            <a:fillRect/>
          </a:stretch>
        </p:blipFill>
        <p:spPr bwMode="auto">
          <a:xfrm>
            <a:off x="609600" y="4419600"/>
            <a:ext cx="1592263" cy="1733550"/>
          </a:xfrm>
          <a:prstGeom prst="rect">
            <a:avLst/>
          </a:prstGeom>
          <a:noFill/>
        </p:spPr>
      </p:pic>
      <p:pic>
        <p:nvPicPr>
          <p:cNvPr id="34823" name="Picture 7" descr="c:\Program Files\Common Files\Microsoft Shared\Clipart\cagcat50\PE01000_.wmf"/>
          <p:cNvPicPr>
            <a:picLocks noChangeAspect="1" noChangeArrowheads="1"/>
          </p:cNvPicPr>
          <p:nvPr/>
        </p:nvPicPr>
        <p:blipFill>
          <a:blip r:embed="rId7" cstate="print"/>
          <a:srcRect/>
          <a:stretch>
            <a:fillRect/>
          </a:stretch>
        </p:blipFill>
        <p:spPr bwMode="auto">
          <a:xfrm>
            <a:off x="7162800" y="2057400"/>
            <a:ext cx="1498600" cy="2506663"/>
          </a:xfrm>
          <a:prstGeom prst="rect">
            <a:avLst/>
          </a:prstGeom>
          <a:noFill/>
        </p:spPr>
      </p:pic>
      <p:pic>
        <p:nvPicPr>
          <p:cNvPr id="34824" name="Picture 8" descr="c:\Program Files\Common Files\Microsoft Shared\Clipart\cagcat50\PE01616_.wmf"/>
          <p:cNvPicPr>
            <a:picLocks noChangeAspect="1" noChangeArrowheads="1"/>
          </p:cNvPicPr>
          <p:nvPr/>
        </p:nvPicPr>
        <p:blipFill>
          <a:blip r:embed="rId8" cstate="print"/>
          <a:srcRect/>
          <a:stretch>
            <a:fillRect/>
          </a:stretch>
        </p:blipFill>
        <p:spPr bwMode="auto">
          <a:xfrm>
            <a:off x="2819400" y="3429000"/>
            <a:ext cx="2840038" cy="2663825"/>
          </a:xfrm>
          <a:prstGeom prst="rect">
            <a:avLst/>
          </a:prstGeom>
          <a:noFill/>
        </p:spPr>
      </p:pic>
      <p:sp>
        <p:nvSpPr>
          <p:cNvPr id="34825" name="Text Box 9"/>
          <p:cNvSpPr txBox="1">
            <a:spLocks noChangeArrowheads="1"/>
          </p:cNvSpPr>
          <p:nvPr/>
        </p:nvSpPr>
        <p:spPr bwMode="auto">
          <a:xfrm>
            <a:off x="1828800" y="6262687"/>
            <a:ext cx="3352800" cy="384721"/>
          </a:xfrm>
          <a:prstGeom prst="rect">
            <a:avLst/>
          </a:prstGeom>
          <a:noFill/>
          <a:ln w="9525">
            <a:noFill/>
            <a:miter lim="800000"/>
            <a:headEnd/>
            <a:tailEnd/>
          </a:ln>
          <a:effectLst/>
        </p:spPr>
        <p:txBody>
          <a:bodyPr wrap="square">
            <a:spAutoFit/>
          </a:bodyPr>
          <a:lstStyle/>
          <a:p>
            <a:pPr>
              <a:spcBef>
                <a:spcPct val="50000"/>
              </a:spcBef>
            </a:pPr>
            <a:r>
              <a:rPr lang="en-US" sz="1900" i="1" dirty="0"/>
              <a:t>Try measuring posture</a:t>
            </a:r>
            <a:r>
              <a:rPr lang="en-US" sz="1800" i="1" dirty="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28600"/>
            <a:ext cx="7924800" cy="1676400"/>
          </a:xfrm>
        </p:spPr>
        <p:txBody>
          <a:bodyPr/>
          <a:lstStyle/>
          <a:p>
            <a:r>
              <a:rPr lang="en-US"/>
              <a:t>If You Must Measure Posture</a:t>
            </a:r>
            <a:br>
              <a:rPr lang="en-US"/>
            </a:br>
            <a:r>
              <a:rPr lang="en-US" sz="3600" b="1" i="1"/>
              <a:t>Try Using Stick Figure Comparisons</a:t>
            </a:r>
          </a:p>
        </p:txBody>
      </p:sp>
      <p:grpSp>
        <p:nvGrpSpPr>
          <p:cNvPr id="35850" name="Group 10"/>
          <p:cNvGrpSpPr>
            <a:grpSpLocks/>
          </p:cNvGrpSpPr>
          <p:nvPr/>
        </p:nvGrpSpPr>
        <p:grpSpPr bwMode="auto">
          <a:xfrm>
            <a:off x="457200" y="2667000"/>
            <a:ext cx="1371600" cy="3352800"/>
            <a:chOff x="912" y="1632"/>
            <a:chExt cx="864" cy="2112"/>
          </a:xfrm>
        </p:grpSpPr>
        <p:sp>
          <p:nvSpPr>
            <p:cNvPr id="35843" name="Oval 3"/>
            <p:cNvSpPr>
              <a:spLocks noChangeArrowheads="1"/>
            </p:cNvSpPr>
            <p:nvPr/>
          </p:nvSpPr>
          <p:spPr bwMode="auto">
            <a:xfrm>
              <a:off x="912" y="1632"/>
              <a:ext cx="288" cy="2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44" name="Line 4"/>
            <p:cNvSpPr>
              <a:spLocks noChangeShapeType="1"/>
            </p:cNvSpPr>
            <p:nvPr/>
          </p:nvSpPr>
          <p:spPr bwMode="auto">
            <a:xfrm>
              <a:off x="1056" y="1920"/>
              <a:ext cx="0" cy="912"/>
            </a:xfrm>
            <a:prstGeom prst="line">
              <a:avLst/>
            </a:prstGeom>
            <a:noFill/>
            <a:ln w="9525">
              <a:solidFill>
                <a:schemeClr val="tx1"/>
              </a:solidFill>
              <a:round/>
              <a:headEnd/>
              <a:tailEnd/>
            </a:ln>
            <a:effectLst/>
          </p:spPr>
          <p:txBody>
            <a:bodyPr/>
            <a:lstStyle/>
            <a:p>
              <a:endParaRPr lang="en-US"/>
            </a:p>
          </p:txBody>
        </p:sp>
        <p:sp>
          <p:nvSpPr>
            <p:cNvPr id="35845" name="Line 5"/>
            <p:cNvSpPr>
              <a:spLocks noChangeShapeType="1"/>
            </p:cNvSpPr>
            <p:nvPr/>
          </p:nvSpPr>
          <p:spPr bwMode="auto">
            <a:xfrm>
              <a:off x="1056" y="2832"/>
              <a:ext cx="0" cy="912"/>
            </a:xfrm>
            <a:prstGeom prst="line">
              <a:avLst/>
            </a:prstGeom>
            <a:noFill/>
            <a:ln w="9525">
              <a:solidFill>
                <a:schemeClr val="tx1"/>
              </a:solidFill>
              <a:round/>
              <a:headEnd/>
              <a:tailEnd/>
            </a:ln>
            <a:effectLst/>
          </p:spPr>
          <p:txBody>
            <a:bodyPr/>
            <a:lstStyle/>
            <a:p>
              <a:endParaRPr lang="en-US"/>
            </a:p>
          </p:txBody>
        </p:sp>
        <p:sp>
          <p:nvSpPr>
            <p:cNvPr id="35846" name="Line 6"/>
            <p:cNvSpPr>
              <a:spLocks noChangeShapeType="1"/>
            </p:cNvSpPr>
            <p:nvPr/>
          </p:nvSpPr>
          <p:spPr bwMode="auto">
            <a:xfrm>
              <a:off x="1056" y="3744"/>
              <a:ext cx="240" cy="0"/>
            </a:xfrm>
            <a:prstGeom prst="line">
              <a:avLst/>
            </a:prstGeom>
            <a:noFill/>
            <a:ln w="9525">
              <a:solidFill>
                <a:schemeClr val="tx1"/>
              </a:solidFill>
              <a:round/>
              <a:headEnd/>
              <a:tailEnd/>
            </a:ln>
            <a:effectLst/>
          </p:spPr>
          <p:txBody>
            <a:bodyPr/>
            <a:lstStyle/>
            <a:p>
              <a:endParaRPr lang="en-US"/>
            </a:p>
          </p:txBody>
        </p:sp>
        <p:sp>
          <p:nvSpPr>
            <p:cNvPr id="35847" name="Line 7"/>
            <p:cNvSpPr>
              <a:spLocks noChangeShapeType="1"/>
            </p:cNvSpPr>
            <p:nvPr/>
          </p:nvSpPr>
          <p:spPr bwMode="auto">
            <a:xfrm>
              <a:off x="1056" y="2016"/>
              <a:ext cx="288" cy="384"/>
            </a:xfrm>
            <a:prstGeom prst="line">
              <a:avLst/>
            </a:prstGeom>
            <a:noFill/>
            <a:ln w="9525">
              <a:solidFill>
                <a:schemeClr val="tx1"/>
              </a:solidFill>
              <a:round/>
              <a:headEnd/>
              <a:tailEnd/>
            </a:ln>
            <a:effectLst/>
          </p:spPr>
          <p:txBody>
            <a:bodyPr/>
            <a:lstStyle/>
            <a:p>
              <a:endParaRPr lang="en-US"/>
            </a:p>
          </p:txBody>
        </p:sp>
        <p:sp>
          <p:nvSpPr>
            <p:cNvPr id="35848" name="Line 8"/>
            <p:cNvSpPr>
              <a:spLocks noChangeShapeType="1"/>
            </p:cNvSpPr>
            <p:nvPr/>
          </p:nvSpPr>
          <p:spPr bwMode="auto">
            <a:xfrm>
              <a:off x="1344" y="2400"/>
              <a:ext cx="288" cy="384"/>
            </a:xfrm>
            <a:prstGeom prst="line">
              <a:avLst/>
            </a:prstGeom>
            <a:noFill/>
            <a:ln w="9525">
              <a:solidFill>
                <a:schemeClr val="tx1"/>
              </a:solidFill>
              <a:round/>
              <a:headEnd/>
              <a:tailEnd/>
            </a:ln>
            <a:effectLst/>
          </p:spPr>
          <p:txBody>
            <a:bodyPr/>
            <a:lstStyle/>
            <a:p>
              <a:endParaRPr lang="en-US"/>
            </a:p>
          </p:txBody>
        </p:sp>
        <p:sp>
          <p:nvSpPr>
            <p:cNvPr id="35849" name="AutoShape 9"/>
            <p:cNvSpPr>
              <a:spLocks noChangeArrowheads="1"/>
            </p:cNvSpPr>
            <p:nvPr/>
          </p:nvSpPr>
          <p:spPr bwMode="auto">
            <a:xfrm rot="-2397453">
              <a:off x="1584" y="2736"/>
              <a:ext cx="192"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35854" name="Line 14"/>
          <p:cNvSpPr>
            <a:spLocks noChangeShapeType="1"/>
          </p:cNvSpPr>
          <p:nvPr/>
        </p:nvSpPr>
        <p:spPr bwMode="auto">
          <a:xfrm>
            <a:off x="2286000" y="4572000"/>
            <a:ext cx="0" cy="1447800"/>
          </a:xfrm>
          <a:prstGeom prst="line">
            <a:avLst/>
          </a:prstGeom>
          <a:noFill/>
          <a:ln w="9525">
            <a:solidFill>
              <a:schemeClr val="tx1"/>
            </a:solidFill>
            <a:round/>
            <a:headEnd/>
            <a:tailEnd/>
          </a:ln>
          <a:effectLst/>
        </p:spPr>
        <p:txBody>
          <a:bodyPr/>
          <a:lstStyle/>
          <a:p>
            <a:endParaRPr lang="en-US"/>
          </a:p>
        </p:txBody>
      </p:sp>
      <p:sp>
        <p:nvSpPr>
          <p:cNvPr id="35855" name="Line 15"/>
          <p:cNvSpPr>
            <a:spLocks noChangeShapeType="1"/>
          </p:cNvSpPr>
          <p:nvPr/>
        </p:nvSpPr>
        <p:spPr bwMode="auto">
          <a:xfrm>
            <a:off x="2286000" y="6019800"/>
            <a:ext cx="381000" cy="0"/>
          </a:xfrm>
          <a:prstGeom prst="line">
            <a:avLst/>
          </a:prstGeom>
          <a:noFill/>
          <a:ln w="9525">
            <a:solidFill>
              <a:schemeClr val="tx1"/>
            </a:solidFill>
            <a:round/>
            <a:headEnd/>
            <a:tailEnd/>
          </a:ln>
          <a:effectLst/>
        </p:spPr>
        <p:txBody>
          <a:bodyPr/>
          <a:lstStyle/>
          <a:p>
            <a:endParaRPr lang="en-US"/>
          </a:p>
        </p:txBody>
      </p:sp>
      <p:grpSp>
        <p:nvGrpSpPr>
          <p:cNvPr id="35875" name="Group 35"/>
          <p:cNvGrpSpPr>
            <a:grpSpLocks/>
          </p:cNvGrpSpPr>
          <p:nvPr/>
        </p:nvGrpSpPr>
        <p:grpSpPr bwMode="auto">
          <a:xfrm rot="2208276">
            <a:off x="2438400" y="3124200"/>
            <a:ext cx="1371600" cy="2057400"/>
            <a:chOff x="1296" y="1680"/>
            <a:chExt cx="864" cy="1296"/>
          </a:xfrm>
        </p:grpSpPr>
        <p:sp>
          <p:nvSpPr>
            <p:cNvPr id="35852" name="Oval 12"/>
            <p:cNvSpPr>
              <a:spLocks noChangeArrowheads="1"/>
            </p:cNvSpPr>
            <p:nvPr/>
          </p:nvSpPr>
          <p:spPr bwMode="auto">
            <a:xfrm>
              <a:off x="1296" y="1680"/>
              <a:ext cx="288" cy="2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53" name="Line 13"/>
            <p:cNvSpPr>
              <a:spLocks noChangeShapeType="1"/>
            </p:cNvSpPr>
            <p:nvPr/>
          </p:nvSpPr>
          <p:spPr bwMode="auto">
            <a:xfrm>
              <a:off x="1440" y="1968"/>
              <a:ext cx="0" cy="912"/>
            </a:xfrm>
            <a:prstGeom prst="line">
              <a:avLst/>
            </a:prstGeom>
            <a:noFill/>
            <a:ln w="9525">
              <a:solidFill>
                <a:schemeClr val="tx1"/>
              </a:solidFill>
              <a:round/>
              <a:headEnd/>
              <a:tailEnd/>
            </a:ln>
            <a:effectLst/>
          </p:spPr>
          <p:txBody>
            <a:bodyPr/>
            <a:lstStyle/>
            <a:p>
              <a:endParaRPr lang="en-US"/>
            </a:p>
          </p:txBody>
        </p:sp>
        <p:sp>
          <p:nvSpPr>
            <p:cNvPr id="35856" name="Line 16"/>
            <p:cNvSpPr>
              <a:spLocks noChangeShapeType="1"/>
            </p:cNvSpPr>
            <p:nvPr/>
          </p:nvSpPr>
          <p:spPr bwMode="auto">
            <a:xfrm>
              <a:off x="1440" y="2064"/>
              <a:ext cx="288" cy="384"/>
            </a:xfrm>
            <a:prstGeom prst="line">
              <a:avLst/>
            </a:prstGeom>
            <a:noFill/>
            <a:ln w="9525">
              <a:solidFill>
                <a:schemeClr val="tx1"/>
              </a:solidFill>
              <a:round/>
              <a:headEnd/>
              <a:tailEnd/>
            </a:ln>
            <a:effectLst/>
          </p:spPr>
          <p:txBody>
            <a:bodyPr/>
            <a:lstStyle/>
            <a:p>
              <a:endParaRPr lang="en-US"/>
            </a:p>
          </p:txBody>
        </p:sp>
        <p:sp>
          <p:nvSpPr>
            <p:cNvPr id="35857" name="Line 17"/>
            <p:cNvSpPr>
              <a:spLocks noChangeShapeType="1"/>
            </p:cNvSpPr>
            <p:nvPr/>
          </p:nvSpPr>
          <p:spPr bwMode="auto">
            <a:xfrm>
              <a:off x="1728" y="2448"/>
              <a:ext cx="288" cy="384"/>
            </a:xfrm>
            <a:prstGeom prst="line">
              <a:avLst/>
            </a:prstGeom>
            <a:noFill/>
            <a:ln w="9525">
              <a:solidFill>
                <a:schemeClr val="tx1"/>
              </a:solidFill>
              <a:round/>
              <a:headEnd/>
              <a:tailEnd/>
            </a:ln>
            <a:effectLst/>
          </p:spPr>
          <p:txBody>
            <a:bodyPr/>
            <a:lstStyle/>
            <a:p>
              <a:endParaRPr lang="en-US"/>
            </a:p>
          </p:txBody>
        </p:sp>
        <p:sp>
          <p:nvSpPr>
            <p:cNvPr id="35858" name="AutoShape 18"/>
            <p:cNvSpPr>
              <a:spLocks noChangeArrowheads="1"/>
            </p:cNvSpPr>
            <p:nvPr/>
          </p:nvSpPr>
          <p:spPr bwMode="auto">
            <a:xfrm rot="-2397453">
              <a:off x="1968" y="2784"/>
              <a:ext cx="192"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35860" name="Oval 20"/>
          <p:cNvSpPr>
            <a:spLocks noChangeArrowheads="1"/>
          </p:cNvSpPr>
          <p:nvPr/>
        </p:nvSpPr>
        <p:spPr bwMode="auto">
          <a:xfrm>
            <a:off x="6934200" y="2819400"/>
            <a:ext cx="45720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61" name="Line 21"/>
          <p:cNvSpPr>
            <a:spLocks noChangeShapeType="1"/>
          </p:cNvSpPr>
          <p:nvPr/>
        </p:nvSpPr>
        <p:spPr bwMode="auto">
          <a:xfrm>
            <a:off x="7162800" y="3276600"/>
            <a:ext cx="0" cy="1447800"/>
          </a:xfrm>
          <a:prstGeom prst="line">
            <a:avLst/>
          </a:prstGeom>
          <a:noFill/>
          <a:ln w="9525">
            <a:solidFill>
              <a:schemeClr val="tx1"/>
            </a:solidFill>
            <a:round/>
            <a:headEnd/>
            <a:tailEnd/>
          </a:ln>
          <a:effectLst/>
        </p:spPr>
        <p:txBody>
          <a:bodyPr/>
          <a:lstStyle/>
          <a:p>
            <a:endParaRPr lang="en-US"/>
          </a:p>
        </p:txBody>
      </p:sp>
      <p:sp>
        <p:nvSpPr>
          <p:cNvPr id="35862" name="Line 22"/>
          <p:cNvSpPr>
            <a:spLocks noChangeShapeType="1"/>
          </p:cNvSpPr>
          <p:nvPr/>
        </p:nvSpPr>
        <p:spPr bwMode="auto">
          <a:xfrm>
            <a:off x="7162800" y="4724400"/>
            <a:ext cx="0" cy="1447800"/>
          </a:xfrm>
          <a:prstGeom prst="line">
            <a:avLst/>
          </a:prstGeom>
          <a:noFill/>
          <a:ln w="9525">
            <a:solidFill>
              <a:schemeClr val="tx1"/>
            </a:solidFill>
            <a:round/>
            <a:headEnd/>
            <a:tailEnd/>
          </a:ln>
          <a:effectLst/>
        </p:spPr>
        <p:txBody>
          <a:bodyPr/>
          <a:lstStyle/>
          <a:p>
            <a:endParaRPr lang="en-US"/>
          </a:p>
        </p:txBody>
      </p:sp>
      <p:sp>
        <p:nvSpPr>
          <p:cNvPr id="35863" name="Line 23"/>
          <p:cNvSpPr>
            <a:spLocks noChangeShapeType="1"/>
          </p:cNvSpPr>
          <p:nvPr/>
        </p:nvSpPr>
        <p:spPr bwMode="auto">
          <a:xfrm>
            <a:off x="7162800" y="6172200"/>
            <a:ext cx="381000" cy="0"/>
          </a:xfrm>
          <a:prstGeom prst="line">
            <a:avLst/>
          </a:prstGeom>
          <a:noFill/>
          <a:ln w="9525">
            <a:solidFill>
              <a:schemeClr val="tx1"/>
            </a:solidFill>
            <a:round/>
            <a:headEnd/>
            <a:tailEnd/>
          </a:ln>
          <a:effectLst/>
        </p:spPr>
        <p:txBody>
          <a:bodyPr/>
          <a:lstStyle/>
          <a:p>
            <a:endParaRPr lang="en-US"/>
          </a:p>
        </p:txBody>
      </p:sp>
      <p:sp>
        <p:nvSpPr>
          <p:cNvPr id="35864" name="Line 24"/>
          <p:cNvSpPr>
            <a:spLocks noChangeShapeType="1"/>
          </p:cNvSpPr>
          <p:nvPr/>
        </p:nvSpPr>
        <p:spPr bwMode="auto">
          <a:xfrm>
            <a:off x="7162800" y="3429000"/>
            <a:ext cx="838200" cy="228600"/>
          </a:xfrm>
          <a:prstGeom prst="line">
            <a:avLst/>
          </a:prstGeom>
          <a:noFill/>
          <a:ln w="9525">
            <a:solidFill>
              <a:schemeClr val="tx1"/>
            </a:solidFill>
            <a:round/>
            <a:headEnd/>
            <a:tailEnd/>
          </a:ln>
          <a:effectLst/>
        </p:spPr>
        <p:txBody>
          <a:bodyPr/>
          <a:lstStyle/>
          <a:p>
            <a:endParaRPr lang="en-US"/>
          </a:p>
        </p:txBody>
      </p:sp>
      <p:sp>
        <p:nvSpPr>
          <p:cNvPr id="35865" name="Line 25"/>
          <p:cNvSpPr>
            <a:spLocks noChangeShapeType="1"/>
          </p:cNvSpPr>
          <p:nvPr/>
        </p:nvSpPr>
        <p:spPr bwMode="auto">
          <a:xfrm flipV="1">
            <a:off x="8001000" y="3048000"/>
            <a:ext cx="381000" cy="609600"/>
          </a:xfrm>
          <a:prstGeom prst="line">
            <a:avLst/>
          </a:prstGeom>
          <a:noFill/>
          <a:ln w="9525">
            <a:solidFill>
              <a:schemeClr val="tx1"/>
            </a:solidFill>
            <a:round/>
            <a:headEnd/>
            <a:tailEnd/>
          </a:ln>
          <a:effectLst/>
        </p:spPr>
        <p:txBody>
          <a:bodyPr/>
          <a:lstStyle/>
          <a:p>
            <a:endParaRPr lang="en-US"/>
          </a:p>
        </p:txBody>
      </p:sp>
      <p:sp>
        <p:nvSpPr>
          <p:cNvPr id="35866" name="AutoShape 26"/>
          <p:cNvSpPr>
            <a:spLocks noChangeArrowheads="1"/>
          </p:cNvSpPr>
          <p:nvPr/>
        </p:nvSpPr>
        <p:spPr bwMode="auto">
          <a:xfrm rot="12537723">
            <a:off x="8305800" y="2743200"/>
            <a:ext cx="304800" cy="3048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nvGrpSpPr>
          <p:cNvPr id="35867" name="Group 27"/>
          <p:cNvGrpSpPr>
            <a:grpSpLocks/>
          </p:cNvGrpSpPr>
          <p:nvPr/>
        </p:nvGrpSpPr>
        <p:grpSpPr bwMode="auto">
          <a:xfrm>
            <a:off x="5638800" y="2819400"/>
            <a:ext cx="1371600" cy="3352800"/>
            <a:chOff x="912" y="1632"/>
            <a:chExt cx="864" cy="2112"/>
          </a:xfrm>
        </p:grpSpPr>
        <p:sp>
          <p:nvSpPr>
            <p:cNvPr id="35868" name="Oval 28"/>
            <p:cNvSpPr>
              <a:spLocks noChangeArrowheads="1"/>
            </p:cNvSpPr>
            <p:nvPr/>
          </p:nvSpPr>
          <p:spPr bwMode="auto">
            <a:xfrm>
              <a:off x="912" y="1632"/>
              <a:ext cx="288" cy="288"/>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69" name="Line 29"/>
            <p:cNvSpPr>
              <a:spLocks noChangeShapeType="1"/>
            </p:cNvSpPr>
            <p:nvPr/>
          </p:nvSpPr>
          <p:spPr bwMode="auto">
            <a:xfrm>
              <a:off x="1056" y="1920"/>
              <a:ext cx="0" cy="912"/>
            </a:xfrm>
            <a:prstGeom prst="line">
              <a:avLst/>
            </a:prstGeom>
            <a:noFill/>
            <a:ln w="9525">
              <a:solidFill>
                <a:schemeClr val="tx1"/>
              </a:solidFill>
              <a:round/>
              <a:headEnd/>
              <a:tailEnd/>
            </a:ln>
            <a:effectLst/>
          </p:spPr>
          <p:txBody>
            <a:bodyPr/>
            <a:lstStyle/>
            <a:p>
              <a:endParaRPr lang="en-US"/>
            </a:p>
          </p:txBody>
        </p:sp>
        <p:sp>
          <p:nvSpPr>
            <p:cNvPr id="35870" name="Line 30"/>
            <p:cNvSpPr>
              <a:spLocks noChangeShapeType="1"/>
            </p:cNvSpPr>
            <p:nvPr/>
          </p:nvSpPr>
          <p:spPr bwMode="auto">
            <a:xfrm>
              <a:off x="1056" y="2832"/>
              <a:ext cx="0" cy="912"/>
            </a:xfrm>
            <a:prstGeom prst="line">
              <a:avLst/>
            </a:prstGeom>
            <a:noFill/>
            <a:ln w="9525">
              <a:solidFill>
                <a:schemeClr val="tx1"/>
              </a:solidFill>
              <a:round/>
              <a:headEnd/>
              <a:tailEnd/>
            </a:ln>
            <a:effectLst/>
          </p:spPr>
          <p:txBody>
            <a:bodyPr/>
            <a:lstStyle/>
            <a:p>
              <a:endParaRPr lang="en-US"/>
            </a:p>
          </p:txBody>
        </p:sp>
        <p:sp>
          <p:nvSpPr>
            <p:cNvPr id="35871" name="Line 31"/>
            <p:cNvSpPr>
              <a:spLocks noChangeShapeType="1"/>
            </p:cNvSpPr>
            <p:nvPr/>
          </p:nvSpPr>
          <p:spPr bwMode="auto">
            <a:xfrm>
              <a:off x="1056" y="3744"/>
              <a:ext cx="240" cy="0"/>
            </a:xfrm>
            <a:prstGeom prst="line">
              <a:avLst/>
            </a:prstGeom>
            <a:noFill/>
            <a:ln w="9525">
              <a:solidFill>
                <a:schemeClr val="tx1"/>
              </a:solidFill>
              <a:round/>
              <a:headEnd/>
              <a:tailEnd/>
            </a:ln>
            <a:effectLst/>
          </p:spPr>
          <p:txBody>
            <a:bodyPr/>
            <a:lstStyle/>
            <a:p>
              <a:endParaRPr lang="en-US"/>
            </a:p>
          </p:txBody>
        </p:sp>
        <p:sp>
          <p:nvSpPr>
            <p:cNvPr id="35872" name="Line 32"/>
            <p:cNvSpPr>
              <a:spLocks noChangeShapeType="1"/>
            </p:cNvSpPr>
            <p:nvPr/>
          </p:nvSpPr>
          <p:spPr bwMode="auto">
            <a:xfrm>
              <a:off x="1056" y="2016"/>
              <a:ext cx="288" cy="384"/>
            </a:xfrm>
            <a:prstGeom prst="line">
              <a:avLst/>
            </a:prstGeom>
            <a:noFill/>
            <a:ln w="9525">
              <a:solidFill>
                <a:schemeClr val="tx1"/>
              </a:solidFill>
              <a:round/>
              <a:headEnd/>
              <a:tailEnd/>
            </a:ln>
            <a:effectLst/>
          </p:spPr>
          <p:txBody>
            <a:bodyPr/>
            <a:lstStyle/>
            <a:p>
              <a:endParaRPr lang="en-US"/>
            </a:p>
          </p:txBody>
        </p:sp>
        <p:sp>
          <p:nvSpPr>
            <p:cNvPr id="35873" name="Line 33"/>
            <p:cNvSpPr>
              <a:spLocks noChangeShapeType="1"/>
            </p:cNvSpPr>
            <p:nvPr/>
          </p:nvSpPr>
          <p:spPr bwMode="auto">
            <a:xfrm>
              <a:off x="1344" y="2400"/>
              <a:ext cx="288" cy="384"/>
            </a:xfrm>
            <a:prstGeom prst="line">
              <a:avLst/>
            </a:prstGeom>
            <a:noFill/>
            <a:ln w="9525">
              <a:solidFill>
                <a:schemeClr val="tx1"/>
              </a:solidFill>
              <a:round/>
              <a:headEnd/>
              <a:tailEnd/>
            </a:ln>
            <a:effectLst/>
          </p:spPr>
          <p:txBody>
            <a:bodyPr/>
            <a:lstStyle/>
            <a:p>
              <a:endParaRPr lang="en-US"/>
            </a:p>
          </p:txBody>
        </p:sp>
        <p:sp>
          <p:nvSpPr>
            <p:cNvPr id="35874" name="AutoShape 34"/>
            <p:cNvSpPr>
              <a:spLocks noChangeArrowheads="1"/>
            </p:cNvSpPr>
            <p:nvPr/>
          </p:nvSpPr>
          <p:spPr bwMode="auto">
            <a:xfrm rot="-2397453">
              <a:off x="1584" y="2736"/>
              <a:ext cx="192" cy="192"/>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grpSp>
      <p:sp>
        <p:nvSpPr>
          <p:cNvPr id="35879" name="Line 39"/>
          <p:cNvSpPr>
            <a:spLocks noChangeShapeType="1"/>
          </p:cNvSpPr>
          <p:nvPr/>
        </p:nvSpPr>
        <p:spPr bwMode="auto">
          <a:xfrm>
            <a:off x="3657600" y="4648200"/>
            <a:ext cx="0" cy="1447800"/>
          </a:xfrm>
          <a:prstGeom prst="line">
            <a:avLst/>
          </a:prstGeom>
          <a:noFill/>
          <a:ln w="9525">
            <a:solidFill>
              <a:schemeClr val="tx1"/>
            </a:solidFill>
            <a:round/>
            <a:headEnd/>
            <a:tailEnd/>
          </a:ln>
          <a:effectLst/>
        </p:spPr>
        <p:txBody>
          <a:bodyPr/>
          <a:lstStyle/>
          <a:p>
            <a:endParaRPr lang="en-US"/>
          </a:p>
        </p:txBody>
      </p:sp>
      <p:sp>
        <p:nvSpPr>
          <p:cNvPr id="35880" name="Line 40"/>
          <p:cNvSpPr>
            <a:spLocks noChangeShapeType="1"/>
          </p:cNvSpPr>
          <p:nvPr/>
        </p:nvSpPr>
        <p:spPr bwMode="auto">
          <a:xfrm>
            <a:off x="3657600" y="6096000"/>
            <a:ext cx="381000" cy="0"/>
          </a:xfrm>
          <a:prstGeom prst="line">
            <a:avLst/>
          </a:prstGeom>
          <a:noFill/>
          <a:ln w="9525">
            <a:solidFill>
              <a:schemeClr val="tx1"/>
            </a:solidFill>
            <a:round/>
            <a:headEnd/>
            <a:tailEnd/>
          </a:ln>
          <a:effectLst/>
        </p:spPr>
        <p:txBody>
          <a:bodyPr/>
          <a:lstStyle/>
          <a:p>
            <a:endParaRPr lang="en-US"/>
          </a:p>
        </p:txBody>
      </p:sp>
      <p:sp>
        <p:nvSpPr>
          <p:cNvPr id="35882" name="Oval 42"/>
          <p:cNvSpPr>
            <a:spLocks noChangeArrowheads="1"/>
          </p:cNvSpPr>
          <p:nvPr/>
        </p:nvSpPr>
        <p:spPr bwMode="auto">
          <a:xfrm rot="3973541">
            <a:off x="4929188" y="3754438"/>
            <a:ext cx="457200" cy="457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83" name="Line 43"/>
          <p:cNvSpPr>
            <a:spLocks noChangeShapeType="1"/>
          </p:cNvSpPr>
          <p:nvPr/>
        </p:nvSpPr>
        <p:spPr bwMode="auto">
          <a:xfrm rot="3973541">
            <a:off x="4286250" y="3643313"/>
            <a:ext cx="0" cy="1447800"/>
          </a:xfrm>
          <a:prstGeom prst="line">
            <a:avLst/>
          </a:prstGeom>
          <a:noFill/>
          <a:ln w="9525">
            <a:solidFill>
              <a:schemeClr val="tx1"/>
            </a:solidFill>
            <a:round/>
            <a:headEnd/>
            <a:tailEnd/>
          </a:ln>
          <a:effectLst/>
        </p:spPr>
        <p:txBody>
          <a:bodyPr/>
          <a:lstStyle/>
          <a:p>
            <a:endParaRPr lang="en-US"/>
          </a:p>
        </p:txBody>
      </p:sp>
      <p:sp>
        <p:nvSpPr>
          <p:cNvPr id="35884" name="Line 44"/>
          <p:cNvSpPr>
            <a:spLocks noChangeShapeType="1"/>
          </p:cNvSpPr>
          <p:nvPr/>
        </p:nvSpPr>
        <p:spPr bwMode="auto">
          <a:xfrm rot="3973541">
            <a:off x="4487863" y="4425950"/>
            <a:ext cx="838200" cy="368300"/>
          </a:xfrm>
          <a:prstGeom prst="line">
            <a:avLst/>
          </a:prstGeom>
          <a:noFill/>
          <a:ln w="9525">
            <a:solidFill>
              <a:schemeClr val="tx1"/>
            </a:solidFill>
            <a:round/>
            <a:headEnd/>
            <a:tailEnd/>
          </a:ln>
          <a:effectLst/>
        </p:spPr>
        <p:txBody>
          <a:bodyPr/>
          <a:lstStyle/>
          <a:p>
            <a:endParaRPr lang="en-US"/>
          </a:p>
        </p:txBody>
      </p:sp>
      <p:sp>
        <p:nvSpPr>
          <p:cNvPr id="35885" name="Line 45"/>
          <p:cNvSpPr>
            <a:spLocks noChangeShapeType="1"/>
          </p:cNvSpPr>
          <p:nvPr/>
        </p:nvSpPr>
        <p:spPr bwMode="auto">
          <a:xfrm rot="3973541">
            <a:off x="4390232" y="5364956"/>
            <a:ext cx="985838" cy="441325"/>
          </a:xfrm>
          <a:prstGeom prst="line">
            <a:avLst/>
          </a:prstGeom>
          <a:noFill/>
          <a:ln w="9525">
            <a:solidFill>
              <a:schemeClr val="tx1"/>
            </a:solidFill>
            <a:round/>
            <a:headEnd/>
            <a:tailEnd/>
          </a:ln>
          <a:effectLst/>
        </p:spPr>
        <p:txBody>
          <a:bodyPr/>
          <a:lstStyle/>
          <a:p>
            <a:endParaRPr lang="en-US"/>
          </a:p>
        </p:txBody>
      </p:sp>
      <p:sp>
        <p:nvSpPr>
          <p:cNvPr id="35886" name="AutoShape 46"/>
          <p:cNvSpPr>
            <a:spLocks noChangeArrowheads="1"/>
          </p:cNvSpPr>
          <p:nvPr/>
        </p:nvSpPr>
        <p:spPr bwMode="auto">
          <a:xfrm rot="-2492184">
            <a:off x="4800600" y="5867400"/>
            <a:ext cx="304800" cy="3048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43" name="Footer Placeholder 42"/>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But!</a:t>
            </a:r>
            <a:endParaRPr lang="en-US"/>
          </a:p>
        </p:txBody>
      </p:sp>
      <p:sp>
        <p:nvSpPr>
          <p:cNvPr id="36867" name="Rectangle 3"/>
          <p:cNvSpPr>
            <a:spLocks noGrp="1" noChangeArrowheads="1"/>
          </p:cNvSpPr>
          <p:nvPr>
            <p:ph sz="quarter" idx="1"/>
          </p:nvPr>
        </p:nvSpPr>
        <p:spPr/>
        <p:txBody>
          <a:bodyPr/>
          <a:lstStyle/>
          <a:p>
            <a:r>
              <a:rPr lang="en-US" smtClean="0"/>
              <a:t>Can you really tell the difference between hip angle and lumbar spine angle?</a:t>
            </a:r>
          </a:p>
          <a:p>
            <a:r>
              <a:rPr lang="en-US" smtClean="0"/>
              <a:t>Can you measure shoulder girdle elevation and scapular rotation?</a:t>
            </a:r>
          </a:p>
          <a:p>
            <a:r>
              <a:rPr lang="en-US" smtClean="0"/>
              <a:t>Can you measure the combined wrist flexion / ulnar deviation angle?</a:t>
            </a:r>
          </a:p>
          <a:p>
            <a:r>
              <a:rPr lang="en-US" smtClean="0"/>
              <a:t>Can you measure the effect of anthropometric variation on joint angle?</a:t>
            </a:r>
          </a:p>
          <a:p>
            <a:endParaRPr lang="en-US"/>
          </a:p>
        </p:txBody>
      </p:sp>
      <p:sp>
        <p:nvSpPr>
          <p:cNvPr id="36868" name="Text Box 4"/>
          <p:cNvSpPr txBox="1">
            <a:spLocks noChangeArrowheads="1"/>
          </p:cNvSpPr>
          <p:nvPr/>
        </p:nvSpPr>
        <p:spPr bwMode="auto">
          <a:xfrm>
            <a:off x="1524000" y="5257800"/>
            <a:ext cx="5334000" cy="822325"/>
          </a:xfrm>
          <a:prstGeom prst="rect">
            <a:avLst/>
          </a:prstGeom>
          <a:noFill/>
          <a:ln w="9525">
            <a:noFill/>
            <a:miter lim="800000"/>
            <a:headEnd/>
            <a:tailEnd/>
          </a:ln>
          <a:effectLst/>
        </p:spPr>
        <p:txBody>
          <a:bodyPr>
            <a:spAutoFit/>
          </a:bodyPr>
          <a:lstStyle/>
          <a:p>
            <a:pPr algn="ctr">
              <a:spcBef>
                <a:spcPct val="50000"/>
              </a:spcBef>
            </a:pPr>
            <a:r>
              <a:rPr lang="en-US" i="1"/>
              <a:t>Remember, ergonomists should measure what they can change</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4754" name="Picture 2" descr="c:\Program Files\Common Files\Microsoft Shared\Clipart\cagcat50\PE02002_.wmf"/>
          <p:cNvPicPr>
            <a:picLocks noChangeAspect="1" noChangeArrowheads="1"/>
          </p:cNvPicPr>
          <p:nvPr/>
        </p:nvPicPr>
        <p:blipFill>
          <a:blip r:embed="rId3" cstate="print"/>
          <a:srcRect/>
          <a:stretch>
            <a:fillRect/>
          </a:stretch>
        </p:blipFill>
        <p:spPr bwMode="auto">
          <a:xfrm>
            <a:off x="0" y="2895600"/>
            <a:ext cx="3082925" cy="3087688"/>
          </a:xfrm>
          <a:prstGeom prst="rect">
            <a:avLst/>
          </a:prstGeom>
          <a:noFill/>
        </p:spPr>
      </p:pic>
      <p:sp>
        <p:nvSpPr>
          <p:cNvPr id="74755" name="Rectangle 3"/>
          <p:cNvSpPr>
            <a:spLocks noChangeArrowheads="1"/>
          </p:cNvSpPr>
          <p:nvPr/>
        </p:nvSpPr>
        <p:spPr bwMode="auto">
          <a:xfrm>
            <a:off x="381000" y="152400"/>
            <a:ext cx="8763000" cy="1143000"/>
          </a:xfrm>
          <a:prstGeom prst="rect">
            <a:avLst/>
          </a:prstGeom>
          <a:noFill/>
          <a:ln w="9525">
            <a:noFill/>
            <a:miter lim="800000"/>
            <a:headEnd/>
            <a:tailEnd/>
          </a:ln>
          <a:effectLst/>
        </p:spPr>
        <p:txBody>
          <a:bodyPr anchor="ctr"/>
          <a:lstStyle/>
          <a:p>
            <a:pPr algn="ctr"/>
            <a:r>
              <a:rPr lang="en-US" sz="4400">
                <a:solidFill>
                  <a:schemeClr val="tx2"/>
                </a:solidFill>
              </a:rPr>
              <a:t>Spatial Factors</a:t>
            </a:r>
            <a:br>
              <a:rPr lang="en-US" sz="4400">
                <a:solidFill>
                  <a:schemeClr val="tx2"/>
                </a:solidFill>
              </a:rPr>
            </a:br>
            <a:r>
              <a:rPr lang="en-US" sz="2800" i="1">
                <a:solidFill>
                  <a:schemeClr val="tx2"/>
                </a:solidFill>
              </a:rPr>
              <a:t>(Record Those Dimensions That the Engineer Can Change)</a:t>
            </a:r>
          </a:p>
        </p:txBody>
      </p:sp>
      <p:sp>
        <p:nvSpPr>
          <p:cNvPr id="74756" name="AutoShape 4"/>
          <p:cNvSpPr>
            <a:spLocks noChangeArrowheads="1"/>
          </p:cNvSpPr>
          <p:nvPr/>
        </p:nvSpPr>
        <p:spPr bwMode="auto">
          <a:xfrm>
            <a:off x="3048000" y="2971800"/>
            <a:ext cx="2057400" cy="1828800"/>
          </a:xfrm>
          <a:prstGeom prst="cube">
            <a:avLst>
              <a:gd name="adj"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74757" name="AutoShape 5"/>
          <p:cNvSpPr>
            <a:spLocks noChangeArrowheads="1"/>
          </p:cNvSpPr>
          <p:nvPr/>
        </p:nvSpPr>
        <p:spPr bwMode="auto">
          <a:xfrm>
            <a:off x="1447800" y="1676400"/>
            <a:ext cx="5562600" cy="4191000"/>
          </a:xfrm>
          <a:prstGeom prst="cube">
            <a:avLst>
              <a:gd name="adj" fmla="val 25000"/>
            </a:avLst>
          </a:prstGeom>
          <a:noFill/>
          <a:ln w="38100">
            <a:solidFill>
              <a:schemeClr val="tx1"/>
            </a:solidFill>
            <a:prstDash val="sysDot"/>
            <a:miter lim="800000"/>
            <a:headEnd/>
            <a:tailEnd/>
          </a:ln>
          <a:effectLst/>
        </p:spPr>
        <p:txBody>
          <a:bodyPr wrap="none" anchor="ctr"/>
          <a:lstStyle/>
          <a:p>
            <a:endParaRPr lang="en-US"/>
          </a:p>
        </p:txBody>
      </p:sp>
      <p:sp>
        <p:nvSpPr>
          <p:cNvPr id="74758" name="Line 6"/>
          <p:cNvSpPr>
            <a:spLocks noChangeShapeType="1"/>
          </p:cNvSpPr>
          <p:nvPr/>
        </p:nvSpPr>
        <p:spPr bwMode="auto">
          <a:xfrm flipV="1">
            <a:off x="4191000" y="4800600"/>
            <a:ext cx="0" cy="1066800"/>
          </a:xfrm>
          <a:prstGeom prst="line">
            <a:avLst/>
          </a:prstGeom>
          <a:noFill/>
          <a:ln w="9525">
            <a:solidFill>
              <a:schemeClr val="tx1"/>
            </a:solidFill>
            <a:prstDash val="sysDot"/>
            <a:round/>
            <a:headEnd/>
            <a:tailEnd type="triangle" w="med" len="med"/>
          </a:ln>
          <a:effectLst/>
        </p:spPr>
        <p:txBody>
          <a:bodyPr/>
          <a:lstStyle/>
          <a:p>
            <a:endParaRPr lang="en-US"/>
          </a:p>
        </p:txBody>
      </p:sp>
      <p:sp>
        <p:nvSpPr>
          <p:cNvPr id="74759" name="Text Box 7"/>
          <p:cNvSpPr txBox="1">
            <a:spLocks noChangeArrowheads="1"/>
          </p:cNvSpPr>
          <p:nvPr/>
        </p:nvSpPr>
        <p:spPr bwMode="auto">
          <a:xfrm>
            <a:off x="2590800" y="5181600"/>
            <a:ext cx="609600" cy="457200"/>
          </a:xfrm>
          <a:prstGeom prst="rect">
            <a:avLst/>
          </a:prstGeom>
          <a:noFill/>
          <a:ln w="9525">
            <a:noFill/>
            <a:miter lim="800000"/>
            <a:headEnd/>
            <a:tailEnd/>
          </a:ln>
          <a:effectLst/>
        </p:spPr>
        <p:txBody>
          <a:bodyPr>
            <a:spAutoFit/>
          </a:bodyPr>
          <a:lstStyle/>
          <a:p>
            <a:pPr algn="ctr">
              <a:spcBef>
                <a:spcPct val="50000"/>
              </a:spcBef>
            </a:pPr>
            <a:r>
              <a:rPr lang="en-US"/>
              <a:t>H</a:t>
            </a:r>
          </a:p>
        </p:txBody>
      </p:sp>
      <p:sp>
        <p:nvSpPr>
          <p:cNvPr id="74760" name="Oval 8"/>
          <p:cNvSpPr>
            <a:spLocks noChangeArrowheads="1"/>
          </p:cNvSpPr>
          <p:nvPr/>
        </p:nvSpPr>
        <p:spPr bwMode="auto">
          <a:xfrm>
            <a:off x="1295400" y="57150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61" name="Oval 9"/>
          <p:cNvSpPr>
            <a:spLocks noChangeArrowheads="1"/>
          </p:cNvSpPr>
          <p:nvPr/>
        </p:nvSpPr>
        <p:spPr bwMode="auto">
          <a:xfrm>
            <a:off x="3733800" y="39624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62" name="Line 10"/>
          <p:cNvSpPr>
            <a:spLocks noChangeShapeType="1"/>
          </p:cNvSpPr>
          <p:nvPr/>
        </p:nvSpPr>
        <p:spPr bwMode="auto">
          <a:xfrm>
            <a:off x="1524000" y="5638800"/>
            <a:ext cx="2362200"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74763" name="Text Box 11"/>
          <p:cNvSpPr txBox="1">
            <a:spLocks noChangeArrowheads="1"/>
          </p:cNvSpPr>
          <p:nvPr/>
        </p:nvSpPr>
        <p:spPr bwMode="auto">
          <a:xfrm>
            <a:off x="3962400" y="4267200"/>
            <a:ext cx="609600" cy="457200"/>
          </a:xfrm>
          <a:prstGeom prst="rect">
            <a:avLst/>
          </a:prstGeom>
          <a:noFill/>
          <a:ln w="9525">
            <a:noFill/>
            <a:miter lim="800000"/>
            <a:headEnd/>
            <a:tailEnd/>
          </a:ln>
          <a:effectLst/>
        </p:spPr>
        <p:txBody>
          <a:bodyPr>
            <a:spAutoFit/>
          </a:bodyPr>
          <a:lstStyle/>
          <a:p>
            <a:pPr algn="ctr">
              <a:spcBef>
                <a:spcPct val="50000"/>
              </a:spcBef>
            </a:pPr>
            <a:r>
              <a:rPr lang="en-US"/>
              <a:t>RS</a:t>
            </a:r>
          </a:p>
        </p:txBody>
      </p:sp>
      <p:sp>
        <p:nvSpPr>
          <p:cNvPr id="74764" name="Text Box 12"/>
          <p:cNvSpPr txBox="1">
            <a:spLocks noChangeArrowheads="1"/>
          </p:cNvSpPr>
          <p:nvPr/>
        </p:nvSpPr>
        <p:spPr bwMode="auto">
          <a:xfrm>
            <a:off x="2590800" y="3505200"/>
            <a:ext cx="609600" cy="457200"/>
          </a:xfrm>
          <a:prstGeom prst="rect">
            <a:avLst/>
          </a:prstGeom>
          <a:noFill/>
          <a:ln w="9525">
            <a:noFill/>
            <a:miter lim="800000"/>
            <a:headEnd/>
            <a:tailEnd/>
          </a:ln>
          <a:effectLst/>
        </p:spPr>
        <p:txBody>
          <a:bodyPr>
            <a:spAutoFit/>
          </a:bodyPr>
          <a:lstStyle/>
          <a:p>
            <a:pPr algn="ctr">
              <a:spcBef>
                <a:spcPct val="50000"/>
              </a:spcBef>
            </a:pPr>
            <a:r>
              <a:rPr lang="en-US"/>
              <a:t>F</a:t>
            </a:r>
          </a:p>
        </p:txBody>
      </p:sp>
      <p:sp>
        <p:nvSpPr>
          <p:cNvPr id="74765" name="Text Box 13"/>
          <p:cNvSpPr txBox="1">
            <a:spLocks noChangeArrowheads="1"/>
          </p:cNvSpPr>
          <p:nvPr/>
        </p:nvSpPr>
        <p:spPr bwMode="auto">
          <a:xfrm>
            <a:off x="3429000" y="4800600"/>
            <a:ext cx="609600" cy="457200"/>
          </a:xfrm>
          <a:prstGeom prst="rect">
            <a:avLst/>
          </a:prstGeom>
          <a:noFill/>
          <a:ln w="9525">
            <a:noFill/>
            <a:miter lim="800000"/>
            <a:headEnd/>
            <a:tailEnd/>
          </a:ln>
          <a:effectLst/>
        </p:spPr>
        <p:txBody>
          <a:bodyPr>
            <a:spAutoFit/>
          </a:bodyPr>
          <a:lstStyle/>
          <a:p>
            <a:pPr algn="ctr">
              <a:spcBef>
                <a:spcPct val="50000"/>
              </a:spcBef>
            </a:pPr>
            <a:r>
              <a:rPr lang="en-US"/>
              <a:t>U</a:t>
            </a:r>
          </a:p>
        </p:txBody>
      </p:sp>
      <p:sp>
        <p:nvSpPr>
          <p:cNvPr id="74766" name="Text Box 14"/>
          <p:cNvSpPr txBox="1">
            <a:spLocks noChangeArrowheads="1"/>
          </p:cNvSpPr>
          <p:nvPr/>
        </p:nvSpPr>
        <p:spPr bwMode="auto">
          <a:xfrm>
            <a:off x="4648200" y="3733800"/>
            <a:ext cx="609600" cy="457200"/>
          </a:xfrm>
          <a:prstGeom prst="rect">
            <a:avLst/>
          </a:prstGeom>
          <a:noFill/>
          <a:ln w="9525">
            <a:noFill/>
            <a:miter lim="800000"/>
            <a:headEnd/>
            <a:tailEnd/>
          </a:ln>
          <a:effectLst/>
        </p:spPr>
        <p:txBody>
          <a:bodyPr>
            <a:spAutoFit/>
          </a:bodyPr>
          <a:lstStyle/>
          <a:p>
            <a:pPr algn="ctr">
              <a:spcBef>
                <a:spcPct val="50000"/>
              </a:spcBef>
            </a:pPr>
            <a:r>
              <a:rPr lang="en-US"/>
              <a:t>B</a:t>
            </a:r>
          </a:p>
        </p:txBody>
      </p:sp>
      <p:sp>
        <p:nvSpPr>
          <p:cNvPr id="74767" name="Text Box 15"/>
          <p:cNvSpPr txBox="1">
            <a:spLocks noChangeArrowheads="1"/>
          </p:cNvSpPr>
          <p:nvPr/>
        </p:nvSpPr>
        <p:spPr bwMode="auto">
          <a:xfrm>
            <a:off x="3733800" y="2971800"/>
            <a:ext cx="609600" cy="457200"/>
          </a:xfrm>
          <a:prstGeom prst="rect">
            <a:avLst/>
          </a:prstGeom>
          <a:noFill/>
          <a:ln w="9525">
            <a:noFill/>
            <a:miter lim="800000"/>
            <a:headEnd/>
            <a:tailEnd/>
          </a:ln>
          <a:effectLst/>
        </p:spPr>
        <p:txBody>
          <a:bodyPr>
            <a:spAutoFit/>
          </a:bodyPr>
          <a:lstStyle/>
          <a:p>
            <a:pPr algn="ctr">
              <a:spcBef>
                <a:spcPct val="50000"/>
              </a:spcBef>
            </a:pPr>
            <a:r>
              <a:rPr lang="en-US"/>
              <a:t>T</a:t>
            </a:r>
          </a:p>
        </p:txBody>
      </p:sp>
      <p:sp>
        <p:nvSpPr>
          <p:cNvPr id="74768" name="Text Box 16"/>
          <p:cNvSpPr txBox="1">
            <a:spLocks noChangeArrowheads="1"/>
          </p:cNvSpPr>
          <p:nvPr/>
        </p:nvSpPr>
        <p:spPr bwMode="auto">
          <a:xfrm>
            <a:off x="4191000" y="5105400"/>
            <a:ext cx="609600" cy="457200"/>
          </a:xfrm>
          <a:prstGeom prst="rect">
            <a:avLst/>
          </a:prstGeom>
          <a:noFill/>
          <a:ln w="9525">
            <a:noFill/>
            <a:miter lim="800000"/>
            <a:headEnd/>
            <a:tailEnd/>
          </a:ln>
          <a:effectLst/>
        </p:spPr>
        <p:txBody>
          <a:bodyPr>
            <a:spAutoFit/>
          </a:bodyPr>
          <a:lstStyle/>
          <a:p>
            <a:pPr algn="ctr">
              <a:spcBef>
                <a:spcPct val="50000"/>
              </a:spcBef>
            </a:pPr>
            <a:r>
              <a:rPr lang="en-US"/>
              <a:t>V</a:t>
            </a:r>
          </a:p>
        </p:txBody>
      </p:sp>
      <p:sp>
        <p:nvSpPr>
          <p:cNvPr id="74769" name="Line 17"/>
          <p:cNvSpPr>
            <a:spLocks noChangeShapeType="1"/>
          </p:cNvSpPr>
          <p:nvPr/>
        </p:nvSpPr>
        <p:spPr bwMode="auto">
          <a:xfrm flipV="1">
            <a:off x="6172200" y="4953000"/>
            <a:ext cx="914400" cy="990600"/>
          </a:xfrm>
          <a:prstGeom prst="line">
            <a:avLst/>
          </a:prstGeom>
          <a:noFill/>
          <a:ln w="9525">
            <a:solidFill>
              <a:schemeClr val="tx1"/>
            </a:solidFill>
            <a:prstDash val="sysDot"/>
            <a:round/>
            <a:headEnd type="triangle" w="med" len="med"/>
            <a:tailEnd type="triangle" w="med" len="med"/>
          </a:ln>
          <a:effectLst/>
        </p:spPr>
        <p:txBody>
          <a:bodyPr/>
          <a:lstStyle/>
          <a:p>
            <a:endParaRPr lang="en-US"/>
          </a:p>
        </p:txBody>
      </p:sp>
      <p:sp>
        <p:nvSpPr>
          <p:cNvPr id="74770" name="Oval 18"/>
          <p:cNvSpPr>
            <a:spLocks noChangeArrowheads="1"/>
          </p:cNvSpPr>
          <p:nvPr/>
        </p:nvSpPr>
        <p:spPr bwMode="auto">
          <a:xfrm>
            <a:off x="6553200" y="5257800"/>
            <a:ext cx="228600" cy="228600"/>
          </a:xfrm>
          <a:prstGeom prst="ellipse">
            <a:avLst/>
          </a:prstGeom>
          <a:solidFill>
            <a:srgbClr val="FF3300"/>
          </a:solidFill>
          <a:ln w="9525">
            <a:solidFill>
              <a:schemeClr val="tx1"/>
            </a:solidFill>
            <a:round/>
            <a:headEnd/>
            <a:tailEnd/>
          </a:ln>
          <a:effectLst/>
        </p:spPr>
        <p:txBody>
          <a:bodyPr wrap="none" anchor="ctr"/>
          <a:lstStyle/>
          <a:p>
            <a:endParaRPr lang="en-US"/>
          </a:p>
        </p:txBody>
      </p:sp>
      <p:sp>
        <p:nvSpPr>
          <p:cNvPr id="74771" name="Text Box 19"/>
          <p:cNvSpPr txBox="1">
            <a:spLocks noChangeArrowheads="1"/>
          </p:cNvSpPr>
          <p:nvPr/>
        </p:nvSpPr>
        <p:spPr bwMode="auto">
          <a:xfrm>
            <a:off x="7010400" y="5029200"/>
            <a:ext cx="609600" cy="457200"/>
          </a:xfrm>
          <a:prstGeom prst="rect">
            <a:avLst/>
          </a:prstGeom>
          <a:noFill/>
          <a:ln w="9525">
            <a:noFill/>
            <a:miter lim="800000"/>
            <a:headEnd/>
            <a:tailEnd/>
          </a:ln>
          <a:effectLst/>
        </p:spPr>
        <p:txBody>
          <a:bodyPr>
            <a:spAutoFit/>
          </a:bodyPr>
          <a:lstStyle/>
          <a:p>
            <a:pPr algn="ctr">
              <a:spcBef>
                <a:spcPct val="50000"/>
              </a:spcBef>
            </a:pPr>
            <a:r>
              <a:rPr lang="en-US"/>
              <a:t>L</a:t>
            </a:r>
          </a:p>
        </p:txBody>
      </p:sp>
      <p:sp>
        <p:nvSpPr>
          <p:cNvPr id="74772" name="Text Box 20"/>
          <p:cNvSpPr txBox="1">
            <a:spLocks noChangeArrowheads="1"/>
          </p:cNvSpPr>
          <p:nvPr/>
        </p:nvSpPr>
        <p:spPr bwMode="auto">
          <a:xfrm>
            <a:off x="6172200" y="5867400"/>
            <a:ext cx="609600" cy="457200"/>
          </a:xfrm>
          <a:prstGeom prst="rect">
            <a:avLst/>
          </a:prstGeom>
          <a:noFill/>
          <a:ln w="9525">
            <a:noFill/>
            <a:miter lim="800000"/>
            <a:headEnd/>
            <a:tailEnd/>
          </a:ln>
          <a:effectLst/>
        </p:spPr>
        <p:txBody>
          <a:bodyPr>
            <a:spAutoFit/>
          </a:bodyPr>
          <a:lstStyle/>
          <a:p>
            <a:pPr algn="ctr">
              <a:spcBef>
                <a:spcPct val="50000"/>
              </a:spcBef>
            </a:pPr>
            <a:r>
              <a:rPr lang="en-US"/>
              <a:t>R</a:t>
            </a:r>
          </a:p>
        </p:txBody>
      </p:sp>
      <p:sp>
        <p:nvSpPr>
          <p:cNvPr id="23" name="Footer Placeholder 22"/>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0"/>
            <a:ext cx="7239000" cy="1143000"/>
          </a:xfrm>
        </p:spPr>
        <p:txBody>
          <a:bodyPr/>
          <a:lstStyle/>
          <a:p>
            <a:r>
              <a:rPr lang="en-US" dirty="0"/>
              <a:t>Movement</a:t>
            </a:r>
          </a:p>
        </p:txBody>
      </p:sp>
      <p:sp>
        <p:nvSpPr>
          <p:cNvPr id="37891" name="Rectangle 3"/>
          <p:cNvSpPr>
            <a:spLocks noGrp="1" noChangeArrowheads="1"/>
          </p:cNvSpPr>
          <p:nvPr>
            <p:ph sz="quarter" idx="1"/>
          </p:nvPr>
        </p:nvSpPr>
        <p:spPr>
          <a:xfrm>
            <a:off x="609600" y="1295400"/>
            <a:ext cx="5943600" cy="4114800"/>
          </a:xfrm>
        </p:spPr>
        <p:txBody>
          <a:bodyPr/>
          <a:lstStyle/>
          <a:p>
            <a:r>
              <a:rPr lang="en-US" sz="2400" dirty="0"/>
              <a:t>Movement (rather than posture) is what causes harm.</a:t>
            </a:r>
          </a:p>
          <a:p>
            <a:r>
              <a:rPr lang="en-US" sz="2400" dirty="0"/>
              <a:t>But movement is much more difficult to measure than posture.</a:t>
            </a:r>
          </a:p>
          <a:p>
            <a:pPr lvl="1"/>
            <a:r>
              <a:rPr lang="en-US" sz="2000" dirty="0"/>
              <a:t>It has elements of multiple joints, directions, speeds, accelerations and jerks.</a:t>
            </a:r>
          </a:p>
          <a:p>
            <a:r>
              <a:rPr lang="en-US" sz="2000" i="1" dirty="0"/>
              <a:t>Ballet choreographers use the </a:t>
            </a:r>
            <a:r>
              <a:rPr lang="en-US" sz="2000" i="1" dirty="0" err="1"/>
              <a:t>Laban</a:t>
            </a:r>
            <a:r>
              <a:rPr lang="en-US" sz="2000" i="1" dirty="0"/>
              <a:t> notation.</a:t>
            </a:r>
          </a:p>
          <a:p>
            <a:r>
              <a:rPr lang="en-US" sz="2000" i="1" dirty="0"/>
              <a:t>Physical therapists describe “functional patterns.”</a:t>
            </a:r>
          </a:p>
          <a:p>
            <a:r>
              <a:rPr lang="en-US" sz="2000" i="1" dirty="0"/>
              <a:t>The </a:t>
            </a:r>
            <a:r>
              <a:rPr lang="en-US" sz="2000" i="1" dirty="0" err="1"/>
              <a:t>UofMichigan</a:t>
            </a:r>
            <a:r>
              <a:rPr lang="en-US" sz="2000" i="1" dirty="0"/>
              <a:t> HUMOSIM project measures and models empirical motions.</a:t>
            </a:r>
          </a:p>
        </p:txBody>
      </p:sp>
      <p:pic>
        <p:nvPicPr>
          <p:cNvPr id="37892" name="Picture 4" descr="c:\Program Files\Common Files\Microsoft Shared\Clipart\cagcat50\PE01000_.wmf"/>
          <p:cNvPicPr>
            <a:picLocks noChangeAspect="1" noChangeArrowheads="1"/>
          </p:cNvPicPr>
          <p:nvPr/>
        </p:nvPicPr>
        <p:blipFill>
          <a:blip r:embed="rId3" cstate="print"/>
          <a:srcRect/>
          <a:stretch>
            <a:fillRect/>
          </a:stretch>
        </p:blipFill>
        <p:spPr bwMode="auto">
          <a:xfrm>
            <a:off x="6400800" y="990600"/>
            <a:ext cx="1089025" cy="1820863"/>
          </a:xfrm>
          <a:prstGeom prst="rect">
            <a:avLst/>
          </a:prstGeom>
          <a:noFill/>
        </p:spPr>
      </p:pic>
      <p:pic>
        <p:nvPicPr>
          <p:cNvPr id="37893" name="Picture 5" descr="c:\Program Files\Common Files\Microsoft Shared\Clipart\cagcat50\BD00010_.WMF"/>
          <p:cNvPicPr>
            <a:picLocks noChangeAspect="1" noChangeArrowheads="1"/>
          </p:cNvPicPr>
          <p:nvPr/>
        </p:nvPicPr>
        <p:blipFill>
          <a:blip r:embed="rId4" cstate="print"/>
          <a:srcRect/>
          <a:stretch>
            <a:fillRect/>
          </a:stretch>
        </p:blipFill>
        <p:spPr bwMode="auto">
          <a:xfrm>
            <a:off x="8023225" y="2209800"/>
            <a:ext cx="631825" cy="2420938"/>
          </a:xfrm>
          <a:prstGeom prst="rect">
            <a:avLst/>
          </a:prstGeom>
          <a:noFill/>
        </p:spPr>
      </p:pic>
      <p:pic>
        <p:nvPicPr>
          <p:cNvPr id="37894" name="Picture 6" descr="c:\Program Files\Common Files\Microsoft Shared\Clipart\cagcat50\BD00013_.WMF"/>
          <p:cNvPicPr>
            <a:picLocks noChangeAspect="1" noChangeArrowheads="1"/>
          </p:cNvPicPr>
          <p:nvPr/>
        </p:nvPicPr>
        <p:blipFill>
          <a:blip r:embed="rId5" cstate="print"/>
          <a:srcRect/>
          <a:stretch>
            <a:fillRect/>
          </a:stretch>
        </p:blipFill>
        <p:spPr bwMode="auto">
          <a:xfrm>
            <a:off x="6096000" y="4038600"/>
            <a:ext cx="1355725" cy="1916113"/>
          </a:xfrm>
          <a:prstGeom prst="rect">
            <a:avLst/>
          </a:prstGeom>
          <a:noFill/>
        </p:spPr>
      </p:pic>
      <p:sp>
        <p:nvSpPr>
          <p:cNvPr id="37895" name="Text Box 7"/>
          <p:cNvSpPr txBox="1">
            <a:spLocks noChangeArrowheads="1"/>
          </p:cNvSpPr>
          <p:nvPr/>
        </p:nvSpPr>
        <p:spPr bwMode="auto">
          <a:xfrm>
            <a:off x="304800" y="5105400"/>
            <a:ext cx="5410200" cy="1187450"/>
          </a:xfrm>
          <a:prstGeom prst="rect">
            <a:avLst/>
          </a:prstGeom>
          <a:noFill/>
          <a:ln w="9525">
            <a:noFill/>
            <a:miter lim="800000"/>
            <a:headEnd/>
            <a:tailEnd/>
          </a:ln>
          <a:effectLst/>
        </p:spPr>
        <p:txBody>
          <a:bodyPr>
            <a:spAutoFit/>
          </a:bodyPr>
          <a:lstStyle/>
          <a:p>
            <a:pPr algn="ctr">
              <a:spcBef>
                <a:spcPct val="50000"/>
              </a:spcBef>
            </a:pPr>
            <a:r>
              <a:rPr lang="en-US" b="1"/>
              <a:t>How can engineers affect human movement except by changing the spatial arrangements of objects?</a:t>
            </a:r>
          </a:p>
        </p:txBody>
      </p:sp>
      <p:sp>
        <p:nvSpPr>
          <p:cNvPr id="10" name="Footer Placeholder 9"/>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7" name="Text Box 5"/>
          <p:cNvSpPr txBox="1">
            <a:spLocks noChangeArrowheads="1"/>
          </p:cNvSpPr>
          <p:nvPr/>
        </p:nvSpPr>
        <p:spPr bwMode="auto">
          <a:xfrm>
            <a:off x="2895600" y="4419600"/>
            <a:ext cx="5791200" cy="2128838"/>
          </a:xfrm>
          <a:prstGeom prst="rect">
            <a:avLst/>
          </a:prstGeom>
          <a:noFill/>
          <a:ln w="28575">
            <a:solidFill>
              <a:schemeClr val="tx1"/>
            </a:solidFill>
            <a:miter lim="800000"/>
            <a:headEnd/>
            <a:tailEnd/>
          </a:ln>
          <a:effectLst/>
        </p:spPr>
        <p:txBody>
          <a:bodyPr>
            <a:spAutoFit/>
          </a:bodyPr>
          <a:lstStyle/>
          <a:p>
            <a:pPr algn="ctr">
              <a:spcBef>
                <a:spcPct val="50000"/>
              </a:spcBef>
            </a:pPr>
            <a:r>
              <a:rPr lang="en-US" i="1"/>
              <a:t>Bending</a:t>
            </a:r>
          </a:p>
          <a:p>
            <a:pPr algn="ctr">
              <a:spcBef>
                <a:spcPct val="50000"/>
              </a:spcBef>
            </a:pPr>
            <a:r>
              <a:rPr lang="en-US" i="1"/>
              <a:t>Slight			Extreme</a:t>
            </a:r>
          </a:p>
          <a:p>
            <a:pPr algn="ctr">
              <a:spcBef>
                <a:spcPct val="50000"/>
              </a:spcBef>
            </a:pPr>
            <a:endParaRPr lang="en-US" i="1"/>
          </a:p>
          <a:p>
            <a:pPr algn="ctr">
              <a:spcBef>
                <a:spcPct val="50000"/>
              </a:spcBef>
            </a:pPr>
            <a:endParaRPr lang="en-US" i="1"/>
          </a:p>
        </p:txBody>
      </p:sp>
      <p:sp>
        <p:nvSpPr>
          <p:cNvPr id="38914" name="Rectangle 2"/>
          <p:cNvSpPr>
            <a:spLocks noGrp="1" noChangeArrowheads="1"/>
          </p:cNvSpPr>
          <p:nvPr>
            <p:ph type="title"/>
          </p:nvPr>
        </p:nvSpPr>
        <p:spPr>
          <a:xfrm>
            <a:off x="381000" y="304800"/>
            <a:ext cx="8077200" cy="1143000"/>
          </a:xfrm>
        </p:spPr>
        <p:txBody>
          <a:bodyPr>
            <a:normAutofit/>
          </a:bodyPr>
          <a:lstStyle/>
          <a:p>
            <a:r>
              <a:rPr lang="en-US" sz="3600" dirty="0"/>
              <a:t>How Should We Describe Movement?</a:t>
            </a:r>
            <a:br>
              <a:rPr lang="en-US" sz="3600" dirty="0"/>
            </a:br>
            <a:r>
              <a:rPr lang="en-US" sz="2800" i="1" dirty="0"/>
              <a:t>(Use the Richness of Language)</a:t>
            </a:r>
          </a:p>
        </p:txBody>
      </p:sp>
      <p:sp>
        <p:nvSpPr>
          <p:cNvPr id="38915" name="Rectangle 3"/>
          <p:cNvSpPr>
            <a:spLocks noGrp="1" noChangeArrowheads="1"/>
          </p:cNvSpPr>
          <p:nvPr>
            <p:ph sz="quarter" idx="1"/>
          </p:nvPr>
        </p:nvSpPr>
        <p:spPr>
          <a:xfrm>
            <a:off x="381000" y="1447800"/>
            <a:ext cx="2286000" cy="5257800"/>
          </a:xfrm>
        </p:spPr>
        <p:txBody>
          <a:bodyPr>
            <a:normAutofit lnSpcReduction="10000"/>
          </a:bodyPr>
          <a:lstStyle/>
          <a:p>
            <a:pPr>
              <a:lnSpc>
                <a:spcPct val="90000"/>
              </a:lnSpc>
            </a:pPr>
            <a:r>
              <a:rPr lang="en-US" sz="2400"/>
              <a:t>Stooping</a:t>
            </a:r>
          </a:p>
          <a:p>
            <a:pPr>
              <a:lnSpc>
                <a:spcPct val="90000"/>
              </a:lnSpc>
            </a:pPr>
            <a:r>
              <a:rPr lang="en-US" sz="2400"/>
              <a:t>Bending</a:t>
            </a:r>
          </a:p>
          <a:p>
            <a:pPr>
              <a:lnSpc>
                <a:spcPct val="90000"/>
              </a:lnSpc>
            </a:pPr>
            <a:r>
              <a:rPr lang="en-US" sz="2400"/>
              <a:t>Squatting</a:t>
            </a:r>
          </a:p>
          <a:p>
            <a:pPr>
              <a:lnSpc>
                <a:spcPct val="90000"/>
              </a:lnSpc>
            </a:pPr>
            <a:r>
              <a:rPr lang="en-US" sz="2400"/>
              <a:t>Reaching</a:t>
            </a:r>
          </a:p>
          <a:p>
            <a:pPr>
              <a:lnSpc>
                <a:spcPct val="90000"/>
              </a:lnSpc>
            </a:pPr>
            <a:r>
              <a:rPr lang="en-US" sz="2400"/>
              <a:t>Twisting</a:t>
            </a:r>
          </a:p>
          <a:p>
            <a:pPr>
              <a:lnSpc>
                <a:spcPct val="90000"/>
              </a:lnSpc>
            </a:pPr>
            <a:r>
              <a:rPr lang="en-US" sz="2400"/>
              <a:t>Pulling</a:t>
            </a:r>
          </a:p>
          <a:p>
            <a:pPr>
              <a:lnSpc>
                <a:spcPct val="90000"/>
              </a:lnSpc>
            </a:pPr>
            <a:r>
              <a:rPr lang="en-US" sz="2400"/>
              <a:t>Pushing</a:t>
            </a:r>
          </a:p>
          <a:p>
            <a:pPr>
              <a:lnSpc>
                <a:spcPct val="90000"/>
              </a:lnSpc>
            </a:pPr>
            <a:r>
              <a:rPr lang="en-US" sz="2400"/>
              <a:t>Holding</a:t>
            </a:r>
          </a:p>
          <a:p>
            <a:pPr>
              <a:lnSpc>
                <a:spcPct val="90000"/>
              </a:lnSpc>
            </a:pPr>
            <a:r>
              <a:rPr lang="en-US" sz="2400"/>
              <a:t>Carrying</a:t>
            </a:r>
          </a:p>
          <a:p>
            <a:pPr>
              <a:lnSpc>
                <a:spcPct val="90000"/>
              </a:lnSpc>
            </a:pPr>
            <a:r>
              <a:rPr lang="en-US" sz="2400"/>
              <a:t>Lifting</a:t>
            </a:r>
          </a:p>
          <a:p>
            <a:pPr>
              <a:lnSpc>
                <a:spcPct val="90000"/>
              </a:lnSpc>
            </a:pPr>
            <a:r>
              <a:rPr lang="en-US" sz="2400"/>
              <a:t>Walking</a:t>
            </a:r>
          </a:p>
          <a:p>
            <a:pPr>
              <a:lnSpc>
                <a:spcPct val="90000"/>
              </a:lnSpc>
            </a:pPr>
            <a:r>
              <a:rPr lang="en-US" sz="2400"/>
              <a:t>Climbing</a:t>
            </a:r>
          </a:p>
          <a:p>
            <a:pPr>
              <a:lnSpc>
                <a:spcPct val="90000"/>
              </a:lnSpc>
            </a:pPr>
            <a:r>
              <a:rPr lang="en-US" sz="2400"/>
              <a:t>Etc.</a:t>
            </a:r>
          </a:p>
        </p:txBody>
      </p:sp>
      <p:sp>
        <p:nvSpPr>
          <p:cNvPr id="38916" name="Text Box 4"/>
          <p:cNvSpPr txBox="1">
            <a:spLocks noChangeArrowheads="1"/>
          </p:cNvSpPr>
          <p:nvPr/>
        </p:nvSpPr>
        <p:spPr bwMode="auto">
          <a:xfrm>
            <a:off x="2895600" y="1600200"/>
            <a:ext cx="3200400" cy="201612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sz="1800"/>
              <a:t>Quantify these movements with verbal descriptors</a:t>
            </a:r>
          </a:p>
          <a:p>
            <a:pPr marL="457200" indent="-457200">
              <a:spcBef>
                <a:spcPct val="50000"/>
              </a:spcBef>
              <a:buFontTx/>
              <a:buAutoNum type="arabicPeriod"/>
            </a:pPr>
            <a:r>
              <a:rPr lang="en-US" sz="1800"/>
              <a:t>Superimpose verbal limits</a:t>
            </a:r>
          </a:p>
          <a:p>
            <a:pPr marL="457200" indent="-457200">
              <a:spcBef>
                <a:spcPct val="50000"/>
              </a:spcBef>
              <a:buFontTx/>
              <a:buAutoNum type="arabicPeriod"/>
            </a:pPr>
            <a:r>
              <a:rPr lang="en-US" sz="1800"/>
              <a:t>Use diagrams / scales / physical units to quantify the movement</a:t>
            </a:r>
          </a:p>
        </p:txBody>
      </p:sp>
      <p:sp>
        <p:nvSpPr>
          <p:cNvPr id="38918" name="Line 6"/>
          <p:cNvSpPr>
            <a:spLocks noChangeShapeType="1"/>
          </p:cNvSpPr>
          <p:nvPr/>
        </p:nvSpPr>
        <p:spPr bwMode="auto">
          <a:xfrm>
            <a:off x="3429000" y="5638800"/>
            <a:ext cx="4495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38919" name="Text Box 7"/>
          <p:cNvSpPr txBox="1">
            <a:spLocks noChangeArrowheads="1"/>
          </p:cNvSpPr>
          <p:nvPr/>
        </p:nvSpPr>
        <p:spPr bwMode="auto">
          <a:xfrm>
            <a:off x="3581400" y="5867400"/>
            <a:ext cx="4191000" cy="457200"/>
          </a:xfrm>
          <a:prstGeom prst="rect">
            <a:avLst/>
          </a:prstGeom>
          <a:noFill/>
          <a:ln w="9525">
            <a:noFill/>
            <a:miter lim="800000"/>
            <a:headEnd/>
            <a:tailEnd/>
          </a:ln>
          <a:effectLst/>
        </p:spPr>
        <p:txBody>
          <a:bodyPr>
            <a:spAutoFit/>
          </a:bodyPr>
          <a:lstStyle/>
          <a:p>
            <a:pPr algn="ctr">
              <a:spcBef>
                <a:spcPct val="50000"/>
              </a:spcBef>
            </a:pPr>
            <a:r>
              <a:rPr lang="en-US"/>
              <a:t>Ankle + Knee + Hip Angle</a:t>
            </a:r>
          </a:p>
        </p:txBody>
      </p:sp>
      <p:sp>
        <p:nvSpPr>
          <p:cNvPr id="38920" name="Text Box 8"/>
          <p:cNvSpPr txBox="1">
            <a:spLocks noChangeArrowheads="1"/>
          </p:cNvSpPr>
          <p:nvPr/>
        </p:nvSpPr>
        <p:spPr bwMode="auto">
          <a:xfrm>
            <a:off x="2895600" y="5410200"/>
            <a:ext cx="533400" cy="457200"/>
          </a:xfrm>
          <a:prstGeom prst="rect">
            <a:avLst/>
          </a:prstGeom>
          <a:noFill/>
          <a:ln w="9525">
            <a:noFill/>
            <a:miter lim="800000"/>
            <a:headEnd/>
            <a:tailEnd/>
          </a:ln>
          <a:effectLst/>
        </p:spPr>
        <p:txBody>
          <a:bodyPr>
            <a:spAutoFit/>
          </a:bodyPr>
          <a:lstStyle/>
          <a:p>
            <a:pPr>
              <a:spcBef>
                <a:spcPct val="50000"/>
              </a:spcBef>
            </a:pPr>
            <a:r>
              <a:rPr lang="en-US"/>
              <a:t>0</a:t>
            </a:r>
          </a:p>
        </p:txBody>
      </p:sp>
      <p:sp>
        <p:nvSpPr>
          <p:cNvPr id="38921" name="Text Box 9"/>
          <p:cNvSpPr txBox="1">
            <a:spLocks noChangeArrowheads="1"/>
          </p:cNvSpPr>
          <p:nvPr/>
        </p:nvSpPr>
        <p:spPr bwMode="auto">
          <a:xfrm>
            <a:off x="8001000" y="5410200"/>
            <a:ext cx="685800" cy="457200"/>
          </a:xfrm>
          <a:prstGeom prst="rect">
            <a:avLst/>
          </a:prstGeom>
          <a:noFill/>
          <a:ln w="9525">
            <a:noFill/>
            <a:miter lim="800000"/>
            <a:headEnd/>
            <a:tailEnd/>
          </a:ln>
          <a:effectLst/>
        </p:spPr>
        <p:txBody>
          <a:bodyPr>
            <a:spAutoFit/>
          </a:bodyPr>
          <a:lstStyle/>
          <a:p>
            <a:pPr>
              <a:spcBef>
                <a:spcPct val="50000"/>
              </a:spcBef>
            </a:pPr>
            <a:r>
              <a:rPr lang="en-US"/>
              <a:t>300</a:t>
            </a:r>
          </a:p>
        </p:txBody>
      </p:sp>
      <p:sp>
        <p:nvSpPr>
          <p:cNvPr id="38922" name="Text Box 10"/>
          <p:cNvSpPr txBox="1">
            <a:spLocks noChangeArrowheads="1"/>
          </p:cNvSpPr>
          <p:nvPr/>
        </p:nvSpPr>
        <p:spPr bwMode="auto">
          <a:xfrm>
            <a:off x="6705600" y="2286000"/>
            <a:ext cx="2209800" cy="850900"/>
          </a:xfrm>
          <a:prstGeom prst="rect">
            <a:avLst/>
          </a:prstGeom>
          <a:noFill/>
          <a:ln w="28575">
            <a:solidFill>
              <a:schemeClr val="tx1"/>
            </a:solidFill>
            <a:miter lim="800000"/>
            <a:headEnd/>
            <a:tailEnd/>
          </a:ln>
          <a:effectLst/>
        </p:spPr>
        <p:txBody>
          <a:bodyPr>
            <a:spAutoFit/>
          </a:bodyPr>
          <a:lstStyle/>
          <a:p>
            <a:pPr algn="ctr">
              <a:spcBef>
                <a:spcPct val="50000"/>
              </a:spcBef>
            </a:pPr>
            <a:r>
              <a:rPr lang="en-US" i="1"/>
              <a:t>Pushing 40 lbs at 100 ft / min</a:t>
            </a:r>
          </a:p>
        </p:txBody>
      </p:sp>
      <p:sp>
        <p:nvSpPr>
          <p:cNvPr id="13" name="Footer Placeholder 12"/>
          <p:cNvSpPr>
            <a:spLocks noGrp="1"/>
          </p:cNvSpPr>
          <p:nvPr>
            <p:ph type="ftr" sz="quarter" idx="11"/>
          </p:nvPr>
        </p:nvSpPr>
        <p:spPr>
          <a:xfrm>
            <a:off x="609600" y="6477000"/>
            <a:ext cx="3962400" cy="457200"/>
          </a:xfrm>
        </p:spPr>
        <p:txBody>
          <a:bodyPr/>
          <a:lstStyle/>
          <a:p>
            <a:r>
              <a:rPr lang="en-US" dirty="0" smtClean="0"/>
              <a:t>© Brian Peacock Ergonomics (BPE) </a:t>
            </a:r>
            <a:r>
              <a:rPr lang="en-US" dirty="0" err="1" smtClean="0"/>
              <a:t>Pte</a:t>
            </a:r>
            <a:r>
              <a:rPr lang="en-US" dirty="0" smtClean="0"/>
              <a:t>. Ltd.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Force Factors</a:t>
            </a:r>
            <a:endParaRPr lang="en-US"/>
          </a:p>
        </p:txBody>
      </p:sp>
      <p:sp>
        <p:nvSpPr>
          <p:cNvPr id="39939" name="Rectangle 3"/>
          <p:cNvSpPr>
            <a:spLocks noGrp="1" noChangeArrowheads="1"/>
          </p:cNvSpPr>
          <p:nvPr>
            <p:ph sz="quarter" idx="1"/>
          </p:nvPr>
        </p:nvSpPr>
        <p:spPr/>
        <p:txBody>
          <a:bodyPr>
            <a:normAutofit fontScale="77500" lnSpcReduction="20000"/>
          </a:bodyPr>
          <a:lstStyle/>
          <a:p>
            <a:r>
              <a:rPr lang="en-US" smtClean="0"/>
              <a:t>Damage to the musculo-skeletal systems usually involves the application of force or an attempt to change the effect of an external force, such as gravity or a moving or vibrating object.</a:t>
            </a:r>
          </a:p>
          <a:p>
            <a:r>
              <a:rPr lang="en-US" smtClean="0"/>
              <a:t>Interactions with force.</a:t>
            </a:r>
          </a:p>
          <a:p>
            <a:pPr lvl="1"/>
            <a:r>
              <a:rPr lang="en-US" smtClean="0"/>
              <a:t>Pressure – force x surface area.</a:t>
            </a:r>
          </a:p>
          <a:p>
            <a:pPr lvl="1"/>
            <a:r>
              <a:rPr lang="en-US" smtClean="0"/>
              <a:t>Moment – force x distance from joint center.</a:t>
            </a:r>
          </a:p>
          <a:p>
            <a:pPr lvl="1"/>
            <a:r>
              <a:rPr lang="en-US" smtClean="0"/>
              <a:t>Work – force x distance moved.</a:t>
            </a:r>
          </a:p>
          <a:p>
            <a:pPr lvl="1"/>
            <a:r>
              <a:rPr lang="en-US" smtClean="0"/>
              <a:t>Direction of force.</a:t>
            </a:r>
          </a:p>
          <a:p>
            <a:pPr lvl="2"/>
            <a:r>
              <a:rPr lang="en-US" smtClean="0"/>
              <a:t>Human strength varies considerable with the direction of force application.</a:t>
            </a:r>
          </a:p>
          <a:p>
            <a:pPr lvl="1"/>
            <a:r>
              <a:rPr lang="en-US" smtClean="0"/>
              <a:t>Time.</a:t>
            </a:r>
          </a:p>
          <a:p>
            <a:pPr lvl="2"/>
            <a:r>
              <a:rPr lang="en-US" smtClean="0"/>
              <a:t>Local and general fatigue.</a:t>
            </a:r>
          </a:p>
          <a:p>
            <a:pPr lvl="3"/>
            <a:r>
              <a:rPr lang="en-US" smtClean="0"/>
              <a:t>Human strength varies considerably over time.</a:t>
            </a:r>
          </a:p>
          <a:p>
            <a:pPr lvl="1"/>
            <a:r>
              <a:rPr lang="en-US" smtClean="0"/>
              <a:t>People vary greatly in their strength capabilities.</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14600" y="0"/>
            <a:ext cx="6324600" cy="1143000"/>
          </a:xfrm>
          <a:noFill/>
          <a:ln/>
        </p:spPr>
        <p:txBody>
          <a:bodyPr/>
          <a:lstStyle/>
          <a:p>
            <a:r>
              <a:rPr lang="en-US" dirty="0"/>
              <a:t>The Context of Checklists</a:t>
            </a:r>
          </a:p>
        </p:txBody>
      </p:sp>
      <p:sp>
        <p:nvSpPr>
          <p:cNvPr id="5123" name="Oval 3"/>
          <p:cNvSpPr>
            <a:spLocks noChangeArrowheads="1"/>
          </p:cNvSpPr>
          <p:nvPr/>
        </p:nvSpPr>
        <p:spPr bwMode="auto">
          <a:xfrm>
            <a:off x="533400" y="2667000"/>
            <a:ext cx="1524000" cy="1295400"/>
          </a:xfrm>
          <a:prstGeom prst="ellipse">
            <a:avLst/>
          </a:prstGeom>
          <a:noFill/>
          <a:ln w="57150">
            <a:solidFill>
              <a:schemeClr val="tx1"/>
            </a:solidFill>
            <a:round/>
            <a:headEnd/>
            <a:tailEnd/>
          </a:ln>
          <a:effectLst/>
        </p:spPr>
        <p:txBody>
          <a:bodyPr wrap="none" anchor="ctr"/>
          <a:lstStyle/>
          <a:p>
            <a:pPr algn="ctr"/>
            <a:r>
              <a:rPr lang="en-US"/>
              <a:t>Outcomes</a:t>
            </a:r>
          </a:p>
        </p:txBody>
      </p:sp>
      <p:sp>
        <p:nvSpPr>
          <p:cNvPr id="5124" name="Oval 4"/>
          <p:cNvSpPr>
            <a:spLocks noChangeArrowheads="1"/>
          </p:cNvSpPr>
          <p:nvPr/>
        </p:nvSpPr>
        <p:spPr bwMode="auto">
          <a:xfrm>
            <a:off x="2438400" y="5029200"/>
            <a:ext cx="1524000" cy="1295400"/>
          </a:xfrm>
          <a:prstGeom prst="ellipse">
            <a:avLst/>
          </a:prstGeom>
          <a:noFill/>
          <a:ln w="57150">
            <a:solidFill>
              <a:schemeClr val="tx1"/>
            </a:solidFill>
            <a:round/>
            <a:headEnd/>
            <a:tailEnd/>
          </a:ln>
          <a:effectLst/>
        </p:spPr>
        <p:txBody>
          <a:bodyPr wrap="none" anchor="ctr"/>
          <a:lstStyle/>
          <a:p>
            <a:pPr algn="ctr"/>
            <a:r>
              <a:rPr lang="en-US"/>
              <a:t>The </a:t>
            </a:r>
          </a:p>
          <a:p>
            <a:pPr algn="ctr"/>
            <a:r>
              <a:rPr lang="en-US"/>
              <a:t>Operators</a:t>
            </a:r>
          </a:p>
        </p:txBody>
      </p:sp>
      <p:sp>
        <p:nvSpPr>
          <p:cNvPr id="5125" name="Oval 5"/>
          <p:cNvSpPr>
            <a:spLocks noChangeArrowheads="1"/>
          </p:cNvSpPr>
          <p:nvPr/>
        </p:nvSpPr>
        <p:spPr bwMode="auto">
          <a:xfrm>
            <a:off x="4419600" y="1143000"/>
            <a:ext cx="1524000" cy="1295400"/>
          </a:xfrm>
          <a:prstGeom prst="ellipse">
            <a:avLst/>
          </a:prstGeom>
          <a:noFill/>
          <a:ln w="57150">
            <a:solidFill>
              <a:srgbClr val="FF3300"/>
            </a:solidFill>
            <a:round/>
            <a:headEnd/>
            <a:tailEnd/>
          </a:ln>
          <a:effectLst/>
        </p:spPr>
        <p:txBody>
          <a:bodyPr wrap="none" anchor="ctr"/>
          <a:lstStyle/>
          <a:p>
            <a:pPr algn="ctr"/>
            <a:r>
              <a:rPr lang="en-US" sz="2800" b="1">
                <a:solidFill>
                  <a:srgbClr val="FF3300"/>
                </a:solidFill>
              </a:rPr>
              <a:t>Analysis</a:t>
            </a:r>
          </a:p>
        </p:txBody>
      </p:sp>
      <p:sp>
        <p:nvSpPr>
          <p:cNvPr id="5126" name="Oval 6"/>
          <p:cNvSpPr>
            <a:spLocks noChangeArrowheads="1"/>
          </p:cNvSpPr>
          <p:nvPr/>
        </p:nvSpPr>
        <p:spPr bwMode="auto">
          <a:xfrm>
            <a:off x="3505200" y="3276600"/>
            <a:ext cx="2209800" cy="1143000"/>
          </a:xfrm>
          <a:prstGeom prst="ellipse">
            <a:avLst/>
          </a:prstGeom>
          <a:noFill/>
          <a:ln w="57150">
            <a:solidFill>
              <a:schemeClr val="tx1"/>
            </a:solidFill>
            <a:round/>
            <a:headEnd/>
            <a:tailEnd/>
          </a:ln>
          <a:effectLst/>
        </p:spPr>
        <p:txBody>
          <a:bodyPr wrap="none" anchor="ctr"/>
          <a:lstStyle/>
          <a:p>
            <a:pPr algn="ctr"/>
            <a:r>
              <a:rPr lang="en-US"/>
              <a:t>The Job, Task </a:t>
            </a:r>
          </a:p>
          <a:p>
            <a:pPr algn="ctr"/>
            <a:r>
              <a:rPr lang="en-US"/>
              <a:t>or Simulation</a:t>
            </a:r>
          </a:p>
        </p:txBody>
      </p:sp>
      <p:sp>
        <p:nvSpPr>
          <p:cNvPr id="5127" name="Oval 7"/>
          <p:cNvSpPr>
            <a:spLocks noChangeArrowheads="1"/>
          </p:cNvSpPr>
          <p:nvPr/>
        </p:nvSpPr>
        <p:spPr bwMode="auto">
          <a:xfrm>
            <a:off x="5562600" y="5334000"/>
            <a:ext cx="2362200" cy="1295400"/>
          </a:xfrm>
          <a:prstGeom prst="ellipse">
            <a:avLst/>
          </a:prstGeom>
          <a:noFill/>
          <a:ln w="57150">
            <a:solidFill>
              <a:schemeClr val="tx1"/>
            </a:solidFill>
            <a:round/>
            <a:headEnd/>
            <a:tailEnd/>
          </a:ln>
          <a:effectLst/>
        </p:spPr>
        <p:txBody>
          <a:bodyPr wrap="none" anchor="ctr"/>
          <a:lstStyle/>
          <a:p>
            <a:pPr algn="ctr"/>
            <a:r>
              <a:rPr lang="en-US"/>
              <a:t>Design or </a:t>
            </a:r>
          </a:p>
          <a:p>
            <a:pPr algn="ctr"/>
            <a:r>
              <a:rPr lang="en-US"/>
              <a:t>Intervention</a:t>
            </a:r>
          </a:p>
        </p:txBody>
      </p:sp>
      <p:sp>
        <p:nvSpPr>
          <p:cNvPr id="5128" name="Oval 8"/>
          <p:cNvSpPr>
            <a:spLocks noChangeArrowheads="1"/>
          </p:cNvSpPr>
          <p:nvPr/>
        </p:nvSpPr>
        <p:spPr bwMode="auto">
          <a:xfrm>
            <a:off x="6781800" y="2667000"/>
            <a:ext cx="1524000" cy="1295400"/>
          </a:xfrm>
          <a:prstGeom prst="ellipse">
            <a:avLst/>
          </a:prstGeom>
          <a:noFill/>
          <a:ln w="57150">
            <a:solidFill>
              <a:schemeClr val="tx1"/>
            </a:solidFill>
            <a:round/>
            <a:headEnd/>
            <a:tailEnd/>
          </a:ln>
          <a:effectLst/>
        </p:spPr>
        <p:txBody>
          <a:bodyPr wrap="none" anchor="ctr"/>
          <a:lstStyle/>
          <a:p>
            <a:pPr algn="ctr"/>
            <a:r>
              <a:rPr lang="en-US"/>
              <a:t>Decisions</a:t>
            </a:r>
          </a:p>
        </p:txBody>
      </p:sp>
      <p:cxnSp>
        <p:nvCxnSpPr>
          <p:cNvPr id="5129" name="AutoShape 9"/>
          <p:cNvCxnSpPr>
            <a:cxnSpLocks noChangeShapeType="1"/>
            <a:stCxn id="5123" idx="7"/>
            <a:endCxn id="5125" idx="2"/>
          </p:cNvCxnSpPr>
          <p:nvPr/>
        </p:nvCxnSpPr>
        <p:spPr bwMode="auto">
          <a:xfrm rot="16200000">
            <a:off x="2593975" y="1030288"/>
            <a:ext cx="1036638" cy="2557462"/>
          </a:xfrm>
          <a:prstGeom prst="curvedConnector2">
            <a:avLst/>
          </a:prstGeom>
          <a:noFill/>
          <a:ln w="57150">
            <a:solidFill>
              <a:schemeClr val="tx1"/>
            </a:solidFill>
            <a:round/>
            <a:headEnd type="triangle" w="med" len="med"/>
            <a:tailEnd type="triangle" w="med" len="med"/>
          </a:ln>
          <a:effectLst/>
        </p:spPr>
      </p:cxnSp>
      <p:cxnSp>
        <p:nvCxnSpPr>
          <p:cNvPr id="5130" name="AutoShape 10"/>
          <p:cNvCxnSpPr>
            <a:cxnSpLocks noChangeShapeType="1"/>
            <a:stCxn id="5126" idx="0"/>
            <a:endCxn id="5125" idx="4"/>
          </p:cNvCxnSpPr>
          <p:nvPr/>
        </p:nvCxnSpPr>
        <p:spPr bwMode="auto">
          <a:xfrm rot="16200000">
            <a:off x="4505325" y="2571750"/>
            <a:ext cx="781050" cy="571500"/>
          </a:xfrm>
          <a:prstGeom prst="curvedConnector3">
            <a:avLst>
              <a:gd name="adj1" fmla="val 50000"/>
            </a:avLst>
          </a:prstGeom>
          <a:noFill/>
          <a:ln w="57150">
            <a:solidFill>
              <a:schemeClr val="tx1"/>
            </a:solidFill>
            <a:round/>
            <a:headEnd/>
            <a:tailEnd type="triangle" w="med" len="med"/>
          </a:ln>
          <a:effectLst/>
        </p:spPr>
      </p:cxnSp>
      <p:cxnSp>
        <p:nvCxnSpPr>
          <p:cNvPr id="5132" name="AutoShape 12"/>
          <p:cNvCxnSpPr>
            <a:cxnSpLocks noChangeShapeType="1"/>
            <a:stCxn id="5128" idx="4"/>
            <a:endCxn id="5127" idx="0"/>
          </p:cNvCxnSpPr>
          <p:nvPr/>
        </p:nvCxnSpPr>
        <p:spPr bwMode="auto">
          <a:xfrm rot="5400000">
            <a:off x="6486525" y="4248150"/>
            <a:ext cx="1314450" cy="800100"/>
          </a:xfrm>
          <a:prstGeom prst="curvedConnector3">
            <a:avLst>
              <a:gd name="adj1" fmla="val 50000"/>
            </a:avLst>
          </a:prstGeom>
          <a:noFill/>
          <a:ln w="57150">
            <a:solidFill>
              <a:schemeClr val="tx1"/>
            </a:solidFill>
            <a:round/>
            <a:headEnd/>
            <a:tailEnd type="triangle" w="med" len="med"/>
          </a:ln>
          <a:effectLst/>
        </p:spPr>
      </p:cxnSp>
      <p:cxnSp>
        <p:nvCxnSpPr>
          <p:cNvPr id="5133" name="AutoShape 13"/>
          <p:cNvCxnSpPr>
            <a:cxnSpLocks noChangeShapeType="1"/>
            <a:stCxn id="5127" idx="1"/>
            <a:endCxn id="5126" idx="4"/>
          </p:cNvCxnSpPr>
          <p:nvPr/>
        </p:nvCxnSpPr>
        <p:spPr bwMode="auto">
          <a:xfrm rot="5400000" flipH="1">
            <a:off x="4736306" y="4321969"/>
            <a:ext cx="1046163" cy="1298575"/>
          </a:xfrm>
          <a:prstGeom prst="curvedConnector3">
            <a:avLst>
              <a:gd name="adj1" fmla="val 59028"/>
            </a:avLst>
          </a:prstGeom>
          <a:noFill/>
          <a:ln w="57150">
            <a:solidFill>
              <a:schemeClr val="tx1"/>
            </a:solidFill>
            <a:round/>
            <a:headEnd/>
            <a:tailEnd type="triangle" w="med" len="med"/>
          </a:ln>
          <a:effectLst/>
        </p:spPr>
      </p:cxnSp>
      <p:cxnSp>
        <p:nvCxnSpPr>
          <p:cNvPr id="5134" name="AutoShape 14"/>
          <p:cNvCxnSpPr>
            <a:cxnSpLocks noChangeShapeType="1"/>
            <a:stCxn id="5126" idx="2"/>
            <a:endCxn id="5123" idx="5"/>
          </p:cNvCxnSpPr>
          <p:nvPr/>
        </p:nvCxnSpPr>
        <p:spPr bwMode="auto">
          <a:xfrm rot="10800000">
            <a:off x="1833563" y="3802063"/>
            <a:ext cx="1643062" cy="46037"/>
          </a:xfrm>
          <a:prstGeom prst="curvedConnector4">
            <a:avLst>
              <a:gd name="adj1" fmla="val 42319"/>
              <a:gd name="adj2" fmla="val -744829"/>
            </a:avLst>
          </a:prstGeom>
          <a:noFill/>
          <a:ln w="57150">
            <a:solidFill>
              <a:schemeClr val="tx1"/>
            </a:solidFill>
            <a:round/>
            <a:headEnd/>
            <a:tailEnd type="triangle" w="med" len="med"/>
          </a:ln>
          <a:effectLst/>
        </p:spPr>
      </p:cxnSp>
      <p:cxnSp>
        <p:nvCxnSpPr>
          <p:cNvPr id="5135" name="AutoShape 15"/>
          <p:cNvCxnSpPr>
            <a:cxnSpLocks noChangeShapeType="1"/>
            <a:stCxn id="5124" idx="0"/>
            <a:endCxn id="5126" idx="3"/>
          </p:cNvCxnSpPr>
          <p:nvPr/>
        </p:nvCxnSpPr>
        <p:spPr bwMode="auto">
          <a:xfrm rot="16200000">
            <a:off x="3155156" y="4326732"/>
            <a:ext cx="719137" cy="628650"/>
          </a:xfrm>
          <a:prstGeom prst="curvedConnector3">
            <a:avLst>
              <a:gd name="adj1" fmla="val 38412"/>
            </a:avLst>
          </a:prstGeom>
          <a:noFill/>
          <a:ln w="57150">
            <a:solidFill>
              <a:schemeClr val="tx1"/>
            </a:solidFill>
            <a:round/>
            <a:headEnd/>
            <a:tailEnd type="triangle" w="med" len="med"/>
          </a:ln>
          <a:effectLst/>
        </p:spPr>
      </p:cxnSp>
      <p:cxnSp>
        <p:nvCxnSpPr>
          <p:cNvPr id="5136" name="AutoShape 16"/>
          <p:cNvCxnSpPr>
            <a:cxnSpLocks noChangeShapeType="1"/>
            <a:stCxn id="5125" idx="6"/>
            <a:endCxn id="5128" idx="0"/>
          </p:cNvCxnSpPr>
          <p:nvPr/>
        </p:nvCxnSpPr>
        <p:spPr bwMode="auto">
          <a:xfrm>
            <a:off x="5972175" y="1790700"/>
            <a:ext cx="1571625" cy="847725"/>
          </a:xfrm>
          <a:prstGeom prst="curvedConnector2">
            <a:avLst/>
          </a:prstGeom>
          <a:noFill/>
          <a:ln w="38100">
            <a:solidFill>
              <a:schemeClr val="tx1"/>
            </a:solidFill>
            <a:round/>
            <a:headEnd/>
            <a:tailEnd type="triangle" w="med" len="med"/>
          </a:ln>
          <a:effectLst/>
        </p:spPr>
      </p:cxnSp>
      <p:sp>
        <p:nvSpPr>
          <p:cNvPr id="5138" name="AutoShape 18"/>
          <p:cNvSpPr>
            <a:spLocks noChangeArrowheads="1"/>
          </p:cNvSpPr>
          <p:nvPr/>
        </p:nvSpPr>
        <p:spPr bwMode="auto">
          <a:xfrm>
            <a:off x="152400" y="685800"/>
            <a:ext cx="1981200" cy="1447800"/>
          </a:xfrm>
          <a:prstGeom prst="wedgeEllipseCallout">
            <a:avLst>
              <a:gd name="adj1" fmla="val -5449"/>
              <a:gd name="adj2" fmla="val 94519"/>
            </a:avLst>
          </a:prstGeom>
          <a:solidFill>
            <a:schemeClr val="accent1"/>
          </a:solidFill>
          <a:ln w="9525">
            <a:solidFill>
              <a:schemeClr val="tx1"/>
            </a:solidFill>
            <a:miter lim="800000"/>
            <a:headEnd/>
            <a:tailEnd/>
          </a:ln>
          <a:effectLst/>
        </p:spPr>
        <p:txBody>
          <a:bodyPr/>
          <a:lstStyle/>
          <a:p>
            <a:pPr>
              <a:spcBef>
                <a:spcPct val="50000"/>
              </a:spcBef>
            </a:pPr>
            <a:r>
              <a:rPr lang="en-US" sz="1600" b="1"/>
              <a:t>Protection</a:t>
            </a:r>
          </a:p>
          <a:p>
            <a:pPr>
              <a:spcBef>
                <a:spcPct val="50000"/>
              </a:spcBef>
            </a:pPr>
            <a:r>
              <a:rPr lang="en-US" sz="1600" b="1"/>
              <a:t>Performance</a:t>
            </a:r>
          </a:p>
          <a:p>
            <a:pPr>
              <a:spcBef>
                <a:spcPct val="50000"/>
              </a:spcBef>
            </a:pPr>
            <a:r>
              <a:rPr lang="en-US" sz="1600" b="1"/>
              <a:t>Preference</a:t>
            </a:r>
          </a:p>
        </p:txBody>
      </p:sp>
      <p:sp>
        <p:nvSpPr>
          <p:cNvPr id="19" name="Footer Placeholder 18"/>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Simple Force Factors</a:t>
            </a:r>
            <a:endParaRPr lang="en-US"/>
          </a:p>
        </p:txBody>
      </p:sp>
      <p:sp>
        <p:nvSpPr>
          <p:cNvPr id="45059" name="Rectangle 3"/>
          <p:cNvSpPr>
            <a:spLocks noGrp="1" noChangeArrowheads="1"/>
          </p:cNvSpPr>
          <p:nvPr>
            <p:ph sz="quarter" idx="1"/>
          </p:nvPr>
        </p:nvSpPr>
        <p:spPr/>
        <p:txBody>
          <a:bodyPr>
            <a:normAutofit fontScale="92500" lnSpcReduction="20000"/>
          </a:bodyPr>
          <a:lstStyle/>
          <a:p>
            <a:r>
              <a:rPr lang="en-US" smtClean="0"/>
              <a:t>Weight action and maximum permissible limits.</a:t>
            </a:r>
          </a:p>
          <a:p>
            <a:pPr lvl="1"/>
            <a:r>
              <a:rPr lang="en-US" smtClean="0"/>
              <a:t>10, 25, 40, 70….?</a:t>
            </a:r>
          </a:p>
          <a:p>
            <a:pPr lvl="1"/>
            <a:r>
              <a:rPr lang="en-US" smtClean="0"/>
              <a:t>It all depends…</a:t>
            </a:r>
          </a:p>
          <a:p>
            <a:pPr lvl="1"/>
            <a:r>
              <a:rPr lang="en-US" smtClean="0"/>
              <a:t>But the designers of weights do not always know the conditions of handling!</a:t>
            </a:r>
          </a:p>
          <a:p>
            <a:pPr lvl="1"/>
            <a:r>
              <a:rPr lang="en-US" smtClean="0"/>
              <a:t>So it may be appropriate to set simple weight limits.</a:t>
            </a:r>
          </a:p>
          <a:p>
            <a:r>
              <a:rPr lang="en-US" smtClean="0"/>
              <a:t>Force.</a:t>
            </a:r>
          </a:p>
          <a:p>
            <a:pPr lvl="1"/>
            <a:r>
              <a:rPr lang="en-US" smtClean="0"/>
              <a:t>Pushing, pulling, pinching, manipulating.</a:t>
            </a:r>
          </a:p>
          <a:p>
            <a:pPr lvl="1"/>
            <a:r>
              <a:rPr lang="en-US" smtClean="0"/>
              <a:t>The designer of the required force often does know the conditions of force actuation.</a:t>
            </a:r>
          </a:p>
          <a:p>
            <a:pPr lvl="1"/>
            <a:r>
              <a:rPr lang="en-US" smtClean="0"/>
              <a:t>It may therefore be appropriate to set force limits based on the context.</a:t>
            </a:r>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0"/>
            <a:ext cx="7772400" cy="838200"/>
          </a:xfrm>
        </p:spPr>
        <p:txBody>
          <a:bodyPr/>
          <a:lstStyle/>
          <a:p>
            <a:r>
              <a:rPr lang="en-US" sz="4000"/>
              <a:t>Interactions With Force</a:t>
            </a:r>
          </a:p>
        </p:txBody>
      </p:sp>
      <p:sp>
        <p:nvSpPr>
          <p:cNvPr id="47107" name="Text Box 3"/>
          <p:cNvSpPr txBox="1">
            <a:spLocks noChangeArrowheads="1"/>
          </p:cNvSpPr>
          <p:nvPr/>
        </p:nvSpPr>
        <p:spPr bwMode="auto">
          <a:xfrm>
            <a:off x="304800" y="838200"/>
            <a:ext cx="8229600" cy="4906963"/>
          </a:xfrm>
          <a:prstGeom prst="rect">
            <a:avLst/>
          </a:prstGeom>
          <a:noFill/>
          <a:ln w="9525">
            <a:noFill/>
            <a:miter lim="800000"/>
            <a:headEnd/>
            <a:tailEnd/>
          </a:ln>
          <a:effectLst/>
        </p:spPr>
        <p:txBody>
          <a:bodyPr>
            <a:spAutoFit/>
          </a:bodyPr>
          <a:lstStyle/>
          <a:p>
            <a:pPr algn="ctr">
              <a:spcBef>
                <a:spcPct val="50000"/>
              </a:spcBef>
            </a:pPr>
            <a:r>
              <a:rPr lang="en-US" sz="1800" b="1"/>
              <a:t>Force (Weight)</a:t>
            </a:r>
          </a:p>
          <a:p>
            <a:pPr>
              <a:spcBef>
                <a:spcPct val="50000"/>
              </a:spcBef>
            </a:pPr>
            <a:r>
              <a:rPr lang="en-US" sz="1800"/>
              <a:t>		</a:t>
            </a:r>
            <a:r>
              <a:rPr lang="en-US" sz="1800" b="1"/>
              <a:t>1	2	5	10	25	50	100</a:t>
            </a:r>
          </a:p>
          <a:p>
            <a:pPr>
              <a:spcBef>
                <a:spcPct val="50000"/>
              </a:spcBef>
            </a:pPr>
            <a:r>
              <a:rPr lang="en-US" sz="1800" b="1"/>
              <a:t>Interface (sq ins)</a:t>
            </a:r>
          </a:p>
          <a:p>
            <a:pPr>
              <a:spcBef>
                <a:spcPct val="50000"/>
              </a:spcBef>
            </a:pPr>
            <a:r>
              <a:rPr lang="en-US" sz="1800" b="1"/>
              <a:t>Moment arm (inches)</a:t>
            </a:r>
          </a:p>
          <a:p>
            <a:pPr>
              <a:spcBef>
                <a:spcPct val="50000"/>
              </a:spcBef>
            </a:pPr>
            <a:r>
              <a:rPr lang="en-US" sz="1800" b="1"/>
              <a:t>Distance moved (feet)</a:t>
            </a:r>
          </a:p>
          <a:p>
            <a:pPr>
              <a:spcBef>
                <a:spcPct val="50000"/>
              </a:spcBef>
            </a:pPr>
            <a:r>
              <a:rPr lang="en-US" sz="1800"/>
              <a:t>	</a:t>
            </a:r>
            <a:r>
              <a:rPr lang="en-US" sz="1800" b="1"/>
              <a:t>1</a:t>
            </a:r>
            <a:r>
              <a:rPr lang="en-US" sz="1800"/>
              <a:t>	1	2	5	10	25	50	100</a:t>
            </a:r>
          </a:p>
          <a:p>
            <a:pPr>
              <a:spcBef>
                <a:spcPct val="50000"/>
              </a:spcBef>
            </a:pPr>
            <a:r>
              <a:rPr lang="en-US" sz="1800"/>
              <a:t>	</a:t>
            </a:r>
            <a:r>
              <a:rPr lang="en-US" sz="1800" b="1"/>
              <a:t>2</a:t>
            </a:r>
            <a:r>
              <a:rPr lang="en-US" sz="1800"/>
              <a:t>	2	4	10	20	50	100	200</a:t>
            </a:r>
          </a:p>
          <a:p>
            <a:pPr>
              <a:spcBef>
                <a:spcPct val="50000"/>
              </a:spcBef>
            </a:pPr>
            <a:r>
              <a:rPr lang="en-US" sz="1800"/>
              <a:t>	</a:t>
            </a:r>
            <a:r>
              <a:rPr lang="en-US" sz="1800" b="1"/>
              <a:t>5</a:t>
            </a:r>
            <a:r>
              <a:rPr lang="en-US" sz="1800"/>
              <a:t>	5	10	25	50	125	250	500</a:t>
            </a:r>
          </a:p>
          <a:p>
            <a:pPr>
              <a:spcBef>
                <a:spcPct val="50000"/>
              </a:spcBef>
            </a:pPr>
            <a:r>
              <a:rPr lang="en-US" sz="1800"/>
              <a:t>	</a:t>
            </a:r>
            <a:r>
              <a:rPr lang="en-US" sz="1800" b="1"/>
              <a:t>10</a:t>
            </a:r>
            <a:r>
              <a:rPr lang="en-US" sz="1800"/>
              <a:t>	10	20	50	100	250	500	1000</a:t>
            </a:r>
          </a:p>
          <a:p>
            <a:pPr>
              <a:spcBef>
                <a:spcPct val="50000"/>
              </a:spcBef>
            </a:pPr>
            <a:r>
              <a:rPr lang="en-US" sz="1800"/>
              <a:t>	</a:t>
            </a:r>
            <a:r>
              <a:rPr lang="en-US" sz="1800" b="1"/>
              <a:t>25</a:t>
            </a:r>
            <a:r>
              <a:rPr lang="en-US" sz="1800"/>
              <a:t>	25	50	125	250	625	1250	2500</a:t>
            </a:r>
          </a:p>
          <a:p>
            <a:pPr>
              <a:spcBef>
                <a:spcPct val="50000"/>
              </a:spcBef>
            </a:pPr>
            <a:r>
              <a:rPr lang="en-US" sz="1800"/>
              <a:t>	</a:t>
            </a:r>
            <a:r>
              <a:rPr lang="en-US" sz="1800" b="1"/>
              <a:t>50</a:t>
            </a:r>
            <a:r>
              <a:rPr lang="en-US" sz="1800"/>
              <a:t>	50	100	250	500	1150	2500	5000</a:t>
            </a:r>
          </a:p>
          <a:p>
            <a:pPr>
              <a:spcBef>
                <a:spcPct val="50000"/>
              </a:spcBef>
            </a:pPr>
            <a:r>
              <a:rPr lang="en-US" sz="1800"/>
              <a:t>	</a:t>
            </a:r>
            <a:r>
              <a:rPr lang="en-US" sz="1800" b="1"/>
              <a:t>100</a:t>
            </a:r>
            <a:r>
              <a:rPr lang="en-US" sz="1800"/>
              <a:t>	100	200	500	1000	2500	5000	10000</a:t>
            </a:r>
          </a:p>
        </p:txBody>
      </p:sp>
      <p:sp>
        <p:nvSpPr>
          <p:cNvPr id="47108" name="Text Box 4"/>
          <p:cNvSpPr txBox="1">
            <a:spLocks noChangeArrowheads="1"/>
          </p:cNvSpPr>
          <p:nvPr/>
        </p:nvSpPr>
        <p:spPr bwMode="auto">
          <a:xfrm>
            <a:off x="1143000" y="5791200"/>
            <a:ext cx="6400800" cy="822325"/>
          </a:xfrm>
          <a:prstGeom prst="rect">
            <a:avLst/>
          </a:prstGeom>
          <a:noFill/>
          <a:ln w="9525">
            <a:noFill/>
            <a:miter lim="800000"/>
            <a:headEnd/>
            <a:tailEnd/>
          </a:ln>
          <a:effectLst/>
        </p:spPr>
        <p:txBody>
          <a:bodyPr>
            <a:spAutoFit/>
          </a:bodyPr>
          <a:lstStyle/>
          <a:p>
            <a:pPr algn="ctr">
              <a:spcBef>
                <a:spcPct val="50000"/>
              </a:spcBef>
            </a:pPr>
            <a:r>
              <a:rPr lang="en-US" i="1"/>
              <a:t>This interaction table helps with the calculations, the matter of limits will be discussed later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62000" y="0"/>
            <a:ext cx="7772400" cy="914400"/>
          </a:xfrm>
        </p:spPr>
        <p:txBody>
          <a:bodyPr/>
          <a:lstStyle/>
          <a:p>
            <a:r>
              <a:rPr lang="en-US" sz="3600"/>
              <a:t>Force (Weight) x Time</a:t>
            </a:r>
          </a:p>
        </p:txBody>
      </p:sp>
      <p:sp>
        <p:nvSpPr>
          <p:cNvPr id="46084" name="Text Box 4"/>
          <p:cNvSpPr txBox="1">
            <a:spLocks noChangeArrowheads="1"/>
          </p:cNvSpPr>
          <p:nvPr/>
        </p:nvSpPr>
        <p:spPr bwMode="auto">
          <a:xfrm>
            <a:off x="381000" y="914400"/>
            <a:ext cx="8610600" cy="4370388"/>
          </a:xfrm>
          <a:prstGeom prst="rect">
            <a:avLst/>
          </a:prstGeom>
          <a:noFill/>
          <a:ln w="9525">
            <a:noFill/>
            <a:miter lim="800000"/>
            <a:headEnd/>
            <a:tailEnd/>
          </a:ln>
          <a:effectLst/>
        </p:spPr>
        <p:txBody>
          <a:bodyPr>
            <a:spAutoFit/>
          </a:bodyPr>
          <a:lstStyle/>
          <a:p>
            <a:pPr>
              <a:spcBef>
                <a:spcPct val="50000"/>
              </a:spcBef>
            </a:pPr>
            <a:r>
              <a:rPr lang="en-US" sz="1600" dirty="0"/>
              <a:t>    			</a:t>
            </a:r>
            <a:r>
              <a:rPr lang="en-US" sz="1600" b="1" dirty="0"/>
              <a:t>	            Force / Weight (lbs)	</a:t>
            </a:r>
          </a:p>
          <a:p>
            <a:pPr>
              <a:spcBef>
                <a:spcPct val="50000"/>
              </a:spcBef>
            </a:pPr>
            <a:r>
              <a:rPr lang="en-US" sz="1600" b="1" dirty="0"/>
              <a:t>			1	5	10	25	50	100</a:t>
            </a:r>
          </a:p>
          <a:p>
            <a:pPr>
              <a:spcBef>
                <a:spcPct val="50000"/>
              </a:spcBef>
            </a:pPr>
            <a:r>
              <a:rPr lang="en-US" sz="1600" b="1" dirty="0"/>
              <a:t>Repetitions (per hour)</a:t>
            </a:r>
          </a:p>
          <a:p>
            <a:pPr>
              <a:spcBef>
                <a:spcPct val="50000"/>
              </a:spcBef>
            </a:pPr>
            <a:r>
              <a:rPr lang="en-US" sz="1600" b="1" dirty="0"/>
              <a:t>Static Durations (</a:t>
            </a:r>
            <a:r>
              <a:rPr lang="en-US" sz="1600" b="1" dirty="0" err="1"/>
              <a:t>secs</a:t>
            </a:r>
            <a:r>
              <a:rPr lang="en-US" sz="1600" b="1" dirty="0"/>
              <a:t>)</a:t>
            </a:r>
          </a:p>
          <a:p>
            <a:pPr>
              <a:spcBef>
                <a:spcPct val="50000"/>
              </a:spcBef>
            </a:pPr>
            <a:r>
              <a:rPr lang="en-US" sz="1600" b="1" dirty="0"/>
              <a:t>% Job Cycle</a:t>
            </a:r>
          </a:p>
          <a:p>
            <a:pPr>
              <a:spcBef>
                <a:spcPct val="50000"/>
              </a:spcBef>
            </a:pPr>
            <a:r>
              <a:rPr lang="en-US" sz="1600" dirty="0"/>
              <a:t>	</a:t>
            </a:r>
            <a:r>
              <a:rPr lang="en-US" sz="1600" b="1" dirty="0"/>
              <a:t>1</a:t>
            </a:r>
            <a:r>
              <a:rPr lang="en-US" sz="1600" dirty="0"/>
              <a:t>		1	5	10	25	50	100</a:t>
            </a:r>
          </a:p>
          <a:p>
            <a:pPr>
              <a:spcBef>
                <a:spcPct val="50000"/>
              </a:spcBef>
            </a:pPr>
            <a:r>
              <a:rPr lang="en-US" sz="1600" dirty="0"/>
              <a:t>	</a:t>
            </a:r>
            <a:r>
              <a:rPr lang="en-US" sz="1600" b="1" dirty="0"/>
              <a:t>2</a:t>
            </a:r>
            <a:r>
              <a:rPr lang="en-US" sz="1600" dirty="0"/>
              <a:t>		2	10	20	50	100	200</a:t>
            </a:r>
          </a:p>
          <a:p>
            <a:pPr>
              <a:spcBef>
                <a:spcPct val="50000"/>
              </a:spcBef>
            </a:pPr>
            <a:r>
              <a:rPr lang="en-US" sz="1600" dirty="0"/>
              <a:t>	</a:t>
            </a:r>
            <a:r>
              <a:rPr lang="en-US" sz="1600" b="1" dirty="0"/>
              <a:t>5</a:t>
            </a:r>
            <a:r>
              <a:rPr lang="en-US" sz="1600" dirty="0"/>
              <a:t>		5	25	50	25	250	500</a:t>
            </a:r>
          </a:p>
          <a:p>
            <a:pPr>
              <a:spcBef>
                <a:spcPct val="50000"/>
              </a:spcBef>
            </a:pPr>
            <a:r>
              <a:rPr lang="en-US" sz="1600" dirty="0"/>
              <a:t>	</a:t>
            </a:r>
            <a:r>
              <a:rPr lang="en-US" sz="1600" b="1" dirty="0"/>
              <a:t>10</a:t>
            </a:r>
            <a:r>
              <a:rPr lang="en-US" sz="1600" dirty="0"/>
              <a:t>		10	50	100	250	500	1000</a:t>
            </a:r>
          </a:p>
          <a:p>
            <a:pPr>
              <a:spcBef>
                <a:spcPct val="50000"/>
              </a:spcBef>
            </a:pPr>
            <a:r>
              <a:rPr lang="en-US" sz="1600" dirty="0"/>
              <a:t>	</a:t>
            </a:r>
            <a:r>
              <a:rPr lang="en-US" sz="1600" b="1" dirty="0"/>
              <a:t>25</a:t>
            </a:r>
            <a:r>
              <a:rPr lang="en-US" sz="1600" dirty="0"/>
              <a:t>		25	125	250	625	1250	2500</a:t>
            </a:r>
          </a:p>
          <a:p>
            <a:pPr>
              <a:spcBef>
                <a:spcPct val="50000"/>
              </a:spcBef>
            </a:pPr>
            <a:r>
              <a:rPr lang="en-US" sz="1600" b="1" dirty="0"/>
              <a:t>	50</a:t>
            </a:r>
            <a:r>
              <a:rPr lang="en-US" sz="1600" dirty="0"/>
              <a:t>		50	250	500	1250	2500	5000</a:t>
            </a:r>
          </a:p>
          <a:p>
            <a:pPr>
              <a:spcBef>
                <a:spcPct val="50000"/>
              </a:spcBef>
            </a:pPr>
            <a:r>
              <a:rPr lang="en-US" sz="1600" dirty="0"/>
              <a:t>	</a:t>
            </a:r>
            <a:r>
              <a:rPr lang="en-US" sz="1600" b="1" dirty="0"/>
              <a:t>100</a:t>
            </a:r>
            <a:r>
              <a:rPr lang="en-US" sz="1600" dirty="0"/>
              <a:t>		100	500	1000	2500	5000	10000</a:t>
            </a:r>
          </a:p>
        </p:txBody>
      </p:sp>
      <p:sp>
        <p:nvSpPr>
          <p:cNvPr id="46085" name="Text Box 5"/>
          <p:cNvSpPr txBox="1">
            <a:spLocks noChangeArrowheads="1"/>
          </p:cNvSpPr>
          <p:nvPr/>
        </p:nvSpPr>
        <p:spPr bwMode="auto">
          <a:xfrm>
            <a:off x="1524000" y="5334000"/>
            <a:ext cx="6400800" cy="822325"/>
          </a:xfrm>
          <a:prstGeom prst="rect">
            <a:avLst/>
          </a:prstGeom>
          <a:noFill/>
          <a:ln w="9525">
            <a:noFill/>
            <a:miter lim="800000"/>
            <a:headEnd/>
            <a:tailEnd/>
          </a:ln>
          <a:effectLst/>
        </p:spPr>
        <p:txBody>
          <a:bodyPr>
            <a:spAutoFit/>
          </a:bodyPr>
          <a:lstStyle/>
          <a:p>
            <a:pPr algn="ctr">
              <a:spcBef>
                <a:spcPct val="50000"/>
              </a:spcBef>
            </a:pPr>
            <a:r>
              <a:rPr lang="en-US" i="1"/>
              <a:t>This interaction table helps with the calculations, the matter of limits will be discussed later</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ChangeArrowheads="1"/>
          </p:cNvSpPr>
          <p:nvPr>
            <p:ph type="title"/>
          </p:nvPr>
        </p:nvSpPr>
        <p:spPr/>
        <p:txBody>
          <a:bodyPr>
            <a:noAutofit/>
          </a:bodyPr>
          <a:lstStyle/>
          <a:p>
            <a:r>
              <a:rPr lang="en-US" sz="3000" dirty="0" smtClean="0"/>
              <a:t>The Exposure Problem</a:t>
            </a:r>
            <a:br>
              <a:rPr lang="en-US" sz="3000" dirty="0" smtClean="0"/>
            </a:br>
            <a:r>
              <a:rPr lang="en-US" sz="3000" dirty="0" smtClean="0"/>
              <a:t>Interactions with Time</a:t>
            </a:r>
            <a:endParaRPr lang="en-US" sz="3000" dirty="0"/>
          </a:p>
        </p:txBody>
      </p:sp>
      <p:sp>
        <p:nvSpPr>
          <p:cNvPr id="57347" name="Rectangle 1027"/>
          <p:cNvSpPr>
            <a:spLocks noGrp="1" noChangeArrowheads="1"/>
          </p:cNvSpPr>
          <p:nvPr>
            <p:ph sz="quarter" idx="1"/>
          </p:nvPr>
        </p:nvSpPr>
        <p:spPr/>
        <p:txBody>
          <a:bodyPr>
            <a:normAutofit fontScale="92500" lnSpcReduction="10000"/>
          </a:bodyPr>
          <a:lstStyle/>
          <a:p>
            <a:r>
              <a:rPr lang="en-US" smtClean="0"/>
              <a:t>Repetitions, frequencies</a:t>
            </a:r>
          </a:p>
          <a:p>
            <a:r>
              <a:rPr lang="en-US" smtClean="0"/>
              <a:t>Durations, work – rest schedules</a:t>
            </a:r>
          </a:p>
          <a:p>
            <a:pPr lvl="1"/>
            <a:r>
              <a:rPr lang="en-US" smtClean="0"/>
              <a:t>Static postures and exertions</a:t>
            </a:r>
          </a:p>
          <a:p>
            <a:pPr lvl="1"/>
            <a:r>
              <a:rPr lang="en-US" smtClean="0"/>
              <a:t>Percent of job cycle</a:t>
            </a:r>
          </a:p>
          <a:p>
            <a:pPr lvl="1"/>
            <a:r>
              <a:rPr lang="en-US" smtClean="0"/>
              <a:t>Length of the shift or work day</a:t>
            </a:r>
          </a:p>
          <a:p>
            <a:pPr lvl="1"/>
            <a:r>
              <a:rPr lang="en-US" smtClean="0"/>
              <a:t>Length of a “rotation”</a:t>
            </a:r>
          </a:p>
          <a:p>
            <a:pPr lvl="1"/>
            <a:r>
              <a:rPr lang="en-US" smtClean="0"/>
              <a:t>Days, weeks, months, years on the job</a:t>
            </a:r>
          </a:p>
          <a:p>
            <a:r>
              <a:rPr lang="en-US" smtClean="0"/>
              <a:t>The same or similar activity in and out of work</a:t>
            </a:r>
          </a:p>
          <a:p>
            <a:pPr lvl="1"/>
            <a:r>
              <a:rPr lang="en-US" smtClean="0"/>
              <a:t>Home computers, hobbies</a:t>
            </a:r>
          </a:p>
          <a:p>
            <a:r>
              <a:rPr lang="en-US" smtClean="0"/>
              <a:t>The complicating competition between the training effect and the cumulative deterioration effect</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a:xfrm>
            <a:off x="381000" y="0"/>
            <a:ext cx="7772400" cy="838200"/>
          </a:xfrm>
        </p:spPr>
        <p:txBody>
          <a:bodyPr/>
          <a:lstStyle/>
          <a:p>
            <a:r>
              <a:rPr lang="en-US" dirty="0"/>
              <a:t>The Time Dimension</a:t>
            </a:r>
          </a:p>
        </p:txBody>
      </p:sp>
      <p:sp>
        <p:nvSpPr>
          <p:cNvPr id="58372" name="Line 1028"/>
          <p:cNvSpPr>
            <a:spLocks noChangeShapeType="1"/>
          </p:cNvSpPr>
          <p:nvPr/>
        </p:nvSpPr>
        <p:spPr bwMode="auto">
          <a:xfrm>
            <a:off x="2514600" y="2514600"/>
            <a:ext cx="0" cy="3124200"/>
          </a:xfrm>
          <a:prstGeom prst="line">
            <a:avLst/>
          </a:prstGeom>
          <a:noFill/>
          <a:ln w="9525">
            <a:solidFill>
              <a:schemeClr val="tx1"/>
            </a:solidFill>
            <a:round/>
            <a:headEnd/>
            <a:tailEnd/>
          </a:ln>
          <a:effectLst/>
        </p:spPr>
        <p:txBody>
          <a:bodyPr/>
          <a:lstStyle/>
          <a:p>
            <a:endParaRPr lang="en-US"/>
          </a:p>
        </p:txBody>
      </p:sp>
      <p:sp>
        <p:nvSpPr>
          <p:cNvPr id="58373" name="Line 1029"/>
          <p:cNvSpPr>
            <a:spLocks noChangeShapeType="1"/>
          </p:cNvSpPr>
          <p:nvPr/>
        </p:nvSpPr>
        <p:spPr bwMode="auto">
          <a:xfrm>
            <a:off x="1676400" y="3962400"/>
            <a:ext cx="7010400" cy="0"/>
          </a:xfrm>
          <a:prstGeom prst="line">
            <a:avLst/>
          </a:prstGeom>
          <a:noFill/>
          <a:ln w="9525">
            <a:solidFill>
              <a:schemeClr val="tx1"/>
            </a:solidFill>
            <a:round/>
            <a:headEnd/>
            <a:tailEnd/>
          </a:ln>
          <a:effectLst/>
        </p:spPr>
        <p:txBody>
          <a:bodyPr/>
          <a:lstStyle/>
          <a:p>
            <a:endParaRPr lang="en-US"/>
          </a:p>
        </p:txBody>
      </p:sp>
      <p:sp>
        <p:nvSpPr>
          <p:cNvPr id="58375" name="Line 1031"/>
          <p:cNvSpPr>
            <a:spLocks noChangeShapeType="1"/>
          </p:cNvSpPr>
          <p:nvPr/>
        </p:nvSpPr>
        <p:spPr bwMode="auto">
          <a:xfrm>
            <a:off x="7620000" y="2438400"/>
            <a:ext cx="0" cy="3124200"/>
          </a:xfrm>
          <a:prstGeom prst="line">
            <a:avLst/>
          </a:prstGeom>
          <a:noFill/>
          <a:ln w="9525">
            <a:solidFill>
              <a:schemeClr val="tx1"/>
            </a:solidFill>
            <a:round/>
            <a:headEnd/>
            <a:tailEnd/>
          </a:ln>
          <a:effectLst/>
        </p:spPr>
        <p:txBody>
          <a:bodyPr/>
          <a:lstStyle/>
          <a:p>
            <a:endParaRPr lang="en-US"/>
          </a:p>
        </p:txBody>
      </p:sp>
      <p:sp>
        <p:nvSpPr>
          <p:cNvPr id="58376" name="Line 1032"/>
          <p:cNvSpPr>
            <a:spLocks noChangeShapeType="1"/>
          </p:cNvSpPr>
          <p:nvPr/>
        </p:nvSpPr>
        <p:spPr bwMode="auto">
          <a:xfrm flipV="1">
            <a:off x="2057400" y="2590800"/>
            <a:ext cx="0" cy="1371600"/>
          </a:xfrm>
          <a:prstGeom prst="line">
            <a:avLst/>
          </a:prstGeom>
          <a:noFill/>
          <a:ln w="9525">
            <a:solidFill>
              <a:schemeClr val="tx1"/>
            </a:solidFill>
            <a:round/>
            <a:headEnd/>
            <a:tailEnd type="triangle" w="med" len="med"/>
          </a:ln>
          <a:effectLst/>
        </p:spPr>
        <p:txBody>
          <a:bodyPr/>
          <a:lstStyle/>
          <a:p>
            <a:endParaRPr lang="en-US"/>
          </a:p>
        </p:txBody>
      </p:sp>
      <p:sp>
        <p:nvSpPr>
          <p:cNvPr id="58377" name="Text Box 1033"/>
          <p:cNvSpPr txBox="1">
            <a:spLocks noChangeArrowheads="1"/>
          </p:cNvSpPr>
          <p:nvPr/>
        </p:nvSpPr>
        <p:spPr bwMode="auto">
          <a:xfrm>
            <a:off x="152400" y="2514600"/>
            <a:ext cx="1905000" cy="1187450"/>
          </a:xfrm>
          <a:prstGeom prst="rect">
            <a:avLst/>
          </a:prstGeom>
          <a:noFill/>
          <a:ln w="9525">
            <a:noFill/>
            <a:miter lim="800000"/>
            <a:headEnd/>
            <a:tailEnd/>
          </a:ln>
          <a:effectLst/>
        </p:spPr>
        <p:txBody>
          <a:bodyPr>
            <a:spAutoFit/>
          </a:bodyPr>
          <a:lstStyle/>
          <a:p>
            <a:pPr algn="ctr">
              <a:spcBef>
                <a:spcPct val="50000"/>
              </a:spcBef>
            </a:pPr>
            <a:r>
              <a:rPr lang="en-US"/>
              <a:t>Activity Forces and Postures</a:t>
            </a:r>
          </a:p>
        </p:txBody>
      </p:sp>
      <p:sp>
        <p:nvSpPr>
          <p:cNvPr id="58378" name="Freeform 1034"/>
          <p:cNvSpPr>
            <a:spLocks/>
          </p:cNvSpPr>
          <p:nvPr/>
        </p:nvSpPr>
        <p:spPr bwMode="auto">
          <a:xfrm>
            <a:off x="1963738" y="1679575"/>
            <a:ext cx="5786437" cy="673100"/>
          </a:xfrm>
          <a:custGeom>
            <a:avLst/>
            <a:gdLst/>
            <a:ahLst/>
            <a:cxnLst>
              <a:cxn ang="0">
                <a:pos x="0" y="132"/>
              </a:cxn>
              <a:cxn ang="0">
                <a:pos x="85" y="85"/>
              </a:cxn>
              <a:cxn ang="0">
                <a:pos x="208" y="47"/>
              </a:cxn>
              <a:cxn ang="0">
                <a:pos x="510" y="66"/>
              </a:cxn>
              <a:cxn ang="0">
                <a:pos x="614" y="151"/>
              </a:cxn>
              <a:cxn ang="0">
                <a:pos x="803" y="245"/>
              </a:cxn>
              <a:cxn ang="0">
                <a:pos x="935" y="340"/>
              </a:cxn>
              <a:cxn ang="0">
                <a:pos x="1114" y="368"/>
              </a:cxn>
              <a:cxn ang="0">
                <a:pos x="1350" y="358"/>
              </a:cxn>
              <a:cxn ang="0">
                <a:pos x="1416" y="330"/>
              </a:cxn>
              <a:cxn ang="0">
                <a:pos x="1511" y="302"/>
              </a:cxn>
              <a:cxn ang="0">
                <a:pos x="1567" y="273"/>
              </a:cxn>
              <a:cxn ang="0">
                <a:pos x="1586" y="245"/>
              </a:cxn>
              <a:cxn ang="0">
                <a:pos x="1671" y="160"/>
              </a:cxn>
              <a:cxn ang="0">
                <a:pos x="1766" y="85"/>
              </a:cxn>
              <a:cxn ang="0">
                <a:pos x="1907" y="9"/>
              </a:cxn>
              <a:cxn ang="0">
                <a:pos x="2276" y="56"/>
              </a:cxn>
              <a:cxn ang="0">
                <a:pos x="2323" y="103"/>
              </a:cxn>
              <a:cxn ang="0">
                <a:pos x="2342" y="132"/>
              </a:cxn>
              <a:cxn ang="0">
                <a:pos x="2417" y="198"/>
              </a:cxn>
              <a:cxn ang="0">
                <a:pos x="2521" y="311"/>
              </a:cxn>
              <a:cxn ang="0">
                <a:pos x="2597" y="358"/>
              </a:cxn>
              <a:cxn ang="0">
                <a:pos x="2757" y="424"/>
              </a:cxn>
              <a:cxn ang="0">
                <a:pos x="2918" y="415"/>
              </a:cxn>
              <a:cxn ang="0">
                <a:pos x="3154" y="273"/>
              </a:cxn>
              <a:cxn ang="0">
                <a:pos x="3248" y="170"/>
              </a:cxn>
              <a:cxn ang="0">
                <a:pos x="3305" y="113"/>
              </a:cxn>
              <a:cxn ang="0">
                <a:pos x="3324" y="85"/>
              </a:cxn>
              <a:cxn ang="0">
                <a:pos x="3645" y="28"/>
              </a:cxn>
            </a:cxnLst>
            <a:rect l="0" t="0" r="r" b="b"/>
            <a:pathLst>
              <a:path w="3645" h="424">
                <a:moveTo>
                  <a:pt x="0" y="132"/>
                </a:moveTo>
                <a:cubicBezTo>
                  <a:pt x="65" y="89"/>
                  <a:pt x="35" y="101"/>
                  <a:pt x="85" y="85"/>
                </a:cubicBezTo>
                <a:cubicBezTo>
                  <a:pt x="125" y="58"/>
                  <a:pt x="159" y="55"/>
                  <a:pt x="208" y="47"/>
                </a:cubicBezTo>
                <a:cubicBezTo>
                  <a:pt x="309" y="50"/>
                  <a:pt x="423" y="16"/>
                  <a:pt x="510" y="66"/>
                </a:cubicBezTo>
                <a:cubicBezTo>
                  <a:pt x="550" y="89"/>
                  <a:pt x="574" y="128"/>
                  <a:pt x="614" y="151"/>
                </a:cubicBezTo>
                <a:cubicBezTo>
                  <a:pt x="675" y="186"/>
                  <a:pt x="739" y="213"/>
                  <a:pt x="803" y="245"/>
                </a:cubicBezTo>
                <a:cubicBezTo>
                  <a:pt x="848" y="268"/>
                  <a:pt x="879" y="322"/>
                  <a:pt x="935" y="340"/>
                </a:cubicBezTo>
                <a:cubicBezTo>
                  <a:pt x="1003" y="362"/>
                  <a:pt x="1040" y="361"/>
                  <a:pt x="1114" y="368"/>
                </a:cubicBezTo>
                <a:cubicBezTo>
                  <a:pt x="1193" y="365"/>
                  <a:pt x="1271" y="364"/>
                  <a:pt x="1350" y="358"/>
                </a:cubicBezTo>
                <a:cubicBezTo>
                  <a:pt x="1374" y="356"/>
                  <a:pt x="1394" y="338"/>
                  <a:pt x="1416" y="330"/>
                </a:cubicBezTo>
                <a:cubicBezTo>
                  <a:pt x="1446" y="319"/>
                  <a:pt x="1480" y="312"/>
                  <a:pt x="1511" y="302"/>
                </a:cubicBezTo>
                <a:cubicBezTo>
                  <a:pt x="1528" y="290"/>
                  <a:pt x="1551" y="286"/>
                  <a:pt x="1567" y="273"/>
                </a:cubicBezTo>
                <a:cubicBezTo>
                  <a:pt x="1576" y="266"/>
                  <a:pt x="1579" y="254"/>
                  <a:pt x="1586" y="245"/>
                </a:cubicBezTo>
                <a:cubicBezTo>
                  <a:pt x="1614" y="213"/>
                  <a:pt x="1641" y="187"/>
                  <a:pt x="1671" y="160"/>
                </a:cubicBezTo>
                <a:cubicBezTo>
                  <a:pt x="1756" y="83"/>
                  <a:pt x="1703" y="104"/>
                  <a:pt x="1766" y="85"/>
                </a:cubicBezTo>
                <a:cubicBezTo>
                  <a:pt x="1811" y="54"/>
                  <a:pt x="1862" y="39"/>
                  <a:pt x="1907" y="9"/>
                </a:cubicBezTo>
                <a:cubicBezTo>
                  <a:pt x="2029" y="14"/>
                  <a:pt x="2163" y="0"/>
                  <a:pt x="2276" y="56"/>
                </a:cubicBezTo>
                <a:cubicBezTo>
                  <a:pt x="2328" y="135"/>
                  <a:pt x="2260" y="40"/>
                  <a:pt x="2323" y="103"/>
                </a:cubicBezTo>
                <a:cubicBezTo>
                  <a:pt x="2331" y="111"/>
                  <a:pt x="2335" y="123"/>
                  <a:pt x="2342" y="132"/>
                </a:cubicBezTo>
                <a:cubicBezTo>
                  <a:pt x="2392" y="190"/>
                  <a:pt x="2365" y="151"/>
                  <a:pt x="2417" y="198"/>
                </a:cubicBezTo>
                <a:cubicBezTo>
                  <a:pt x="2456" y="234"/>
                  <a:pt x="2485" y="275"/>
                  <a:pt x="2521" y="311"/>
                </a:cubicBezTo>
                <a:cubicBezTo>
                  <a:pt x="2563" y="353"/>
                  <a:pt x="2551" y="329"/>
                  <a:pt x="2597" y="358"/>
                </a:cubicBezTo>
                <a:cubicBezTo>
                  <a:pt x="2661" y="398"/>
                  <a:pt x="2682" y="410"/>
                  <a:pt x="2757" y="424"/>
                </a:cubicBezTo>
                <a:cubicBezTo>
                  <a:pt x="2811" y="421"/>
                  <a:pt x="2864" y="420"/>
                  <a:pt x="2918" y="415"/>
                </a:cubicBezTo>
                <a:cubicBezTo>
                  <a:pt x="3008" y="407"/>
                  <a:pt x="3089" y="329"/>
                  <a:pt x="3154" y="273"/>
                </a:cubicBezTo>
                <a:cubicBezTo>
                  <a:pt x="3192" y="240"/>
                  <a:pt x="3206" y="197"/>
                  <a:pt x="3248" y="170"/>
                </a:cubicBezTo>
                <a:cubicBezTo>
                  <a:pt x="3291" y="104"/>
                  <a:pt x="3236" y="180"/>
                  <a:pt x="3305" y="113"/>
                </a:cubicBezTo>
                <a:cubicBezTo>
                  <a:pt x="3313" y="105"/>
                  <a:pt x="3316" y="93"/>
                  <a:pt x="3324" y="85"/>
                </a:cubicBezTo>
                <a:cubicBezTo>
                  <a:pt x="3396" y="13"/>
                  <a:pt x="3568" y="28"/>
                  <a:pt x="3645" y="28"/>
                </a:cubicBezTo>
              </a:path>
            </a:pathLst>
          </a:custGeom>
          <a:noFill/>
          <a:ln w="9525" cap="flat">
            <a:solidFill>
              <a:schemeClr val="tx1"/>
            </a:solidFill>
            <a:prstDash val="dash"/>
            <a:round/>
            <a:headEnd/>
            <a:tailEnd/>
          </a:ln>
          <a:effectLst/>
        </p:spPr>
        <p:txBody>
          <a:bodyPr/>
          <a:lstStyle/>
          <a:p>
            <a:endParaRPr lang="en-US"/>
          </a:p>
        </p:txBody>
      </p:sp>
      <p:sp>
        <p:nvSpPr>
          <p:cNvPr id="58379" name="Text Box 1035"/>
          <p:cNvSpPr txBox="1">
            <a:spLocks noChangeArrowheads="1"/>
          </p:cNvSpPr>
          <p:nvPr/>
        </p:nvSpPr>
        <p:spPr bwMode="auto">
          <a:xfrm>
            <a:off x="5715000" y="990600"/>
            <a:ext cx="1600200" cy="822325"/>
          </a:xfrm>
          <a:prstGeom prst="rect">
            <a:avLst/>
          </a:prstGeom>
          <a:noFill/>
          <a:ln w="9525">
            <a:noFill/>
            <a:miter lim="800000"/>
            <a:headEnd/>
            <a:tailEnd/>
          </a:ln>
          <a:effectLst/>
        </p:spPr>
        <p:txBody>
          <a:bodyPr>
            <a:spAutoFit/>
          </a:bodyPr>
          <a:lstStyle/>
          <a:p>
            <a:pPr algn="ctr">
              <a:spcBef>
                <a:spcPct val="50000"/>
              </a:spcBef>
            </a:pPr>
            <a:r>
              <a:rPr lang="en-US"/>
              <a:t>Maximum values</a:t>
            </a:r>
          </a:p>
        </p:txBody>
      </p:sp>
      <p:sp>
        <p:nvSpPr>
          <p:cNvPr id="58380" name="Line 1036"/>
          <p:cNvSpPr>
            <a:spLocks noChangeShapeType="1"/>
          </p:cNvSpPr>
          <p:nvPr/>
        </p:nvSpPr>
        <p:spPr bwMode="auto">
          <a:xfrm>
            <a:off x="2743200" y="4572000"/>
            <a:ext cx="4724400" cy="0"/>
          </a:xfrm>
          <a:prstGeom prst="line">
            <a:avLst/>
          </a:prstGeom>
          <a:noFill/>
          <a:ln w="9525">
            <a:solidFill>
              <a:schemeClr val="tx1"/>
            </a:solidFill>
            <a:prstDash val="dash"/>
            <a:round/>
            <a:headEnd type="triangle" w="med" len="med"/>
            <a:tailEnd type="triangle" w="med" len="med"/>
          </a:ln>
          <a:effectLst/>
        </p:spPr>
        <p:txBody>
          <a:bodyPr/>
          <a:lstStyle/>
          <a:p>
            <a:endParaRPr lang="en-US"/>
          </a:p>
        </p:txBody>
      </p:sp>
      <p:sp>
        <p:nvSpPr>
          <p:cNvPr id="58381" name="Text Box 1037"/>
          <p:cNvSpPr txBox="1">
            <a:spLocks noChangeArrowheads="1"/>
          </p:cNvSpPr>
          <p:nvPr/>
        </p:nvSpPr>
        <p:spPr bwMode="auto">
          <a:xfrm>
            <a:off x="2743200" y="4724400"/>
            <a:ext cx="4724400" cy="336550"/>
          </a:xfrm>
          <a:prstGeom prst="rect">
            <a:avLst/>
          </a:prstGeom>
          <a:noFill/>
          <a:ln w="9525">
            <a:noFill/>
            <a:miter lim="800000"/>
            <a:headEnd/>
            <a:tailEnd/>
          </a:ln>
          <a:effectLst/>
        </p:spPr>
        <p:txBody>
          <a:bodyPr>
            <a:spAutoFit/>
          </a:bodyPr>
          <a:lstStyle/>
          <a:p>
            <a:pPr algn="ctr">
              <a:spcBef>
                <a:spcPct val="50000"/>
              </a:spcBef>
            </a:pPr>
            <a:r>
              <a:rPr lang="en-US" sz="1600"/>
              <a:t>Cycles Minutes Hours Days Weeks Months Years</a:t>
            </a:r>
          </a:p>
        </p:txBody>
      </p:sp>
      <p:sp>
        <p:nvSpPr>
          <p:cNvPr id="58382" name="Rectangle 1038"/>
          <p:cNvSpPr>
            <a:spLocks noChangeArrowheads="1"/>
          </p:cNvSpPr>
          <p:nvPr/>
        </p:nvSpPr>
        <p:spPr bwMode="auto">
          <a:xfrm>
            <a:off x="2667000" y="3276600"/>
            <a:ext cx="914400" cy="685800"/>
          </a:xfrm>
          <a:prstGeom prst="rect">
            <a:avLst/>
          </a:prstGeom>
          <a:noFill/>
          <a:ln w="9525">
            <a:solidFill>
              <a:schemeClr val="tx1"/>
            </a:solidFill>
            <a:miter lim="800000"/>
            <a:headEnd/>
            <a:tailEnd/>
          </a:ln>
          <a:effectLst/>
        </p:spPr>
        <p:txBody>
          <a:bodyPr wrap="none" anchor="ctr"/>
          <a:lstStyle/>
          <a:p>
            <a:endParaRPr lang="en-US"/>
          </a:p>
        </p:txBody>
      </p:sp>
      <p:sp>
        <p:nvSpPr>
          <p:cNvPr id="58387" name="Rectangle 1043"/>
          <p:cNvSpPr>
            <a:spLocks noChangeArrowheads="1"/>
          </p:cNvSpPr>
          <p:nvPr/>
        </p:nvSpPr>
        <p:spPr bwMode="auto">
          <a:xfrm>
            <a:off x="3810000" y="2057400"/>
            <a:ext cx="304800" cy="1905000"/>
          </a:xfrm>
          <a:prstGeom prst="rect">
            <a:avLst/>
          </a:prstGeom>
          <a:noFill/>
          <a:ln w="9525">
            <a:solidFill>
              <a:schemeClr val="tx1"/>
            </a:solidFill>
            <a:miter lim="800000"/>
            <a:headEnd/>
            <a:tailEnd/>
          </a:ln>
          <a:effectLst/>
        </p:spPr>
        <p:txBody>
          <a:bodyPr wrap="none" anchor="ctr"/>
          <a:lstStyle/>
          <a:p>
            <a:endParaRPr lang="en-US"/>
          </a:p>
        </p:txBody>
      </p:sp>
      <p:sp>
        <p:nvSpPr>
          <p:cNvPr id="58388" name="Rectangle 1044"/>
          <p:cNvSpPr>
            <a:spLocks noChangeArrowheads="1"/>
          </p:cNvSpPr>
          <p:nvPr/>
        </p:nvSpPr>
        <p:spPr bwMode="auto">
          <a:xfrm>
            <a:off x="4419600" y="2133600"/>
            <a:ext cx="609600" cy="1828800"/>
          </a:xfrm>
          <a:prstGeom prst="rect">
            <a:avLst/>
          </a:prstGeom>
          <a:noFill/>
          <a:ln w="9525">
            <a:solidFill>
              <a:schemeClr val="tx1"/>
            </a:solidFill>
            <a:miter lim="800000"/>
            <a:headEnd/>
            <a:tailEnd/>
          </a:ln>
          <a:effectLst/>
        </p:spPr>
        <p:txBody>
          <a:bodyPr wrap="none" anchor="ctr"/>
          <a:lstStyle/>
          <a:p>
            <a:endParaRPr lang="en-US"/>
          </a:p>
        </p:txBody>
      </p:sp>
      <p:sp>
        <p:nvSpPr>
          <p:cNvPr id="58389" name="Rectangle 1045"/>
          <p:cNvSpPr>
            <a:spLocks noChangeArrowheads="1"/>
          </p:cNvSpPr>
          <p:nvPr/>
        </p:nvSpPr>
        <p:spPr bwMode="auto">
          <a:xfrm>
            <a:off x="5257800" y="3048000"/>
            <a:ext cx="1219200" cy="914400"/>
          </a:xfrm>
          <a:prstGeom prst="rect">
            <a:avLst/>
          </a:prstGeom>
          <a:noFill/>
          <a:ln w="9525">
            <a:solidFill>
              <a:schemeClr val="tx1"/>
            </a:solidFill>
            <a:miter lim="800000"/>
            <a:headEnd/>
            <a:tailEnd/>
          </a:ln>
          <a:effectLst/>
        </p:spPr>
        <p:txBody>
          <a:bodyPr wrap="none" anchor="ctr"/>
          <a:lstStyle/>
          <a:p>
            <a:endParaRPr lang="en-US"/>
          </a:p>
        </p:txBody>
      </p:sp>
      <p:sp>
        <p:nvSpPr>
          <p:cNvPr id="58390" name="Rectangle 1046"/>
          <p:cNvSpPr>
            <a:spLocks noChangeArrowheads="1"/>
          </p:cNvSpPr>
          <p:nvPr/>
        </p:nvSpPr>
        <p:spPr bwMode="auto">
          <a:xfrm>
            <a:off x="6781800" y="3048000"/>
            <a:ext cx="76200" cy="914400"/>
          </a:xfrm>
          <a:prstGeom prst="rect">
            <a:avLst/>
          </a:prstGeom>
          <a:noFill/>
          <a:ln w="9525">
            <a:solidFill>
              <a:schemeClr val="tx1"/>
            </a:solidFill>
            <a:miter lim="800000"/>
            <a:headEnd/>
            <a:tailEnd/>
          </a:ln>
          <a:effectLst/>
        </p:spPr>
        <p:txBody>
          <a:bodyPr wrap="none" anchor="ctr"/>
          <a:lstStyle/>
          <a:p>
            <a:pPr algn="ctr"/>
            <a:endParaRPr lang="en-US"/>
          </a:p>
        </p:txBody>
      </p:sp>
      <p:sp>
        <p:nvSpPr>
          <p:cNvPr id="58391" name="Rectangle 1047"/>
          <p:cNvSpPr>
            <a:spLocks noChangeArrowheads="1"/>
          </p:cNvSpPr>
          <p:nvPr/>
        </p:nvSpPr>
        <p:spPr bwMode="auto">
          <a:xfrm>
            <a:off x="7086600" y="3048000"/>
            <a:ext cx="76200" cy="914400"/>
          </a:xfrm>
          <a:prstGeom prst="rect">
            <a:avLst/>
          </a:prstGeom>
          <a:noFill/>
          <a:ln w="9525">
            <a:solidFill>
              <a:schemeClr val="tx1"/>
            </a:solidFill>
            <a:miter lim="800000"/>
            <a:headEnd/>
            <a:tailEnd/>
          </a:ln>
          <a:effectLst/>
        </p:spPr>
        <p:txBody>
          <a:bodyPr wrap="none" anchor="ctr"/>
          <a:lstStyle/>
          <a:p>
            <a:pPr algn="ctr"/>
            <a:endParaRPr lang="en-US"/>
          </a:p>
        </p:txBody>
      </p:sp>
      <p:sp>
        <p:nvSpPr>
          <p:cNvPr id="58392" name="Rectangle 1048"/>
          <p:cNvSpPr>
            <a:spLocks noChangeArrowheads="1"/>
          </p:cNvSpPr>
          <p:nvPr/>
        </p:nvSpPr>
        <p:spPr bwMode="auto">
          <a:xfrm>
            <a:off x="7391400" y="3048000"/>
            <a:ext cx="76200" cy="914400"/>
          </a:xfrm>
          <a:prstGeom prst="rect">
            <a:avLst/>
          </a:prstGeom>
          <a:noFill/>
          <a:ln w="9525">
            <a:solidFill>
              <a:schemeClr val="tx1"/>
            </a:solidFill>
            <a:miter lim="800000"/>
            <a:headEnd/>
            <a:tailEnd/>
          </a:ln>
          <a:effectLst/>
        </p:spPr>
        <p:txBody>
          <a:bodyPr wrap="none" anchor="ctr"/>
          <a:lstStyle/>
          <a:p>
            <a:pPr algn="ctr"/>
            <a:endParaRPr lang="en-US"/>
          </a:p>
        </p:txBody>
      </p:sp>
      <p:sp>
        <p:nvSpPr>
          <p:cNvPr id="58393" name="Text Box 1049"/>
          <p:cNvSpPr txBox="1">
            <a:spLocks noChangeArrowheads="1"/>
          </p:cNvSpPr>
          <p:nvPr/>
        </p:nvSpPr>
        <p:spPr bwMode="auto">
          <a:xfrm>
            <a:off x="5029200" y="2362200"/>
            <a:ext cx="1524000" cy="701675"/>
          </a:xfrm>
          <a:prstGeom prst="rect">
            <a:avLst/>
          </a:prstGeom>
          <a:noFill/>
          <a:ln w="9525">
            <a:noFill/>
            <a:miter lim="800000"/>
            <a:headEnd/>
            <a:tailEnd/>
          </a:ln>
          <a:effectLst/>
        </p:spPr>
        <p:txBody>
          <a:bodyPr>
            <a:spAutoFit/>
          </a:bodyPr>
          <a:lstStyle/>
          <a:p>
            <a:pPr algn="ctr">
              <a:spcBef>
                <a:spcPct val="50000"/>
              </a:spcBef>
            </a:pPr>
            <a:r>
              <a:rPr lang="en-US" sz="2000" b="1"/>
              <a:t>Fluctuating Demands</a:t>
            </a:r>
          </a:p>
        </p:txBody>
      </p:sp>
      <p:sp>
        <p:nvSpPr>
          <p:cNvPr id="22" name="Footer Placeholder 21"/>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noChangeArrowheads="1"/>
          </p:cNvSpPr>
          <p:nvPr>
            <p:ph type="title"/>
          </p:nvPr>
        </p:nvSpPr>
        <p:spPr>
          <a:xfrm>
            <a:off x="685800" y="0"/>
            <a:ext cx="7772400" cy="990600"/>
          </a:xfrm>
        </p:spPr>
        <p:txBody>
          <a:bodyPr/>
          <a:lstStyle/>
          <a:p>
            <a:r>
              <a:rPr lang="en-US" sz="4000"/>
              <a:t>Exposure Based Checklists</a:t>
            </a:r>
          </a:p>
        </p:txBody>
      </p:sp>
      <p:sp>
        <p:nvSpPr>
          <p:cNvPr id="59396" name="Text Box 1028"/>
          <p:cNvSpPr txBox="1">
            <a:spLocks noChangeArrowheads="1"/>
          </p:cNvSpPr>
          <p:nvPr/>
        </p:nvSpPr>
        <p:spPr bwMode="auto">
          <a:xfrm>
            <a:off x="304800" y="1600200"/>
            <a:ext cx="8610600" cy="3421063"/>
          </a:xfrm>
          <a:prstGeom prst="rect">
            <a:avLst/>
          </a:prstGeom>
          <a:noFill/>
          <a:ln w="9525">
            <a:noFill/>
            <a:miter lim="800000"/>
            <a:headEnd/>
            <a:tailEnd/>
          </a:ln>
          <a:effectLst/>
        </p:spPr>
        <p:txBody>
          <a:bodyPr>
            <a:spAutoFit/>
          </a:bodyPr>
          <a:lstStyle/>
          <a:p>
            <a:pPr>
              <a:spcBef>
                <a:spcPct val="50000"/>
              </a:spcBef>
            </a:pPr>
            <a:r>
              <a:rPr lang="en-US" sz="2000" b="1"/>
              <a:t>    			 Postural and/or Force Demands</a:t>
            </a:r>
            <a:r>
              <a:rPr lang="en-US" sz="1600"/>
              <a:t>	</a:t>
            </a:r>
          </a:p>
          <a:p>
            <a:pPr>
              <a:spcBef>
                <a:spcPct val="50000"/>
              </a:spcBef>
            </a:pPr>
            <a:r>
              <a:rPr lang="en-US" sz="2000" b="1"/>
              <a:t>Exposure (Time):</a:t>
            </a:r>
            <a:r>
              <a:rPr lang="en-US" sz="1600" b="1"/>
              <a:t>	1	5	10	25	50	100</a:t>
            </a:r>
          </a:p>
          <a:p>
            <a:pPr>
              <a:spcBef>
                <a:spcPct val="50000"/>
              </a:spcBef>
            </a:pPr>
            <a:r>
              <a:rPr lang="en-US" sz="1600"/>
              <a:t>	</a:t>
            </a:r>
            <a:r>
              <a:rPr lang="en-US" sz="1600" b="1"/>
              <a:t>1</a:t>
            </a:r>
            <a:r>
              <a:rPr lang="en-US" sz="1600"/>
              <a:t>		1	5	10	25	50	100</a:t>
            </a:r>
          </a:p>
          <a:p>
            <a:pPr>
              <a:spcBef>
                <a:spcPct val="50000"/>
              </a:spcBef>
            </a:pPr>
            <a:r>
              <a:rPr lang="en-US" sz="1600"/>
              <a:t>	</a:t>
            </a:r>
            <a:r>
              <a:rPr lang="en-US" sz="1600" b="1"/>
              <a:t>2</a:t>
            </a:r>
            <a:r>
              <a:rPr lang="en-US" sz="1600"/>
              <a:t>		2	10	20	50	100	200</a:t>
            </a:r>
          </a:p>
          <a:p>
            <a:pPr>
              <a:spcBef>
                <a:spcPct val="50000"/>
              </a:spcBef>
            </a:pPr>
            <a:r>
              <a:rPr lang="en-US" sz="1600"/>
              <a:t>	</a:t>
            </a:r>
            <a:r>
              <a:rPr lang="en-US" sz="1600" b="1"/>
              <a:t>5</a:t>
            </a:r>
            <a:r>
              <a:rPr lang="en-US" sz="1600"/>
              <a:t>		5	25	50	25	250	500</a:t>
            </a:r>
          </a:p>
          <a:p>
            <a:pPr>
              <a:spcBef>
                <a:spcPct val="50000"/>
              </a:spcBef>
            </a:pPr>
            <a:r>
              <a:rPr lang="en-US" sz="1600" b="1"/>
              <a:t>	10</a:t>
            </a:r>
            <a:r>
              <a:rPr lang="en-US" sz="1600"/>
              <a:t>		10	50	100	250	500	1000</a:t>
            </a:r>
          </a:p>
          <a:p>
            <a:pPr>
              <a:spcBef>
                <a:spcPct val="50000"/>
              </a:spcBef>
            </a:pPr>
            <a:r>
              <a:rPr lang="en-US" sz="1600"/>
              <a:t>	</a:t>
            </a:r>
            <a:r>
              <a:rPr lang="en-US" sz="1600" b="1"/>
              <a:t>25</a:t>
            </a:r>
            <a:r>
              <a:rPr lang="en-US" sz="1600"/>
              <a:t>		25	125	250	625	1250	2500</a:t>
            </a:r>
          </a:p>
          <a:p>
            <a:pPr>
              <a:spcBef>
                <a:spcPct val="50000"/>
              </a:spcBef>
            </a:pPr>
            <a:r>
              <a:rPr lang="en-US" sz="1600"/>
              <a:t>	</a:t>
            </a:r>
            <a:r>
              <a:rPr lang="en-US" sz="1600" b="1"/>
              <a:t>50</a:t>
            </a:r>
            <a:r>
              <a:rPr lang="en-US" sz="1600"/>
              <a:t>		50	250	500	1250	2500	5000</a:t>
            </a:r>
          </a:p>
          <a:p>
            <a:pPr>
              <a:spcBef>
                <a:spcPct val="50000"/>
              </a:spcBef>
            </a:pPr>
            <a:r>
              <a:rPr lang="en-US" sz="1600"/>
              <a:t>	</a:t>
            </a:r>
            <a:r>
              <a:rPr lang="en-US" sz="1600" b="1"/>
              <a:t>100</a:t>
            </a:r>
            <a:r>
              <a:rPr lang="en-US" sz="1600"/>
              <a:t>		100	500	1000	2500	5000	10000</a:t>
            </a:r>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228600"/>
            <a:ext cx="7772400" cy="685800"/>
          </a:xfrm>
        </p:spPr>
        <p:txBody>
          <a:bodyPr>
            <a:normAutofit fontScale="90000"/>
          </a:bodyPr>
          <a:lstStyle/>
          <a:p>
            <a:r>
              <a:rPr lang="en-US" sz="4000"/>
              <a:t>Force (etc.) and the Individual</a:t>
            </a:r>
          </a:p>
        </p:txBody>
      </p:sp>
      <p:sp>
        <p:nvSpPr>
          <p:cNvPr id="48131" name="Rectangle 3"/>
          <p:cNvSpPr>
            <a:spLocks noGrp="1" noChangeArrowheads="1"/>
          </p:cNvSpPr>
          <p:nvPr>
            <p:ph sz="quarter" idx="1"/>
          </p:nvPr>
        </p:nvSpPr>
        <p:spPr>
          <a:xfrm>
            <a:off x="838200" y="1295400"/>
            <a:ext cx="7772400" cy="4876800"/>
          </a:xfrm>
        </p:spPr>
        <p:txBody>
          <a:bodyPr/>
          <a:lstStyle/>
          <a:p>
            <a:pPr>
              <a:lnSpc>
                <a:spcPct val="90000"/>
              </a:lnSpc>
            </a:pPr>
            <a:r>
              <a:rPr lang="en-US" sz="2000" dirty="0"/>
              <a:t>People vary enormously in strength capability due to inheritance, sex, age, ethnicity, handicap, training, fatigue etc.</a:t>
            </a:r>
          </a:p>
          <a:p>
            <a:pPr lvl="1">
              <a:lnSpc>
                <a:spcPct val="90000"/>
              </a:lnSpc>
            </a:pPr>
            <a:r>
              <a:rPr lang="en-US" sz="2000" dirty="0"/>
              <a:t>There may be a 10 fold difference on any force dimension to individuals.</a:t>
            </a:r>
          </a:p>
          <a:p>
            <a:pPr>
              <a:lnSpc>
                <a:spcPct val="90000"/>
              </a:lnSpc>
            </a:pPr>
            <a:r>
              <a:rPr lang="en-US" sz="2000" dirty="0"/>
              <a:t>It is feasible to </a:t>
            </a:r>
            <a:r>
              <a:rPr lang="en-US" sz="2400" b="1" dirty="0"/>
              <a:t>select</a:t>
            </a:r>
            <a:r>
              <a:rPr lang="en-US" sz="2000" dirty="0"/>
              <a:t> individuals or groups to do different jobs based on their capabilities.</a:t>
            </a:r>
          </a:p>
          <a:p>
            <a:pPr lvl="1">
              <a:lnSpc>
                <a:spcPct val="90000"/>
              </a:lnSpc>
            </a:pPr>
            <a:r>
              <a:rPr lang="en-US" sz="2000" dirty="0"/>
              <a:t>Self selection, seniority.</a:t>
            </a:r>
          </a:p>
          <a:p>
            <a:pPr lvl="1">
              <a:lnSpc>
                <a:spcPct val="90000"/>
              </a:lnSpc>
            </a:pPr>
            <a:r>
              <a:rPr lang="en-US" sz="2000" dirty="0"/>
              <a:t>Fitness for duty testing.</a:t>
            </a:r>
          </a:p>
          <a:p>
            <a:pPr lvl="2">
              <a:lnSpc>
                <a:spcPct val="90000"/>
              </a:lnSpc>
            </a:pPr>
            <a:r>
              <a:rPr lang="en-US" sz="2000" dirty="0"/>
              <a:t>Formal.</a:t>
            </a:r>
          </a:p>
          <a:p>
            <a:pPr lvl="2">
              <a:lnSpc>
                <a:spcPct val="90000"/>
              </a:lnSpc>
            </a:pPr>
            <a:r>
              <a:rPr lang="en-US" sz="2000" dirty="0"/>
              <a:t>Casual.</a:t>
            </a:r>
          </a:p>
          <a:p>
            <a:pPr>
              <a:lnSpc>
                <a:spcPct val="90000"/>
              </a:lnSpc>
            </a:pPr>
            <a:r>
              <a:rPr lang="en-US" sz="2000" dirty="0"/>
              <a:t>The setting of standards for force limits must comprehend the target population or individual characteristics.</a:t>
            </a:r>
          </a:p>
          <a:p>
            <a:pPr>
              <a:lnSpc>
                <a:spcPct val="90000"/>
              </a:lnSpc>
            </a:pPr>
            <a:r>
              <a:rPr lang="en-US" sz="2000" dirty="0"/>
              <a:t>Where assumptions can be made about the population characteristics then it will be necessary to superimpose percentile accommodation levels – a policy matter – in the process of standards setting.</a:t>
            </a:r>
          </a:p>
          <a:p>
            <a:pPr>
              <a:lnSpc>
                <a:spcPct val="90000"/>
              </a:lnSpc>
            </a:pPr>
            <a:endParaRPr lang="en-US" sz="2000"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0"/>
            <a:ext cx="7772400" cy="1143000"/>
          </a:xfrm>
        </p:spPr>
        <p:txBody>
          <a:bodyPr/>
          <a:lstStyle/>
          <a:p>
            <a:r>
              <a:rPr lang="en-US" sz="4000"/>
              <a:t>Individual and Population Factors</a:t>
            </a:r>
          </a:p>
        </p:txBody>
      </p:sp>
      <p:sp>
        <p:nvSpPr>
          <p:cNvPr id="49155" name="Rectangle 3"/>
          <p:cNvSpPr>
            <a:spLocks noGrp="1" noChangeArrowheads="1"/>
          </p:cNvSpPr>
          <p:nvPr>
            <p:ph sz="quarter" idx="1"/>
          </p:nvPr>
        </p:nvSpPr>
        <p:spPr>
          <a:xfrm>
            <a:off x="762000" y="1295400"/>
            <a:ext cx="8229600" cy="4953000"/>
          </a:xfrm>
        </p:spPr>
        <p:txBody>
          <a:bodyPr/>
          <a:lstStyle/>
          <a:p>
            <a:r>
              <a:rPr lang="en-US" sz="2800" dirty="0"/>
              <a:t>People vary - the normal distribution is a very powerful staring point.</a:t>
            </a:r>
          </a:p>
          <a:p>
            <a:r>
              <a:rPr lang="en-US" sz="2800" dirty="0"/>
              <a:t>Data exists on population characteristics on a variety of dimensions.</a:t>
            </a:r>
          </a:p>
          <a:p>
            <a:r>
              <a:rPr lang="en-US" sz="2800" dirty="0"/>
              <a:t>Percentile accommodation is a matter of policy, not ergonomics.</a:t>
            </a:r>
          </a:p>
          <a:p>
            <a:r>
              <a:rPr lang="en-US" sz="2800" dirty="0"/>
              <a:t>Policy may be set by managers and politicians with the help of experts or it may be negotiated.</a:t>
            </a:r>
          </a:p>
          <a:p>
            <a:r>
              <a:rPr lang="en-US" sz="2800" dirty="0"/>
              <a:t>Ergonomics, job standards, percentile accommodation are inextricably mixed.</a:t>
            </a:r>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Another “Percentile” Problem</a:t>
            </a:r>
          </a:p>
        </p:txBody>
      </p:sp>
      <p:sp>
        <p:nvSpPr>
          <p:cNvPr id="53251" name="Rectangle 3"/>
          <p:cNvSpPr>
            <a:spLocks noGrp="1" noChangeArrowheads="1"/>
          </p:cNvSpPr>
          <p:nvPr>
            <p:ph sz="quarter" idx="1"/>
          </p:nvPr>
        </p:nvSpPr>
        <p:spPr/>
        <p:txBody>
          <a:bodyPr/>
          <a:lstStyle/>
          <a:p>
            <a:r>
              <a:rPr lang="en-US"/>
              <a:t>People vary differently on all dimensions.</a:t>
            </a:r>
          </a:p>
          <a:p>
            <a:r>
              <a:rPr lang="en-US"/>
              <a:t>A 50</a:t>
            </a:r>
            <a:r>
              <a:rPr lang="en-US" baseline="30000"/>
              <a:t>th</a:t>
            </a:r>
            <a:r>
              <a:rPr lang="en-US"/>
              <a:t> percentile stature will not necessarily have 50</a:t>
            </a:r>
            <a:r>
              <a:rPr lang="en-US" baseline="30000"/>
              <a:t>th</a:t>
            </a:r>
            <a:r>
              <a:rPr lang="en-US"/>
              <a:t> percentile segment lengths, girths, strength or stamina.</a:t>
            </a:r>
          </a:p>
          <a:p>
            <a:r>
              <a:rPr lang="en-US" b="1"/>
              <a:t>The “percentile” is dimension specific!</a:t>
            </a:r>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228600"/>
            <a:ext cx="7772400" cy="1143000"/>
          </a:xfrm>
        </p:spPr>
        <p:txBody>
          <a:bodyPr/>
          <a:lstStyle/>
          <a:p>
            <a:r>
              <a:rPr lang="en-US"/>
              <a:t>The Policy Problem</a:t>
            </a:r>
          </a:p>
        </p:txBody>
      </p:sp>
      <p:sp>
        <p:nvSpPr>
          <p:cNvPr id="50179" name="Freeform 3"/>
          <p:cNvSpPr>
            <a:spLocks/>
          </p:cNvSpPr>
          <p:nvPr/>
        </p:nvSpPr>
        <p:spPr bwMode="auto">
          <a:xfrm>
            <a:off x="1978025" y="2098675"/>
            <a:ext cx="5592763" cy="2254250"/>
          </a:xfrm>
          <a:custGeom>
            <a:avLst/>
            <a:gdLst/>
            <a:ahLst/>
            <a:cxnLst>
              <a:cxn ang="0">
                <a:pos x="0" y="1322"/>
              </a:cxn>
              <a:cxn ang="0">
                <a:pos x="265" y="1294"/>
              </a:cxn>
              <a:cxn ang="0">
                <a:pos x="510" y="1180"/>
              </a:cxn>
              <a:cxn ang="0">
                <a:pos x="652" y="1048"/>
              </a:cxn>
              <a:cxn ang="0">
                <a:pos x="671" y="1020"/>
              </a:cxn>
              <a:cxn ang="0">
                <a:pos x="746" y="925"/>
              </a:cxn>
              <a:cxn ang="0">
                <a:pos x="926" y="718"/>
              </a:cxn>
              <a:cxn ang="0">
                <a:pos x="1058" y="519"/>
              </a:cxn>
              <a:cxn ang="0">
                <a:pos x="1152" y="415"/>
              </a:cxn>
              <a:cxn ang="0">
                <a:pos x="1285" y="274"/>
              </a:cxn>
              <a:cxn ang="0">
                <a:pos x="1445" y="132"/>
              </a:cxn>
              <a:cxn ang="0">
                <a:pos x="1483" y="123"/>
              </a:cxn>
              <a:cxn ang="0">
                <a:pos x="1625" y="47"/>
              </a:cxn>
              <a:cxn ang="0">
                <a:pos x="1747" y="0"/>
              </a:cxn>
              <a:cxn ang="0">
                <a:pos x="2059" y="38"/>
              </a:cxn>
              <a:cxn ang="0">
                <a:pos x="2172" y="85"/>
              </a:cxn>
              <a:cxn ang="0">
                <a:pos x="2201" y="104"/>
              </a:cxn>
              <a:cxn ang="0">
                <a:pos x="2248" y="123"/>
              </a:cxn>
              <a:cxn ang="0">
                <a:pos x="2380" y="236"/>
              </a:cxn>
              <a:cxn ang="0">
                <a:pos x="2418" y="274"/>
              </a:cxn>
              <a:cxn ang="0">
                <a:pos x="2484" y="368"/>
              </a:cxn>
              <a:cxn ang="0">
                <a:pos x="2512" y="415"/>
              </a:cxn>
              <a:cxn ang="0">
                <a:pos x="2522" y="444"/>
              </a:cxn>
              <a:cxn ang="0">
                <a:pos x="2578" y="519"/>
              </a:cxn>
              <a:cxn ang="0">
                <a:pos x="2692" y="708"/>
              </a:cxn>
              <a:cxn ang="0">
                <a:pos x="2739" y="793"/>
              </a:cxn>
              <a:cxn ang="0">
                <a:pos x="2852" y="982"/>
              </a:cxn>
              <a:cxn ang="0">
                <a:pos x="2965" y="1105"/>
              </a:cxn>
              <a:cxn ang="0">
                <a:pos x="3249" y="1369"/>
              </a:cxn>
              <a:cxn ang="0">
                <a:pos x="3523" y="1379"/>
              </a:cxn>
            </a:cxnLst>
            <a:rect l="0" t="0" r="r" b="b"/>
            <a:pathLst>
              <a:path w="3523" h="1420">
                <a:moveTo>
                  <a:pt x="0" y="1322"/>
                </a:moveTo>
                <a:cubicBezTo>
                  <a:pt x="95" y="1316"/>
                  <a:pt x="175" y="1311"/>
                  <a:pt x="265" y="1294"/>
                </a:cubicBezTo>
                <a:cubicBezTo>
                  <a:pt x="343" y="1255"/>
                  <a:pt x="442" y="1234"/>
                  <a:pt x="510" y="1180"/>
                </a:cubicBezTo>
                <a:cubicBezTo>
                  <a:pt x="559" y="1141"/>
                  <a:pt x="608" y="1092"/>
                  <a:pt x="652" y="1048"/>
                </a:cubicBezTo>
                <a:cubicBezTo>
                  <a:pt x="660" y="1040"/>
                  <a:pt x="664" y="1029"/>
                  <a:pt x="671" y="1020"/>
                </a:cubicBezTo>
                <a:cubicBezTo>
                  <a:pt x="695" y="988"/>
                  <a:pt x="717" y="953"/>
                  <a:pt x="746" y="925"/>
                </a:cubicBezTo>
                <a:cubicBezTo>
                  <a:pt x="811" y="861"/>
                  <a:pt x="876" y="794"/>
                  <a:pt x="926" y="718"/>
                </a:cubicBezTo>
                <a:cubicBezTo>
                  <a:pt x="968" y="654"/>
                  <a:pt x="1004" y="573"/>
                  <a:pt x="1058" y="519"/>
                </a:cubicBezTo>
                <a:cubicBezTo>
                  <a:pt x="1091" y="486"/>
                  <a:pt x="1122" y="450"/>
                  <a:pt x="1152" y="415"/>
                </a:cubicBezTo>
                <a:cubicBezTo>
                  <a:pt x="1187" y="374"/>
                  <a:pt x="1235" y="289"/>
                  <a:pt x="1285" y="274"/>
                </a:cubicBezTo>
                <a:cubicBezTo>
                  <a:pt x="1403" y="178"/>
                  <a:pt x="1351" y="226"/>
                  <a:pt x="1445" y="132"/>
                </a:cubicBezTo>
                <a:cubicBezTo>
                  <a:pt x="1454" y="123"/>
                  <a:pt x="1470" y="126"/>
                  <a:pt x="1483" y="123"/>
                </a:cubicBezTo>
                <a:cubicBezTo>
                  <a:pt x="1520" y="85"/>
                  <a:pt x="1573" y="61"/>
                  <a:pt x="1625" y="47"/>
                </a:cubicBezTo>
                <a:cubicBezTo>
                  <a:pt x="1663" y="21"/>
                  <a:pt x="1703" y="11"/>
                  <a:pt x="1747" y="0"/>
                </a:cubicBezTo>
                <a:cubicBezTo>
                  <a:pt x="1857" y="6"/>
                  <a:pt x="1955" y="6"/>
                  <a:pt x="2059" y="38"/>
                </a:cubicBezTo>
                <a:cubicBezTo>
                  <a:pt x="2102" y="51"/>
                  <a:pt x="2131" y="72"/>
                  <a:pt x="2172" y="85"/>
                </a:cubicBezTo>
                <a:cubicBezTo>
                  <a:pt x="2182" y="91"/>
                  <a:pt x="2191" y="99"/>
                  <a:pt x="2201" y="104"/>
                </a:cubicBezTo>
                <a:cubicBezTo>
                  <a:pt x="2216" y="112"/>
                  <a:pt x="2233" y="114"/>
                  <a:pt x="2248" y="123"/>
                </a:cubicBezTo>
                <a:cubicBezTo>
                  <a:pt x="2311" y="160"/>
                  <a:pt x="2327" y="183"/>
                  <a:pt x="2380" y="236"/>
                </a:cubicBezTo>
                <a:cubicBezTo>
                  <a:pt x="2393" y="249"/>
                  <a:pt x="2409" y="259"/>
                  <a:pt x="2418" y="274"/>
                </a:cubicBezTo>
                <a:cubicBezTo>
                  <a:pt x="2489" y="394"/>
                  <a:pt x="2398" y="246"/>
                  <a:pt x="2484" y="368"/>
                </a:cubicBezTo>
                <a:cubicBezTo>
                  <a:pt x="2494" y="383"/>
                  <a:pt x="2504" y="399"/>
                  <a:pt x="2512" y="415"/>
                </a:cubicBezTo>
                <a:cubicBezTo>
                  <a:pt x="2517" y="424"/>
                  <a:pt x="2517" y="435"/>
                  <a:pt x="2522" y="444"/>
                </a:cubicBezTo>
                <a:cubicBezTo>
                  <a:pt x="2576" y="531"/>
                  <a:pt x="2542" y="457"/>
                  <a:pt x="2578" y="519"/>
                </a:cubicBezTo>
                <a:cubicBezTo>
                  <a:pt x="2614" y="582"/>
                  <a:pt x="2651" y="648"/>
                  <a:pt x="2692" y="708"/>
                </a:cubicBezTo>
                <a:cubicBezTo>
                  <a:pt x="2716" y="784"/>
                  <a:pt x="2676" y="667"/>
                  <a:pt x="2739" y="793"/>
                </a:cubicBezTo>
                <a:cubicBezTo>
                  <a:pt x="2778" y="871"/>
                  <a:pt x="2800" y="913"/>
                  <a:pt x="2852" y="982"/>
                </a:cubicBezTo>
                <a:cubicBezTo>
                  <a:pt x="2885" y="1026"/>
                  <a:pt x="2932" y="1062"/>
                  <a:pt x="2965" y="1105"/>
                </a:cubicBezTo>
                <a:cubicBezTo>
                  <a:pt x="3042" y="1207"/>
                  <a:pt x="3143" y="1298"/>
                  <a:pt x="3249" y="1369"/>
                </a:cubicBezTo>
                <a:cubicBezTo>
                  <a:pt x="3325" y="1420"/>
                  <a:pt x="3432" y="1379"/>
                  <a:pt x="3523" y="1379"/>
                </a:cubicBezTo>
              </a:path>
            </a:pathLst>
          </a:custGeom>
          <a:noFill/>
          <a:ln w="9525">
            <a:solidFill>
              <a:schemeClr val="tx1"/>
            </a:solidFill>
            <a:round/>
            <a:headEnd/>
            <a:tailEnd/>
          </a:ln>
          <a:effectLst/>
        </p:spPr>
        <p:txBody>
          <a:bodyPr/>
          <a:lstStyle/>
          <a:p>
            <a:endParaRPr lang="en-US"/>
          </a:p>
        </p:txBody>
      </p:sp>
      <p:sp>
        <p:nvSpPr>
          <p:cNvPr id="50180" name="Line 4"/>
          <p:cNvSpPr>
            <a:spLocks noChangeShapeType="1"/>
          </p:cNvSpPr>
          <p:nvPr/>
        </p:nvSpPr>
        <p:spPr bwMode="auto">
          <a:xfrm>
            <a:off x="1066800" y="1676400"/>
            <a:ext cx="0" cy="2971800"/>
          </a:xfrm>
          <a:prstGeom prst="line">
            <a:avLst/>
          </a:prstGeom>
          <a:noFill/>
          <a:ln w="9525">
            <a:solidFill>
              <a:schemeClr val="tx1"/>
            </a:solidFill>
            <a:round/>
            <a:headEnd/>
            <a:tailEnd/>
          </a:ln>
          <a:effectLst/>
        </p:spPr>
        <p:txBody>
          <a:bodyPr/>
          <a:lstStyle/>
          <a:p>
            <a:endParaRPr lang="en-US"/>
          </a:p>
        </p:txBody>
      </p:sp>
      <p:sp>
        <p:nvSpPr>
          <p:cNvPr id="50181" name="Line 5"/>
          <p:cNvSpPr>
            <a:spLocks noChangeShapeType="1"/>
          </p:cNvSpPr>
          <p:nvPr/>
        </p:nvSpPr>
        <p:spPr bwMode="auto">
          <a:xfrm>
            <a:off x="1066800" y="4648200"/>
            <a:ext cx="7620000" cy="0"/>
          </a:xfrm>
          <a:prstGeom prst="line">
            <a:avLst/>
          </a:prstGeom>
          <a:noFill/>
          <a:ln w="9525">
            <a:solidFill>
              <a:schemeClr val="tx1"/>
            </a:solidFill>
            <a:round/>
            <a:headEnd/>
            <a:tailEnd/>
          </a:ln>
          <a:effectLst/>
        </p:spPr>
        <p:txBody>
          <a:bodyPr/>
          <a:lstStyle/>
          <a:p>
            <a:endParaRPr lang="en-US"/>
          </a:p>
        </p:txBody>
      </p:sp>
      <p:sp>
        <p:nvSpPr>
          <p:cNvPr id="50182" name="Line 6"/>
          <p:cNvSpPr>
            <a:spLocks noChangeShapeType="1"/>
          </p:cNvSpPr>
          <p:nvPr/>
        </p:nvSpPr>
        <p:spPr bwMode="auto">
          <a:xfrm>
            <a:off x="6248400" y="3200400"/>
            <a:ext cx="0" cy="1447800"/>
          </a:xfrm>
          <a:prstGeom prst="line">
            <a:avLst/>
          </a:prstGeom>
          <a:noFill/>
          <a:ln w="57150">
            <a:solidFill>
              <a:schemeClr val="tx1"/>
            </a:solidFill>
            <a:prstDash val="dash"/>
            <a:round/>
            <a:headEnd/>
            <a:tailEnd/>
          </a:ln>
          <a:effectLst/>
        </p:spPr>
        <p:txBody>
          <a:bodyPr/>
          <a:lstStyle/>
          <a:p>
            <a:endParaRPr lang="en-US"/>
          </a:p>
        </p:txBody>
      </p:sp>
      <p:sp>
        <p:nvSpPr>
          <p:cNvPr id="50184" name="Line 8"/>
          <p:cNvSpPr>
            <a:spLocks noChangeShapeType="1"/>
          </p:cNvSpPr>
          <p:nvPr/>
        </p:nvSpPr>
        <p:spPr bwMode="auto">
          <a:xfrm>
            <a:off x="2743200" y="4038600"/>
            <a:ext cx="0" cy="609600"/>
          </a:xfrm>
          <a:prstGeom prst="line">
            <a:avLst/>
          </a:prstGeom>
          <a:noFill/>
          <a:ln w="57150">
            <a:solidFill>
              <a:schemeClr val="tx1"/>
            </a:solidFill>
            <a:prstDash val="dash"/>
            <a:round/>
            <a:headEnd/>
            <a:tailEnd/>
          </a:ln>
          <a:effectLst/>
        </p:spPr>
        <p:txBody>
          <a:bodyPr/>
          <a:lstStyle/>
          <a:p>
            <a:endParaRPr lang="en-US"/>
          </a:p>
        </p:txBody>
      </p:sp>
      <p:sp>
        <p:nvSpPr>
          <p:cNvPr id="50185" name="Line 9"/>
          <p:cNvSpPr>
            <a:spLocks noChangeShapeType="1"/>
          </p:cNvSpPr>
          <p:nvPr/>
        </p:nvSpPr>
        <p:spPr bwMode="auto">
          <a:xfrm>
            <a:off x="3810000" y="2743200"/>
            <a:ext cx="0" cy="1905000"/>
          </a:xfrm>
          <a:prstGeom prst="line">
            <a:avLst/>
          </a:prstGeom>
          <a:noFill/>
          <a:ln w="57150">
            <a:solidFill>
              <a:schemeClr val="tx1"/>
            </a:solidFill>
            <a:prstDash val="dash"/>
            <a:round/>
            <a:headEnd/>
            <a:tailEnd/>
          </a:ln>
          <a:effectLst/>
        </p:spPr>
        <p:txBody>
          <a:bodyPr/>
          <a:lstStyle/>
          <a:p>
            <a:endParaRPr lang="en-US"/>
          </a:p>
        </p:txBody>
      </p:sp>
      <p:sp>
        <p:nvSpPr>
          <p:cNvPr id="50186" name="Text Box 10"/>
          <p:cNvSpPr txBox="1">
            <a:spLocks noChangeArrowheads="1"/>
          </p:cNvSpPr>
          <p:nvPr/>
        </p:nvSpPr>
        <p:spPr bwMode="auto">
          <a:xfrm>
            <a:off x="3124200" y="3657600"/>
            <a:ext cx="1371600" cy="579438"/>
          </a:xfrm>
          <a:prstGeom prst="rect">
            <a:avLst/>
          </a:prstGeom>
          <a:noFill/>
          <a:ln w="9525">
            <a:noFill/>
            <a:miter lim="800000"/>
            <a:headEnd/>
            <a:tailEnd/>
          </a:ln>
          <a:effectLst/>
        </p:spPr>
        <p:txBody>
          <a:bodyPr>
            <a:spAutoFit/>
          </a:bodyPr>
          <a:lstStyle/>
          <a:p>
            <a:pPr algn="ctr">
              <a:spcBef>
                <a:spcPct val="50000"/>
              </a:spcBef>
            </a:pPr>
            <a:r>
              <a:rPr lang="en-US" sz="3200" b="1"/>
              <a:t>-  +</a:t>
            </a:r>
          </a:p>
        </p:txBody>
      </p:sp>
      <p:sp>
        <p:nvSpPr>
          <p:cNvPr id="50187" name="Text Box 11"/>
          <p:cNvSpPr txBox="1">
            <a:spLocks noChangeArrowheads="1"/>
          </p:cNvSpPr>
          <p:nvPr/>
        </p:nvSpPr>
        <p:spPr bwMode="auto">
          <a:xfrm>
            <a:off x="6629400" y="1828800"/>
            <a:ext cx="2057400" cy="1006475"/>
          </a:xfrm>
          <a:prstGeom prst="rect">
            <a:avLst/>
          </a:prstGeom>
          <a:noFill/>
          <a:ln w="9525">
            <a:noFill/>
            <a:miter lim="800000"/>
            <a:headEnd/>
            <a:tailEnd/>
          </a:ln>
          <a:effectLst/>
        </p:spPr>
        <p:txBody>
          <a:bodyPr>
            <a:spAutoFit/>
          </a:bodyPr>
          <a:lstStyle/>
          <a:p>
            <a:pPr algn="ctr">
              <a:spcBef>
                <a:spcPct val="50000"/>
              </a:spcBef>
            </a:pPr>
            <a:r>
              <a:rPr lang="en-US" sz="2000" i="1"/>
              <a:t>Highly selected (and paid) populations</a:t>
            </a:r>
          </a:p>
        </p:txBody>
      </p:sp>
      <p:sp>
        <p:nvSpPr>
          <p:cNvPr id="50188" name="Text Box 12"/>
          <p:cNvSpPr txBox="1">
            <a:spLocks noChangeArrowheads="1"/>
          </p:cNvSpPr>
          <p:nvPr/>
        </p:nvSpPr>
        <p:spPr bwMode="auto">
          <a:xfrm>
            <a:off x="990600" y="2209800"/>
            <a:ext cx="2244725" cy="701675"/>
          </a:xfrm>
          <a:prstGeom prst="rect">
            <a:avLst/>
          </a:prstGeom>
          <a:noFill/>
          <a:ln w="9525">
            <a:noFill/>
            <a:miter lim="800000"/>
            <a:headEnd/>
            <a:tailEnd/>
          </a:ln>
          <a:effectLst/>
        </p:spPr>
        <p:txBody>
          <a:bodyPr>
            <a:spAutoFit/>
          </a:bodyPr>
          <a:lstStyle/>
          <a:p>
            <a:pPr algn="ctr">
              <a:spcBef>
                <a:spcPct val="50000"/>
              </a:spcBef>
            </a:pPr>
            <a:r>
              <a:rPr lang="en-US" sz="2000" i="1"/>
              <a:t>High level of “protection”</a:t>
            </a:r>
          </a:p>
        </p:txBody>
      </p:sp>
      <p:sp>
        <p:nvSpPr>
          <p:cNvPr id="50190" name="Line 14"/>
          <p:cNvSpPr>
            <a:spLocks noChangeShapeType="1"/>
          </p:cNvSpPr>
          <p:nvPr/>
        </p:nvSpPr>
        <p:spPr bwMode="auto">
          <a:xfrm>
            <a:off x="2209800" y="5334000"/>
            <a:ext cx="5181600" cy="0"/>
          </a:xfrm>
          <a:prstGeom prst="line">
            <a:avLst/>
          </a:prstGeom>
          <a:noFill/>
          <a:ln w="9525">
            <a:solidFill>
              <a:schemeClr val="tx1"/>
            </a:solidFill>
            <a:round/>
            <a:headEnd type="arrow" w="med" len="med"/>
            <a:tailEnd type="arrow" w="med" len="med"/>
          </a:ln>
          <a:effectLst/>
        </p:spPr>
        <p:txBody>
          <a:bodyPr/>
          <a:lstStyle/>
          <a:p>
            <a:endParaRPr lang="en-US"/>
          </a:p>
        </p:txBody>
      </p:sp>
      <p:sp>
        <p:nvSpPr>
          <p:cNvPr id="50191" name="Text Box 15"/>
          <p:cNvSpPr txBox="1">
            <a:spLocks noChangeArrowheads="1"/>
          </p:cNvSpPr>
          <p:nvPr/>
        </p:nvSpPr>
        <p:spPr bwMode="auto">
          <a:xfrm>
            <a:off x="1600200" y="5486400"/>
            <a:ext cx="6477000" cy="457200"/>
          </a:xfrm>
          <a:prstGeom prst="rect">
            <a:avLst/>
          </a:prstGeom>
          <a:noFill/>
          <a:ln w="9525">
            <a:noFill/>
            <a:miter lim="800000"/>
            <a:headEnd/>
            <a:tailEnd/>
          </a:ln>
          <a:effectLst/>
        </p:spPr>
        <p:txBody>
          <a:bodyPr>
            <a:spAutoFit/>
          </a:bodyPr>
          <a:lstStyle/>
          <a:p>
            <a:pPr algn="ctr">
              <a:spcBef>
                <a:spcPct val="50000"/>
              </a:spcBef>
            </a:pPr>
            <a:r>
              <a:rPr lang="en-US"/>
              <a:t>Any simple or complex design dimension</a:t>
            </a:r>
          </a:p>
        </p:txBody>
      </p:sp>
      <p:sp>
        <p:nvSpPr>
          <p:cNvPr id="50189" name="Text Box 13"/>
          <p:cNvSpPr txBox="1">
            <a:spLocks noChangeArrowheads="1"/>
          </p:cNvSpPr>
          <p:nvPr/>
        </p:nvSpPr>
        <p:spPr bwMode="auto">
          <a:xfrm>
            <a:off x="2971800" y="1371600"/>
            <a:ext cx="2057400" cy="701675"/>
          </a:xfrm>
          <a:prstGeom prst="rect">
            <a:avLst/>
          </a:prstGeom>
          <a:noFill/>
          <a:ln w="9525">
            <a:noFill/>
            <a:miter lim="800000"/>
            <a:headEnd/>
            <a:tailEnd/>
          </a:ln>
          <a:effectLst/>
        </p:spPr>
        <p:txBody>
          <a:bodyPr>
            <a:spAutoFit/>
          </a:bodyPr>
          <a:lstStyle/>
          <a:p>
            <a:pPr algn="ctr">
              <a:spcBef>
                <a:spcPct val="50000"/>
              </a:spcBef>
            </a:pPr>
            <a:r>
              <a:rPr lang="en-US" sz="2000" i="1"/>
              <a:t>The realistic decision region</a:t>
            </a:r>
          </a:p>
        </p:txBody>
      </p:sp>
      <p:sp>
        <p:nvSpPr>
          <p:cNvPr id="50192" name="Line 16"/>
          <p:cNvSpPr>
            <a:spLocks noChangeShapeType="1"/>
          </p:cNvSpPr>
          <p:nvPr/>
        </p:nvSpPr>
        <p:spPr bwMode="auto">
          <a:xfrm>
            <a:off x="3200400" y="4800600"/>
            <a:ext cx="1143000" cy="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18" name="Footer Placeholder 17"/>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The Focus of Checklists</a:t>
            </a:r>
            <a:endParaRPr lang="en-US"/>
          </a:p>
        </p:txBody>
      </p:sp>
      <p:sp>
        <p:nvSpPr>
          <p:cNvPr id="6148" name="Text Box 4"/>
          <p:cNvSpPr txBox="1">
            <a:spLocks noChangeArrowheads="1"/>
          </p:cNvSpPr>
          <p:nvPr/>
        </p:nvSpPr>
        <p:spPr bwMode="auto">
          <a:xfrm>
            <a:off x="381000" y="1585912"/>
            <a:ext cx="5105400" cy="4357688"/>
          </a:xfrm>
          <a:prstGeom prst="rect">
            <a:avLst/>
          </a:prstGeom>
          <a:noFill/>
          <a:ln w="9525">
            <a:noFill/>
            <a:miter lim="800000"/>
            <a:headEnd/>
            <a:tailEnd/>
          </a:ln>
          <a:effectLst/>
        </p:spPr>
        <p:txBody>
          <a:bodyPr>
            <a:spAutoFit/>
          </a:bodyPr>
          <a:lstStyle/>
          <a:p>
            <a:pPr algn="ctr">
              <a:spcBef>
                <a:spcPct val="50000"/>
              </a:spcBef>
            </a:pPr>
            <a:r>
              <a:rPr lang="en-US" sz="3200" i="1" dirty="0"/>
              <a:t>Checklists can address any area of human activity and outcomes of that activity. The present discussion will focus on those factors that affect </a:t>
            </a:r>
            <a:r>
              <a:rPr lang="en-US" sz="4000" b="1" i="1" dirty="0"/>
              <a:t>performance and protection in physical work.</a:t>
            </a:r>
          </a:p>
        </p:txBody>
      </p:sp>
      <p:pic>
        <p:nvPicPr>
          <p:cNvPr id="6149" name="Picture 5" descr="c:\Program Files\Common Files\Microsoft Shared\Clipart\cagcat50\PE02002_.wmf"/>
          <p:cNvPicPr>
            <a:picLocks noChangeAspect="1" noChangeArrowheads="1"/>
          </p:cNvPicPr>
          <p:nvPr/>
        </p:nvPicPr>
        <p:blipFill>
          <a:blip r:embed="rId3" cstate="print"/>
          <a:srcRect/>
          <a:stretch>
            <a:fillRect/>
          </a:stretch>
        </p:blipFill>
        <p:spPr bwMode="auto">
          <a:xfrm>
            <a:off x="5562600" y="2438400"/>
            <a:ext cx="3006725" cy="3011488"/>
          </a:xfrm>
          <a:prstGeom prst="rect">
            <a:avLst/>
          </a:prstGeom>
          <a:noFill/>
        </p:spPr>
      </p:pic>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304800"/>
            <a:ext cx="8382000" cy="1143000"/>
          </a:xfrm>
        </p:spPr>
        <p:txBody>
          <a:bodyPr/>
          <a:lstStyle/>
          <a:p>
            <a:r>
              <a:rPr lang="en-US" sz="3200" dirty="0"/>
              <a:t>Different “Policy” for Different Dimensions?</a:t>
            </a:r>
            <a:br>
              <a:rPr lang="en-US" sz="3200" dirty="0"/>
            </a:br>
            <a:r>
              <a:rPr lang="en-US" sz="2800" dirty="0"/>
              <a:t>(Percent Accommodation)</a:t>
            </a:r>
          </a:p>
        </p:txBody>
      </p:sp>
      <p:sp>
        <p:nvSpPr>
          <p:cNvPr id="51203" name="Rectangle 3"/>
          <p:cNvSpPr>
            <a:spLocks noGrp="1" noChangeArrowheads="1"/>
          </p:cNvSpPr>
          <p:nvPr>
            <p:ph sz="quarter" idx="1"/>
          </p:nvPr>
        </p:nvSpPr>
        <p:spPr>
          <a:xfrm>
            <a:off x="685800" y="1524000"/>
            <a:ext cx="7772400" cy="3962400"/>
          </a:xfrm>
        </p:spPr>
        <p:txBody>
          <a:bodyPr>
            <a:normAutofit lnSpcReduction="10000"/>
          </a:bodyPr>
          <a:lstStyle/>
          <a:p>
            <a:pPr>
              <a:buFontTx/>
              <a:buNone/>
            </a:pPr>
            <a:r>
              <a:rPr lang="en-US" sz="2400"/>
              <a:t>				Protection		Selection</a:t>
            </a:r>
          </a:p>
          <a:p>
            <a:pPr>
              <a:buFontTx/>
              <a:buNone/>
            </a:pPr>
            <a:r>
              <a:rPr lang="en-US" sz="2400"/>
              <a:t>Safety critical		99.99			99.9</a:t>
            </a:r>
          </a:p>
          <a:p>
            <a:pPr>
              <a:buFontTx/>
              <a:buNone/>
            </a:pPr>
            <a:r>
              <a:rPr lang="en-US" sz="2400"/>
              <a:t>Fit				99			50</a:t>
            </a:r>
          </a:p>
          <a:p>
            <a:pPr>
              <a:buFontTx/>
              <a:buNone/>
            </a:pPr>
            <a:r>
              <a:rPr lang="en-US" sz="2400"/>
              <a:t>Reach			95			50</a:t>
            </a:r>
          </a:p>
          <a:p>
            <a:pPr>
              <a:buFontTx/>
              <a:buNone/>
            </a:pPr>
            <a:r>
              <a:rPr lang="en-US" sz="2400"/>
              <a:t>Strength		90			10</a:t>
            </a:r>
          </a:p>
          <a:p>
            <a:pPr>
              <a:buFontTx/>
              <a:buNone/>
            </a:pPr>
            <a:r>
              <a:rPr lang="en-US" sz="2400"/>
              <a:t>Stamina		80			5</a:t>
            </a:r>
          </a:p>
          <a:p>
            <a:pPr>
              <a:buFontTx/>
              <a:buNone/>
            </a:pPr>
            <a:r>
              <a:rPr lang="en-US" sz="2400"/>
              <a:t>Skills			70			10</a:t>
            </a:r>
          </a:p>
          <a:p>
            <a:pPr>
              <a:buFontTx/>
              <a:buNone/>
            </a:pPr>
            <a:r>
              <a:rPr lang="en-US" sz="2400"/>
              <a:t>Sight			50			10</a:t>
            </a:r>
          </a:p>
          <a:p>
            <a:pPr>
              <a:buFontTx/>
              <a:buNone/>
            </a:pPr>
            <a:r>
              <a:rPr lang="en-US" sz="2400"/>
              <a:t>Etc.			?			?</a:t>
            </a:r>
          </a:p>
          <a:p>
            <a:pPr>
              <a:buFontTx/>
              <a:buNone/>
            </a:pPr>
            <a:endParaRPr lang="en-US" sz="2400"/>
          </a:p>
        </p:txBody>
      </p:sp>
      <p:sp>
        <p:nvSpPr>
          <p:cNvPr id="51204" name="Text Box 4"/>
          <p:cNvSpPr txBox="1">
            <a:spLocks noChangeArrowheads="1"/>
          </p:cNvSpPr>
          <p:nvPr/>
        </p:nvSpPr>
        <p:spPr bwMode="auto">
          <a:xfrm>
            <a:off x="990600" y="5562600"/>
            <a:ext cx="6400800" cy="822325"/>
          </a:xfrm>
          <a:prstGeom prst="rect">
            <a:avLst/>
          </a:prstGeom>
          <a:noFill/>
          <a:ln w="9525">
            <a:noFill/>
            <a:miter lim="800000"/>
            <a:headEnd/>
            <a:tailEnd/>
          </a:ln>
          <a:effectLst/>
        </p:spPr>
        <p:txBody>
          <a:bodyPr>
            <a:spAutoFit/>
          </a:bodyPr>
          <a:lstStyle/>
          <a:p>
            <a:pPr algn="ctr">
              <a:spcBef>
                <a:spcPct val="50000"/>
              </a:spcBef>
            </a:pPr>
            <a:r>
              <a:rPr lang="en-US" b="1" i="1"/>
              <a:t>These numbers are meant to generate discussion, not initiate policy!!</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The Liberty Mutual (Snook) Tables</a:t>
            </a:r>
            <a:endParaRPr lang="en-US"/>
          </a:p>
        </p:txBody>
      </p:sp>
      <p:sp>
        <p:nvSpPr>
          <p:cNvPr id="52227" name="Rectangle 3"/>
          <p:cNvSpPr>
            <a:spLocks noGrp="1" noChangeArrowheads="1"/>
          </p:cNvSpPr>
          <p:nvPr>
            <p:ph sz="quarter" idx="1"/>
          </p:nvPr>
        </p:nvSpPr>
        <p:spPr/>
        <p:txBody>
          <a:bodyPr/>
          <a:lstStyle/>
          <a:p>
            <a:r>
              <a:rPr lang="en-US" smtClean="0"/>
              <a:t>Psychophysically derived and statistically smoothed tables indicating percent of adult population capable of performing various manual handling and manipulative tasks.</a:t>
            </a:r>
          </a:p>
          <a:p>
            <a:r>
              <a:rPr lang="en-US" smtClean="0"/>
              <a:t>Very useful.</a:t>
            </a:r>
          </a:p>
          <a:p>
            <a:r>
              <a:rPr lang="en-US" smtClean="0"/>
              <a:t>But what percent level should I choose?</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Autofit/>
          </a:bodyPr>
          <a:lstStyle/>
          <a:p>
            <a:r>
              <a:rPr lang="en-US" sz="3200" dirty="0"/>
              <a:t>Setting Standards</a:t>
            </a:r>
            <a:r>
              <a:rPr lang="en-US" sz="3200" dirty="0" smtClean="0"/>
              <a:t>  (</a:t>
            </a:r>
            <a:r>
              <a:rPr lang="en-US" sz="3200" dirty="0"/>
              <a:t>Decision Thresholds)</a:t>
            </a:r>
          </a:p>
        </p:txBody>
      </p:sp>
      <p:sp>
        <p:nvSpPr>
          <p:cNvPr id="54275" name="Rectangle 3"/>
          <p:cNvSpPr>
            <a:spLocks noGrp="1" noChangeArrowheads="1"/>
          </p:cNvSpPr>
          <p:nvPr>
            <p:ph sz="quarter" idx="1"/>
          </p:nvPr>
        </p:nvSpPr>
        <p:spPr/>
        <p:txBody>
          <a:bodyPr>
            <a:normAutofit/>
          </a:bodyPr>
          <a:lstStyle/>
          <a:p>
            <a:r>
              <a:rPr lang="en-US" sz="2800" dirty="0"/>
              <a:t>Standards are useful – they resolve ambiguity.</a:t>
            </a:r>
          </a:p>
          <a:p>
            <a:r>
              <a:rPr lang="en-US" sz="2800" dirty="0"/>
              <a:t>Round numbers are easy to deal with and, because of the pervading people, situational and temporal variability, round numbers are sufficiently accurate.</a:t>
            </a:r>
          </a:p>
          <a:p>
            <a:r>
              <a:rPr lang="en-US" sz="2800" dirty="0"/>
              <a:t>Compliance, investigation, action and maximum permissible limits.</a:t>
            </a:r>
          </a:p>
          <a:p>
            <a:pPr lvl="1"/>
            <a:r>
              <a:rPr lang="en-US" sz="2400" dirty="0"/>
              <a:t>It’s important to know why a standard is being set!</a:t>
            </a:r>
          </a:p>
          <a:p>
            <a:endParaRPr lang="en-US" sz="2800" dirty="0"/>
          </a:p>
          <a:p>
            <a:endParaRPr lang="en-US" sz="2800" dirty="0"/>
          </a:p>
          <a:p>
            <a:endParaRPr lang="en-US" sz="2800" dirty="0"/>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n-US" sz="4400">
                <a:solidFill>
                  <a:schemeClr val="tx2"/>
                </a:solidFill>
              </a:rPr>
              <a:t>Rule Based Ergonomics</a:t>
            </a:r>
            <a:br>
              <a:rPr lang="en-US" sz="4400">
                <a:solidFill>
                  <a:schemeClr val="tx2"/>
                </a:solidFill>
              </a:rPr>
            </a:br>
            <a:r>
              <a:rPr lang="en-US" sz="3600" i="1">
                <a:solidFill>
                  <a:schemeClr val="tx2"/>
                </a:solidFill>
              </a:rPr>
              <a:t>Common Currency</a:t>
            </a:r>
          </a:p>
        </p:txBody>
      </p:sp>
      <p:sp>
        <p:nvSpPr>
          <p:cNvPr id="68611" name="Rectangle 3"/>
          <p:cNvSpPr>
            <a:spLocks noChangeArrowheads="1"/>
          </p:cNvSpPr>
          <p:nvPr/>
        </p:nvSpPr>
        <p:spPr bwMode="auto">
          <a:xfrm>
            <a:off x="685800" y="1981200"/>
            <a:ext cx="4724400" cy="4114800"/>
          </a:xfrm>
          <a:prstGeom prst="rect">
            <a:avLst/>
          </a:prstGeom>
          <a:noFill/>
          <a:ln w="9525">
            <a:noFill/>
            <a:miter lim="800000"/>
            <a:headEnd/>
            <a:tailEnd/>
          </a:ln>
          <a:effectLst/>
        </p:spPr>
        <p:txBody>
          <a:bodyPr/>
          <a:lstStyle/>
          <a:p>
            <a:pPr marL="342900" indent="-342900">
              <a:spcBef>
                <a:spcPct val="20000"/>
              </a:spcBef>
              <a:buFontTx/>
              <a:buChar char="•"/>
            </a:pPr>
            <a:r>
              <a:rPr lang="en-US" sz="3200"/>
              <a:t>Black	Intolerable</a:t>
            </a:r>
          </a:p>
          <a:p>
            <a:pPr marL="342900" indent="-342900">
              <a:spcBef>
                <a:spcPct val="20000"/>
              </a:spcBef>
              <a:buFontTx/>
              <a:buChar char="•"/>
            </a:pPr>
            <a:r>
              <a:rPr lang="en-US" sz="3200"/>
              <a:t>Purple	Unacceptable</a:t>
            </a:r>
          </a:p>
          <a:p>
            <a:pPr marL="342900" indent="-342900">
              <a:spcBef>
                <a:spcPct val="20000"/>
              </a:spcBef>
              <a:buFontTx/>
              <a:buChar char="•"/>
            </a:pPr>
            <a:r>
              <a:rPr lang="en-US" sz="3200"/>
              <a:t>Red	Undesirable</a:t>
            </a:r>
          </a:p>
          <a:p>
            <a:pPr marL="342900" indent="-342900">
              <a:spcBef>
                <a:spcPct val="20000"/>
              </a:spcBef>
              <a:buFontTx/>
              <a:buChar char="•"/>
            </a:pPr>
            <a:r>
              <a:rPr lang="en-US" sz="3200"/>
              <a:t>Orange	Marginal</a:t>
            </a:r>
          </a:p>
          <a:p>
            <a:pPr marL="342900" indent="-342900">
              <a:spcBef>
                <a:spcPct val="20000"/>
              </a:spcBef>
              <a:buFontTx/>
              <a:buChar char="•"/>
            </a:pPr>
            <a:r>
              <a:rPr lang="en-US" sz="3200"/>
              <a:t>Yellow	Tolerable</a:t>
            </a:r>
          </a:p>
          <a:p>
            <a:pPr marL="342900" indent="-342900">
              <a:spcBef>
                <a:spcPct val="20000"/>
              </a:spcBef>
              <a:buFontTx/>
              <a:buChar char="•"/>
            </a:pPr>
            <a:r>
              <a:rPr lang="en-US" sz="3200"/>
              <a:t>Green	Acceptable</a:t>
            </a:r>
          </a:p>
          <a:p>
            <a:pPr marL="342900" indent="-342900">
              <a:spcBef>
                <a:spcPct val="20000"/>
              </a:spcBef>
              <a:buFontTx/>
              <a:buChar char="•"/>
            </a:pPr>
            <a:r>
              <a:rPr lang="en-US" sz="3200"/>
              <a:t>White	Ideal</a:t>
            </a:r>
          </a:p>
        </p:txBody>
      </p:sp>
      <p:sp>
        <p:nvSpPr>
          <p:cNvPr id="68612" name="Text Box 4"/>
          <p:cNvSpPr txBox="1">
            <a:spLocks noChangeArrowheads="1"/>
          </p:cNvSpPr>
          <p:nvPr/>
        </p:nvSpPr>
        <p:spPr bwMode="auto">
          <a:xfrm>
            <a:off x="5943600" y="2286000"/>
            <a:ext cx="2819400" cy="2227263"/>
          </a:xfrm>
          <a:prstGeom prst="rect">
            <a:avLst/>
          </a:prstGeom>
          <a:noFill/>
          <a:ln w="9525">
            <a:noFill/>
            <a:miter lim="800000"/>
            <a:headEnd/>
            <a:tailEnd/>
          </a:ln>
          <a:effectLst/>
        </p:spPr>
        <p:txBody>
          <a:bodyPr>
            <a:spAutoFit/>
          </a:bodyPr>
          <a:lstStyle/>
          <a:p>
            <a:pPr algn="ctr">
              <a:spcBef>
                <a:spcPct val="50000"/>
              </a:spcBef>
            </a:pPr>
            <a:r>
              <a:rPr lang="en-US" sz="2800" b="1" i="1"/>
              <a:t>All Human Factors Communications use the same “currency”</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81000" y="0"/>
            <a:ext cx="7772400" cy="1143000"/>
          </a:xfrm>
        </p:spPr>
        <p:txBody>
          <a:bodyPr/>
          <a:lstStyle/>
          <a:p>
            <a:r>
              <a:rPr lang="en-US"/>
              <a:t>The Decision Graph</a:t>
            </a:r>
          </a:p>
        </p:txBody>
      </p:sp>
      <p:sp>
        <p:nvSpPr>
          <p:cNvPr id="55299" name="Line 3"/>
          <p:cNvSpPr>
            <a:spLocks noChangeShapeType="1"/>
          </p:cNvSpPr>
          <p:nvPr/>
        </p:nvSpPr>
        <p:spPr bwMode="auto">
          <a:xfrm>
            <a:off x="1295400" y="2362200"/>
            <a:ext cx="0" cy="3124200"/>
          </a:xfrm>
          <a:prstGeom prst="line">
            <a:avLst/>
          </a:prstGeom>
          <a:noFill/>
          <a:ln w="9525">
            <a:solidFill>
              <a:schemeClr val="tx1"/>
            </a:solidFill>
            <a:round/>
            <a:headEnd/>
            <a:tailEnd/>
          </a:ln>
          <a:effectLst/>
        </p:spPr>
        <p:txBody>
          <a:bodyPr/>
          <a:lstStyle/>
          <a:p>
            <a:endParaRPr lang="en-US"/>
          </a:p>
        </p:txBody>
      </p:sp>
      <p:sp>
        <p:nvSpPr>
          <p:cNvPr id="55300" name="Line 4"/>
          <p:cNvSpPr>
            <a:spLocks noChangeShapeType="1"/>
          </p:cNvSpPr>
          <p:nvPr/>
        </p:nvSpPr>
        <p:spPr bwMode="auto">
          <a:xfrm>
            <a:off x="1295400" y="5486400"/>
            <a:ext cx="6781800" cy="0"/>
          </a:xfrm>
          <a:prstGeom prst="line">
            <a:avLst/>
          </a:prstGeom>
          <a:noFill/>
          <a:ln w="9525">
            <a:solidFill>
              <a:schemeClr val="tx1"/>
            </a:solidFill>
            <a:round/>
            <a:headEnd/>
            <a:tailEnd/>
          </a:ln>
          <a:effectLst/>
        </p:spPr>
        <p:txBody>
          <a:bodyPr/>
          <a:lstStyle/>
          <a:p>
            <a:endParaRPr lang="en-US"/>
          </a:p>
        </p:txBody>
      </p:sp>
      <p:sp>
        <p:nvSpPr>
          <p:cNvPr id="55301" name="Freeform 5"/>
          <p:cNvSpPr>
            <a:spLocks/>
          </p:cNvSpPr>
          <p:nvPr/>
        </p:nvSpPr>
        <p:spPr bwMode="auto">
          <a:xfrm>
            <a:off x="1357313" y="2128838"/>
            <a:ext cx="6302375" cy="2970212"/>
          </a:xfrm>
          <a:custGeom>
            <a:avLst/>
            <a:gdLst/>
            <a:ahLst/>
            <a:cxnLst>
              <a:cxn ang="0">
                <a:pos x="14" y="1869"/>
              </a:cxn>
              <a:cxn ang="0">
                <a:pos x="429" y="1851"/>
              </a:cxn>
              <a:cxn ang="0">
                <a:pos x="561" y="1832"/>
              </a:cxn>
              <a:cxn ang="0">
                <a:pos x="873" y="1747"/>
              </a:cxn>
              <a:cxn ang="0">
                <a:pos x="1119" y="1652"/>
              </a:cxn>
              <a:cxn ang="0">
                <a:pos x="1279" y="1558"/>
              </a:cxn>
              <a:cxn ang="0">
                <a:pos x="1326" y="1539"/>
              </a:cxn>
              <a:cxn ang="0">
                <a:pos x="1572" y="1350"/>
              </a:cxn>
              <a:cxn ang="0">
                <a:pos x="1723" y="1209"/>
              </a:cxn>
              <a:cxn ang="0">
                <a:pos x="1798" y="1124"/>
              </a:cxn>
              <a:cxn ang="0">
                <a:pos x="1940" y="935"/>
              </a:cxn>
              <a:cxn ang="0">
                <a:pos x="2016" y="850"/>
              </a:cxn>
              <a:cxn ang="0">
                <a:pos x="2337" y="453"/>
              </a:cxn>
              <a:cxn ang="0">
                <a:pos x="2639" y="208"/>
              </a:cxn>
              <a:cxn ang="0">
                <a:pos x="3111" y="66"/>
              </a:cxn>
              <a:cxn ang="0">
                <a:pos x="3564" y="0"/>
              </a:cxn>
              <a:cxn ang="0">
                <a:pos x="3970" y="9"/>
              </a:cxn>
            </a:cxnLst>
            <a:rect l="0" t="0" r="r" b="b"/>
            <a:pathLst>
              <a:path w="3970" h="1871">
                <a:moveTo>
                  <a:pt x="14" y="1869"/>
                </a:moveTo>
                <a:cubicBezTo>
                  <a:pt x="167" y="1820"/>
                  <a:pt x="0" y="1871"/>
                  <a:pt x="429" y="1851"/>
                </a:cubicBezTo>
                <a:cubicBezTo>
                  <a:pt x="473" y="1849"/>
                  <a:pt x="517" y="1836"/>
                  <a:pt x="561" y="1832"/>
                </a:cubicBezTo>
                <a:cubicBezTo>
                  <a:pt x="665" y="1814"/>
                  <a:pt x="772" y="1779"/>
                  <a:pt x="873" y="1747"/>
                </a:cubicBezTo>
                <a:cubicBezTo>
                  <a:pt x="945" y="1698"/>
                  <a:pt x="1040" y="1688"/>
                  <a:pt x="1119" y="1652"/>
                </a:cubicBezTo>
                <a:cubicBezTo>
                  <a:pt x="1179" y="1625"/>
                  <a:pt x="1223" y="1589"/>
                  <a:pt x="1279" y="1558"/>
                </a:cubicBezTo>
                <a:cubicBezTo>
                  <a:pt x="1294" y="1550"/>
                  <a:pt x="1312" y="1548"/>
                  <a:pt x="1326" y="1539"/>
                </a:cubicBezTo>
                <a:cubicBezTo>
                  <a:pt x="1415" y="1484"/>
                  <a:pt x="1493" y="1416"/>
                  <a:pt x="1572" y="1350"/>
                </a:cubicBezTo>
                <a:cubicBezTo>
                  <a:pt x="1623" y="1307"/>
                  <a:pt x="1683" y="1263"/>
                  <a:pt x="1723" y="1209"/>
                </a:cubicBezTo>
                <a:cubicBezTo>
                  <a:pt x="1796" y="1110"/>
                  <a:pt x="1696" y="1242"/>
                  <a:pt x="1798" y="1124"/>
                </a:cubicBezTo>
                <a:cubicBezTo>
                  <a:pt x="1851" y="1063"/>
                  <a:pt x="1891" y="998"/>
                  <a:pt x="1940" y="935"/>
                </a:cubicBezTo>
                <a:cubicBezTo>
                  <a:pt x="2033" y="815"/>
                  <a:pt x="1921" y="987"/>
                  <a:pt x="2016" y="850"/>
                </a:cubicBezTo>
                <a:cubicBezTo>
                  <a:pt x="2113" y="710"/>
                  <a:pt x="2216" y="575"/>
                  <a:pt x="2337" y="453"/>
                </a:cubicBezTo>
                <a:cubicBezTo>
                  <a:pt x="2419" y="370"/>
                  <a:pt x="2527" y="243"/>
                  <a:pt x="2639" y="208"/>
                </a:cubicBezTo>
                <a:cubicBezTo>
                  <a:pt x="2773" y="117"/>
                  <a:pt x="2953" y="81"/>
                  <a:pt x="3111" y="66"/>
                </a:cubicBezTo>
                <a:cubicBezTo>
                  <a:pt x="3257" y="19"/>
                  <a:pt x="3413" y="21"/>
                  <a:pt x="3564" y="0"/>
                </a:cubicBezTo>
                <a:cubicBezTo>
                  <a:pt x="3699" y="3"/>
                  <a:pt x="3970" y="9"/>
                  <a:pt x="3970" y="9"/>
                </a:cubicBezTo>
              </a:path>
            </a:pathLst>
          </a:custGeom>
          <a:noFill/>
          <a:ln w="9525">
            <a:solidFill>
              <a:schemeClr val="tx1"/>
            </a:solidFill>
            <a:round/>
            <a:headEnd/>
            <a:tailEnd/>
          </a:ln>
          <a:effectLst/>
        </p:spPr>
        <p:txBody>
          <a:bodyPr/>
          <a:lstStyle/>
          <a:p>
            <a:endParaRPr lang="en-US"/>
          </a:p>
        </p:txBody>
      </p:sp>
      <p:sp>
        <p:nvSpPr>
          <p:cNvPr id="55302" name="Text Box 6"/>
          <p:cNvSpPr txBox="1">
            <a:spLocks noChangeArrowheads="1"/>
          </p:cNvSpPr>
          <p:nvPr/>
        </p:nvSpPr>
        <p:spPr bwMode="auto">
          <a:xfrm>
            <a:off x="1752600" y="5791200"/>
            <a:ext cx="5486400" cy="457200"/>
          </a:xfrm>
          <a:prstGeom prst="rect">
            <a:avLst/>
          </a:prstGeom>
          <a:noFill/>
          <a:ln w="9525">
            <a:noFill/>
            <a:miter lim="800000"/>
            <a:headEnd/>
            <a:tailEnd/>
          </a:ln>
          <a:effectLst/>
        </p:spPr>
        <p:txBody>
          <a:bodyPr>
            <a:spAutoFit/>
          </a:bodyPr>
          <a:lstStyle/>
          <a:p>
            <a:pPr>
              <a:spcBef>
                <a:spcPct val="50000"/>
              </a:spcBef>
            </a:pPr>
            <a:r>
              <a:rPr lang="en-US"/>
              <a:t>Measure of something that can be changed</a:t>
            </a:r>
          </a:p>
        </p:txBody>
      </p:sp>
      <p:sp>
        <p:nvSpPr>
          <p:cNvPr id="55303" name="Text Box 7"/>
          <p:cNvSpPr txBox="1">
            <a:spLocks noChangeArrowheads="1"/>
          </p:cNvSpPr>
          <p:nvPr/>
        </p:nvSpPr>
        <p:spPr bwMode="auto">
          <a:xfrm>
            <a:off x="457200" y="1447800"/>
            <a:ext cx="1600200" cy="822325"/>
          </a:xfrm>
          <a:prstGeom prst="rect">
            <a:avLst/>
          </a:prstGeom>
          <a:noFill/>
          <a:ln w="9525">
            <a:noFill/>
            <a:miter lim="800000"/>
            <a:headEnd/>
            <a:tailEnd/>
          </a:ln>
          <a:effectLst/>
        </p:spPr>
        <p:txBody>
          <a:bodyPr>
            <a:spAutoFit/>
          </a:bodyPr>
          <a:lstStyle/>
          <a:p>
            <a:pPr algn="ctr">
              <a:spcBef>
                <a:spcPct val="50000"/>
              </a:spcBef>
            </a:pPr>
            <a:r>
              <a:rPr lang="en-US"/>
              <a:t>Probability of Failure</a:t>
            </a:r>
          </a:p>
        </p:txBody>
      </p:sp>
      <p:sp>
        <p:nvSpPr>
          <p:cNvPr id="55304" name="Line 8"/>
          <p:cNvSpPr>
            <a:spLocks noChangeShapeType="1"/>
          </p:cNvSpPr>
          <p:nvPr/>
        </p:nvSpPr>
        <p:spPr bwMode="auto">
          <a:xfrm>
            <a:off x="5486400" y="2514600"/>
            <a:ext cx="0" cy="2971800"/>
          </a:xfrm>
          <a:prstGeom prst="line">
            <a:avLst/>
          </a:prstGeom>
          <a:noFill/>
          <a:ln w="9525">
            <a:solidFill>
              <a:schemeClr val="tx1"/>
            </a:solidFill>
            <a:round/>
            <a:headEnd/>
            <a:tailEnd/>
          </a:ln>
          <a:effectLst/>
        </p:spPr>
        <p:txBody>
          <a:bodyPr/>
          <a:lstStyle/>
          <a:p>
            <a:endParaRPr lang="en-US"/>
          </a:p>
        </p:txBody>
      </p:sp>
      <p:sp>
        <p:nvSpPr>
          <p:cNvPr id="55305" name="Line 9"/>
          <p:cNvSpPr>
            <a:spLocks noChangeShapeType="1"/>
          </p:cNvSpPr>
          <p:nvPr/>
        </p:nvSpPr>
        <p:spPr bwMode="auto">
          <a:xfrm>
            <a:off x="2590800" y="4953000"/>
            <a:ext cx="0" cy="533400"/>
          </a:xfrm>
          <a:prstGeom prst="line">
            <a:avLst/>
          </a:prstGeom>
          <a:noFill/>
          <a:ln w="9525">
            <a:solidFill>
              <a:schemeClr val="tx1"/>
            </a:solidFill>
            <a:round/>
            <a:headEnd/>
            <a:tailEnd/>
          </a:ln>
          <a:effectLst/>
        </p:spPr>
        <p:txBody>
          <a:bodyPr/>
          <a:lstStyle/>
          <a:p>
            <a:endParaRPr lang="en-US"/>
          </a:p>
        </p:txBody>
      </p:sp>
      <p:sp>
        <p:nvSpPr>
          <p:cNvPr id="55306" name="Text Box 10"/>
          <p:cNvSpPr txBox="1">
            <a:spLocks noChangeArrowheads="1"/>
          </p:cNvSpPr>
          <p:nvPr/>
        </p:nvSpPr>
        <p:spPr bwMode="auto">
          <a:xfrm>
            <a:off x="2667000" y="1828800"/>
            <a:ext cx="2133600" cy="1552575"/>
          </a:xfrm>
          <a:prstGeom prst="rect">
            <a:avLst/>
          </a:prstGeom>
          <a:noFill/>
          <a:ln w="9525">
            <a:noFill/>
            <a:miter lim="800000"/>
            <a:headEnd/>
            <a:tailEnd/>
          </a:ln>
          <a:effectLst/>
        </p:spPr>
        <p:txBody>
          <a:bodyPr>
            <a:spAutoFit/>
          </a:bodyPr>
          <a:lstStyle/>
          <a:p>
            <a:pPr algn="ctr">
              <a:spcBef>
                <a:spcPct val="50000"/>
              </a:spcBef>
            </a:pPr>
            <a:r>
              <a:rPr lang="en-US"/>
              <a:t>Region of Uncertainty and Interactions</a:t>
            </a:r>
          </a:p>
        </p:txBody>
      </p:sp>
      <p:sp>
        <p:nvSpPr>
          <p:cNvPr id="55308" name="Text Box 12"/>
          <p:cNvSpPr txBox="1">
            <a:spLocks noChangeArrowheads="1"/>
          </p:cNvSpPr>
          <p:nvPr/>
        </p:nvSpPr>
        <p:spPr bwMode="auto">
          <a:xfrm>
            <a:off x="1295400" y="3733800"/>
            <a:ext cx="1295400" cy="1187450"/>
          </a:xfrm>
          <a:prstGeom prst="rect">
            <a:avLst/>
          </a:prstGeom>
          <a:noFill/>
          <a:ln w="9525">
            <a:noFill/>
            <a:miter lim="800000"/>
            <a:headEnd/>
            <a:tailEnd/>
          </a:ln>
          <a:effectLst/>
        </p:spPr>
        <p:txBody>
          <a:bodyPr>
            <a:spAutoFit/>
          </a:bodyPr>
          <a:lstStyle/>
          <a:p>
            <a:pPr algn="ctr">
              <a:spcBef>
                <a:spcPct val="50000"/>
              </a:spcBef>
            </a:pPr>
            <a:r>
              <a:rPr lang="en-US"/>
              <a:t>Region of no concern</a:t>
            </a:r>
          </a:p>
        </p:txBody>
      </p:sp>
      <p:sp>
        <p:nvSpPr>
          <p:cNvPr id="55309" name="Text Box 13"/>
          <p:cNvSpPr txBox="1">
            <a:spLocks noChangeArrowheads="1"/>
          </p:cNvSpPr>
          <p:nvPr/>
        </p:nvSpPr>
        <p:spPr bwMode="auto">
          <a:xfrm>
            <a:off x="5486400" y="1219200"/>
            <a:ext cx="1524000" cy="822325"/>
          </a:xfrm>
          <a:prstGeom prst="rect">
            <a:avLst/>
          </a:prstGeom>
          <a:noFill/>
          <a:ln w="9525">
            <a:noFill/>
            <a:miter lim="800000"/>
            <a:headEnd/>
            <a:tailEnd/>
          </a:ln>
          <a:effectLst/>
        </p:spPr>
        <p:txBody>
          <a:bodyPr>
            <a:spAutoFit/>
          </a:bodyPr>
          <a:lstStyle/>
          <a:p>
            <a:pPr algn="ctr">
              <a:spcBef>
                <a:spcPct val="50000"/>
              </a:spcBef>
            </a:pPr>
            <a:r>
              <a:rPr lang="en-US"/>
              <a:t>Region of no dispute </a:t>
            </a:r>
          </a:p>
        </p:txBody>
      </p:sp>
      <p:sp>
        <p:nvSpPr>
          <p:cNvPr id="55310" name="Line 14"/>
          <p:cNvSpPr>
            <a:spLocks noChangeShapeType="1"/>
          </p:cNvSpPr>
          <p:nvPr/>
        </p:nvSpPr>
        <p:spPr bwMode="auto">
          <a:xfrm>
            <a:off x="4953000" y="2971800"/>
            <a:ext cx="0" cy="2514600"/>
          </a:xfrm>
          <a:prstGeom prst="line">
            <a:avLst/>
          </a:prstGeom>
          <a:noFill/>
          <a:ln w="9525">
            <a:solidFill>
              <a:schemeClr val="tx1"/>
            </a:solidFill>
            <a:prstDash val="dash"/>
            <a:round/>
            <a:headEnd/>
            <a:tailEnd/>
          </a:ln>
          <a:effectLst/>
        </p:spPr>
        <p:txBody>
          <a:bodyPr/>
          <a:lstStyle/>
          <a:p>
            <a:endParaRPr lang="en-US"/>
          </a:p>
        </p:txBody>
      </p:sp>
      <p:sp>
        <p:nvSpPr>
          <p:cNvPr id="55311" name="Line 15"/>
          <p:cNvSpPr>
            <a:spLocks noChangeShapeType="1"/>
          </p:cNvSpPr>
          <p:nvPr/>
        </p:nvSpPr>
        <p:spPr bwMode="auto">
          <a:xfrm>
            <a:off x="3200400" y="4724400"/>
            <a:ext cx="0" cy="762000"/>
          </a:xfrm>
          <a:prstGeom prst="line">
            <a:avLst/>
          </a:prstGeom>
          <a:noFill/>
          <a:ln w="9525">
            <a:solidFill>
              <a:schemeClr val="tx1"/>
            </a:solidFill>
            <a:prstDash val="dash"/>
            <a:round/>
            <a:headEnd/>
            <a:tailEnd/>
          </a:ln>
          <a:effectLst/>
        </p:spPr>
        <p:txBody>
          <a:bodyPr/>
          <a:lstStyle/>
          <a:p>
            <a:endParaRPr lang="en-US"/>
          </a:p>
        </p:txBody>
      </p:sp>
      <p:sp>
        <p:nvSpPr>
          <p:cNvPr id="55312" name="Line 16"/>
          <p:cNvSpPr>
            <a:spLocks noChangeShapeType="1"/>
          </p:cNvSpPr>
          <p:nvPr/>
        </p:nvSpPr>
        <p:spPr bwMode="auto">
          <a:xfrm>
            <a:off x="3962400" y="4191000"/>
            <a:ext cx="0" cy="1295400"/>
          </a:xfrm>
          <a:prstGeom prst="line">
            <a:avLst/>
          </a:prstGeom>
          <a:noFill/>
          <a:ln w="9525">
            <a:solidFill>
              <a:schemeClr val="tx1"/>
            </a:solidFill>
            <a:prstDash val="dash"/>
            <a:round/>
            <a:headEnd/>
            <a:tailEnd/>
          </a:ln>
          <a:effectLst/>
        </p:spPr>
        <p:txBody>
          <a:bodyPr/>
          <a:lstStyle/>
          <a:p>
            <a:endParaRPr lang="en-US"/>
          </a:p>
        </p:txBody>
      </p:sp>
      <p:sp>
        <p:nvSpPr>
          <p:cNvPr id="55313" name="Text Box 17"/>
          <p:cNvSpPr txBox="1">
            <a:spLocks noChangeArrowheads="1"/>
          </p:cNvSpPr>
          <p:nvPr/>
        </p:nvSpPr>
        <p:spPr bwMode="auto">
          <a:xfrm>
            <a:off x="3505200" y="4419600"/>
            <a:ext cx="1371600" cy="822325"/>
          </a:xfrm>
          <a:prstGeom prst="rect">
            <a:avLst/>
          </a:prstGeom>
          <a:noFill/>
          <a:ln w="9525">
            <a:noFill/>
            <a:miter lim="800000"/>
            <a:headEnd/>
            <a:tailEnd/>
          </a:ln>
          <a:effectLst/>
        </p:spPr>
        <p:txBody>
          <a:bodyPr>
            <a:spAutoFit/>
          </a:bodyPr>
          <a:lstStyle/>
          <a:p>
            <a:pPr algn="ctr">
              <a:spcBef>
                <a:spcPct val="50000"/>
              </a:spcBef>
            </a:pPr>
            <a:r>
              <a:rPr lang="en-US" b="1" i="1"/>
              <a:t>Lines in the sand</a:t>
            </a:r>
          </a:p>
        </p:txBody>
      </p:sp>
      <p:sp>
        <p:nvSpPr>
          <p:cNvPr id="55314" name="Text Box 18"/>
          <p:cNvSpPr txBox="1">
            <a:spLocks noChangeArrowheads="1"/>
          </p:cNvSpPr>
          <p:nvPr/>
        </p:nvSpPr>
        <p:spPr bwMode="auto">
          <a:xfrm>
            <a:off x="304800" y="2438400"/>
            <a:ext cx="990600" cy="457200"/>
          </a:xfrm>
          <a:prstGeom prst="rect">
            <a:avLst/>
          </a:prstGeom>
          <a:noFill/>
          <a:ln w="9525">
            <a:noFill/>
            <a:miter lim="800000"/>
            <a:headEnd/>
            <a:tailEnd/>
          </a:ln>
          <a:effectLst/>
        </p:spPr>
        <p:txBody>
          <a:bodyPr>
            <a:spAutoFit/>
          </a:bodyPr>
          <a:lstStyle/>
          <a:p>
            <a:pPr>
              <a:spcBef>
                <a:spcPct val="50000"/>
              </a:spcBef>
            </a:pPr>
            <a:r>
              <a:rPr lang="en-US"/>
              <a:t>Black</a:t>
            </a:r>
          </a:p>
        </p:txBody>
      </p:sp>
      <p:sp>
        <p:nvSpPr>
          <p:cNvPr id="55315" name="Text Box 19"/>
          <p:cNvSpPr txBox="1">
            <a:spLocks noChangeArrowheads="1"/>
          </p:cNvSpPr>
          <p:nvPr/>
        </p:nvSpPr>
        <p:spPr bwMode="auto">
          <a:xfrm>
            <a:off x="304800" y="4953000"/>
            <a:ext cx="990600" cy="457200"/>
          </a:xfrm>
          <a:prstGeom prst="rect">
            <a:avLst/>
          </a:prstGeom>
          <a:noFill/>
          <a:ln w="9525">
            <a:noFill/>
            <a:miter lim="800000"/>
            <a:headEnd/>
            <a:tailEnd/>
          </a:ln>
          <a:effectLst/>
        </p:spPr>
        <p:txBody>
          <a:bodyPr>
            <a:spAutoFit/>
          </a:bodyPr>
          <a:lstStyle/>
          <a:p>
            <a:pPr>
              <a:spcBef>
                <a:spcPct val="50000"/>
              </a:spcBef>
            </a:pPr>
            <a:r>
              <a:rPr lang="en-US"/>
              <a:t>White</a:t>
            </a:r>
          </a:p>
        </p:txBody>
      </p:sp>
      <p:sp>
        <p:nvSpPr>
          <p:cNvPr id="55316" name="Line 20"/>
          <p:cNvSpPr>
            <a:spLocks noChangeShapeType="1"/>
          </p:cNvSpPr>
          <p:nvPr/>
        </p:nvSpPr>
        <p:spPr bwMode="auto">
          <a:xfrm>
            <a:off x="2133600" y="5791200"/>
            <a:ext cx="4876800" cy="0"/>
          </a:xfrm>
          <a:prstGeom prst="line">
            <a:avLst/>
          </a:prstGeom>
          <a:noFill/>
          <a:ln w="9525" cap="rnd">
            <a:solidFill>
              <a:schemeClr val="tx1"/>
            </a:solidFill>
            <a:prstDash val="sysDot"/>
            <a:round/>
            <a:headEnd/>
            <a:tailEnd type="triangle" w="med" len="med"/>
          </a:ln>
          <a:effectLst/>
        </p:spPr>
        <p:txBody>
          <a:bodyPr/>
          <a:lstStyle/>
          <a:p>
            <a:endParaRPr lang="en-US"/>
          </a:p>
        </p:txBody>
      </p:sp>
      <p:sp>
        <p:nvSpPr>
          <p:cNvPr id="22" name="Footer Placeholder 21"/>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81000" y="0"/>
            <a:ext cx="8534400" cy="838200"/>
          </a:xfrm>
          <a:noFill/>
          <a:ln/>
        </p:spPr>
        <p:txBody>
          <a:bodyPr/>
          <a:lstStyle/>
          <a:p>
            <a:r>
              <a:rPr lang="en-US" sz="3200" b="1"/>
              <a:t>The Consensus Approach to Standards Setting</a:t>
            </a:r>
          </a:p>
        </p:txBody>
      </p:sp>
      <p:sp>
        <p:nvSpPr>
          <p:cNvPr id="56325" name="Oval 5"/>
          <p:cNvSpPr>
            <a:spLocks noChangeArrowheads="1"/>
          </p:cNvSpPr>
          <p:nvPr/>
        </p:nvSpPr>
        <p:spPr bwMode="auto">
          <a:xfrm>
            <a:off x="457200" y="13716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Science</a:t>
            </a:r>
          </a:p>
        </p:txBody>
      </p:sp>
      <p:sp>
        <p:nvSpPr>
          <p:cNvPr id="56326" name="Oval 6"/>
          <p:cNvSpPr>
            <a:spLocks noChangeArrowheads="1"/>
          </p:cNvSpPr>
          <p:nvPr/>
        </p:nvSpPr>
        <p:spPr bwMode="auto">
          <a:xfrm>
            <a:off x="304800" y="38862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History</a:t>
            </a:r>
          </a:p>
        </p:txBody>
      </p:sp>
      <p:sp>
        <p:nvSpPr>
          <p:cNvPr id="56327" name="Oval 7"/>
          <p:cNvSpPr>
            <a:spLocks noChangeArrowheads="1"/>
          </p:cNvSpPr>
          <p:nvPr/>
        </p:nvSpPr>
        <p:spPr bwMode="auto">
          <a:xfrm>
            <a:off x="228600" y="22098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Experience</a:t>
            </a:r>
          </a:p>
        </p:txBody>
      </p:sp>
      <p:sp>
        <p:nvSpPr>
          <p:cNvPr id="56328" name="Oval 8"/>
          <p:cNvSpPr>
            <a:spLocks noChangeArrowheads="1"/>
          </p:cNvSpPr>
          <p:nvPr/>
        </p:nvSpPr>
        <p:spPr bwMode="auto">
          <a:xfrm>
            <a:off x="304800" y="30480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Data</a:t>
            </a:r>
          </a:p>
        </p:txBody>
      </p:sp>
      <p:sp>
        <p:nvSpPr>
          <p:cNvPr id="56329" name="Oval 9"/>
          <p:cNvSpPr>
            <a:spLocks noChangeArrowheads="1"/>
          </p:cNvSpPr>
          <p:nvPr/>
        </p:nvSpPr>
        <p:spPr bwMode="auto">
          <a:xfrm>
            <a:off x="457200" y="4800600"/>
            <a:ext cx="1689100" cy="349250"/>
          </a:xfrm>
          <a:prstGeom prst="ellipse">
            <a:avLst/>
          </a:prstGeom>
          <a:noFill/>
          <a:ln w="9525">
            <a:solidFill>
              <a:schemeClr val="tx1"/>
            </a:solidFill>
            <a:round/>
            <a:headEnd/>
            <a:tailEnd/>
          </a:ln>
          <a:effectLst/>
        </p:spPr>
        <p:txBody>
          <a:bodyPr wrap="none" anchor="ctr"/>
          <a:lstStyle/>
          <a:p>
            <a:pPr algn="ctr" eaLnBrk="0" hangingPunct="0"/>
            <a:r>
              <a:rPr lang="en-US" sz="2000" b="1"/>
              <a:t>Predictions</a:t>
            </a:r>
          </a:p>
        </p:txBody>
      </p:sp>
      <p:sp>
        <p:nvSpPr>
          <p:cNvPr id="56330" name="Oval 10"/>
          <p:cNvSpPr>
            <a:spLocks noChangeArrowheads="1"/>
          </p:cNvSpPr>
          <p:nvPr/>
        </p:nvSpPr>
        <p:spPr bwMode="auto">
          <a:xfrm>
            <a:off x="4267200" y="2514600"/>
            <a:ext cx="1298575" cy="996950"/>
          </a:xfrm>
          <a:prstGeom prst="ellipse">
            <a:avLst/>
          </a:prstGeom>
          <a:noFill/>
          <a:ln w="9525">
            <a:solidFill>
              <a:schemeClr val="tx1"/>
            </a:solidFill>
            <a:round/>
            <a:headEnd/>
            <a:tailEnd/>
          </a:ln>
          <a:effectLst/>
        </p:spPr>
        <p:txBody>
          <a:bodyPr wrap="none" anchor="ctr"/>
          <a:lstStyle/>
          <a:p>
            <a:pPr algn="ctr" eaLnBrk="0" hangingPunct="0"/>
            <a:r>
              <a:rPr lang="en-US" sz="2000" b="1"/>
              <a:t>Risk</a:t>
            </a:r>
          </a:p>
          <a:p>
            <a:pPr algn="ctr" eaLnBrk="0" hangingPunct="0"/>
            <a:r>
              <a:rPr lang="en-US" sz="2000" b="1"/>
              <a:t>Statement</a:t>
            </a:r>
          </a:p>
        </p:txBody>
      </p:sp>
      <p:sp>
        <p:nvSpPr>
          <p:cNvPr id="56331" name="Rectangle 11"/>
          <p:cNvSpPr>
            <a:spLocks noChangeArrowheads="1"/>
          </p:cNvSpPr>
          <p:nvPr/>
        </p:nvSpPr>
        <p:spPr bwMode="auto">
          <a:xfrm>
            <a:off x="6858000" y="4495800"/>
            <a:ext cx="2103438" cy="1606550"/>
          </a:xfrm>
          <a:prstGeom prst="rect">
            <a:avLst/>
          </a:prstGeom>
          <a:noFill/>
          <a:ln w="9525">
            <a:solidFill>
              <a:schemeClr val="tx1"/>
            </a:solidFill>
            <a:miter lim="800000"/>
            <a:headEnd/>
            <a:tailEnd/>
          </a:ln>
          <a:effectLst/>
        </p:spPr>
        <p:txBody>
          <a:bodyPr wrap="none" anchor="ctr"/>
          <a:lstStyle/>
          <a:p>
            <a:pPr algn="ctr" eaLnBrk="0" hangingPunct="0"/>
            <a:r>
              <a:rPr lang="en-US" sz="1800" b="1"/>
              <a:t>Standard </a:t>
            </a:r>
          </a:p>
          <a:p>
            <a:pPr algn="ctr" eaLnBrk="0" hangingPunct="0"/>
            <a:r>
              <a:rPr lang="en-US" sz="1800" b="1"/>
              <a:t>Implementation</a:t>
            </a:r>
          </a:p>
          <a:p>
            <a:pPr algn="ctr" eaLnBrk="0" hangingPunct="0"/>
            <a:r>
              <a:rPr lang="en-US" sz="1800" b="1"/>
              <a:t>Customer “buy in”</a:t>
            </a:r>
          </a:p>
        </p:txBody>
      </p:sp>
      <p:cxnSp>
        <p:nvCxnSpPr>
          <p:cNvPr id="56333" name="AutoShape 13"/>
          <p:cNvCxnSpPr>
            <a:cxnSpLocks noChangeShapeType="1"/>
            <a:stCxn id="56325" idx="6"/>
          </p:cNvCxnSpPr>
          <p:nvPr/>
        </p:nvCxnSpPr>
        <p:spPr bwMode="auto">
          <a:xfrm>
            <a:off x="2146300" y="1546225"/>
            <a:ext cx="215900" cy="1425575"/>
          </a:xfrm>
          <a:prstGeom prst="straightConnector1">
            <a:avLst/>
          </a:prstGeom>
          <a:noFill/>
          <a:ln w="38100">
            <a:solidFill>
              <a:schemeClr val="tx1"/>
            </a:solidFill>
            <a:round/>
            <a:headEnd/>
            <a:tailEnd type="triangle" w="med" len="med"/>
          </a:ln>
          <a:effectLst/>
        </p:spPr>
      </p:cxnSp>
      <p:cxnSp>
        <p:nvCxnSpPr>
          <p:cNvPr id="56334" name="AutoShape 14"/>
          <p:cNvCxnSpPr>
            <a:cxnSpLocks noChangeShapeType="1"/>
            <a:stCxn id="56327" idx="6"/>
          </p:cNvCxnSpPr>
          <p:nvPr/>
        </p:nvCxnSpPr>
        <p:spPr bwMode="auto">
          <a:xfrm>
            <a:off x="1917700" y="2384425"/>
            <a:ext cx="444500" cy="511175"/>
          </a:xfrm>
          <a:prstGeom prst="straightConnector1">
            <a:avLst/>
          </a:prstGeom>
          <a:noFill/>
          <a:ln w="38100">
            <a:solidFill>
              <a:schemeClr val="tx1"/>
            </a:solidFill>
            <a:round/>
            <a:headEnd/>
            <a:tailEnd type="triangle" w="med" len="med"/>
          </a:ln>
          <a:effectLst/>
        </p:spPr>
      </p:cxnSp>
      <p:cxnSp>
        <p:nvCxnSpPr>
          <p:cNvPr id="56335" name="AutoShape 15"/>
          <p:cNvCxnSpPr>
            <a:cxnSpLocks noChangeShapeType="1"/>
            <a:stCxn id="56328" idx="6"/>
            <a:endCxn id="56349" idx="1"/>
          </p:cNvCxnSpPr>
          <p:nvPr/>
        </p:nvCxnSpPr>
        <p:spPr bwMode="auto">
          <a:xfrm flipV="1">
            <a:off x="1993900" y="2986088"/>
            <a:ext cx="415925" cy="236537"/>
          </a:xfrm>
          <a:prstGeom prst="straightConnector1">
            <a:avLst/>
          </a:prstGeom>
          <a:noFill/>
          <a:ln w="38100">
            <a:solidFill>
              <a:schemeClr val="tx1"/>
            </a:solidFill>
            <a:round/>
            <a:headEnd/>
            <a:tailEnd type="triangle" w="med" len="med"/>
          </a:ln>
          <a:effectLst/>
        </p:spPr>
      </p:cxnSp>
      <p:cxnSp>
        <p:nvCxnSpPr>
          <p:cNvPr id="56336" name="AutoShape 16"/>
          <p:cNvCxnSpPr>
            <a:cxnSpLocks noChangeShapeType="1"/>
            <a:stCxn id="56329" idx="6"/>
            <a:endCxn id="56349" idx="1"/>
          </p:cNvCxnSpPr>
          <p:nvPr/>
        </p:nvCxnSpPr>
        <p:spPr bwMode="auto">
          <a:xfrm flipV="1">
            <a:off x="2146300" y="2986088"/>
            <a:ext cx="263525" cy="1989137"/>
          </a:xfrm>
          <a:prstGeom prst="straightConnector1">
            <a:avLst/>
          </a:prstGeom>
          <a:noFill/>
          <a:ln w="38100">
            <a:solidFill>
              <a:schemeClr val="tx1"/>
            </a:solidFill>
            <a:round/>
            <a:headEnd/>
            <a:tailEnd type="triangle" w="med" len="med"/>
          </a:ln>
          <a:effectLst/>
        </p:spPr>
      </p:cxnSp>
      <p:cxnSp>
        <p:nvCxnSpPr>
          <p:cNvPr id="56337" name="AutoShape 17"/>
          <p:cNvCxnSpPr>
            <a:cxnSpLocks noChangeShapeType="1"/>
            <a:stCxn id="56326" idx="6"/>
            <a:endCxn id="56349" idx="1"/>
          </p:cNvCxnSpPr>
          <p:nvPr/>
        </p:nvCxnSpPr>
        <p:spPr bwMode="auto">
          <a:xfrm flipV="1">
            <a:off x="1993900" y="2986088"/>
            <a:ext cx="415925" cy="1074737"/>
          </a:xfrm>
          <a:prstGeom prst="straightConnector1">
            <a:avLst/>
          </a:prstGeom>
          <a:noFill/>
          <a:ln w="38100">
            <a:solidFill>
              <a:schemeClr val="tx1"/>
            </a:solidFill>
            <a:round/>
            <a:headEnd/>
            <a:tailEnd type="triangle" w="med" len="med"/>
          </a:ln>
          <a:effectLst/>
        </p:spPr>
      </p:cxnSp>
      <p:cxnSp>
        <p:nvCxnSpPr>
          <p:cNvPr id="56338" name="AutoShape 18"/>
          <p:cNvCxnSpPr>
            <a:cxnSpLocks noChangeShapeType="1"/>
            <a:endCxn id="56330" idx="2"/>
          </p:cNvCxnSpPr>
          <p:nvPr/>
        </p:nvCxnSpPr>
        <p:spPr bwMode="auto">
          <a:xfrm>
            <a:off x="4038600" y="3009900"/>
            <a:ext cx="228600" cy="3175"/>
          </a:xfrm>
          <a:prstGeom prst="straightConnector1">
            <a:avLst/>
          </a:prstGeom>
          <a:noFill/>
          <a:ln w="38100">
            <a:solidFill>
              <a:schemeClr val="tx1"/>
            </a:solidFill>
            <a:round/>
            <a:headEnd/>
            <a:tailEnd type="triangle" w="med" len="med"/>
          </a:ln>
          <a:effectLst/>
        </p:spPr>
      </p:cxnSp>
      <p:sp>
        <p:nvSpPr>
          <p:cNvPr id="56339" name="Oval 19"/>
          <p:cNvSpPr>
            <a:spLocks noChangeArrowheads="1"/>
          </p:cNvSpPr>
          <p:nvPr/>
        </p:nvSpPr>
        <p:spPr bwMode="auto">
          <a:xfrm>
            <a:off x="3200400" y="762000"/>
            <a:ext cx="4089400" cy="1066800"/>
          </a:xfrm>
          <a:prstGeom prst="ellipse">
            <a:avLst/>
          </a:prstGeom>
          <a:noFill/>
          <a:ln w="9525">
            <a:solidFill>
              <a:schemeClr val="tx1"/>
            </a:solidFill>
            <a:round/>
            <a:headEnd/>
            <a:tailEnd/>
          </a:ln>
          <a:effectLst/>
        </p:spPr>
        <p:txBody>
          <a:bodyPr wrap="none" anchor="ctr"/>
          <a:lstStyle/>
          <a:p>
            <a:pPr algn="ctr" eaLnBrk="0" hangingPunct="0"/>
            <a:r>
              <a:rPr lang="en-US" sz="1800" b="1"/>
              <a:t>Government / Management Policy</a:t>
            </a:r>
          </a:p>
          <a:p>
            <a:pPr algn="ctr" eaLnBrk="0" hangingPunct="0"/>
            <a:r>
              <a:rPr lang="en-US" sz="1400" b="1" i="1"/>
              <a:t>(e.g safety has absolute priority, accommodate 95%</a:t>
            </a:r>
          </a:p>
        </p:txBody>
      </p:sp>
      <p:sp>
        <p:nvSpPr>
          <p:cNvPr id="56340" name="Oval 20"/>
          <p:cNvSpPr>
            <a:spLocks noChangeArrowheads="1"/>
          </p:cNvSpPr>
          <p:nvPr/>
        </p:nvSpPr>
        <p:spPr bwMode="auto">
          <a:xfrm>
            <a:off x="7616825" y="2514600"/>
            <a:ext cx="1527175" cy="996950"/>
          </a:xfrm>
          <a:prstGeom prst="ellipse">
            <a:avLst/>
          </a:prstGeom>
          <a:noFill/>
          <a:ln w="9525">
            <a:solidFill>
              <a:schemeClr val="tx1"/>
            </a:solidFill>
            <a:round/>
            <a:headEnd/>
            <a:tailEnd/>
          </a:ln>
          <a:effectLst/>
        </p:spPr>
        <p:txBody>
          <a:bodyPr wrap="none" anchor="ctr"/>
          <a:lstStyle/>
          <a:p>
            <a:pPr algn="ctr" eaLnBrk="0" hangingPunct="0"/>
            <a:r>
              <a:rPr lang="en-US" sz="2000" b="1"/>
              <a:t>Standard</a:t>
            </a:r>
          </a:p>
        </p:txBody>
      </p:sp>
      <p:sp>
        <p:nvSpPr>
          <p:cNvPr id="56341" name="Rectangle 21"/>
          <p:cNvSpPr>
            <a:spLocks noChangeArrowheads="1"/>
          </p:cNvSpPr>
          <p:nvPr/>
        </p:nvSpPr>
        <p:spPr bwMode="auto">
          <a:xfrm>
            <a:off x="5791200" y="2514600"/>
            <a:ext cx="1493838" cy="996950"/>
          </a:xfrm>
          <a:prstGeom prst="rect">
            <a:avLst/>
          </a:prstGeom>
          <a:noFill/>
          <a:ln w="9525">
            <a:solidFill>
              <a:schemeClr val="tx1"/>
            </a:solidFill>
            <a:miter lim="800000"/>
            <a:headEnd/>
            <a:tailEnd/>
          </a:ln>
          <a:effectLst/>
        </p:spPr>
        <p:txBody>
          <a:bodyPr wrap="none" anchor="ctr"/>
          <a:lstStyle/>
          <a:p>
            <a:pPr algn="ctr" eaLnBrk="0" hangingPunct="0"/>
            <a:r>
              <a:rPr lang="en-US" sz="1800" b="1"/>
              <a:t>Management </a:t>
            </a:r>
          </a:p>
          <a:p>
            <a:pPr algn="ctr" eaLnBrk="0" hangingPunct="0"/>
            <a:r>
              <a:rPr lang="en-US" sz="1800" b="1"/>
              <a:t>Endorsement</a:t>
            </a:r>
          </a:p>
        </p:txBody>
      </p:sp>
      <p:cxnSp>
        <p:nvCxnSpPr>
          <p:cNvPr id="56342" name="AutoShape 22"/>
          <p:cNvCxnSpPr>
            <a:cxnSpLocks noChangeShapeType="1"/>
            <a:stCxn id="56330" idx="6"/>
            <a:endCxn id="56341" idx="1"/>
          </p:cNvCxnSpPr>
          <p:nvPr/>
        </p:nvCxnSpPr>
        <p:spPr bwMode="auto">
          <a:xfrm>
            <a:off x="5565775" y="3013075"/>
            <a:ext cx="225425" cy="0"/>
          </a:xfrm>
          <a:prstGeom prst="straightConnector1">
            <a:avLst/>
          </a:prstGeom>
          <a:noFill/>
          <a:ln w="38100">
            <a:solidFill>
              <a:schemeClr val="tx1"/>
            </a:solidFill>
            <a:round/>
            <a:headEnd/>
            <a:tailEnd type="triangle" w="med" len="med"/>
          </a:ln>
          <a:effectLst/>
        </p:spPr>
      </p:cxnSp>
      <p:cxnSp>
        <p:nvCxnSpPr>
          <p:cNvPr id="56343" name="AutoShape 23"/>
          <p:cNvCxnSpPr>
            <a:cxnSpLocks noChangeShapeType="1"/>
            <a:stCxn id="56341" idx="3"/>
            <a:endCxn id="56340" idx="2"/>
          </p:cNvCxnSpPr>
          <p:nvPr/>
        </p:nvCxnSpPr>
        <p:spPr bwMode="auto">
          <a:xfrm>
            <a:off x="7285038" y="3013075"/>
            <a:ext cx="331787" cy="0"/>
          </a:xfrm>
          <a:prstGeom prst="straightConnector1">
            <a:avLst/>
          </a:prstGeom>
          <a:noFill/>
          <a:ln w="38100">
            <a:solidFill>
              <a:schemeClr val="tx1"/>
            </a:solidFill>
            <a:round/>
            <a:headEnd/>
            <a:tailEnd type="triangle" w="med" len="med"/>
          </a:ln>
          <a:effectLst/>
        </p:spPr>
      </p:cxnSp>
      <p:cxnSp>
        <p:nvCxnSpPr>
          <p:cNvPr id="56344" name="AutoShape 24"/>
          <p:cNvCxnSpPr>
            <a:cxnSpLocks noChangeShapeType="1"/>
            <a:stCxn id="56340" idx="4"/>
            <a:endCxn id="56331" idx="0"/>
          </p:cNvCxnSpPr>
          <p:nvPr/>
        </p:nvCxnSpPr>
        <p:spPr bwMode="auto">
          <a:xfrm rot="5400000">
            <a:off x="7653338" y="3768725"/>
            <a:ext cx="984250" cy="469900"/>
          </a:xfrm>
          <a:prstGeom prst="curvedConnector3">
            <a:avLst>
              <a:gd name="adj1" fmla="val 50000"/>
            </a:avLst>
          </a:prstGeom>
          <a:noFill/>
          <a:ln w="38100">
            <a:solidFill>
              <a:schemeClr val="tx1"/>
            </a:solidFill>
            <a:round/>
            <a:headEnd/>
            <a:tailEnd type="triangle" w="med" len="med"/>
          </a:ln>
          <a:effectLst/>
        </p:spPr>
      </p:cxnSp>
      <p:cxnSp>
        <p:nvCxnSpPr>
          <p:cNvPr id="56345" name="AutoShape 25"/>
          <p:cNvCxnSpPr>
            <a:cxnSpLocks noChangeShapeType="1"/>
            <a:stCxn id="56339" idx="4"/>
            <a:endCxn id="56341" idx="0"/>
          </p:cNvCxnSpPr>
          <p:nvPr/>
        </p:nvCxnSpPr>
        <p:spPr bwMode="auto">
          <a:xfrm rot="16200000" flipH="1">
            <a:off x="5549107" y="1524793"/>
            <a:ext cx="685800" cy="1293813"/>
          </a:xfrm>
          <a:prstGeom prst="curvedConnector3">
            <a:avLst>
              <a:gd name="adj1" fmla="val 50000"/>
            </a:avLst>
          </a:prstGeom>
          <a:noFill/>
          <a:ln w="38100">
            <a:solidFill>
              <a:schemeClr val="tx1"/>
            </a:solidFill>
            <a:round/>
            <a:headEnd/>
            <a:tailEnd type="triangle" w="med" len="med"/>
          </a:ln>
          <a:effectLst/>
        </p:spPr>
      </p:cxnSp>
      <p:cxnSp>
        <p:nvCxnSpPr>
          <p:cNvPr id="56346" name="AutoShape 26"/>
          <p:cNvCxnSpPr>
            <a:cxnSpLocks noChangeShapeType="1"/>
          </p:cNvCxnSpPr>
          <p:nvPr/>
        </p:nvCxnSpPr>
        <p:spPr bwMode="auto">
          <a:xfrm rot="5400000" flipH="1">
            <a:off x="3257550" y="3562350"/>
            <a:ext cx="838200" cy="1028700"/>
          </a:xfrm>
          <a:prstGeom prst="curvedConnector3">
            <a:avLst>
              <a:gd name="adj1" fmla="val 50000"/>
            </a:avLst>
          </a:prstGeom>
          <a:noFill/>
          <a:ln w="38100">
            <a:solidFill>
              <a:schemeClr val="tx1"/>
            </a:solidFill>
            <a:round/>
            <a:headEnd/>
            <a:tailEnd type="triangle" w="med" len="med"/>
          </a:ln>
          <a:effectLst/>
        </p:spPr>
      </p:cxnSp>
      <p:cxnSp>
        <p:nvCxnSpPr>
          <p:cNvPr id="56347" name="AutoShape 27"/>
          <p:cNvCxnSpPr>
            <a:cxnSpLocks noChangeShapeType="1"/>
            <a:stCxn id="56331" idx="1"/>
          </p:cNvCxnSpPr>
          <p:nvPr/>
        </p:nvCxnSpPr>
        <p:spPr bwMode="auto">
          <a:xfrm rot="10800000" flipV="1">
            <a:off x="5867400" y="5299075"/>
            <a:ext cx="990600" cy="263525"/>
          </a:xfrm>
          <a:prstGeom prst="curvedConnector3">
            <a:avLst>
              <a:gd name="adj1" fmla="val 50000"/>
            </a:avLst>
          </a:prstGeom>
          <a:noFill/>
          <a:ln w="38100">
            <a:solidFill>
              <a:schemeClr val="tx1"/>
            </a:solidFill>
            <a:round/>
            <a:headEnd/>
            <a:tailEnd type="triangle" w="med" len="med"/>
          </a:ln>
          <a:effectLst/>
        </p:spPr>
      </p:cxnSp>
      <p:sp>
        <p:nvSpPr>
          <p:cNvPr id="56348" name="Text Box 28"/>
          <p:cNvSpPr txBox="1">
            <a:spLocks noChangeArrowheads="1"/>
          </p:cNvSpPr>
          <p:nvPr/>
        </p:nvSpPr>
        <p:spPr bwMode="auto">
          <a:xfrm>
            <a:off x="4038600" y="4572000"/>
            <a:ext cx="1752600" cy="1247775"/>
          </a:xfrm>
          <a:prstGeom prst="rect">
            <a:avLst/>
          </a:prstGeom>
          <a:noFill/>
          <a:ln w="57150">
            <a:solidFill>
              <a:schemeClr val="tx1"/>
            </a:solidFill>
            <a:miter lim="800000"/>
            <a:headEnd/>
            <a:tailEnd/>
          </a:ln>
          <a:effectLst/>
        </p:spPr>
        <p:txBody>
          <a:bodyPr>
            <a:spAutoFit/>
          </a:bodyPr>
          <a:lstStyle/>
          <a:p>
            <a:pPr algn="ctr">
              <a:spcBef>
                <a:spcPct val="50000"/>
              </a:spcBef>
            </a:pPr>
            <a:r>
              <a:rPr lang="en-US" sz="1800" b="1" u="sng"/>
              <a:t>Evaluation </a:t>
            </a:r>
            <a:r>
              <a:rPr lang="en-US" sz="1800"/>
              <a:t>Validation Verification Sensitivity</a:t>
            </a:r>
          </a:p>
        </p:txBody>
      </p:sp>
      <p:sp>
        <p:nvSpPr>
          <p:cNvPr id="56349" name="Text Box 29"/>
          <p:cNvSpPr txBox="1">
            <a:spLocks noChangeArrowheads="1"/>
          </p:cNvSpPr>
          <p:nvPr/>
        </p:nvSpPr>
        <p:spPr bwMode="auto">
          <a:xfrm>
            <a:off x="2438400" y="2362200"/>
            <a:ext cx="1600200" cy="1247775"/>
          </a:xfrm>
          <a:prstGeom prst="rect">
            <a:avLst/>
          </a:prstGeom>
          <a:noFill/>
          <a:ln w="57150">
            <a:solidFill>
              <a:schemeClr val="tx1"/>
            </a:solidFill>
            <a:miter lim="800000"/>
            <a:headEnd/>
            <a:tailEnd/>
          </a:ln>
          <a:effectLst/>
        </p:spPr>
        <p:txBody>
          <a:bodyPr>
            <a:spAutoFit/>
          </a:bodyPr>
          <a:lstStyle/>
          <a:p>
            <a:pPr algn="ctr">
              <a:spcBef>
                <a:spcPct val="50000"/>
              </a:spcBef>
            </a:pPr>
            <a:r>
              <a:rPr lang="en-US" sz="1800" b="1" u="sng"/>
              <a:t>Consensus</a:t>
            </a:r>
            <a:r>
              <a:rPr lang="en-US" sz="1800"/>
              <a:t> Ergonomists Engineers Customers</a:t>
            </a:r>
          </a:p>
        </p:txBody>
      </p:sp>
      <p:sp>
        <p:nvSpPr>
          <p:cNvPr id="29" name="Footer Placeholder 28"/>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The Usefulness of Common Currency</a:t>
            </a:r>
            <a:endParaRPr lang="en-US"/>
          </a:p>
        </p:txBody>
      </p:sp>
      <p:sp>
        <p:nvSpPr>
          <p:cNvPr id="67587" name="Rectangle 3"/>
          <p:cNvSpPr>
            <a:spLocks noGrp="1" noChangeArrowheads="1"/>
          </p:cNvSpPr>
          <p:nvPr>
            <p:ph sz="quarter" idx="1"/>
          </p:nvPr>
        </p:nvSpPr>
        <p:spPr/>
        <p:txBody>
          <a:bodyPr/>
          <a:lstStyle/>
          <a:p>
            <a:r>
              <a:rPr lang="en-US" smtClean="0"/>
              <a:t>The “gold standard” is a traditional (but not universally accepted) financial comparison.</a:t>
            </a:r>
          </a:p>
          <a:p>
            <a:r>
              <a:rPr lang="en-US" smtClean="0"/>
              <a:t>Ergonomist develop scales of “goodness” and “badness.”</a:t>
            </a:r>
          </a:p>
          <a:p>
            <a:r>
              <a:rPr lang="en-US" smtClean="0"/>
              <a:t>Verbal scales are useful:</a:t>
            </a:r>
          </a:p>
          <a:p>
            <a:pPr lvl="1"/>
            <a:r>
              <a:rPr lang="en-US" smtClean="0"/>
              <a:t>Ideal, acceptable, tolerable, unacceptable, intolerable.</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ChangeArrowheads="1"/>
          </p:cNvSpPr>
          <p:nvPr/>
        </p:nvSpPr>
        <p:spPr bwMode="auto">
          <a:xfrm>
            <a:off x="685800" y="228600"/>
            <a:ext cx="7772400" cy="914400"/>
          </a:xfrm>
          <a:prstGeom prst="rect">
            <a:avLst/>
          </a:prstGeom>
          <a:noFill/>
          <a:ln w="9525">
            <a:noFill/>
            <a:miter lim="800000"/>
            <a:headEnd/>
            <a:tailEnd/>
          </a:ln>
          <a:effectLst/>
        </p:spPr>
        <p:txBody>
          <a:bodyPr anchor="ctr"/>
          <a:lstStyle/>
          <a:p>
            <a:pPr algn="ctr"/>
            <a:endParaRPr lang="en-US" sz="4400">
              <a:solidFill>
                <a:schemeClr val="tx2"/>
              </a:solidFill>
            </a:endParaRPr>
          </a:p>
          <a:p>
            <a:pPr algn="ctr"/>
            <a:r>
              <a:rPr lang="en-US" sz="4400">
                <a:solidFill>
                  <a:schemeClr val="tx2"/>
                </a:solidFill>
              </a:rPr>
              <a:t>Colors </a:t>
            </a:r>
          </a:p>
          <a:p>
            <a:pPr algn="ctr"/>
            <a:endParaRPr lang="en-US" sz="3600">
              <a:solidFill>
                <a:schemeClr val="tx2"/>
              </a:solidFill>
            </a:endParaRPr>
          </a:p>
        </p:txBody>
      </p:sp>
      <p:sp>
        <p:nvSpPr>
          <p:cNvPr id="61444" name="Text Box 4"/>
          <p:cNvSpPr txBox="1">
            <a:spLocks noChangeArrowheads="1"/>
          </p:cNvSpPr>
          <p:nvPr/>
        </p:nvSpPr>
        <p:spPr bwMode="auto">
          <a:xfrm>
            <a:off x="3771900" y="5257800"/>
            <a:ext cx="1600200" cy="457200"/>
          </a:xfrm>
          <a:prstGeom prst="rect">
            <a:avLst/>
          </a:prstGeom>
          <a:noFill/>
          <a:ln w="9525">
            <a:noFill/>
            <a:miter lim="800000"/>
            <a:headEnd/>
            <a:tailEnd/>
          </a:ln>
          <a:effectLst/>
        </p:spPr>
        <p:txBody>
          <a:bodyPr>
            <a:spAutoFit/>
          </a:bodyPr>
          <a:lstStyle/>
          <a:p>
            <a:pPr algn="ctr">
              <a:spcBef>
                <a:spcPct val="50000"/>
              </a:spcBef>
            </a:pPr>
            <a:r>
              <a:rPr lang="en-US"/>
              <a:t>Width</a:t>
            </a:r>
          </a:p>
        </p:txBody>
      </p:sp>
      <p:sp>
        <p:nvSpPr>
          <p:cNvPr id="61445" name="Text Box 5"/>
          <p:cNvSpPr txBox="1">
            <a:spLocks noChangeArrowheads="1"/>
          </p:cNvSpPr>
          <p:nvPr/>
        </p:nvSpPr>
        <p:spPr bwMode="auto">
          <a:xfrm>
            <a:off x="495300" y="2667000"/>
            <a:ext cx="1524000" cy="457200"/>
          </a:xfrm>
          <a:prstGeom prst="rect">
            <a:avLst/>
          </a:prstGeom>
          <a:noFill/>
          <a:ln w="9525">
            <a:noFill/>
            <a:miter lim="800000"/>
            <a:headEnd/>
            <a:tailEnd/>
          </a:ln>
          <a:effectLst/>
        </p:spPr>
        <p:txBody>
          <a:bodyPr>
            <a:spAutoFit/>
          </a:bodyPr>
          <a:lstStyle/>
          <a:p>
            <a:pPr>
              <a:spcBef>
                <a:spcPct val="50000"/>
              </a:spcBef>
            </a:pPr>
            <a:r>
              <a:rPr lang="en-US"/>
              <a:t>Height</a:t>
            </a:r>
          </a:p>
        </p:txBody>
      </p:sp>
      <p:sp>
        <p:nvSpPr>
          <p:cNvPr id="61446" name="Rectangle 6"/>
          <p:cNvSpPr>
            <a:spLocks noChangeArrowheads="1"/>
          </p:cNvSpPr>
          <p:nvPr/>
        </p:nvSpPr>
        <p:spPr bwMode="auto">
          <a:xfrm>
            <a:off x="30099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47" name="Rectangle 7"/>
          <p:cNvSpPr>
            <a:spLocks noChangeArrowheads="1"/>
          </p:cNvSpPr>
          <p:nvPr/>
        </p:nvSpPr>
        <p:spPr bwMode="auto">
          <a:xfrm>
            <a:off x="30099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48" name="Rectangle 8"/>
          <p:cNvSpPr>
            <a:spLocks noChangeArrowheads="1"/>
          </p:cNvSpPr>
          <p:nvPr/>
        </p:nvSpPr>
        <p:spPr bwMode="auto">
          <a:xfrm>
            <a:off x="30099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49" name="Rectangle 9"/>
          <p:cNvSpPr>
            <a:spLocks noChangeArrowheads="1"/>
          </p:cNvSpPr>
          <p:nvPr/>
        </p:nvSpPr>
        <p:spPr bwMode="auto">
          <a:xfrm>
            <a:off x="34290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0" name="Rectangle 10"/>
          <p:cNvSpPr>
            <a:spLocks noChangeArrowheads="1"/>
          </p:cNvSpPr>
          <p:nvPr/>
        </p:nvSpPr>
        <p:spPr bwMode="auto">
          <a:xfrm>
            <a:off x="34290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51" name="Rectangle 11"/>
          <p:cNvSpPr>
            <a:spLocks noChangeArrowheads="1"/>
          </p:cNvSpPr>
          <p:nvPr/>
        </p:nvSpPr>
        <p:spPr bwMode="auto">
          <a:xfrm>
            <a:off x="34290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52" name="Rectangle 12"/>
          <p:cNvSpPr>
            <a:spLocks noChangeArrowheads="1"/>
          </p:cNvSpPr>
          <p:nvPr/>
        </p:nvSpPr>
        <p:spPr bwMode="auto">
          <a:xfrm>
            <a:off x="38481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3" name="Rectangle 13"/>
          <p:cNvSpPr>
            <a:spLocks noChangeArrowheads="1"/>
          </p:cNvSpPr>
          <p:nvPr/>
        </p:nvSpPr>
        <p:spPr bwMode="auto">
          <a:xfrm>
            <a:off x="38481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54" name="Rectangle 14"/>
          <p:cNvSpPr>
            <a:spLocks noChangeArrowheads="1"/>
          </p:cNvSpPr>
          <p:nvPr/>
        </p:nvSpPr>
        <p:spPr bwMode="auto">
          <a:xfrm>
            <a:off x="38481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55" name="Rectangle 15"/>
          <p:cNvSpPr>
            <a:spLocks noChangeArrowheads="1"/>
          </p:cNvSpPr>
          <p:nvPr/>
        </p:nvSpPr>
        <p:spPr bwMode="auto">
          <a:xfrm>
            <a:off x="42672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6" name="Rectangle 16"/>
          <p:cNvSpPr>
            <a:spLocks noChangeArrowheads="1"/>
          </p:cNvSpPr>
          <p:nvPr/>
        </p:nvSpPr>
        <p:spPr bwMode="auto">
          <a:xfrm>
            <a:off x="42672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57" name="Rectangle 17"/>
          <p:cNvSpPr>
            <a:spLocks noChangeArrowheads="1"/>
          </p:cNvSpPr>
          <p:nvPr/>
        </p:nvSpPr>
        <p:spPr bwMode="auto">
          <a:xfrm>
            <a:off x="42672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58" name="Rectangle 18"/>
          <p:cNvSpPr>
            <a:spLocks noChangeArrowheads="1"/>
          </p:cNvSpPr>
          <p:nvPr/>
        </p:nvSpPr>
        <p:spPr bwMode="auto">
          <a:xfrm>
            <a:off x="46863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59" name="Rectangle 19"/>
          <p:cNvSpPr>
            <a:spLocks noChangeArrowheads="1"/>
          </p:cNvSpPr>
          <p:nvPr/>
        </p:nvSpPr>
        <p:spPr bwMode="auto">
          <a:xfrm>
            <a:off x="4686300" y="3352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60" name="Rectangle 20"/>
          <p:cNvSpPr>
            <a:spLocks noChangeArrowheads="1"/>
          </p:cNvSpPr>
          <p:nvPr/>
        </p:nvSpPr>
        <p:spPr bwMode="auto">
          <a:xfrm>
            <a:off x="4686300" y="3733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61" name="Rectangle 21"/>
          <p:cNvSpPr>
            <a:spLocks noChangeArrowheads="1"/>
          </p:cNvSpPr>
          <p:nvPr/>
        </p:nvSpPr>
        <p:spPr bwMode="auto">
          <a:xfrm>
            <a:off x="4686300" y="4114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462" name="Rectangle 22"/>
          <p:cNvSpPr>
            <a:spLocks noChangeArrowheads="1"/>
          </p:cNvSpPr>
          <p:nvPr/>
        </p:nvSpPr>
        <p:spPr bwMode="auto">
          <a:xfrm>
            <a:off x="5105400" y="4114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3" name="Rectangle 23"/>
          <p:cNvSpPr>
            <a:spLocks noChangeArrowheads="1"/>
          </p:cNvSpPr>
          <p:nvPr/>
        </p:nvSpPr>
        <p:spPr bwMode="auto">
          <a:xfrm>
            <a:off x="5105400" y="3733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4" name="Rectangle 24"/>
          <p:cNvSpPr>
            <a:spLocks noChangeArrowheads="1"/>
          </p:cNvSpPr>
          <p:nvPr/>
        </p:nvSpPr>
        <p:spPr bwMode="auto">
          <a:xfrm>
            <a:off x="5105400" y="3352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5" name="Rectangle 25"/>
          <p:cNvSpPr>
            <a:spLocks noChangeArrowheads="1"/>
          </p:cNvSpPr>
          <p:nvPr/>
        </p:nvSpPr>
        <p:spPr bwMode="auto">
          <a:xfrm>
            <a:off x="5105400" y="2971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66" name="Rectangle 26"/>
          <p:cNvSpPr>
            <a:spLocks noChangeArrowheads="1"/>
          </p:cNvSpPr>
          <p:nvPr/>
        </p:nvSpPr>
        <p:spPr bwMode="auto">
          <a:xfrm>
            <a:off x="5524500" y="4114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67" name="Rectangle 27"/>
          <p:cNvSpPr>
            <a:spLocks noChangeArrowheads="1"/>
          </p:cNvSpPr>
          <p:nvPr/>
        </p:nvSpPr>
        <p:spPr bwMode="auto">
          <a:xfrm>
            <a:off x="5524500" y="3733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68" name="Rectangle 28"/>
          <p:cNvSpPr>
            <a:spLocks noChangeArrowheads="1"/>
          </p:cNvSpPr>
          <p:nvPr/>
        </p:nvSpPr>
        <p:spPr bwMode="auto">
          <a:xfrm>
            <a:off x="5524500" y="3352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69" name="Rectangle 29"/>
          <p:cNvSpPr>
            <a:spLocks noChangeArrowheads="1"/>
          </p:cNvSpPr>
          <p:nvPr/>
        </p:nvSpPr>
        <p:spPr bwMode="auto">
          <a:xfrm>
            <a:off x="5524500" y="2971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70" name="Rectangle 30"/>
          <p:cNvSpPr>
            <a:spLocks noChangeArrowheads="1"/>
          </p:cNvSpPr>
          <p:nvPr/>
        </p:nvSpPr>
        <p:spPr bwMode="auto">
          <a:xfrm>
            <a:off x="1828800" y="4114800"/>
            <a:ext cx="9144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&gt;80</a:t>
            </a:r>
          </a:p>
        </p:txBody>
      </p:sp>
      <p:sp>
        <p:nvSpPr>
          <p:cNvPr id="61471" name="Rectangle 31"/>
          <p:cNvSpPr>
            <a:spLocks noChangeArrowheads="1"/>
          </p:cNvSpPr>
          <p:nvPr/>
        </p:nvSpPr>
        <p:spPr bwMode="auto">
          <a:xfrm>
            <a:off x="1828800" y="3733800"/>
            <a:ext cx="9144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75-80</a:t>
            </a:r>
          </a:p>
        </p:txBody>
      </p:sp>
      <p:sp>
        <p:nvSpPr>
          <p:cNvPr id="61472" name="Rectangle 32"/>
          <p:cNvSpPr>
            <a:spLocks noChangeArrowheads="1"/>
          </p:cNvSpPr>
          <p:nvPr/>
        </p:nvSpPr>
        <p:spPr bwMode="auto">
          <a:xfrm>
            <a:off x="1828800" y="3352800"/>
            <a:ext cx="914400" cy="381000"/>
          </a:xfrm>
          <a:prstGeom prst="rect">
            <a:avLst/>
          </a:prstGeom>
          <a:solidFill>
            <a:srgbClr val="FFFF66">
              <a:alpha val="50000"/>
            </a:srgbClr>
          </a:solidFill>
          <a:ln w="19050">
            <a:solidFill>
              <a:schemeClr val="tx2"/>
            </a:solidFill>
            <a:miter lim="800000"/>
            <a:headEnd/>
            <a:tailEnd/>
          </a:ln>
          <a:effectLst/>
        </p:spPr>
        <p:txBody>
          <a:bodyPr wrap="none" anchor="ctr"/>
          <a:lstStyle/>
          <a:p>
            <a:pPr algn="ctr"/>
            <a:r>
              <a:rPr lang="en-US"/>
              <a:t>70-75</a:t>
            </a:r>
          </a:p>
        </p:txBody>
      </p:sp>
      <p:sp>
        <p:nvSpPr>
          <p:cNvPr id="61473" name="Rectangle 33"/>
          <p:cNvSpPr>
            <a:spLocks noChangeArrowheads="1"/>
          </p:cNvSpPr>
          <p:nvPr/>
        </p:nvSpPr>
        <p:spPr bwMode="auto">
          <a:xfrm>
            <a:off x="1828800" y="2971800"/>
            <a:ext cx="9144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60-70</a:t>
            </a:r>
          </a:p>
        </p:txBody>
      </p:sp>
      <p:sp>
        <p:nvSpPr>
          <p:cNvPr id="61474" name="Rectangle 34"/>
          <p:cNvSpPr>
            <a:spLocks noChangeArrowheads="1"/>
          </p:cNvSpPr>
          <p:nvPr/>
        </p:nvSpPr>
        <p:spPr bwMode="auto">
          <a:xfrm>
            <a:off x="46863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75" name="Rectangle 35"/>
          <p:cNvSpPr>
            <a:spLocks noChangeArrowheads="1"/>
          </p:cNvSpPr>
          <p:nvPr/>
        </p:nvSpPr>
        <p:spPr bwMode="auto">
          <a:xfrm>
            <a:off x="46863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76" name="Rectangle 36"/>
          <p:cNvSpPr>
            <a:spLocks noChangeArrowheads="1"/>
          </p:cNvSpPr>
          <p:nvPr/>
        </p:nvSpPr>
        <p:spPr bwMode="auto">
          <a:xfrm>
            <a:off x="46863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77" name="Rectangle 37"/>
          <p:cNvSpPr>
            <a:spLocks noChangeArrowheads="1"/>
          </p:cNvSpPr>
          <p:nvPr/>
        </p:nvSpPr>
        <p:spPr bwMode="auto">
          <a:xfrm>
            <a:off x="51054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1478" name="Rectangle 38"/>
          <p:cNvSpPr>
            <a:spLocks noChangeArrowheads="1"/>
          </p:cNvSpPr>
          <p:nvPr/>
        </p:nvSpPr>
        <p:spPr bwMode="auto">
          <a:xfrm>
            <a:off x="51054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79" name="Rectangle 39"/>
          <p:cNvSpPr>
            <a:spLocks noChangeArrowheads="1"/>
          </p:cNvSpPr>
          <p:nvPr/>
        </p:nvSpPr>
        <p:spPr bwMode="auto">
          <a:xfrm>
            <a:off x="51054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0" name="Rectangle 40"/>
          <p:cNvSpPr>
            <a:spLocks noChangeArrowheads="1"/>
          </p:cNvSpPr>
          <p:nvPr/>
        </p:nvSpPr>
        <p:spPr bwMode="auto">
          <a:xfrm>
            <a:off x="5524500" y="2590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1" name="Rectangle 41"/>
          <p:cNvSpPr>
            <a:spLocks noChangeArrowheads="1"/>
          </p:cNvSpPr>
          <p:nvPr/>
        </p:nvSpPr>
        <p:spPr bwMode="auto">
          <a:xfrm>
            <a:off x="55245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2" name="Rectangle 42"/>
          <p:cNvSpPr>
            <a:spLocks noChangeArrowheads="1"/>
          </p:cNvSpPr>
          <p:nvPr/>
        </p:nvSpPr>
        <p:spPr bwMode="auto">
          <a:xfrm>
            <a:off x="55245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1483" name="Rectangle 43"/>
          <p:cNvSpPr>
            <a:spLocks noChangeArrowheads="1"/>
          </p:cNvSpPr>
          <p:nvPr/>
        </p:nvSpPr>
        <p:spPr bwMode="auto">
          <a:xfrm>
            <a:off x="1828800" y="2590800"/>
            <a:ext cx="9144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55-60</a:t>
            </a:r>
          </a:p>
        </p:txBody>
      </p:sp>
      <p:sp>
        <p:nvSpPr>
          <p:cNvPr id="61484" name="Rectangle 44"/>
          <p:cNvSpPr>
            <a:spLocks noChangeArrowheads="1"/>
          </p:cNvSpPr>
          <p:nvPr/>
        </p:nvSpPr>
        <p:spPr bwMode="auto">
          <a:xfrm>
            <a:off x="1828800" y="2209800"/>
            <a:ext cx="9144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50-55</a:t>
            </a:r>
          </a:p>
        </p:txBody>
      </p:sp>
      <p:sp>
        <p:nvSpPr>
          <p:cNvPr id="61485" name="Rectangle 45"/>
          <p:cNvSpPr>
            <a:spLocks noChangeArrowheads="1"/>
          </p:cNvSpPr>
          <p:nvPr/>
        </p:nvSpPr>
        <p:spPr bwMode="auto">
          <a:xfrm>
            <a:off x="1828800" y="1828800"/>
            <a:ext cx="9144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50</a:t>
            </a:r>
          </a:p>
        </p:txBody>
      </p:sp>
      <p:sp>
        <p:nvSpPr>
          <p:cNvPr id="61486" name="Rectangle 46"/>
          <p:cNvSpPr>
            <a:spLocks noChangeArrowheads="1"/>
          </p:cNvSpPr>
          <p:nvPr/>
        </p:nvSpPr>
        <p:spPr bwMode="auto">
          <a:xfrm>
            <a:off x="30099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87" name="Rectangle 47"/>
          <p:cNvSpPr>
            <a:spLocks noChangeArrowheads="1"/>
          </p:cNvSpPr>
          <p:nvPr/>
        </p:nvSpPr>
        <p:spPr bwMode="auto">
          <a:xfrm>
            <a:off x="3009900" y="3352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88" name="Rectangle 48"/>
          <p:cNvSpPr>
            <a:spLocks noChangeArrowheads="1"/>
          </p:cNvSpPr>
          <p:nvPr/>
        </p:nvSpPr>
        <p:spPr bwMode="auto">
          <a:xfrm>
            <a:off x="30099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1489" name="Rectangle 49"/>
          <p:cNvSpPr>
            <a:spLocks noChangeArrowheads="1"/>
          </p:cNvSpPr>
          <p:nvPr/>
        </p:nvSpPr>
        <p:spPr bwMode="auto">
          <a:xfrm>
            <a:off x="3009900" y="41148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W</a:t>
            </a:r>
          </a:p>
        </p:txBody>
      </p:sp>
      <p:sp>
        <p:nvSpPr>
          <p:cNvPr id="61490" name="Rectangle 50"/>
          <p:cNvSpPr>
            <a:spLocks noChangeArrowheads="1"/>
          </p:cNvSpPr>
          <p:nvPr/>
        </p:nvSpPr>
        <p:spPr bwMode="auto">
          <a:xfrm>
            <a:off x="3429000" y="4114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1491" name="Rectangle 51"/>
          <p:cNvSpPr>
            <a:spLocks noChangeArrowheads="1"/>
          </p:cNvSpPr>
          <p:nvPr/>
        </p:nvSpPr>
        <p:spPr bwMode="auto">
          <a:xfrm>
            <a:off x="34290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1492" name="Rectangle 52"/>
          <p:cNvSpPr>
            <a:spLocks noChangeArrowheads="1"/>
          </p:cNvSpPr>
          <p:nvPr/>
        </p:nvSpPr>
        <p:spPr bwMode="auto">
          <a:xfrm>
            <a:off x="3429000" y="3352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93" name="Rectangle 53"/>
          <p:cNvSpPr>
            <a:spLocks noChangeArrowheads="1"/>
          </p:cNvSpPr>
          <p:nvPr/>
        </p:nvSpPr>
        <p:spPr bwMode="auto">
          <a:xfrm>
            <a:off x="34290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4" name="Rectangle 54"/>
          <p:cNvSpPr>
            <a:spLocks noChangeArrowheads="1"/>
          </p:cNvSpPr>
          <p:nvPr/>
        </p:nvSpPr>
        <p:spPr bwMode="auto">
          <a:xfrm>
            <a:off x="3848100" y="4114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95" name="Rectangle 55"/>
          <p:cNvSpPr>
            <a:spLocks noChangeArrowheads="1"/>
          </p:cNvSpPr>
          <p:nvPr/>
        </p:nvSpPr>
        <p:spPr bwMode="auto">
          <a:xfrm>
            <a:off x="3848100" y="37338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Y</a:t>
            </a:r>
          </a:p>
        </p:txBody>
      </p:sp>
      <p:sp>
        <p:nvSpPr>
          <p:cNvPr id="61496" name="Rectangle 56"/>
          <p:cNvSpPr>
            <a:spLocks noChangeArrowheads="1"/>
          </p:cNvSpPr>
          <p:nvPr/>
        </p:nvSpPr>
        <p:spPr bwMode="auto">
          <a:xfrm>
            <a:off x="38481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7" name="Rectangle 57"/>
          <p:cNvSpPr>
            <a:spLocks noChangeArrowheads="1"/>
          </p:cNvSpPr>
          <p:nvPr/>
        </p:nvSpPr>
        <p:spPr bwMode="auto">
          <a:xfrm>
            <a:off x="38481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8" name="Rectangle 58"/>
          <p:cNvSpPr>
            <a:spLocks noChangeArrowheads="1"/>
          </p:cNvSpPr>
          <p:nvPr/>
        </p:nvSpPr>
        <p:spPr bwMode="auto">
          <a:xfrm>
            <a:off x="4267200" y="4114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499" name="Rectangle 59"/>
          <p:cNvSpPr>
            <a:spLocks noChangeArrowheads="1"/>
          </p:cNvSpPr>
          <p:nvPr/>
        </p:nvSpPr>
        <p:spPr bwMode="auto">
          <a:xfrm>
            <a:off x="4267200" y="3733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500" name="Rectangle 60"/>
          <p:cNvSpPr>
            <a:spLocks noChangeArrowheads="1"/>
          </p:cNvSpPr>
          <p:nvPr/>
        </p:nvSpPr>
        <p:spPr bwMode="auto">
          <a:xfrm>
            <a:off x="42672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1501" name="Rectangle 61"/>
          <p:cNvSpPr>
            <a:spLocks noChangeArrowheads="1"/>
          </p:cNvSpPr>
          <p:nvPr/>
        </p:nvSpPr>
        <p:spPr bwMode="auto">
          <a:xfrm>
            <a:off x="42672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1502" name="Rectangle 62"/>
          <p:cNvSpPr>
            <a:spLocks noChangeArrowheads="1"/>
          </p:cNvSpPr>
          <p:nvPr/>
        </p:nvSpPr>
        <p:spPr bwMode="auto">
          <a:xfrm>
            <a:off x="4686300" y="47244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25</a:t>
            </a:r>
          </a:p>
        </p:txBody>
      </p:sp>
      <p:sp>
        <p:nvSpPr>
          <p:cNvPr id="61503" name="Rectangle 63"/>
          <p:cNvSpPr>
            <a:spLocks noChangeArrowheads="1"/>
          </p:cNvSpPr>
          <p:nvPr/>
        </p:nvSpPr>
        <p:spPr bwMode="auto">
          <a:xfrm>
            <a:off x="5105400" y="47244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20</a:t>
            </a:r>
          </a:p>
        </p:txBody>
      </p:sp>
      <p:sp>
        <p:nvSpPr>
          <p:cNvPr id="61504" name="Rectangle 64"/>
          <p:cNvSpPr>
            <a:spLocks noChangeArrowheads="1"/>
          </p:cNvSpPr>
          <p:nvPr/>
        </p:nvSpPr>
        <p:spPr bwMode="auto">
          <a:xfrm>
            <a:off x="5524500" y="47244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&lt;20</a:t>
            </a:r>
          </a:p>
        </p:txBody>
      </p:sp>
      <p:sp>
        <p:nvSpPr>
          <p:cNvPr id="61505" name="Rectangle 65"/>
          <p:cNvSpPr>
            <a:spLocks noChangeArrowheads="1"/>
          </p:cNvSpPr>
          <p:nvPr/>
        </p:nvSpPr>
        <p:spPr bwMode="auto">
          <a:xfrm>
            <a:off x="3009900" y="47244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50</a:t>
            </a:r>
          </a:p>
        </p:txBody>
      </p:sp>
      <p:sp>
        <p:nvSpPr>
          <p:cNvPr id="61506" name="Rectangle 66"/>
          <p:cNvSpPr>
            <a:spLocks noChangeArrowheads="1"/>
          </p:cNvSpPr>
          <p:nvPr/>
        </p:nvSpPr>
        <p:spPr bwMode="auto">
          <a:xfrm>
            <a:off x="3429000" y="47244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45</a:t>
            </a:r>
          </a:p>
        </p:txBody>
      </p:sp>
      <p:sp>
        <p:nvSpPr>
          <p:cNvPr id="61507" name="Rectangle 67"/>
          <p:cNvSpPr>
            <a:spLocks noChangeArrowheads="1"/>
          </p:cNvSpPr>
          <p:nvPr/>
        </p:nvSpPr>
        <p:spPr bwMode="auto">
          <a:xfrm>
            <a:off x="3848100" y="4724400"/>
            <a:ext cx="419100" cy="381000"/>
          </a:xfrm>
          <a:prstGeom prst="rect">
            <a:avLst/>
          </a:prstGeom>
          <a:solidFill>
            <a:srgbClr val="FFFF66">
              <a:alpha val="50000"/>
            </a:srgbClr>
          </a:solidFill>
          <a:ln w="9525">
            <a:solidFill>
              <a:schemeClr val="tx2"/>
            </a:solidFill>
            <a:miter lim="800000"/>
            <a:headEnd/>
            <a:tailEnd/>
          </a:ln>
          <a:effectLst/>
        </p:spPr>
        <p:txBody>
          <a:bodyPr wrap="none" anchor="ctr"/>
          <a:lstStyle/>
          <a:p>
            <a:pPr algn="ctr"/>
            <a:r>
              <a:rPr lang="en-US"/>
              <a:t>40</a:t>
            </a:r>
          </a:p>
        </p:txBody>
      </p:sp>
      <p:sp>
        <p:nvSpPr>
          <p:cNvPr id="61508" name="Rectangle 68"/>
          <p:cNvSpPr>
            <a:spLocks noChangeArrowheads="1"/>
          </p:cNvSpPr>
          <p:nvPr/>
        </p:nvSpPr>
        <p:spPr bwMode="auto">
          <a:xfrm>
            <a:off x="4267200" y="47244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30</a:t>
            </a:r>
          </a:p>
        </p:txBody>
      </p:sp>
      <p:sp>
        <p:nvSpPr>
          <p:cNvPr id="61509" name="Rectangle 69"/>
          <p:cNvSpPr>
            <a:spLocks noChangeArrowheads="1"/>
          </p:cNvSpPr>
          <p:nvPr/>
        </p:nvSpPr>
        <p:spPr bwMode="auto">
          <a:xfrm>
            <a:off x="2590800" y="47244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&gt;</a:t>
            </a:r>
          </a:p>
        </p:txBody>
      </p:sp>
      <p:sp>
        <p:nvSpPr>
          <p:cNvPr id="71" name="Footer Placeholder 70"/>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rot="-3815381">
            <a:off x="3410744" y="1451769"/>
            <a:ext cx="1371600" cy="4529138"/>
          </a:xfrm>
          <a:prstGeom prst="rect">
            <a:avLst/>
          </a:prstGeom>
          <a:solidFill>
            <a:srgbClr val="CCFF66"/>
          </a:solidFill>
          <a:ln w="9525">
            <a:noFill/>
            <a:miter lim="800000"/>
            <a:headEnd/>
            <a:tailEnd/>
          </a:ln>
          <a:effectLst/>
        </p:spPr>
        <p:txBody>
          <a:bodyPr wrap="none" anchor="ctr"/>
          <a:lstStyle/>
          <a:p>
            <a:endParaRPr lang="en-US"/>
          </a:p>
        </p:txBody>
      </p:sp>
      <p:sp>
        <p:nvSpPr>
          <p:cNvPr id="63491" name="Rectangle 3"/>
          <p:cNvSpPr>
            <a:spLocks noChangeArrowheads="1"/>
          </p:cNvSpPr>
          <p:nvPr/>
        </p:nvSpPr>
        <p:spPr bwMode="auto">
          <a:xfrm rot="-3815381">
            <a:off x="4417219" y="1194594"/>
            <a:ext cx="998537" cy="3762375"/>
          </a:xfrm>
          <a:prstGeom prst="rect">
            <a:avLst/>
          </a:prstGeom>
          <a:solidFill>
            <a:srgbClr val="FF3300"/>
          </a:solidFill>
          <a:ln w="9525">
            <a:noFill/>
            <a:miter lim="800000"/>
            <a:headEnd/>
            <a:tailEnd/>
          </a:ln>
          <a:effectLst/>
        </p:spPr>
        <p:txBody>
          <a:bodyPr wrap="none" anchor="ctr"/>
          <a:lstStyle/>
          <a:p>
            <a:endParaRPr lang="en-US"/>
          </a:p>
        </p:txBody>
      </p:sp>
      <p:sp>
        <p:nvSpPr>
          <p:cNvPr id="63492" name="Rectangle 4"/>
          <p:cNvSpPr>
            <a:spLocks noChangeArrowheads="1"/>
          </p:cNvSpPr>
          <p:nvPr/>
        </p:nvSpPr>
        <p:spPr bwMode="auto">
          <a:xfrm rot="-5400000">
            <a:off x="3657600" y="-76200"/>
            <a:ext cx="1371600" cy="5029200"/>
          </a:xfrm>
          <a:prstGeom prst="rect">
            <a:avLst/>
          </a:prstGeom>
          <a:solidFill>
            <a:srgbClr val="FF3300"/>
          </a:solidFill>
          <a:ln w="9525">
            <a:noFill/>
            <a:miter lim="800000"/>
            <a:headEnd/>
            <a:tailEnd/>
          </a:ln>
          <a:effectLst/>
        </p:spPr>
        <p:txBody>
          <a:bodyPr wrap="none" anchor="ctr"/>
          <a:lstStyle/>
          <a:p>
            <a:endParaRPr lang="en-US"/>
          </a:p>
        </p:txBody>
      </p:sp>
      <p:sp>
        <p:nvSpPr>
          <p:cNvPr id="63493" name="Rectangle 5"/>
          <p:cNvSpPr>
            <a:spLocks noChangeArrowheads="1"/>
          </p:cNvSpPr>
          <p:nvPr/>
        </p:nvSpPr>
        <p:spPr bwMode="auto">
          <a:xfrm>
            <a:off x="5486400" y="2590800"/>
            <a:ext cx="1371600" cy="2819400"/>
          </a:xfrm>
          <a:prstGeom prst="rect">
            <a:avLst/>
          </a:prstGeom>
          <a:solidFill>
            <a:srgbClr val="FF3300"/>
          </a:solidFill>
          <a:ln w="9525">
            <a:noFill/>
            <a:miter lim="800000"/>
            <a:headEnd/>
            <a:tailEnd/>
          </a:ln>
          <a:effectLst/>
        </p:spPr>
        <p:txBody>
          <a:bodyPr wrap="none" anchor="ctr"/>
          <a:lstStyle/>
          <a:p>
            <a:endParaRPr lang="en-US"/>
          </a:p>
        </p:txBody>
      </p:sp>
      <p:sp>
        <p:nvSpPr>
          <p:cNvPr id="63494" name="Rectangle 6"/>
          <p:cNvSpPr>
            <a:spLocks noChangeArrowheads="1"/>
          </p:cNvSpPr>
          <p:nvPr/>
        </p:nvSpPr>
        <p:spPr bwMode="auto">
          <a:xfrm>
            <a:off x="762000" y="152400"/>
            <a:ext cx="7772400" cy="1143000"/>
          </a:xfrm>
          <a:prstGeom prst="rect">
            <a:avLst/>
          </a:prstGeom>
          <a:noFill/>
          <a:ln w="9525">
            <a:noFill/>
            <a:miter lim="800000"/>
            <a:headEnd/>
            <a:tailEnd/>
          </a:ln>
          <a:effectLst/>
        </p:spPr>
        <p:txBody>
          <a:bodyPr anchor="ctr"/>
          <a:lstStyle/>
          <a:p>
            <a:pPr algn="ctr"/>
            <a:r>
              <a:rPr lang="en-US" sz="4400">
                <a:solidFill>
                  <a:schemeClr val="tx2"/>
                </a:solidFill>
              </a:rPr>
              <a:t>Graphical Analysis</a:t>
            </a:r>
          </a:p>
          <a:p>
            <a:pPr algn="ctr"/>
            <a:r>
              <a:rPr lang="en-US" sz="3600">
                <a:solidFill>
                  <a:schemeClr val="tx2"/>
                </a:solidFill>
              </a:rPr>
              <a:t>For Interacting Variables</a:t>
            </a:r>
          </a:p>
        </p:txBody>
      </p:sp>
      <p:sp>
        <p:nvSpPr>
          <p:cNvPr id="63495" name="Line 7"/>
          <p:cNvSpPr>
            <a:spLocks noChangeShapeType="1"/>
          </p:cNvSpPr>
          <p:nvPr/>
        </p:nvSpPr>
        <p:spPr bwMode="auto">
          <a:xfrm>
            <a:off x="1828800" y="2590800"/>
            <a:ext cx="0" cy="2819400"/>
          </a:xfrm>
          <a:prstGeom prst="line">
            <a:avLst/>
          </a:prstGeom>
          <a:noFill/>
          <a:ln w="9525">
            <a:solidFill>
              <a:schemeClr val="tx1"/>
            </a:solidFill>
            <a:round/>
            <a:headEnd/>
            <a:tailEnd/>
          </a:ln>
          <a:effectLst/>
        </p:spPr>
        <p:txBody>
          <a:bodyPr/>
          <a:lstStyle/>
          <a:p>
            <a:endParaRPr lang="en-US"/>
          </a:p>
        </p:txBody>
      </p:sp>
      <p:sp>
        <p:nvSpPr>
          <p:cNvPr id="63496" name="Line 8"/>
          <p:cNvSpPr>
            <a:spLocks noChangeShapeType="1"/>
          </p:cNvSpPr>
          <p:nvPr/>
        </p:nvSpPr>
        <p:spPr bwMode="auto">
          <a:xfrm>
            <a:off x="1828800" y="5410200"/>
            <a:ext cx="5181600" cy="0"/>
          </a:xfrm>
          <a:prstGeom prst="line">
            <a:avLst/>
          </a:prstGeom>
          <a:noFill/>
          <a:ln w="9525">
            <a:solidFill>
              <a:schemeClr val="tx1"/>
            </a:solidFill>
            <a:round/>
            <a:headEnd/>
            <a:tailEnd/>
          </a:ln>
          <a:effectLst/>
        </p:spPr>
        <p:txBody>
          <a:bodyPr/>
          <a:lstStyle/>
          <a:p>
            <a:endParaRPr lang="en-US"/>
          </a:p>
        </p:txBody>
      </p:sp>
      <p:sp>
        <p:nvSpPr>
          <p:cNvPr id="63497" name="Line 9"/>
          <p:cNvSpPr>
            <a:spLocks noChangeShapeType="1"/>
          </p:cNvSpPr>
          <p:nvPr/>
        </p:nvSpPr>
        <p:spPr bwMode="auto">
          <a:xfrm>
            <a:off x="1828800" y="4724400"/>
            <a:ext cx="5029200" cy="0"/>
          </a:xfrm>
          <a:prstGeom prst="line">
            <a:avLst/>
          </a:prstGeom>
          <a:noFill/>
          <a:ln w="9525">
            <a:solidFill>
              <a:schemeClr val="tx1"/>
            </a:solidFill>
            <a:prstDash val="dash"/>
            <a:round/>
            <a:headEnd/>
            <a:tailEnd/>
          </a:ln>
          <a:effectLst/>
        </p:spPr>
        <p:txBody>
          <a:bodyPr/>
          <a:lstStyle/>
          <a:p>
            <a:endParaRPr lang="en-US"/>
          </a:p>
        </p:txBody>
      </p:sp>
      <p:sp>
        <p:nvSpPr>
          <p:cNvPr id="63498" name="Line 10"/>
          <p:cNvSpPr>
            <a:spLocks noChangeShapeType="1"/>
          </p:cNvSpPr>
          <p:nvPr/>
        </p:nvSpPr>
        <p:spPr bwMode="auto">
          <a:xfrm>
            <a:off x="1828800" y="3124200"/>
            <a:ext cx="5029200" cy="0"/>
          </a:xfrm>
          <a:prstGeom prst="line">
            <a:avLst/>
          </a:prstGeom>
          <a:noFill/>
          <a:ln w="9525">
            <a:solidFill>
              <a:schemeClr val="tx1"/>
            </a:solidFill>
            <a:prstDash val="dash"/>
            <a:round/>
            <a:headEnd/>
            <a:tailEnd/>
          </a:ln>
          <a:effectLst/>
        </p:spPr>
        <p:txBody>
          <a:bodyPr/>
          <a:lstStyle/>
          <a:p>
            <a:endParaRPr lang="en-US"/>
          </a:p>
        </p:txBody>
      </p:sp>
      <p:sp>
        <p:nvSpPr>
          <p:cNvPr id="63499" name="Line 11"/>
          <p:cNvSpPr>
            <a:spLocks noChangeShapeType="1"/>
          </p:cNvSpPr>
          <p:nvPr/>
        </p:nvSpPr>
        <p:spPr bwMode="auto">
          <a:xfrm>
            <a:off x="3124200" y="2590800"/>
            <a:ext cx="0" cy="2819400"/>
          </a:xfrm>
          <a:prstGeom prst="line">
            <a:avLst/>
          </a:prstGeom>
          <a:noFill/>
          <a:ln w="9525">
            <a:solidFill>
              <a:schemeClr val="tx1"/>
            </a:solidFill>
            <a:prstDash val="dash"/>
            <a:round/>
            <a:headEnd/>
            <a:tailEnd/>
          </a:ln>
          <a:effectLst/>
        </p:spPr>
        <p:txBody>
          <a:bodyPr/>
          <a:lstStyle/>
          <a:p>
            <a:endParaRPr lang="en-US"/>
          </a:p>
        </p:txBody>
      </p:sp>
      <p:sp>
        <p:nvSpPr>
          <p:cNvPr id="63500" name="Line 12"/>
          <p:cNvSpPr>
            <a:spLocks noChangeShapeType="1"/>
          </p:cNvSpPr>
          <p:nvPr/>
        </p:nvSpPr>
        <p:spPr bwMode="auto">
          <a:xfrm>
            <a:off x="5486400" y="2590800"/>
            <a:ext cx="0" cy="2819400"/>
          </a:xfrm>
          <a:prstGeom prst="line">
            <a:avLst/>
          </a:prstGeom>
          <a:noFill/>
          <a:ln w="9525">
            <a:solidFill>
              <a:schemeClr val="tx1"/>
            </a:solidFill>
            <a:prstDash val="dash"/>
            <a:round/>
            <a:headEnd/>
            <a:tailEnd/>
          </a:ln>
          <a:effectLst/>
        </p:spPr>
        <p:txBody>
          <a:bodyPr/>
          <a:lstStyle/>
          <a:p>
            <a:endParaRPr lang="en-US"/>
          </a:p>
        </p:txBody>
      </p:sp>
      <p:sp>
        <p:nvSpPr>
          <p:cNvPr id="63501" name="Line 13"/>
          <p:cNvSpPr>
            <a:spLocks noChangeShapeType="1"/>
          </p:cNvSpPr>
          <p:nvPr/>
        </p:nvSpPr>
        <p:spPr bwMode="auto">
          <a:xfrm rot="-68145">
            <a:off x="1828800" y="3276600"/>
            <a:ext cx="5029200" cy="2590800"/>
          </a:xfrm>
          <a:prstGeom prst="line">
            <a:avLst/>
          </a:prstGeom>
          <a:noFill/>
          <a:ln w="9525">
            <a:solidFill>
              <a:schemeClr val="tx1"/>
            </a:solidFill>
            <a:prstDash val="dash"/>
            <a:round/>
            <a:headEnd/>
            <a:tailEnd/>
          </a:ln>
          <a:effectLst/>
        </p:spPr>
        <p:txBody>
          <a:bodyPr/>
          <a:lstStyle/>
          <a:p>
            <a:endParaRPr lang="en-US"/>
          </a:p>
        </p:txBody>
      </p:sp>
      <p:sp>
        <p:nvSpPr>
          <p:cNvPr id="63502" name="Text Box 14"/>
          <p:cNvSpPr txBox="1">
            <a:spLocks noChangeArrowheads="1"/>
          </p:cNvSpPr>
          <p:nvPr/>
        </p:nvSpPr>
        <p:spPr bwMode="auto">
          <a:xfrm>
            <a:off x="3048000" y="6019800"/>
            <a:ext cx="2667000" cy="457200"/>
          </a:xfrm>
          <a:prstGeom prst="rect">
            <a:avLst/>
          </a:prstGeom>
          <a:noFill/>
          <a:ln w="9525">
            <a:noFill/>
            <a:miter lim="800000"/>
            <a:headEnd/>
            <a:tailEnd/>
          </a:ln>
          <a:effectLst/>
        </p:spPr>
        <p:txBody>
          <a:bodyPr>
            <a:spAutoFit/>
          </a:bodyPr>
          <a:lstStyle/>
          <a:p>
            <a:pPr>
              <a:spcBef>
                <a:spcPct val="50000"/>
              </a:spcBef>
            </a:pPr>
            <a:r>
              <a:rPr lang="en-US"/>
              <a:t>Frequency / hour</a:t>
            </a:r>
          </a:p>
        </p:txBody>
      </p:sp>
      <p:sp>
        <p:nvSpPr>
          <p:cNvPr id="63503" name="Text Box 15"/>
          <p:cNvSpPr txBox="1">
            <a:spLocks noChangeArrowheads="1"/>
          </p:cNvSpPr>
          <p:nvPr/>
        </p:nvSpPr>
        <p:spPr bwMode="auto">
          <a:xfrm>
            <a:off x="7239000" y="2743200"/>
            <a:ext cx="1600200" cy="1187450"/>
          </a:xfrm>
          <a:prstGeom prst="rect">
            <a:avLst/>
          </a:prstGeom>
          <a:noFill/>
          <a:ln w="9525">
            <a:noFill/>
            <a:miter lim="800000"/>
            <a:headEnd/>
            <a:tailEnd/>
          </a:ln>
          <a:effectLst/>
        </p:spPr>
        <p:txBody>
          <a:bodyPr>
            <a:spAutoFit/>
          </a:bodyPr>
          <a:lstStyle/>
          <a:p>
            <a:pPr>
              <a:spcBef>
                <a:spcPct val="50000"/>
              </a:spcBef>
            </a:pPr>
            <a:r>
              <a:rPr lang="en-US"/>
              <a:t>Other Workplace Factors</a:t>
            </a:r>
          </a:p>
        </p:txBody>
      </p:sp>
      <p:sp>
        <p:nvSpPr>
          <p:cNvPr id="63504" name="Text Box 16"/>
          <p:cNvSpPr txBox="1">
            <a:spLocks noChangeArrowheads="1"/>
          </p:cNvSpPr>
          <p:nvPr/>
        </p:nvSpPr>
        <p:spPr bwMode="auto">
          <a:xfrm>
            <a:off x="152400" y="3505200"/>
            <a:ext cx="1600200" cy="457200"/>
          </a:xfrm>
          <a:prstGeom prst="rect">
            <a:avLst/>
          </a:prstGeom>
          <a:noFill/>
          <a:ln w="9525">
            <a:noFill/>
            <a:miter lim="800000"/>
            <a:headEnd/>
            <a:tailEnd/>
          </a:ln>
          <a:effectLst/>
        </p:spPr>
        <p:txBody>
          <a:bodyPr>
            <a:spAutoFit/>
          </a:bodyPr>
          <a:lstStyle/>
          <a:p>
            <a:pPr>
              <a:spcBef>
                <a:spcPct val="50000"/>
              </a:spcBef>
            </a:pPr>
            <a:r>
              <a:rPr lang="en-US"/>
              <a:t>Weight</a:t>
            </a:r>
          </a:p>
        </p:txBody>
      </p:sp>
      <p:sp>
        <p:nvSpPr>
          <p:cNvPr id="63505" name="Line 17"/>
          <p:cNvSpPr>
            <a:spLocks noChangeShapeType="1"/>
          </p:cNvSpPr>
          <p:nvPr/>
        </p:nvSpPr>
        <p:spPr bwMode="auto">
          <a:xfrm>
            <a:off x="2514600" y="2438400"/>
            <a:ext cx="4648200" cy="2362200"/>
          </a:xfrm>
          <a:prstGeom prst="line">
            <a:avLst/>
          </a:prstGeom>
          <a:noFill/>
          <a:ln w="9525">
            <a:solidFill>
              <a:schemeClr val="tx1"/>
            </a:solidFill>
            <a:prstDash val="dash"/>
            <a:round/>
            <a:headEnd/>
            <a:tailEnd/>
          </a:ln>
          <a:effectLst/>
        </p:spPr>
        <p:txBody>
          <a:bodyPr/>
          <a:lstStyle/>
          <a:p>
            <a:endParaRPr lang="en-US"/>
          </a:p>
        </p:txBody>
      </p:sp>
      <p:sp>
        <p:nvSpPr>
          <p:cNvPr id="63506" name="Text Box 18"/>
          <p:cNvSpPr txBox="1">
            <a:spLocks noChangeArrowheads="1"/>
          </p:cNvSpPr>
          <p:nvPr/>
        </p:nvSpPr>
        <p:spPr bwMode="auto">
          <a:xfrm>
            <a:off x="5029200" y="5562600"/>
            <a:ext cx="990600" cy="366713"/>
          </a:xfrm>
          <a:prstGeom prst="rect">
            <a:avLst/>
          </a:prstGeom>
          <a:noFill/>
          <a:ln w="9525">
            <a:noFill/>
            <a:miter lim="800000"/>
            <a:headEnd/>
            <a:tailEnd/>
          </a:ln>
          <a:effectLst/>
        </p:spPr>
        <p:txBody>
          <a:bodyPr>
            <a:spAutoFit/>
          </a:bodyPr>
          <a:lstStyle/>
          <a:p>
            <a:pPr algn="ctr">
              <a:spcBef>
                <a:spcPct val="50000"/>
              </a:spcBef>
            </a:pPr>
            <a:endParaRPr lang="en-US" sz="1800" i="1"/>
          </a:p>
        </p:txBody>
      </p:sp>
      <p:sp>
        <p:nvSpPr>
          <p:cNvPr id="63507" name="Text Box 19"/>
          <p:cNvSpPr txBox="1">
            <a:spLocks noChangeArrowheads="1"/>
          </p:cNvSpPr>
          <p:nvPr/>
        </p:nvSpPr>
        <p:spPr bwMode="auto">
          <a:xfrm>
            <a:off x="5181600" y="5562600"/>
            <a:ext cx="914400" cy="457200"/>
          </a:xfrm>
          <a:prstGeom prst="rect">
            <a:avLst/>
          </a:prstGeom>
          <a:noFill/>
          <a:ln w="9525">
            <a:noFill/>
            <a:miter lim="800000"/>
            <a:headEnd/>
            <a:tailEnd/>
          </a:ln>
          <a:effectLst/>
        </p:spPr>
        <p:txBody>
          <a:bodyPr>
            <a:spAutoFit/>
          </a:bodyPr>
          <a:lstStyle/>
          <a:p>
            <a:pPr>
              <a:spcBef>
                <a:spcPct val="50000"/>
              </a:spcBef>
            </a:pPr>
            <a:r>
              <a:rPr lang="en-US"/>
              <a:t>120</a:t>
            </a:r>
          </a:p>
        </p:txBody>
      </p:sp>
      <p:sp>
        <p:nvSpPr>
          <p:cNvPr id="63508" name="Text Box 20"/>
          <p:cNvSpPr txBox="1">
            <a:spLocks noChangeArrowheads="1"/>
          </p:cNvSpPr>
          <p:nvPr/>
        </p:nvSpPr>
        <p:spPr bwMode="auto">
          <a:xfrm>
            <a:off x="990600" y="2819400"/>
            <a:ext cx="838200" cy="457200"/>
          </a:xfrm>
          <a:prstGeom prst="rect">
            <a:avLst/>
          </a:prstGeom>
          <a:noFill/>
          <a:ln w="9525">
            <a:noFill/>
            <a:miter lim="800000"/>
            <a:headEnd/>
            <a:tailEnd/>
          </a:ln>
          <a:effectLst/>
        </p:spPr>
        <p:txBody>
          <a:bodyPr>
            <a:spAutoFit/>
          </a:bodyPr>
          <a:lstStyle/>
          <a:p>
            <a:pPr>
              <a:spcBef>
                <a:spcPct val="50000"/>
              </a:spcBef>
            </a:pPr>
            <a:r>
              <a:rPr lang="en-US"/>
              <a:t>40</a:t>
            </a:r>
          </a:p>
        </p:txBody>
      </p:sp>
      <p:sp>
        <p:nvSpPr>
          <p:cNvPr id="63509" name="Text Box 21"/>
          <p:cNvSpPr txBox="1">
            <a:spLocks noChangeArrowheads="1"/>
          </p:cNvSpPr>
          <p:nvPr/>
        </p:nvSpPr>
        <p:spPr bwMode="auto">
          <a:xfrm>
            <a:off x="914400" y="4495800"/>
            <a:ext cx="838200" cy="457200"/>
          </a:xfrm>
          <a:prstGeom prst="rect">
            <a:avLst/>
          </a:prstGeom>
          <a:noFill/>
          <a:ln w="9525">
            <a:noFill/>
            <a:miter lim="800000"/>
            <a:headEnd/>
            <a:tailEnd/>
          </a:ln>
          <a:effectLst/>
        </p:spPr>
        <p:txBody>
          <a:bodyPr>
            <a:spAutoFit/>
          </a:bodyPr>
          <a:lstStyle/>
          <a:p>
            <a:pPr>
              <a:spcBef>
                <a:spcPct val="50000"/>
              </a:spcBef>
            </a:pPr>
            <a:r>
              <a:rPr lang="en-US"/>
              <a:t>10</a:t>
            </a:r>
          </a:p>
        </p:txBody>
      </p:sp>
      <p:sp>
        <p:nvSpPr>
          <p:cNvPr id="63510" name="Text Box 22"/>
          <p:cNvSpPr txBox="1">
            <a:spLocks noChangeArrowheads="1"/>
          </p:cNvSpPr>
          <p:nvPr/>
        </p:nvSpPr>
        <p:spPr bwMode="auto">
          <a:xfrm>
            <a:off x="2819400" y="5562600"/>
            <a:ext cx="838200" cy="457200"/>
          </a:xfrm>
          <a:prstGeom prst="rect">
            <a:avLst/>
          </a:prstGeom>
          <a:noFill/>
          <a:ln w="9525">
            <a:noFill/>
            <a:miter lim="800000"/>
            <a:headEnd/>
            <a:tailEnd/>
          </a:ln>
          <a:effectLst/>
        </p:spPr>
        <p:txBody>
          <a:bodyPr>
            <a:spAutoFit/>
          </a:bodyPr>
          <a:lstStyle/>
          <a:p>
            <a:pPr>
              <a:spcBef>
                <a:spcPct val="50000"/>
              </a:spcBef>
            </a:pPr>
            <a:r>
              <a:rPr lang="en-US"/>
              <a:t>20</a:t>
            </a:r>
          </a:p>
        </p:txBody>
      </p:sp>
      <p:sp>
        <p:nvSpPr>
          <p:cNvPr id="63511" name="Text Box 23"/>
          <p:cNvSpPr txBox="1">
            <a:spLocks noChangeArrowheads="1"/>
          </p:cNvSpPr>
          <p:nvPr/>
        </p:nvSpPr>
        <p:spPr bwMode="auto">
          <a:xfrm>
            <a:off x="6781800" y="5638800"/>
            <a:ext cx="1676400" cy="822325"/>
          </a:xfrm>
          <a:prstGeom prst="rect">
            <a:avLst/>
          </a:prstGeom>
          <a:noFill/>
          <a:ln w="9525">
            <a:noFill/>
            <a:miter lim="800000"/>
            <a:headEnd/>
            <a:tailEnd/>
          </a:ln>
          <a:effectLst/>
        </p:spPr>
        <p:txBody>
          <a:bodyPr>
            <a:spAutoFit/>
          </a:bodyPr>
          <a:lstStyle/>
          <a:p>
            <a:pPr algn="ctr">
              <a:spcBef>
                <a:spcPct val="50000"/>
              </a:spcBef>
            </a:pPr>
            <a:r>
              <a:rPr lang="en-US"/>
              <a:t>Awkward Posture</a:t>
            </a:r>
          </a:p>
        </p:txBody>
      </p:sp>
      <p:sp>
        <p:nvSpPr>
          <p:cNvPr id="63513" name="Text Box 25"/>
          <p:cNvSpPr txBox="1">
            <a:spLocks noChangeArrowheads="1"/>
          </p:cNvSpPr>
          <p:nvPr/>
        </p:nvSpPr>
        <p:spPr bwMode="auto">
          <a:xfrm>
            <a:off x="7086600" y="4419600"/>
            <a:ext cx="1676400" cy="822325"/>
          </a:xfrm>
          <a:prstGeom prst="rect">
            <a:avLst/>
          </a:prstGeom>
          <a:noFill/>
          <a:ln w="9525">
            <a:noFill/>
            <a:miter lim="800000"/>
            <a:headEnd/>
            <a:tailEnd/>
          </a:ln>
          <a:effectLst/>
        </p:spPr>
        <p:txBody>
          <a:bodyPr>
            <a:spAutoFit/>
          </a:bodyPr>
          <a:lstStyle/>
          <a:p>
            <a:pPr algn="ctr">
              <a:spcBef>
                <a:spcPct val="50000"/>
              </a:spcBef>
            </a:pPr>
            <a:r>
              <a:rPr lang="en-US"/>
              <a:t>Good Posture</a:t>
            </a:r>
          </a:p>
        </p:txBody>
      </p:sp>
      <p:sp>
        <p:nvSpPr>
          <p:cNvPr id="27" name="Footer Placeholder 2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8" name="Rectangle 4"/>
          <p:cNvSpPr>
            <a:spLocks noChangeArrowheads="1"/>
          </p:cNvSpPr>
          <p:nvPr/>
        </p:nvSpPr>
        <p:spPr bwMode="auto">
          <a:xfrm>
            <a:off x="533400" y="228600"/>
            <a:ext cx="7924800" cy="1143000"/>
          </a:xfrm>
          <a:prstGeom prst="rect">
            <a:avLst/>
          </a:prstGeom>
          <a:noFill/>
          <a:ln w="9525">
            <a:noFill/>
            <a:miter lim="800000"/>
            <a:headEnd/>
            <a:tailEnd/>
          </a:ln>
          <a:effectLst/>
        </p:spPr>
        <p:txBody>
          <a:bodyPr anchor="ctr"/>
          <a:lstStyle/>
          <a:p>
            <a:pPr algn="ctr"/>
            <a:r>
              <a:rPr lang="en-US" sz="4000">
                <a:solidFill>
                  <a:schemeClr val="tx2"/>
                </a:solidFill>
              </a:rPr>
              <a:t>Example of Interactions with Time (Exposure)</a:t>
            </a:r>
          </a:p>
        </p:txBody>
      </p:sp>
      <p:sp>
        <p:nvSpPr>
          <p:cNvPr id="62469" name="Text Box 5"/>
          <p:cNvSpPr txBox="1">
            <a:spLocks noChangeArrowheads="1"/>
          </p:cNvSpPr>
          <p:nvPr/>
        </p:nvSpPr>
        <p:spPr bwMode="auto">
          <a:xfrm>
            <a:off x="2971800" y="5257800"/>
            <a:ext cx="3276600" cy="457200"/>
          </a:xfrm>
          <a:prstGeom prst="rect">
            <a:avLst/>
          </a:prstGeom>
          <a:noFill/>
          <a:ln w="9525">
            <a:noFill/>
            <a:miter lim="800000"/>
            <a:headEnd/>
            <a:tailEnd/>
          </a:ln>
          <a:effectLst/>
        </p:spPr>
        <p:txBody>
          <a:bodyPr>
            <a:spAutoFit/>
          </a:bodyPr>
          <a:lstStyle/>
          <a:p>
            <a:pPr algn="ctr">
              <a:spcBef>
                <a:spcPct val="50000"/>
              </a:spcBef>
            </a:pPr>
            <a:r>
              <a:rPr lang="en-US"/>
              <a:t>Weight</a:t>
            </a:r>
          </a:p>
        </p:txBody>
      </p:sp>
      <p:sp>
        <p:nvSpPr>
          <p:cNvPr id="62470" name="Text Box 6"/>
          <p:cNvSpPr txBox="1">
            <a:spLocks noChangeArrowheads="1"/>
          </p:cNvSpPr>
          <p:nvPr/>
        </p:nvSpPr>
        <p:spPr bwMode="auto">
          <a:xfrm>
            <a:off x="304800" y="2743200"/>
            <a:ext cx="1714500" cy="946150"/>
          </a:xfrm>
          <a:prstGeom prst="rect">
            <a:avLst/>
          </a:prstGeom>
          <a:noFill/>
          <a:ln w="9525">
            <a:noFill/>
            <a:miter lim="800000"/>
            <a:headEnd/>
            <a:tailEnd/>
          </a:ln>
          <a:effectLst/>
        </p:spPr>
        <p:txBody>
          <a:bodyPr>
            <a:spAutoFit/>
          </a:bodyPr>
          <a:lstStyle/>
          <a:p>
            <a:pPr algn="ctr">
              <a:spcBef>
                <a:spcPct val="50000"/>
              </a:spcBef>
            </a:pPr>
            <a:r>
              <a:rPr lang="en-US" sz="2000"/>
              <a:t>Frequency (</a:t>
            </a:r>
            <a:r>
              <a:rPr lang="en-US" sz="1600"/>
              <a:t>Movements / Hour)</a:t>
            </a:r>
          </a:p>
        </p:txBody>
      </p:sp>
      <p:sp>
        <p:nvSpPr>
          <p:cNvPr id="62471" name="Rectangle 7"/>
          <p:cNvSpPr>
            <a:spLocks noChangeArrowheads="1"/>
          </p:cNvSpPr>
          <p:nvPr/>
        </p:nvSpPr>
        <p:spPr bwMode="auto">
          <a:xfrm>
            <a:off x="2971800" y="47244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sz="1200"/>
              <a:t>&lt;10</a:t>
            </a:r>
          </a:p>
        </p:txBody>
      </p:sp>
      <p:sp>
        <p:nvSpPr>
          <p:cNvPr id="62472" name="Rectangle 8"/>
          <p:cNvSpPr>
            <a:spLocks noChangeArrowheads="1"/>
          </p:cNvSpPr>
          <p:nvPr/>
        </p:nvSpPr>
        <p:spPr bwMode="auto">
          <a:xfrm>
            <a:off x="30099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73" name="Rectangle 9"/>
          <p:cNvSpPr>
            <a:spLocks noChangeArrowheads="1"/>
          </p:cNvSpPr>
          <p:nvPr/>
        </p:nvSpPr>
        <p:spPr bwMode="auto">
          <a:xfrm>
            <a:off x="30099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74" name="Rectangle 10"/>
          <p:cNvSpPr>
            <a:spLocks noChangeArrowheads="1"/>
          </p:cNvSpPr>
          <p:nvPr/>
        </p:nvSpPr>
        <p:spPr bwMode="auto">
          <a:xfrm>
            <a:off x="30099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75" name="Rectangle 11"/>
          <p:cNvSpPr>
            <a:spLocks noChangeArrowheads="1"/>
          </p:cNvSpPr>
          <p:nvPr/>
        </p:nvSpPr>
        <p:spPr bwMode="auto">
          <a:xfrm>
            <a:off x="34290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76" name="Rectangle 12"/>
          <p:cNvSpPr>
            <a:spLocks noChangeArrowheads="1"/>
          </p:cNvSpPr>
          <p:nvPr/>
        </p:nvSpPr>
        <p:spPr bwMode="auto">
          <a:xfrm>
            <a:off x="34290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77" name="Rectangle 13"/>
          <p:cNvSpPr>
            <a:spLocks noChangeArrowheads="1"/>
          </p:cNvSpPr>
          <p:nvPr/>
        </p:nvSpPr>
        <p:spPr bwMode="auto">
          <a:xfrm>
            <a:off x="34290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78" name="Rectangle 14"/>
          <p:cNvSpPr>
            <a:spLocks noChangeArrowheads="1"/>
          </p:cNvSpPr>
          <p:nvPr/>
        </p:nvSpPr>
        <p:spPr bwMode="auto">
          <a:xfrm>
            <a:off x="3390900" y="47244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sz="1200"/>
              <a:t>10-15</a:t>
            </a:r>
          </a:p>
        </p:txBody>
      </p:sp>
      <p:sp>
        <p:nvSpPr>
          <p:cNvPr id="62479" name="Rectangle 15"/>
          <p:cNvSpPr>
            <a:spLocks noChangeArrowheads="1"/>
          </p:cNvSpPr>
          <p:nvPr/>
        </p:nvSpPr>
        <p:spPr bwMode="auto">
          <a:xfrm>
            <a:off x="38481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0" name="Rectangle 16"/>
          <p:cNvSpPr>
            <a:spLocks noChangeArrowheads="1"/>
          </p:cNvSpPr>
          <p:nvPr/>
        </p:nvSpPr>
        <p:spPr bwMode="auto">
          <a:xfrm>
            <a:off x="38481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81" name="Rectangle 17"/>
          <p:cNvSpPr>
            <a:spLocks noChangeArrowheads="1"/>
          </p:cNvSpPr>
          <p:nvPr/>
        </p:nvSpPr>
        <p:spPr bwMode="auto">
          <a:xfrm>
            <a:off x="38481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82" name="Rectangle 18"/>
          <p:cNvSpPr>
            <a:spLocks noChangeArrowheads="1"/>
          </p:cNvSpPr>
          <p:nvPr/>
        </p:nvSpPr>
        <p:spPr bwMode="auto">
          <a:xfrm>
            <a:off x="3810000" y="47244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sz="1200"/>
              <a:t>15-20</a:t>
            </a:r>
          </a:p>
        </p:txBody>
      </p:sp>
      <p:sp>
        <p:nvSpPr>
          <p:cNvPr id="62483" name="Rectangle 19"/>
          <p:cNvSpPr>
            <a:spLocks noChangeArrowheads="1"/>
          </p:cNvSpPr>
          <p:nvPr/>
        </p:nvSpPr>
        <p:spPr bwMode="auto">
          <a:xfrm>
            <a:off x="42672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4" name="Rectangle 20"/>
          <p:cNvSpPr>
            <a:spLocks noChangeArrowheads="1"/>
          </p:cNvSpPr>
          <p:nvPr/>
        </p:nvSpPr>
        <p:spPr bwMode="auto">
          <a:xfrm>
            <a:off x="42672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85" name="Rectangle 21"/>
          <p:cNvSpPr>
            <a:spLocks noChangeArrowheads="1"/>
          </p:cNvSpPr>
          <p:nvPr/>
        </p:nvSpPr>
        <p:spPr bwMode="auto">
          <a:xfrm>
            <a:off x="42672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86" name="Rectangle 22"/>
          <p:cNvSpPr>
            <a:spLocks noChangeArrowheads="1"/>
          </p:cNvSpPr>
          <p:nvPr/>
        </p:nvSpPr>
        <p:spPr bwMode="auto">
          <a:xfrm>
            <a:off x="4229100" y="47244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sz="1200"/>
              <a:t>20-30</a:t>
            </a:r>
          </a:p>
        </p:txBody>
      </p:sp>
      <p:sp>
        <p:nvSpPr>
          <p:cNvPr id="62487" name="Rectangle 23"/>
          <p:cNvSpPr>
            <a:spLocks noChangeArrowheads="1"/>
          </p:cNvSpPr>
          <p:nvPr/>
        </p:nvSpPr>
        <p:spPr bwMode="auto">
          <a:xfrm>
            <a:off x="46863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8" name="Rectangle 24"/>
          <p:cNvSpPr>
            <a:spLocks noChangeArrowheads="1"/>
          </p:cNvSpPr>
          <p:nvPr/>
        </p:nvSpPr>
        <p:spPr bwMode="auto">
          <a:xfrm>
            <a:off x="4686300" y="3352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89" name="Rectangle 25"/>
          <p:cNvSpPr>
            <a:spLocks noChangeArrowheads="1"/>
          </p:cNvSpPr>
          <p:nvPr/>
        </p:nvSpPr>
        <p:spPr bwMode="auto">
          <a:xfrm>
            <a:off x="4686300" y="3733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90" name="Rectangle 26"/>
          <p:cNvSpPr>
            <a:spLocks noChangeArrowheads="1"/>
          </p:cNvSpPr>
          <p:nvPr/>
        </p:nvSpPr>
        <p:spPr bwMode="auto">
          <a:xfrm>
            <a:off x="4686300" y="4114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62491" name="Rectangle 27"/>
          <p:cNvSpPr>
            <a:spLocks noChangeArrowheads="1"/>
          </p:cNvSpPr>
          <p:nvPr/>
        </p:nvSpPr>
        <p:spPr bwMode="auto">
          <a:xfrm>
            <a:off x="5105400" y="4114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2" name="Rectangle 28"/>
          <p:cNvSpPr>
            <a:spLocks noChangeArrowheads="1"/>
          </p:cNvSpPr>
          <p:nvPr/>
        </p:nvSpPr>
        <p:spPr bwMode="auto">
          <a:xfrm>
            <a:off x="5105400" y="3733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3" name="Rectangle 29"/>
          <p:cNvSpPr>
            <a:spLocks noChangeArrowheads="1"/>
          </p:cNvSpPr>
          <p:nvPr/>
        </p:nvSpPr>
        <p:spPr bwMode="auto">
          <a:xfrm>
            <a:off x="5105400" y="3352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4" name="Rectangle 30"/>
          <p:cNvSpPr>
            <a:spLocks noChangeArrowheads="1"/>
          </p:cNvSpPr>
          <p:nvPr/>
        </p:nvSpPr>
        <p:spPr bwMode="auto">
          <a:xfrm>
            <a:off x="5105400" y="2971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495" name="Rectangle 31"/>
          <p:cNvSpPr>
            <a:spLocks noChangeArrowheads="1"/>
          </p:cNvSpPr>
          <p:nvPr/>
        </p:nvSpPr>
        <p:spPr bwMode="auto">
          <a:xfrm>
            <a:off x="5524500" y="4114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6" name="Rectangle 32"/>
          <p:cNvSpPr>
            <a:spLocks noChangeArrowheads="1"/>
          </p:cNvSpPr>
          <p:nvPr/>
        </p:nvSpPr>
        <p:spPr bwMode="auto">
          <a:xfrm>
            <a:off x="5524500" y="3733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7" name="Rectangle 33"/>
          <p:cNvSpPr>
            <a:spLocks noChangeArrowheads="1"/>
          </p:cNvSpPr>
          <p:nvPr/>
        </p:nvSpPr>
        <p:spPr bwMode="auto">
          <a:xfrm>
            <a:off x="5524500" y="3352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8" name="Rectangle 34"/>
          <p:cNvSpPr>
            <a:spLocks noChangeArrowheads="1"/>
          </p:cNvSpPr>
          <p:nvPr/>
        </p:nvSpPr>
        <p:spPr bwMode="auto">
          <a:xfrm>
            <a:off x="5524500" y="2971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499" name="Rectangle 35"/>
          <p:cNvSpPr>
            <a:spLocks noChangeArrowheads="1"/>
          </p:cNvSpPr>
          <p:nvPr/>
        </p:nvSpPr>
        <p:spPr bwMode="auto">
          <a:xfrm>
            <a:off x="2324100" y="41148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sz="1200"/>
              <a:t>&lt;1</a:t>
            </a:r>
          </a:p>
        </p:txBody>
      </p:sp>
      <p:sp>
        <p:nvSpPr>
          <p:cNvPr id="62500" name="Rectangle 36"/>
          <p:cNvSpPr>
            <a:spLocks noChangeArrowheads="1"/>
          </p:cNvSpPr>
          <p:nvPr/>
        </p:nvSpPr>
        <p:spPr bwMode="auto">
          <a:xfrm>
            <a:off x="23241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sz="1200"/>
              <a:t>1-5</a:t>
            </a:r>
          </a:p>
        </p:txBody>
      </p:sp>
      <p:sp>
        <p:nvSpPr>
          <p:cNvPr id="62501" name="Rectangle 37"/>
          <p:cNvSpPr>
            <a:spLocks noChangeArrowheads="1"/>
          </p:cNvSpPr>
          <p:nvPr/>
        </p:nvSpPr>
        <p:spPr bwMode="auto">
          <a:xfrm>
            <a:off x="2324100" y="3352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sz="1200"/>
              <a:t>5-10</a:t>
            </a:r>
          </a:p>
        </p:txBody>
      </p:sp>
      <p:sp>
        <p:nvSpPr>
          <p:cNvPr id="62502" name="Rectangle 38"/>
          <p:cNvSpPr>
            <a:spLocks noChangeArrowheads="1"/>
          </p:cNvSpPr>
          <p:nvPr/>
        </p:nvSpPr>
        <p:spPr bwMode="auto">
          <a:xfrm>
            <a:off x="23241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sz="1200"/>
              <a:t>10-20</a:t>
            </a:r>
          </a:p>
        </p:txBody>
      </p:sp>
      <p:sp>
        <p:nvSpPr>
          <p:cNvPr id="62503" name="Rectangle 39"/>
          <p:cNvSpPr>
            <a:spLocks noChangeArrowheads="1"/>
          </p:cNvSpPr>
          <p:nvPr/>
        </p:nvSpPr>
        <p:spPr bwMode="auto">
          <a:xfrm>
            <a:off x="4648200" y="47244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sz="1200"/>
              <a:t>30-40</a:t>
            </a:r>
          </a:p>
        </p:txBody>
      </p:sp>
      <p:sp>
        <p:nvSpPr>
          <p:cNvPr id="62504" name="Rectangle 40"/>
          <p:cNvSpPr>
            <a:spLocks noChangeArrowheads="1"/>
          </p:cNvSpPr>
          <p:nvPr/>
        </p:nvSpPr>
        <p:spPr bwMode="auto">
          <a:xfrm>
            <a:off x="46863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05" name="Rectangle 41"/>
          <p:cNvSpPr>
            <a:spLocks noChangeArrowheads="1"/>
          </p:cNvSpPr>
          <p:nvPr/>
        </p:nvSpPr>
        <p:spPr bwMode="auto">
          <a:xfrm>
            <a:off x="46863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506" name="Rectangle 42"/>
          <p:cNvSpPr>
            <a:spLocks noChangeArrowheads="1"/>
          </p:cNvSpPr>
          <p:nvPr/>
        </p:nvSpPr>
        <p:spPr bwMode="auto">
          <a:xfrm>
            <a:off x="46863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507" name="Rectangle 43"/>
          <p:cNvSpPr>
            <a:spLocks noChangeArrowheads="1"/>
          </p:cNvSpPr>
          <p:nvPr/>
        </p:nvSpPr>
        <p:spPr bwMode="auto">
          <a:xfrm>
            <a:off x="5105400" y="2590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a:solidFill>
                  <a:schemeClr val="bg1"/>
                </a:solidFill>
              </a:rPr>
              <a:t>P</a:t>
            </a:r>
          </a:p>
        </p:txBody>
      </p:sp>
      <p:sp>
        <p:nvSpPr>
          <p:cNvPr id="62508" name="Rectangle 44"/>
          <p:cNvSpPr>
            <a:spLocks noChangeArrowheads="1"/>
          </p:cNvSpPr>
          <p:nvPr/>
        </p:nvSpPr>
        <p:spPr bwMode="auto">
          <a:xfrm>
            <a:off x="51054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09" name="Rectangle 45"/>
          <p:cNvSpPr>
            <a:spLocks noChangeArrowheads="1"/>
          </p:cNvSpPr>
          <p:nvPr/>
        </p:nvSpPr>
        <p:spPr bwMode="auto">
          <a:xfrm>
            <a:off x="51054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0" name="Rectangle 46"/>
          <p:cNvSpPr>
            <a:spLocks noChangeArrowheads="1"/>
          </p:cNvSpPr>
          <p:nvPr/>
        </p:nvSpPr>
        <p:spPr bwMode="auto">
          <a:xfrm>
            <a:off x="5067300" y="47244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sz="1200">
                <a:solidFill>
                  <a:schemeClr val="bg1"/>
                </a:solidFill>
              </a:rPr>
              <a:t>40-50</a:t>
            </a:r>
          </a:p>
        </p:txBody>
      </p:sp>
      <p:sp>
        <p:nvSpPr>
          <p:cNvPr id="62511" name="Rectangle 47"/>
          <p:cNvSpPr>
            <a:spLocks noChangeArrowheads="1"/>
          </p:cNvSpPr>
          <p:nvPr/>
        </p:nvSpPr>
        <p:spPr bwMode="auto">
          <a:xfrm>
            <a:off x="5524500" y="2590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2" name="Rectangle 48"/>
          <p:cNvSpPr>
            <a:spLocks noChangeArrowheads="1"/>
          </p:cNvSpPr>
          <p:nvPr/>
        </p:nvSpPr>
        <p:spPr bwMode="auto">
          <a:xfrm>
            <a:off x="5524500" y="2209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3" name="Rectangle 49"/>
          <p:cNvSpPr>
            <a:spLocks noChangeArrowheads="1"/>
          </p:cNvSpPr>
          <p:nvPr/>
        </p:nvSpPr>
        <p:spPr bwMode="auto">
          <a:xfrm>
            <a:off x="55245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a:solidFill>
                  <a:schemeClr val="bg1"/>
                </a:solidFill>
              </a:rPr>
              <a:t>B</a:t>
            </a:r>
          </a:p>
        </p:txBody>
      </p:sp>
      <p:sp>
        <p:nvSpPr>
          <p:cNvPr id="62514" name="Rectangle 50"/>
          <p:cNvSpPr>
            <a:spLocks noChangeArrowheads="1"/>
          </p:cNvSpPr>
          <p:nvPr/>
        </p:nvSpPr>
        <p:spPr bwMode="auto">
          <a:xfrm>
            <a:off x="5486400" y="47244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sz="1200">
                <a:solidFill>
                  <a:schemeClr val="bg1"/>
                </a:solidFill>
              </a:rPr>
              <a:t>&gt;50</a:t>
            </a:r>
          </a:p>
        </p:txBody>
      </p:sp>
      <p:sp>
        <p:nvSpPr>
          <p:cNvPr id="62515" name="Rectangle 51"/>
          <p:cNvSpPr>
            <a:spLocks noChangeArrowheads="1"/>
          </p:cNvSpPr>
          <p:nvPr/>
        </p:nvSpPr>
        <p:spPr bwMode="auto">
          <a:xfrm>
            <a:off x="2324100" y="2590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sz="1200"/>
              <a:t>20-30</a:t>
            </a:r>
          </a:p>
        </p:txBody>
      </p:sp>
      <p:sp>
        <p:nvSpPr>
          <p:cNvPr id="62516" name="Rectangle 52"/>
          <p:cNvSpPr>
            <a:spLocks noChangeArrowheads="1"/>
          </p:cNvSpPr>
          <p:nvPr/>
        </p:nvSpPr>
        <p:spPr bwMode="auto">
          <a:xfrm>
            <a:off x="2324100" y="2209800"/>
            <a:ext cx="419100" cy="381000"/>
          </a:xfrm>
          <a:prstGeom prst="rect">
            <a:avLst/>
          </a:prstGeom>
          <a:solidFill>
            <a:schemeClr val="accent2">
              <a:alpha val="50000"/>
            </a:schemeClr>
          </a:solidFill>
          <a:ln w="9525">
            <a:solidFill>
              <a:schemeClr val="tx1"/>
            </a:solidFill>
            <a:miter lim="800000"/>
            <a:headEnd/>
            <a:tailEnd/>
          </a:ln>
          <a:effectLst/>
        </p:spPr>
        <p:txBody>
          <a:bodyPr wrap="none" anchor="ctr"/>
          <a:lstStyle/>
          <a:p>
            <a:pPr algn="ctr"/>
            <a:r>
              <a:rPr lang="en-US" sz="1200">
                <a:solidFill>
                  <a:schemeClr val="bg1"/>
                </a:solidFill>
              </a:rPr>
              <a:t>30-40</a:t>
            </a:r>
          </a:p>
        </p:txBody>
      </p:sp>
      <p:sp>
        <p:nvSpPr>
          <p:cNvPr id="62517" name="Rectangle 53"/>
          <p:cNvSpPr>
            <a:spLocks noChangeArrowheads="1"/>
          </p:cNvSpPr>
          <p:nvPr/>
        </p:nvSpPr>
        <p:spPr bwMode="auto">
          <a:xfrm>
            <a:off x="2324100" y="1828800"/>
            <a:ext cx="419100" cy="381000"/>
          </a:xfrm>
          <a:prstGeom prst="rect">
            <a:avLst/>
          </a:prstGeom>
          <a:solidFill>
            <a:schemeClr val="tx2">
              <a:alpha val="50000"/>
            </a:schemeClr>
          </a:solidFill>
          <a:ln w="9525">
            <a:solidFill>
              <a:schemeClr val="tx1"/>
            </a:solidFill>
            <a:miter lim="800000"/>
            <a:headEnd/>
            <a:tailEnd/>
          </a:ln>
          <a:effectLst/>
        </p:spPr>
        <p:txBody>
          <a:bodyPr wrap="none" anchor="ctr"/>
          <a:lstStyle/>
          <a:p>
            <a:pPr algn="ctr"/>
            <a:r>
              <a:rPr lang="en-US" sz="1200">
                <a:solidFill>
                  <a:schemeClr val="bg1"/>
                </a:solidFill>
              </a:rPr>
              <a:t>&gt;40</a:t>
            </a:r>
          </a:p>
        </p:txBody>
      </p:sp>
      <p:sp>
        <p:nvSpPr>
          <p:cNvPr id="62518" name="Rectangle 54"/>
          <p:cNvSpPr>
            <a:spLocks noChangeArrowheads="1"/>
          </p:cNvSpPr>
          <p:nvPr/>
        </p:nvSpPr>
        <p:spPr bwMode="auto">
          <a:xfrm>
            <a:off x="30099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19" name="Rectangle 55"/>
          <p:cNvSpPr>
            <a:spLocks noChangeArrowheads="1"/>
          </p:cNvSpPr>
          <p:nvPr/>
        </p:nvSpPr>
        <p:spPr bwMode="auto">
          <a:xfrm>
            <a:off x="3009900" y="3352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0" name="Rectangle 56"/>
          <p:cNvSpPr>
            <a:spLocks noChangeArrowheads="1"/>
          </p:cNvSpPr>
          <p:nvPr/>
        </p:nvSpPr>
        <p:spPr bwMode="auto">
          <a:xfrm>
            <a:off x="30099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2521" name="Rectangle 57"/>
          <p:cNvSpPr>
            <a:spLocks noChangeArrowheads="1"/>
          </p:cNvSpPr>
          <p:nvPr/>
        </p:nvSpPr>
        <p:spPr bwMode="auto">
          <a:xfrm>
            <a:off x="3009900" y="4114800"/>
            <a:ext cx="419100" cy="381000"/>
          </a:xfrm>
          <a:prstGeom prst="rect">
            <a:avLst/>
          </a:prstGeom>
          <a:solidFill>
            <a:schemeClr val="bg1">
              <a:alpha val="50000"/>
            </a:schemeClr>
          </a:solidFill>
          <a:ln w="9525">
            <a:solidFill>
              <a:schemeClr val="tx1"/>
            </a:solidFill>
            <a:miter lim="800000"/>
            <a:headEnd/>
            <a:tailEnd/>
          </a:ln>
          <a:effectLst/>
        </p:spPr>
        <p:txBody>
          <a:bodyPr wrap="none" anchor="ctr"/>
          <a:lstStyle/>
          <a:p>
            <a:pPr algn="ctr"/>
            <a:r>
              <a:rPr lang="en-US"/>
              <a:t>W</a:t>
            </a:r>
          </a:p>
        </p:txBody>
      </p:sp>
      <p:sp>
        <p:nvSpPr>
          <p:cNvPr id="62522" name="Rectangle 58"/>
          <p:cNvSpPr>
            <a:spLocks noChangeArrowheads="1"/>
          </p:cNvSpPr>
          <p:nvPr/>
        </p:nvSpPr>
        <p:spPr bwMode="auto">
          <a:xfrm>
            <a:off x="3429000" y="4114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2523" name="Rectangle 59"/>
          <p:cNvSpPr>
            <a:spLocks noChangeArrowheads="1"/>
          </p:cNvSpPr>
          <p:nvPr/>
        </p:nvSpPr>
        <p:spPr bwMode="auto">
          <a:xfrm>
            <a:off x="3429000" y="3733800"/>
            <a:ext cx="419100" cy="3810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n-US"/>
              <a:t>G</a:t>
            </a:r>
          </a:p>
        </p:txBody>
      </p:sp>
      <p:sp>
        <p:nvSpPr>
          <p:cNvPr id="62524" name="Rectangle 60"/>
          <p:cNvSpPr>
            <a:spLocks noChangeArrowheads="1"/>
          </p:cNvSpPr>
          <p:nvPr/>
        </p:nvSpPr>
        <p:spPr bwMode="auto">
          <a:xfrm>
            <a:off x="3429000" y="3352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5" name="Rectangle 61"/>
          <p:cNvSpPr>
            <a:spLocks noChangeArrowheads="1"/>
          </p:cNvSpPr>
          <p:nvPr/>
        </p:nvSpPr>
        <p:spPr bwMode="auto">
          <a:xfrm>
            <a:off x="34290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26" name="Rectangle 62"/>
          <p:cNvSpPr>
            <a:spLocks noChangeArrowheads="1"/>
          </p:cNvSpPr>
          <p:nvPr/>
        </p:nvSpPr>
        <p:spPr bwMode="auto">
          <a:xfrm>
            <a:off x="3848100" y="4114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7" name="Rectangle 63"/>
          <p:cNvSpPr>
            <a:spLocks noChangeArrowheads="1"/>
          </p:cNvSpPr>
          <p:nvPr/>
        </p:nvSpPr>
        <p:spPr bwMode="auto">
          <a:xfrm>
            <a:off x="3848100" y="3733800"/>
            <a:ext cx="419100" cy="381000"/>
          </a:xfrm>
          <a:prstGeom prst="rect">
            <a:avLst/>
          </a:prstGeom>
          <a:solidFill>
            <a:srgbClr val="FFFF66">
              <a:alpha val="50000"/>
            </a:srgbClr>
          </a:solidFill>
          <a:ln w="12700">
            <a:solidFill>
              <a:schemeClr val="tx1"/>
            </a:solidFill>
            <a:miter lim="800000"/>
            <a:headEnd/>
            <a:tailEnd/>
          </a:ln>
          <a:effectLst/>
        </p:spPr>
        <p:txBody>
          <a:bodyPr wrap="none" anchor="ctr"/>
          <a:lstStyle/>
          <a:p>
            <a:pPr algn="ctr"/>
            <a:r>
              <a:rPr lang="en-US"/>
              <a:t>Y</a:t>
            </a:r>
          </a:p>
        </p:txBody>
      </p:sp>
      <p:sp>
        <p:nvSpPr>
          <p:cNvPr id="62528" name="Rectangle 64"/>
          <p:cNvSpPr>
            <a:spLocks noChangeArrowheads="1"/>
          </p:cNvSpPr>
          <p:nvPr/>
        </p:nvSpPr>
        <p:spPr bwMode="auto">
          <a:xfrm>
            <a:off x="38481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29" name="Rectangle 65"/>
          <p:cNvSpPr>
            <a:spLocks noChangeArrowheads="1"/>
          </p:cNvSpPr>
          <p:nvPr/>
        </p:nvSpPr>
        <p:spPr bwMode="auto">
          <a:xfrm>
            <a:off x="3848100" y="2971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0" name="Rectangle 66"/>
          <p:cNvSpPr>
            <a:spLocks noChangeArrowheads="1"/>
          </p:cNvSpPr>
          <p:nvPr/>
        </p:nvSpPr>
        <p:spPr bwMode="auto">
          <a:xfrm>
            <a:off x="4267200" y="4114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1" name="Rectangle 67"/>
          <p:cNvSpPr>
            <a:spLocks noChangeArrowheads="1"/>
          </p:cNvSpPr>
          <p:nvPr/>
        </p:nvSpPr>
        <p:spPr bwMode="auto">
          <a:xfrm>
            <a:off x="4267200" y="3733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2" name="Rectangle 68"/>
          <p:cNvSpPr>
            <a:spLocks noChangeArrowheads="1"/>
          </p:cNvSpPr>
          <p:nvPr/>
        </p:nvSpPr>
        <p:spPr bwMode="auto">
          <a:xfrm>
            <a:off x="4267200" y="3352800"/>
            <a:ext cx="419100" cy="381000"/>
          </a:xfrm>
          <a:prstGeom prst="rect">
            <a:avLst/>
          </a:prstGeom>
          <a:solidFill>
            <a:srgbClr val="FF9966">
              <a:alpha val="50000"/>
            </a:srgbClr>
          </a:solidFill>
          <a:ln w="9525">
            <a:solidFill>
              <a:schemeClr val="tx1"/>
            </a:solidFill>
            <a:miter lim="800000"/>
            <a:headEnd/>
            <a:tailEnd/>
          </a:ln>
          <a:effectLst/>
        </p:spPr>
        <p:txBody>
          <a:bodyPr wrap="none" anchor="ctr"/>
          <a:lstStyle/>
          <a:p>
            <a:pPr algn="ctr"/>
            <a:r>
              <a:rPr lang="en-US"/>
              <a:t>O</a:t>
            </a:r>
          </a:p>
        </p:txBody>
      </p:sp>
      <p:sp>
        <p:nvSpPr>
          <p:cNvPr id="62533" name="Rectangle 69"/>
          <p:cNvSpPr>
            <a:spLocks noChangeArrowheads="1"/>
          </p:cNvSpPr>
          <p:nvPr/>
        </p:nvSpPr>
        <p:spPr bwMode="auto">
          <a:xfrm>
            <a:off x="4267200" y="2971800"/>
            <a:ext cx="419100" cy="381000"/>
          </a:xfrm>
          <a:prstGeom prst="rect">
            <a:avLst/>
          </a:prstGeom>
          <a:solidFill>
            <a:srgbClr val="FF3300">
              <a:alpha val="50000"/>
            </a:srgbClr>
          </a:solidFill>
          <a:ln w="9525">
            <a:solidFill>
              <a:schemeClr val="tx1"/>
            </a:solidFill>
            <a:miter lim="800000"/>
            <a:headEnd/>
            <a:tailEnd/>
          </a:ln>
          <a:effectLst/>
        </p:spPr>
        <p:txBody>
          <a:bodyPr wrap="none" anchor="ctr"/>
          <a:lstStyle/>
          <a:p>
            <a:pPr algn="ctr"/>
            <a:r>
              <a:rPr lang="en-US"/>
              <a:t>R</a:t>
            </a:r>
          </a:p>
        </p:txBody>
      </p:sp>
      <p:sp>
        <p:nvSpPr>
          <p:cNvPr id="70" name="Footer Placeholder 69"/>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001000" cy="685800"/>
          </a:xfrm>
        </p:spPr>
        <p:txBody>
          <a:bodyPr>
            <a:normAutofit fontScale="90000"/>
          </a:bodyPr>
          <a:lstStyle/>
          <a:p>
            <a:r>
              <a:rPr lang="en-US" sz="4000"/>
              <a:t>Outcomes</a:t>
            </a:r>
          </a:p>
        </p:txBody>
      </p:sp>
      <p:sp>
        <p:nvSpPr>
          <p:cNvPr id="16387" name="Rectangle 3"/>
          <p:cNvSpPr>
            <a:spLocks noGrp="1" noChangeArrowheads="1"/>
          </p:cNvSpPr>
          <p:nvPr>
            <p:ph sz="quarter" idx="1"/>
          </p:nvPr>
        </p:nvSpPr>
        <p:spPr>
          <a:xfrm>
            <a:off x="304800" y="762000"/>
            <a:ext cx="5715000" cy="5638800"/>
          </a:xfrm>
        </p:spPr>
        <p:txBody>
          <a:bodyPr/>
          <a:lstStyle/>
          <a:p>
            <a:pPr>
              <a:lnSpc>
                <a:spcPct val="90000"/>
              </a:lnSpc>
            </a:pPr>
            <a:r>
              <a:rPr lang="en-US" sz="2800" dirty="0"/>
              <a:t>Health and safety</a:t>
            </a:r>
          </a:p>
          <a:p>
            <a:pPr lvl="1">
              <a:lnSpc>
                <a:spcPct val="90000"/>
              </a:lnSpc>
            </a:pPr>
            <a:r>
              <a:rPr lang="en-US" sz="2400" dirty="0"/>
              <a:t>Injury – acute incidents</a:t>
            </a:r>
          </a:p>
          <a:p>
            <a:pPr lvl="1">
              <a:lnSpc>
                <a:spcPct val="90000"/>
              </a:lnSpc>
            </a:pPr>
            <a:r>
              <a:rPr lang="en-US" sz="2400" dirty="0"/>
              <a:t>Illness – cumulative deterioration</a:t>
            </a:r>
          </a:p>
          <a:p>
            <a:pPr lvl="2">
              <a:lnSpc>
                <a:spcPct val="90000"/>
              </a:lnSpc>
            </a:pPr>
            <a:r>
              <a:rPr lang="en-US" sz="2000" dirty="0"/>
              <a:t>Incidents / # people / time </a:t>
            </a:r>
          </a:p>
          <a:p>
            <a:pPr lvl="2">
              <a:lnSpc>
                <a:spcPct val="90000"/>
              </a:lnSpc>
            </a:pPr>
            <a:r>
              <a:rPr lang="en-US" sz="2000" dirty="0"/>
              <a:t>Incidents / 100 workers / 2000 hours</a:t>
            </a:r>
          </a:p>
          <a:p>
            <a:pPr lvl="2">
              <a:lnSpc>
                <a:spcPct val="90000"/>
              </a:lnSpc>
            </a:pPr>
            <a:r>
              <a:rPr lang="en-US" sz="2000" dirty="0"/>
              <a:t>Incidents / 200,000 hours</a:t>
            </a:r>
          </a:p>
          <a:p>
            <a:pPr lvl="1">
              <a:lnSpc>
                <a:spcPct val="90000"/>
              </a:lnSpc>
            </a:pPr>
            <a:r>
              <a:rPr lang="en-US" sz="2400" dirty="0"/>
              <a:t>Severity</a:t>
            </a:r>
          </a:p>
          <a:p>
            <a:pPr lvl="2">
              <a:lnSpc>
                <a:spcPct val="90000"/>
              </a:lnSpc>
            </a:pPr>
            <a:r>
              <a:rPr lang="en-US" sz="2000" dirty="0"/>
              <a:t>Lost work days</a:t>
            </a:r>
          </a:p>
          <a:p>
            <a:pPr>
              <a:lnSpc>
                <a:spcPct val="90000"/>
              </a:lnSpc>
            </a:pPr>
            <a:r>
              <a:rPr lang="en-US" sz="2800" dirty="0"/>
              <a:t>Performance</a:t>
            </a:r>
          </a:p>
          <a:p>
            <a:pPr lvl="1">
              <a:lnSpc>
                <a:spcPct val="90000"/>
              </a:lnSpc>
            </a:pPr>
            <a:r>
              <a:rPr lang="en-US" sz="2400" dirty="0"/>
              <a:t>Effectiveness – accuracy – quality</a:t>
            </a:r>
          </a:p>
          <a:p>
            <a:pPr lvl="2">
              <a:lnSpc>
                <a:spcPct val="90000"/>
              </a:lnSpc>
            </a:pPr>
            <a:r>
              <a:rPr lang="en-US" sz="2000" dirty="0"/>
              <a:t>Defects / # products</a:t>
            </a:r>
          </a:p>
          <a:p>
            <a:pPr lvl="2">
              <a:lnSpc>
                <a:spcPct val="90000"/>
              </a:lnSpc>
            </a:pPr>
            <a:r>
              <a:rPr lang="en-US" sz="2000" dirty="0"/>
              <a:t>Pareto analysis of defect type</a:t>
            </a:r>
          </a:p>
          <a:p>
            <a:pPr lvl="1">
              <a:lnSpc>
                <a:spcPct val="90000"/>
              </a:lnSpc>
            </a:pPr>
            <a:r>
              <a:rPr lang="en-US" sz="2400" dirty="0"/>
              <a:t>Efficiency – speed – productivity</a:t>
            </a:r>
          </a:p>
          <a:p>
            <a:pPr lvl="2">
              <a:lnSpc>
                <a:spcPct val="90000"/>
              </a:lnSpc>
            </a:pPr>
            <a:r>
              <a:rPr lang="en-US" sz="2000" dirty="0"/>
              <a:t>Products / # people / time</a:t>
            </a:r>
          </a:p>
          <a:p>
            <a:pPr lvl="2">
              <a:lnSpc>
                <a:spcPct val="90000"/>
              </a:lnSpc>
            </a:pPr>
            <a:r>
              <a:rPr lang="en-US" sz="2000" dirty="0"/>
              <a:t>Products / 100 operators / year</a:t>
            </a:r>
          </a:p>
        </p:txBody>
      </p:sp>
      <p:sp>
        <p:nvSpPr>
          <p:cNvPr id="16388" name="Text Box 4"/>
          <p:cNvSpPr txBox="1">
            <a:spLocks noChangeArrowheads="1"/>
          </p:cNvSpPr>
          <p:nvPr/>
        </p:nvSpPr>
        <p:spPr bwMode="auto">
          <a:xfrm>
            <a:off x="6172200" y="1752600"/>
            <a:ext cx="2514600" cy="3508375"/>
          </a:xfrm>
          <a:prstGeom prst="rect">
            <a:avLst/>
          </a:prstGeom>
          <a:noFill/>
          <a:ln w="9525">
            <a:noFill/>
            <a:miter lim="800000"/>
            <a:headEnd/>
            <a:tailEnd/>
          </a:ln>
          <a:effectLst/>
        </p:spPr>
        <p:txBody>
          <a:bodyPr>
            <a:spAutoFit/>
          </a:bodyPr>
          <a:lstStyle/>
          <a:p>
            <a:pPr algn="ctr">
              <a:spcBef>
                <a:spcPct val="50000"/>
              </a:spcBef>
            </a:pPr>
            <a:r>
              <a:rPr lang="en-US" sz="2800" b="1" i="1"/>
              <a:t>Outcome assessment checklists should have clear units and accurate measurement protocols</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cxnSp>
        <p:nvCxnSpPr>
          <p:cNvPr id="9" name="Straight Connector 8"/>
          <p:cNvCxnSpPr/>
          <p:nvPr/>
        </p:nvCxnSpPr>
        <p:spPr>
          <a:xfrm>
            <a:off x="381000" y="685800"/>
            <a:ext cx="24384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685800" y="228600"/>
            <a:ext cx="7772400" cy="1143000"/>
          </a:xfrm>
          <a:prstGeom prst="rect">
            <a:avLst/>
          </a:prstGeom>
          <a:noFill/>
          <a:ln w="9525">
            <a:noFill/>
            <a:miter lim="800000"/>
            <a:headEnd/>
            <a:tailEnd/>
          </a:ln>
          <a:effectLst/>
        </p:spPr>
        <p:txBody>
          <a:bodyPr anchor="ctr"/>
          <a:lstStyle/>
          <a:p>
            <a:pPr algn="ctr"/>
            <a:r>
              <a:rPr lang="en-US" sz="4400">
                <a:solidFill>
                  <a:schemeClr val="tx2"/>
                </a:solidFill>
              </a:rPr>
              <a:t>Counting</a:t>
            </a:r>
          </a:p>
          <a:p>
            <a:pPr algn="ctr"/>
            <a:r>
              <a:rPr lang="en-US" sz="3600">
                <a:solidFill>
                  <a:schemeClr val="tx2"/>
                </a:solidFill>
              </a:rPr>
              <a:t>For Independent Variables</a:t>
            </a:r>
          </a:p>
        </p:txBody>
      </p:sp>
      <p:sp>
        <p:nvSpPr>
          <p:cNvPr id="65539" name="Text Box 3"/>
          <p:cNvSpPr txBox="1">
            <a:spLocks noChangeArrowheads="1"/>
          </p:cNvSpPr>
          <p:nvPr/>
        </p:nvSpPr>
        <p:spPr bwMode="auto">
          <a:xfrm>
            <a:off x="838200" y="1524000"/>
            <a:ext cx="7620000" cy="4054475"/>
          </a:xfrm>
          <a:prstGeom prst="rect">
            <a:avLst/>
          </a:prstGeom>
          <a:noFill/>
          <a:ln w="9525">
            <a:noFill/>
            <a:miter lim="800000"/>
            <a:headEnd/>
            <a:tailEnd/>
          </a:ln>
          <a:effectLst/>
        </p:spPr>
        <p:txBody>
          <a:bodyPr>
            <a:spAutoFit/>
          </a:bodyPr>
          <a:lstStyle/>
          <a:p>
            <a:pPr>
              <a:spcBef>
                <a:spcPct val="50000"/>
              </a:spcBef>
            </a:pPr>
            <a:r>
              <a:rPr lang="en-US" sz="2000"/>
              <a:t>			Number of Variables</a:t>
            </a:r>
          </a:p>
          <a:p>
            <a:pPr>
              <a:spcBef>
                <a:spcPct val="50000"/>
              </a:spcBef>
            </a:pPr>
            <a:r>
              <a:rPr lang="en-US" sz="2000"/>
              <a:t>		1	2	</a:t>
            </a:r>
            <a:r>
              <a:rPr lang="en-US" sz="2000" b="1"/>
              <a:t>3</a:t>
            </a:r>
            <a:r>
              <a:rPr lang="en-US" sz="2000"/>
              <a:t>	4	5	</a:t>
            </a:r>
          </a:p>
          <a:p>
            <a:pPr>
              <a:spcBef>
                <a:spcPct val="50000"/>
              </a:spcBef>
            </a:pPr>
            <a:r>
              <a:rPr lang="en-US" sz="2000"/>
              <a:t>Black		B	B</a:t>
            </a:r>
          </a:p>
          <a:p>
            <a:pPr>
              <a:spcBef>
                <a:spcPct val="50000"/>
              </a:spcBef>
            </a:pPr>
            <a:r>
              <a:rPr lang="en-US" sz="2000"/>
              <a:t>Purple		P	P	</a:t>
            </a:r>
            <a:r>
              <a:rPr lang="en-US" sz="2000" b="1"/>
              <a:t>B</a:t>
            </a:r>
          </a:p>
          <a:p>
            <a:pPr>
              <a:spcBef>
                <a:spcPct val="50000"/>
              </a:spcBef>
            </a:pPr>
            <a:r>
              <a:rPr lang="en-US" sz="2000"/>
              <a:t>Red		R	R	</a:t>
            </a:r>
            <a:r>
              <a:rPr lang="en-US" sz="2000" b="1"/>
              <a:t>P</a:t>
            </a:r>
            <a:r>
              <a:rPr lang="en-US" sz="2000"/>
              <a:t>	B	</a:t>
            </a:r>
          </a:p>
          <a:p>
            <a:pPr>
              <a:spcBef>
                <a:spcPct val="50000"/>
              </a:spcBef>
            </a:pPr>
            <a:r>
              <a:rPr lang="en-US" sz="2000"/>
              <a:t>Orange		O	O	</a:t>
            </a:r>
            <a:r>
              <a:rPr lang="en-US" sz="2000" b="1"/>
              <a:t>R</a:t>
            </a:r>
            <a:r>
              <a:rPr lang="en-US" sz="2000"/>
              <a:t>	R	P</a:t>
            </a:r>
          </a:p>
          <a:p>
            <a:pPr>
              <a:spcBef>
                <a:spcPct val="50000"/>
              </a:spcBef>
            </a:pPr>
            <a:r>
              <a:rPr lang="en-US" sz="2000"/>
              <a:t>Yellow		Y	Y	</a:t>
            </a:r>
            <a:r>
              <a:rPr lang="en-US" sz="2000" b="1"/>
              <a:t>O</a:t>
            </a:r>
            <a:r>
              <a:rPr lang="en-US" sz="2000"/>
              <a:t>	O	O</a:t>
            </a:r>
          </a:p>
          <a:p>
            <a:pPr>
              <a:spcBef>
                <a:spcPct val="50000"/>
              </a:spcBef>
            </a:pPr>
            <a:r>
              <a:rPr lang="en-US" sz="2000"/>
              <a:t>Green		G	G	</a:t>
            </a:r>
            <a:r>
              <a:rPr lang="en-US" sz="2000" b="1"/>
              <a:t>G</a:t>
            </a:r>
            <a:r>
              <a:rPr lang="en-US" sz="2000"/>
              <a:t>	Y	Y</a:t>
            </a:r>
          </a:p>
          <a:p>
            <a:pPr>
              <a:spcBef>
                <a:spcPct val="50000"/>
              </a:spcBef>
            </a:pPr>
            <a:r>
              <a:rPr lang="en-US" sz="2000"/>
              <a:t>White		W	W	</a:t>
            </a:r>
            <a:r>
              <a:rPr lang="en-US" sz="2000" b="1"/>
              <a:t>W</a:t>
            </a:r>
            <a:r>
              <a:rPr lang="en-US" sz="2000"/>
              <a:t>	W	W	</a:t>
            </a:r>
          </a:p>
        </p:txBody>
      </p:sp>
      <p:sp>
        <p:nvSpPr>
          <p:cNvPr id="65540" name="Text Box 4"/>
          <p:cNvSpPr txBox="1">
            <a:spLocks noChangeArrowheads="1"/>
          </p:cNvSpPr>
          <p:nvPr/>
        </p:nvSpPr>
        <p:spPr bwMode="auto">
          <a:xfrm>
            <a:off x="533400" y="6096000"/>
            <a:ext cx="6781800" cy="457200"/>
          </a:xfrm>
          <a:prstGeom prst="rect">
            <a:avLst/>
          </a:prstGeom>
          <a:noFill/>
          <a:ln w="9525">
            <a:noFill/>
            <a:miter lim="800000"/>
            <a:headEnd/>
            <a:tailEnd/>
          </a:ln>
          <a:effectLst/>
        </p:spPr>
        <p:txBody>
          <a:bodyPr>
            <a:spAutoFit/>
          </a:bodyPr>
          <a:lstStyle/>
          <a:p>
            <a:pPr>
              <a:spcBef>
                <a:spcPct val="50000"/>
              </a:spcBef>
            </a:pPr>
            <a:r>
              <a:rPr lang="en-US" i="1"/>
              <a:t>E.G Load, Target Size, Temperature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t>Usability Revisited - TLVs</a:t>
            </a:r>
            <a:endParaRPr lang="en-US"/>
          </a:p>
        </p:txBody>
      </p:sp>
      <p:sp>
        <p:nvSpPr>
          <p:cNvPr id="66563" name="Rectangle 3"/>
          <p:cNvSpPr>
            <a:spLocks noGrp="1" noChangeArrowheads="1"/>
          </p:cNvSpPr>
          <p:nvPr>
            <p:ph sz="quarter" idx="1"/>
          </p:nvPr>
        </p:nvSpPr>
        <p:spPr/>
        <p:txBody>
          <a:bodyPr/>
          <a:lstStyle/>
          <a:p>
            <a:r>
              <a:rPr lang="en-US" smtClean="0"/>
              <a:t>TLVs (threshold limit values) are convenient for.</a:t>
            </a:r>
          </a:p>
          <a:p>
            <a:pPr lvl="1"/>
            <a:r>
              <a:rPr lang="en-US" smtClean="0"/>
              <a:t>Design, compliance, enforcement.</a:t>
            </a:r>
          </a:p>
          <a:p>
            <a:r>
              <a:rPr lang="en-US" smtClean="0"/>
              <a:t>TLVs have stood the test of time in the equally variable areas of the physical and chemical environment.</a:t>
            </a:r>
          </a:p>
          <a:p>
            <a:r>
              <a:rPr lang="en-US" smtClean="0"/>
              <a:t>Because of the underlying variability TLVs will never be absolutely (deterministically) predictive of outcomes.</a:t>
            </a:r>
          </a:p>
          <a:p>
            <a:r>
              <a:rPr lang="en-US" smtClean="0"/>
              <a:t>TLVs in ergonomics, if set by an appropriate consensus with due regard to the available evidence, will greatly improve the “usability” of our science.</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Weightings and Decisions</a:t>
            </a:r>
            <a:endParaRPr lang="en-US"/>
          </a:p>
        </p:txBody>
      </p:sp>
      <p:sp>
        <p:nvSpPr>
          <p:cNvPr id="69635" name="Rectangle 3"/>
          <p:cNvSpPr>
            <a:spLocks noGrp="1" noChangeArrowheads="1"/>
          </p:cNvSpPr>
          <p:nvPr>
            <p:ph sz="quarter" idx="1"/>
          </p:nvPr>
        </p:nvSpPr>
        <p:spPr/>
        <p:txBody>
          <a:bodyPr>
            <a:normAutofit fontScale="92500" lnSpcReduction="20000"/>
          </a:bodyPr>
          <a:lstStyle/>
          <a:p>
            <a:r>
              <a:rPr lang="en-US" smtClean="0"/>
              <a:t>In reality, some factors are more important than others and some interventions are more feasible than others so we must address the “weighting” of evidence issue and the decision processes that lead to alternative interventions.</a:t>
            </a:r>
          </a:p>
          <a:p>
            <a:r>
              <a:rPr lang="en-US" smtClean="0"/>
              <a:t>Weighting can be achieved in two practical ways:</a:t>
            </a:r>
          </a:p>
          <a:p>
            <a:pPr lvl="1"/>
            <a:r>
              <a:rPr lang="en-US" smtClean="0"/>
              <a:t>Setting questions in various zones of a common currency spectrum.</a:t>
            </a:r>
          </a:p>
          <a:p>
            <a:pPr lvl="1"/>
            <a:r>
              <a:rPr lang="en-US" smtClean="0"/>
              <a:t>Adding a multiplier to certain questions depending on the context.</a:t>
            </a:r>
          </a:p>
          <a:p>
            <a:r>
              <a:rPr lang="en-US" smtClean="0"/>
              <a:t>There is the counter argument that attempts to introduce weightings into checklists unnecessarily complicate the process.</a:t>
            </a:r>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Linkage to Outcomes</a:t>
            </a:r>
            <a:endParaRPr lang="en-US"/>
          </a:p>
        </p:txBody>
      </p:sp>
      <p:sp>
        <p:nvSpPr>
          <p:cNvPr id="71683" name="Rectangle 3"/>
          <p:cNvSpPr>
            <a:spLocks noGrp="1" noChangeArrowheads="1"/>
          </p:cNvSpPr>
          <p:nvPr>
            <p:ph sz="quarter" idx="1"/>
          </p:nvPr>
        </p:nvSpPr>
        <p:spPr/>
        <p:txBody>
          <a:bodyPr/>
          <a:lstStyle/>
          <a:p>
            <a:r>
              <a:rPr lang="en-US" smtClean="0"/>
              <a:t>Ergonomics analysis checklists should link some designed variable to some prediction of outcome. – The more direct the link the better.</a:t>
            </a:r>
          </a:p>
          <a:p>
            <a:pPr lvl="1"/>
            <a:r>
              <a:rPr lang="en-US" smtClean="0"/>
              <a:t>Indexes are OK but do not help the individual analyst or designer (investor).</a:t>
            </a:r>
          </a:p>
          <a:p>
            <a:r>
              <a:rPr lang="en-US" smtClean="0"/>
              <a:t>The linkage to outcomes directly will always be probabilistic.</a:t>
            </a:r>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066800" y="0"/>
            <a:ext cx="7772400" cy="1143000"/>
          </a:xfrm>
          <a:prstGeom prst="rect">
            <a:avLst/>
          </a:prstGeom>
          <a:noFill/>
          <a:ln w="57150">
            <a:noFill/>
            <a:miter lim="800000"/>
            <a:headEnd/>
            <a:tailEnd/>
          </a:ln>
          <a:effectLst/>
        </p:spPr>
        <p:txBody>
          <a:bodyPr anchor="ctr"/>
          <a:lstStyle/>
          <a:p>
            <a:pPr algn="ctr"/>
            <a:r>
              <a:rPr lang="en-US" sz="4400">
                <a:solidFill>
                  <a:schemeClr val="tx2"/>
                </a:solidFill>
              </a:rPr>
              <a:t>The Context of Checklists</a:t>
            </a:r>
          </a:p>
        </p:txBody>
      </p:sp>
      <p:sp>
        <p:nvSpPr>
          <p:cNvPr id="75779" name="Oval 3"/>
          <p:cNvSpPr>
            <a:spLocks noChangeArrowheads="1"/>
          </p:cNvSpPr>
          <p:nvPr/>
        </p:nvSpPr>
        <p:spPr bwMode="auto">
          <a:xfrm>
            <a:off x="533400" y="2667000"/>
            <a:ext cx="1524000" cy="1295400"/>
          </a:xfrm>
          <a:prstGeom prst="ellipse">
            <a:avLst/>
          </a:prstGeom>
          <a:noFill/>
          <a:ln w="57150">
            <a:solidFill>
              <a:schemeClr val="tx1"/>
            </a:solidFill>
            <a:round/>
            <a:headEnd/>
            <a:tailEnd/>
          </a:ln>
          <a:effectLst/>
        </p:spPr>
        <p:txBody>
          <a:bodyPr wrap="none" anchor="ctr"/>
          <a:lstStyle/>
          <a:p>
            <a:pPr algn="ctr"/>
            <a:r>
              <a:rPr lang="en-US"/>
              <a:t>Outcomes</a:t>
            </a:r>
          </a:p>
        </p:txBody>
      </p:sp>
      <p:sp>
        <p:nvSpPr>
          <p:cNvPr id="75780" name="Oval 4"/>
          <p:cNvSpPr>
            <a:spLocks noChangeArrowheads="1"/>
          </p:cNvSpPr>
          <p:nvPr/>
        </p:nvSpPr>
        <p:spPr bwMode="auto">
          <a:xfrm>
            <a:off x="2438400" y="5029200"/>
            <a:ext cx="1524000" cy="1295400"/>
          </a:xfrm>
          <a:prstGeom prst="ellipse">
            <a:avLst/>
          </a:prstGeom>
          <a:noFill/>
          <a:ln w="57150">
            <a:solidFill>
              <a:schemeClr val="tx1"/>
            </a:solidFill>
            <a:round/>
            <a:headEnd/>
            <a:tailEnd/>
          </a:ln>
          <a:effectLst/>
        </p:spPr>
        <p:txBody>
          <a:bodyPr wrap="none" anchor="ctr"/>
          <a:lstStyle/>
          <a:p>
            <a:pPr algn="ctr"/>
            <a:r>
              <a:rPr lang="en-US"/>
              <a:t>The </a:t>
            </a:r>
          </a:p>
          <a:p>
            <a:pPr algn="ctr"/>
            <a:r>
              <a:rPr lang="en-US"/>
              <a:t>Operators</a:t>
            </a:r>
          </a:p>
        </p:txBody>
      </p:sp>
      <p:sp>
        <p:nvSpPr>
          <p:cNvPr id="75781" name="Oval 5"/>
          <p:cNvSpPr>
            <a:spLocks noChangeArrowheads="1"/>
          </p:cNvSpPr>
          <p:nvPr/>
        </p:nvSpPr>
        <p:spPr bwMode="auto">
          <a:xfrm>
            <a:off x="4419600" y="1143000"/>
            <a:ext cx="1524000" cy="1295400"/>
          </a:xfrm>
          <a:prstGeom prst="ellipse">
            <a:avLst/>
          </a:prstGeom>
          <a:noFill/>
          <a:ln w="57150">
            <a:solidFill>
              <a:srgbClr val="FF3300"/>
            </a:solidFill>
            <a:round/>
            <a:headEnd/>
            <a:tailEnd/>
          </a:ln>
          <a:effectLst/>
        </p:spPr>
        <p:txBody>
          <a:bodyPr wrap="none" anchor="ctr"/>
          <a:lstStyle/>
          <a:p>
            <a:pPr algn="ctr"/>
            <a:r>
              <a:rPr lang="en-US" sz="2800" b="1">
                <a:solidFill>
                  <a:srgbClr val="FF3300"/>
                </a:solidFill>
              </a:rPr>
              <a:t>Analysis</a:t>
            </a:r>
          </a:p>
        </p:txBody>
      </p:sp>
      <p:sp>
        <p:nvSpPr>
          <p:cNvPr id="75782" name="Oval 6"/>
          <p:cNvSpPr>
            <a:spLocks noChangeArrowheads="1"/>
          </p:cNvSpPr>
          <p:nvPr/>
        </p:nvSpPr>
        <p:spPr bwMode="auto">
          <a:xfrm>
            <a:off x="3505200" y="3276600"/>
            <a:ext cx="2209800" cy="1143000"/>
          </a:xfrm>
          <a:prstGeom prst="ellipse">
            <a:avLst/>
          </a:prstGeom>
          <a:noFill/>
          <a:ln w="57150">
            <a:solidFill>
              <a:schemeClr val="tx1"/>
            </a:solidFill>
            <a:round/>
            <a:headEnd/>
            <a:tailEnd/>
          </a:ln>
          <a:effectLst/>
        </p:spPr>
        <p:txBody>
          <a:bodyPr wrap="none" anchor="ctr"/>
          <a:lstStyle/>
          <a:p>
            <a:pPr algn="ctr"/>
            <a:r>
              <a:rPr lang="en-US"/>
              <a:t>The Job, Task </a:t>
            </a:r>
          </a:p>
          <a:p>
            <a:pPr algn="ctr"/>
            <a:r>
              <a:rPr lang="en-US"/>
              <a:t>or Simulation</a:t>
            </a:r>
          </a:p>
        </p:txBody>
      </p:sp>
      <p:sp>
        <p:nvSpPr>
          <p:cNvPr id="75783" name="Oval 7"/>
          <p:cNvSpPr>
            <a:spLocks noChangeArrowheads="1"/>
          </p:cNvSpPr>
          <p:nvPr/>
        </p:nvSpPr>
        <p:spPr bwMode="auto">
          <a:xfrm>
            <a:off x="5562600" y="5334000"/>
            <a:ext cx="2362200" cy="1295400"/>
          </a:xfrm>
          <a:prstGeom prst="ellipse">
            <a:avLst/>
          </a:prstGeom>
          <a:noFill/>
          <a:ln w="57150">
            <a:solidFill>
              <a:schemeClr val="tx1"/>
            </a:solidFill>
            <a:round/>
            <a:headEnd/>
            <a:tailEnd/>
          </a:ln>
          <a:effectLst/>
        </p:spPr>
        <p:txBody>
          <a:bodyPr wrap="none" anchor="ctr"/>
          <a:lstStyle/>
          <a:p>
            <a:pPr algn="ctr"/>
            <a:r>
              <a:rPr lang="en-US"/>
              <a:t>Design or </a:t>
            </a:r>
          </a:p>
          <a:p>
            <a:pPr algn="ctr"/>
            <a:r>
              <a:rPr lang="en-US"/>
              <a:t>Intervention</a:t>
            </a:r>
          </a:p>
        </p:txBody>
      </p:sp>
      <p:sp>
        <p:nvSpPr>
          <p:cNvPr id="75784" name="Oval 8"/>
          <p:cNvSpPr>
            <a:spLocks noChangeArrowheads="1"/>
          </p:cNvSpPr>
          <p:nvPr/>
        </p:nvSpPr>
        <p:spPr bwMode="auto">
          <a:xfrm>
            <a:off x="6781800" y="2667000"/>
            <a:ext cx="1524000" cy="1295400"/>
          </a:xfrm>
          <a:prstGeom prst="ellipse">
            <a:avLst/>
          </a:prstGeom>
          <a:noFill/>
          <a:ln w="57150">
            <a:solidFill>
              <a:schemeClr val="tx1"/>
            </a:solidFill>
            <a:round/>
            <a:headEnd/>
            <a:tailEnd/>
          </a:ln>
          <a:effectLst/>
        </p:spPr>
        <p:txBody>
          <a:bodyPr wrap="none" anchor="ctr"/>
          <a:lstStyle/>
          <a:p>
            <a:pPr algn="ctr"/>
            <a:r>
              <a:rPr lang="en-US"/>
              <a:t>Decisions</a:t>
            </a:r>
          </a:p>
        </p:txBody>
      </p:sp>
      <p:cxnSp>
        <p:nvCxnSpPr>
          <p:cNvPr id="75785" name="AutoShape 9"/>
          <p:cNvCxnSpPr>
            <a:cxnSpLocks noChangeShapeType="1"/>
            <a:stCxn id="75779" idx="7"/>
            <a:endCxn id="75781" idx="2"/>
          </p:cNvCxnSpPr>
          <p:nvPr/>
        </p:nvCxnSpPr>
        <p:spPr bwMode="auto">
          <a:xfrm rot="16200000">
            <a:off x="2593975" y="1030288"/>
            <a:ext cx="1036638" cy="2557462"/>
          </a:xfrm>
          <a:prstGeom prst="curvedConnector2">
            <a:avLst/>
          </a:prstGeom>
          <a:noFill/>
          <a:ln w="57150">
            <a:solidFill>
              <a:schemeClr val="tx1"/>
            </a:solidFill>
            <a:round/>
            <a:headEnd type="triangle" w="med" len="med"/>
            <a:tailEnd type="triangle" w="med" len="med"/>
          </a:ln>
          <a:effectLst/>
        </p:spPr>
      </p:cxnSp>
      <p:cxnSp>
        <p:nvCxnSpPr>
          <p:cNvPr id="75786" name="AutoShape 10"/>
          <p:cNvCxnSpPr>
            <a:cxnSpLocks noChangeShapeType="1"/>
            <a:stCxn id="75782" idx="0"/>
            <a:endCxn id="75781" idx="4"/>
          </p:cNvCxnSpPr>
          <p:nvPr/>
        </p:nvCxnSpPr>
        <p:spPr bwMode="auto">
          <a:xfrm rot="16200000">
            <a:off x="4505325" y="2571750"/>
            <a:ext cx="781050" cy="571500"/>
          </a:xfrm>
          <a:prstGeom prst="curvedConnector3">
            <a:avLst>
              <a:gd name="adj1" fmla="val 50000"/>
            </a:avLst>
          </a:prstGeom>
          <a:noFill/>
          <a:ln w="57150">
            <a:solidFill>
              <a:schemeClr val="tx1"/>
            </a:solidFill>
            <a:round/>
            <a:headEnd/>
            <a:tailEnd type="triangle" w="med" len="med"/>
          </a:ln>
          <a:effectLst/>
        </p:spPr>
      </p:cxnSp>
      <p:cxnSp>
        <p:nvCxnSpPr>
          <p:cNvPr id="75787" name="AutoShape 11"/>
          <p:cNvCxnSpPr>
            <a:cxnSpLocks noChangeShapeType="1"/>
            <a:stCxn id="75784" idx="4"/>
            <a:endCxn id="75783" idx="0"/>
          </p:cNvCxnSpPr>
          <p:nvPr/>
        </p:nvCxnSpPr>
        <p:spPr bwMode="auto">
          <a:xfrm rot="5400000">
            <a:off x="6486525" y="4248150"/>
            <a:ext cx="1314450" cy="800100"/>
          </a:xfrm>
          <a:prstGeom prst="curvedConnector3">
            <a:avLst>
              <a:gd name="adj1" fmla="val 50000"/>
            </a:avLst>
          </a:prstGeom>
          <a:noFill/>
          <a:ln w="57150">
            <a:solidFill>
              <a:schemeClr val="tx1"/>
            </a:solidFill>
            <a:round/>
            <a:headEnd/>
            <a:tailEnd type="triangle" w="med" len="med"/>
          </a:ln>
          <a:effectLst/>
        </p:spPr>
      </p:cxnSp>
      <p:cxnSp>
        <p:nvCxnSpPr>
          <p:cNvPr id="75788" name="AutoShape 12"/>
          <p:cNvCxnSpPr>
            <a:cxnSpLocks noChangeShapeType="1"/>
            <a:stCxn id="75783" idx="1"/>
            <a:endCxn id="75782" idx="4"/>
          </p:cNvCxnSpPr>
          <p:nvPr/>
        </p:nvCxnSpPr>
        <p:spPr bwMode="auto">
          <a:xfrm rot="5400000" flipH="1">
            <a:off x="4736306" y="4321969"/>
            <a:ext cx="1046163" cy="1298575"/>
          </a:xfrm>
          <a:prstGeom prst="curvedConnector3">
            <a:avLst>
              <a:gd name="adj1" fmla="val 59028"/>
            </a:avLst>
          </a:prstGeom>
          <a:noFill/>
          <a:ln w="57150">
            <a:solidFill>
              <a:schemeClr val="tx1"/>
            </a:solidFill>
            <a:round/>
            <a:headEnd/>
            <a:tailEnd type="triangle" w="med" len="med"/>
          </a:ln>
          <a:effectLst/>
        </p:spPr>
      </p:cxnSp>
      <p:cxnSp>
        <p:nvCxnSpPr>
          <p:cNvPr id="75789" name="AutoShape 13"/>
          <p:cNvCxnSpPr>
            <a:cxnSpLocks noChangeShapeType="1"/>
            <a:stCxn id="75782" idx="2"/>
            <a:endCxn id="75779" idx="5"/>
          </p:cNvCxnSpPr>
          <p:nvPr/>
        </p:nvCxnSpPr>
        <p:spPr bwMode="auto">
          <a:xfrm rot="10800000">
            <a:off x="1833563" y="3802063"/>
            <a:ext cx="1643062" cy="46037"/>
          </a:xfrm>
          <a:prstGeom prst="curvedConnector4">
            <a:avLst>
              <a:gd name="adj1" fmla="val 42319"/>
              <a:gd name="adj2" fmla="val -744829"/>
            </a:avLst>
          </a:prstGeom>
          <a:noFill/>
          <a:ln w="57150">
            <a:solidFill>
              <a:schemeClr val="tx1"/>
            </a:solidFill>
            <a:round/>
            <a:headEnd/>
            <a:tailEnd type="triangle" w="med" len="med"/>
          </a:ln>
          <a:effectLst/>
        </p:spPr>
      </p:cxnSp>
      <p:cxnSp>
        <p:nvCxnSpPr>
          <p:cNvPr id="75790" name="AutoShape 14"/>
          <p:cNvCxnSpPr>
            <a:cxnSpLocks noChangeShapeType="1"/>
            <a:stCxn id="75780" idx="0"/>
            <a:endCxn id="75782" idx="3"/>
          </p:cNvCxnSpPr>
          <p:nvPr/>
        </p:nvCxnSpPr>
        <p:spPr bwMode="auto">
          <a:xfrm rot="16200000">
            <a:off x="3155156" y="4326732"/>
            <a:ext cx="719137" cy="628650"/>
          </a:xfrm>
          <a:prstGeom prst="curvedConnector3">
            <a:avLst>
              <a:gd name="adj1" fmla="val 38412"/>
            </a:avLst>
          </a:prstGeom>
          <a:noFill/>
          <a:ln w="57150">
            <a:solidFill>
              <a:schemeClr val="tx1"/>
            </a:solidFill>
            <a:round/>
            <a:headEnd/>
            <a:tailEnd type="triangle" w="med" len="med"/>
          </a:ln>
          <a:effectLst/>
        </p:spPr>
      </p:cxnSp>
      <p:cxnSp>
        <p:nvCxnSpPr>
          <p:cNvPr id="75791" name="AutoShape 15"/>
          <p:cNvCxnSpPr>
            <a:cxnSpLocks noChangeShapeType="1"/>
            <a:stCxn id="75781" idx="6"/>
            <a:endCxn id="75784" idx="0"/>
          </p:cNvCxnSpPr>
          <p:nvPr/>
        </p:nvCxnSpPr>
        <p:spPr bwMode="auto">
          <a:xfrm>
            <a:off x="5972175" y="1790700"/>
            <a:ext cx="1571625" cy="847725"/>
          </a:xfrm>
          <a:prstGeom prst="curvedConnector2">
            <a:avLst/>
          </a:prstGeom>
          <a:noFill/>
          <a:ln w="38100">
            <a:solidFill>
              <a:schemeClr val="tx1"/>
            </a:solidFill>
            <a:round/>
            <a:headEnd/>
            <a:tailEnd type="triangle" w="med" len="med"/>
          </a:ln>
          <a:effectLst/>
        </p:spPr>
      </p:cxnSp>
      <p:sp>
        <p:nvSpPr>
          <p:cNvPr id="75792" name="AutoShape 16"/>
          <p:cNvSpPr>
            <a:spLocks noChangeArrowheads="1"/>
          </p:cNvSpPr>
          <p:nvPr/>
        </p:nvSpPr>
        <p:spPr bwMode="auto">
          <a:xfrm>
            <a:off x="152400" y="685800"/>
            <a:ext cx="1981200" cy="1447800"/>
          </a:xfrm>
          <a:prstGeom prst="wedgeEllipseCallout">
            <a:avLst>
              <a:gd name="adj1" fmla="val -5449"/>
              <a:gd name="adj2" fmla="val 94519"/>
            </a:avLst>
          </a:prstGeom>
          <a:solidFill>
            <a:schemeClr val="accent1"/>
          </a:solidFill>
          <a:ln w="9525">
            <a:solidFill>
              <a:schemeClr val="tx1"/>
            </a:solidFill>
            <a:miter lim="800000"/>
            <a:headEnd/>
            <a:tailEnd/>
          </a:ln>
          <a:effectLst/>
        </p:spPr>
        <p:txBody>
          <a:bodyPr/>
          <a:lstStyle/>
          <a:p>
            <a:pPr>
              <a:spcBef>
                <a:spcPct val="50000"/>
              </a:spcBef>
            </a:pPr>
            <a:r>
              <a:rPr lang="en-US" sz="1600" b="1"/>
              <a:t>Protection</a:t>
            </a:r>
          </a:p>
          <a:p>
            <a:pPr>
              <a:spcBef>
                <a:spcPct val="50000"/>
              </a:spcBef>
            </a:pPr>
            <a:r>
              <a:rPr lang="en-US" sz="1600" b="1"/>
              <a:t>Performance</a:t>
            </a:r>
          </a:p>
          <a:p>
            <a:pPr>
              <a:spcBef>
                <a:spcPct val="50000"/>
              </a:spcBef>
            </a:pPr>
            <a:r>
              <a:rPr lang="en-US" sz="1600" b="1"/>
              <a:t>Preference</a:t>
            </a:r>
          </a:p>
        </p:txBody>
      </p:sp>
      <p:sp>
        <p:nvSpPr>
          <p:cNvPr id="19" name="Footer Placeholder 18"/>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228600" y="0"/>
            <a:ext cx="7772400" cy="533400"/>
          </a:xfrm>
          <a:prstGeom prst="rect">
            <a:avLst/>
          </a:prstGeom>
          <a:noFill/>
          <a:ln w="9525">
            <a:noFill/>
            <a:miter lim="800000"/>
            <a:headEnd/>
            <a:tailEnd/>
          </a:ln>
          <a:effectLst/>
        </p:spPr>
        <p:txBody>
          <a:bodyPr anchor="ctr"/>
          <a:lstStyle/>
          <a:p>
            <a:pPr algn="ctr"/>
            <a:r>
              <a:rPr lang="en-US">
                <a:solidFill>
                  <a:schemeClr val="tx2"/>
                </a:solidFill>
              </a:rPr>
              <a:t>Checklist Content</a:t>
            </a:r>
          </a:p>
        </p:txBody>
      </p:sp>
      <p:sp>
        <p:nvSpPr>
          <p:cNvPr id="73731" name="Text Box 3"/>
          <p:cNvSpPr txBox="1">
            <a:spLocks noChangeArrowheads="1"/>
          </p:cNvSpPr>
          <p:nvPr/>
        </p:nvSpPr>
        <p:spPr bwMode="auto">
          <a:xfrm>
            <a:off x="304800" y="762000"/>
            <a:ext cx="6248400" cy="4668838"/>
          </a:xfrm>
          <a:prstGeom prst="rect">
            <a:avLst/>
          </a:prstGeom>
          <a:noFill/>
          <a:ln w="9525">
            <a:noFill/>
            <a:miter lim="800000"/>
            <a:headEnd/>
            <a:tailEnd/>
          </a:ln>
          <a:effectLst/>
        </p:spPr>
        <p:txBody>
          <a:bodyPr>
            <a:spAutoFit/>
          </a:bodyPr>
          <a:lstStyle/>
          <a:p>
            <a:pPr>
              <a:spcBef>
                <a:spcPct val="50000"/>
              </a:spcBef>
            </a:pPr>
            <a:r>
              <a:rPr lang="en-US" sz="1200" b="1" dirty="0"/>
              <a:t>Purpose</a:t>
            </a:r>
            <a:r>
              <a:rPr lang="en-US" sz="1200" dirty="0"/>
              <a:t> 		Compliance	Intervention		</a:t>
            </a:r>
          </a:p>
          <a:p>
            <a:pPr>
              <a:spcBef>
                <a:spcPct val="50000"/>
              </a:spcBef>
            </a:pPr>
            <a:r>
              <a:rPr lang="en-US" sz="1200" b="1" dirty="0"/>
              <a:t>Scope	</a:t>
            </a:r>
            <a:r>
              <a:rPr lang="en-US" sz="1200" dirty="0"/>
              <a:t>	Physical	Information	Environment	Organization</a:t>
            </a:r>
          </a:p>
          <a:p>
            <a:pPr>
              <a:spcBef>
                <a:spcPct val="50000"/>
              </a:spcBef>
            </a:pPr>
            <a:r>
              <a:rPr lang="en-US" sz="1200" b="1" dirty="0"/>
              <a:t>Classification	</a:t>
            </a:r>
            <a:r>
              <a:rPr lang="en-US" sz="1200" dirty="0"/>
              <a:t>	Job 	Date	Analyst	Reference</a:t>
            </a:r>
          </a:p>
          <a:p>
            <a:pPr>
              <a:spcBef>
                <a:spcPct val="50000"/>
              </a:spcBef>
            </a:pPr>
            <a:r>
              <a:rPr lang="en-US" sz="1200" b="1" dirty="0"/>
              <a:t>Spatial </a:t>
            </a:r>
            <a:r>
              <a:rPr lang="en-US" sz="1200" dirty="0"/>
              <a:t>		Vertical	Horizontal	Orientation	Interface	Access</a:t>
            </a:r>
          </a:p>
          <a:p>
            <a:pPr>
              <a:spcBef>
                <a:spcPct val="50000"/>
              </a:spcBef>
            </a:pPr>
            <a:r>
              <a:rPr lang="en-US" sz="1200" b="1" dirty="0"/>
              <a:t>Posture</a:t>
            </a:r>
            <a:r>
              <a:rPr lang="en-US" sz="1200" dirty="0"/>
              <a:t>		Back	Neck	Shoulder	Wrist</a:t>
            </a:r>
          </a:p>
          <a:p>
            <a:pPr>
              <a:spcBef>
                <a:spcPct val="50000"/>
              </a:spcBef>
            </a:pPr>
            <a:r>
              <a:rPr lang="en-US" sz="1200" b="1" dirty="0"/>
              <a:t>Movement</a:t>
            </a:r>
            <a:r>
              <a:rPr lang="en-US" sz="1200" dirty="0"/>
              <a:t>		Range 	Direction	Speed	Acceleration / Jerk</a:t>
            </a:r>
          </a:p>
          <a:p>
            <a:pPr>
              <a:spcBef>
                <a:spcPct val="50000"/>
              </a:spcBef>
            </a:pPr>
            <a:r>
              <a:rPr lang="en-US" sz="1200" b="1" dirty="0"/>
              <a:t>Force </a:t>
            </a:r>
            <a:r>
              <a:rPr lang="en-US" sz="1200" dirty="0"/>
              <a:t>		Weight	Normal Force	Friction	Inertia</a:t>
            </a:r>
          </a:p>
          <a:p>
            <a:pPr>
              <a:spcBef>
                <a:spcPct val="50000"/>
              </a:spcBef>
            </a:pPr>
            <a:r>
              <a:rPr lang="en-US" sz="1200" b="1" dirty="0"/>
              <a:t>Exposure </a:t>
            </a:r>
            <a:r>
              <a:rPr lang="en-US" sz="1200" dirty="0"/>
              <a:t>		Repetitions	Static Duration Shift Length	Weeks/Months/Years</a:t>
            </a:r>
          </a:p>
          <a:p>
            <a:pPr>
              <a:spcBef>
                <a:spcPct val="50000"/>
              </a:spcBef>
            </a:pPr>
            <a:r>
              <a:rPr lang="en-US" sz="1200" b="1" u="sng" dirty="0"/>
              <a:t>Interactions</a:t>
            </a:r>
          </a:p>
          <a:p>
            <a:pPr>
              <a:spcBef>
                <a:spcPct val="50000"/>
              </a:spcBef>
            </a:pPr>
            <a:r>
              <a:rPr lang="en-US" sz="1200" b="1" dirty="0"/>
              <a:t>Spatial </a:t>
            </a:r>
            <a:r>
              <a:rPr lang="en-US" sz="1200" b="1" dirty="0" err="1"/>
              <a:t>x</a:t>
            </a:r>
            <a:r>
              <a:rPr lang="en-US" sz="1200" b="1" dirty="0"/>
              <a:t> Force</a:t>
            </a:r>
            <a:r>
              <a:rPr lang="en-US" sz="1200" dirty="0"/>
              <a:t>	Moments	Torque	Pressure	Work</a:t>
            </a:r>
          </a:p>
          <a:p>
            <a:pPr>
              <a:spcBef>
                <a:spcPct val="50000"/>
              </a:spcBef>
            </a:pPr>
            <a:r>
              <a:rPr lang="en-US" sz="1200" b="1" dirty="0"/>
              <a:t>Spatial </a:t>
            </a:r>
            <a:r>
              <a:rPr lang="en-US" sz="1200" b="1" dirty="0" err="1"/>
              <a:t>x</a:t>
            </a:r>
            <a:r>
              <a:rPr lang="en-US" sz="1200" b="1" dirty="0"/>
              <a:t> Exposure</a:t>
            </a:r>
            <a:r>
              <a:rPr lang="en-US" sz="1200" dirty="0"/>
              <a:t>	Static Posture </a:t>
            </a:r>
            <a:r>
              <a:rPr lang="en-US" sz="1200" dirty="0" err="1"/>
              <a:t>x</a:t>
            </a:r>
            <a:r>
              <a:rPr lang="en-US" sz="1200" dirty="0"/>
              <a:t> Duration</a:t>
            </a:r>
          </a:p>
          <a:p>
            <a:pPr>
              <a:spcBef>
                <a:spcPct val="50000"/>
              </a:spcBef>
            </a:pPr>
            <a:r>
              <a:rPr lang="en-US" sz="1200" b="1" dirty="0"/>
              <a:t>Force </a:t>
            </a:r>
            <a:r>
              <a:rPr lang="en-US" sz="1200" b="1" dirty="0" err="1"/>
              <a:t>x</a:t>
            </a:r>
            <a:r>
              <a:rPr lang="en-US" sz="1200" b="1" dirty="0"/>
              <a:t> Exposure</a:t>
            </a:r>
            <a:r>
              <a:rPr lang="en-US" sz="1200" dirty="0"/>
              <a:t>	Weight / Hour	</a:t>
            </a:r>
          </a:p>
          <a:p>
            <a:pPr>
              <a:spcBef>
                <a:spcPct val="50000"/>
              </a:spcBef>
            </a:pPr>
            <a:r>
              <a:rPr lang="en-US" sz="1200" b="1" dirty="0"/>
              <a:t>Complex Index</a:t>
            </a:r>
            <a:r>
              <a:rPr lang="en-US" sz="1200" dirty="0"/>
              <a:t>	NLI	RULA	Strain Index	Repetition Index</a:t>
            </a:r>
          </a:p>
          <a:p>
            <a:pPr>
              <a:spcBef>
                <a:spcPct val="50000"/>
              </a:spcBef>
            </a:pPr>
            <a:r>
              <a:rPr lang="en-US" sz="1200" b="1" u="sng" dirty="0"/>
              <a:t>Other Factors</a:t>
            </a:r>
          </a:p>
          <a:p>
            <a:pPr>
              <a:spcBef>
                <a:spcPct val="50000"/>
              </a:spcBef>
            </a:pPr>
            <a:r>
              <a:rPr lang="en-US" sz="1200" b="1" dirty="0"/>
              <a:t>Environmental	</a:t>
            </a:r>
            <a:r>
              <a:rPr lang="en-US" sz="1200" dirty="0"/>
              <a:t>Thermal	Light	Noise	Vibration</a:t>
            </a:r>
          </a:p>
          <a:p>
            <a:pPr>
              <a:spcBef>
                <a:spcPct val="50000"/>
              </a:spcBef>
            </a:pPr>
            <a:r>
              <a:rPr lang="en-US" sz="1200" b="1" dirty="0"/>
              <a:t>Information</a:t>
            </a:r>
            <a:r>
              <a:rPr lang="en-US" sz="1200" dirty="0"/>
              <a:t>		Sensory	Attention	Memory	Decision</a:t>
            </a:r>
          </a:p>
          <a:p>
            <a:pPr>
              <a:spcBef>
                <a:spcPct val="50000"/>
              </a:spcBef>
            </a:pPr>
            <a:r>
              <a:rPr lang="en-US" sz="1200" b="1" dirty="0"/>
              <a:t>Organizational	</a:t>
            </a:r>
            <a:r>
              <a:rPr lang="en-US" sz="1200" dirty="0"/>
              <a:t>Autonomy	Pacing	Teams	Training</a:t>
            </a:r>
          </a:p>
        </p:txBody>
      </p:sp>
      <p:sp>
        <p:nvSpPr>
          <p:cNvPr id="73733" name="Text Box 5"/>
          <p:cNvSpPr txBox="1">
            <a:spLocks noChangeArrowheads="1"/>
          </p:cNvSpPr>
          <p:nvPr/>
        </p:nvSpPr>
        <p:spPr bwMode="auto">
          <a:xfrm>
            <a:off x="838200" y="5562600"/>
            <a:ext cx="8839200" cy="1069975"/>
          </a:xfrm>
          <a:prstGeom prst="rect">
            <a:avLst/>
          </a:prstGeom>
          <a:noFill/>
          <a:ln w="9525">
            <a:noFill/>
            <a:miter lim="800000"/>
            <a:headEnd/>
            <a:tailEnd/>
          </a:ln>
          <a:effectLst/>
        </p:spPr>
        <p:txBody>
          <a:bodyPr wrap="square">
            <a:spAutoFit/>
          </a:bodyPr>
          <a:lstStyle/>
          <a:p>
            <a:pPr marL="342900" indent="-342900">
              <a:spcBef>
                <a:spcPct val="50000"/>
              </a:spcBef>
              <a:buClr>
                <a:schemeClr val="accent2"/>
              </a:buClr>
              <a:buFont typeface="Arial"/>
              <a:buChar char="•"/>
            </a:pPr>
            <a:r>
              <a:rPr lang="en-US" sz="1600" i="1" dirty="0"/>
              <a:t>Circle all that apply to your checklist</a:t>
            </a:r>
          </a:p>
          <a:p>
            <a:pPr marL="342900" indent="-342900">
              <a:spcBef>
                <a:spcPct val="50000"/>
              </a:spcBef>
              <a:buClr>
                <a:schemeClr val="accent2"/>
              </a:buClr>
              <a:buFont typeface="Arial"/>
              <a:buChar char="•"/>
            </a:pPr>
            <a:r>
              <a:rPr lang="en-US" sz="1600" i="1" dirty="0"/>
              <a:t>Consider omissions and additions</a:t>
            </a:r>
          </a:p>
          <a:p>
            <a:pPr marL="342900" indent="-342900">
              <a:spcBef>
                <a:spcPct val="50000"/>
              </a:spcBef>
              <a:buClr>
                <a:schemeClr val="accent2"/>
              </a:buClr>
              <a:buFont typeface="Arial"/>
              <a:buChar char="•"/>
            </a:pPr>
            <a:r>
              <a:rPr lang="en-US" sz="1600" i="1" dirty="0"/>
              <a:t>Add notes where necessary</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3400" y="381000"/>
            <a:ext cx="7772400" cy="533400"/>
          </a:xfrm>
        </p:spPr>
        <p:txBody>
          <a:bodyPr>
            <a:normAutofit fontScale="90000"/>
          </a:bodyPr>
          <a:lstStyle/>
          <a:p>
            <a:r>
              <a:rPr lang="en-US" sz="2800"/>
              <a:t>Checklist Format and Context</a:t>
            </a:r>
          </a:p>
        </p:txBody>
      </p:sp>
      <p:sp>
        <p:nvSpPr>
          <p:cNvPr id="72709" name="Text Box 5"/>
          <p:cNvSpPr txBox="1">
            <a:spLocks noChangeArrowheads="1"/>
          </p:cNvSpPr>
          <p:nvPr/>
        </p:nvSpPr>
        <p:spPr bwMode="auto">
          <a:xfrm>
            <a:off x="533400" y="1828800"/>
            <a:ext cx="8610600" cy="2857500"/>
          </a:xfrm>
          <a:prstGeom prst="rect">
            <a:avLst/>
          </a:prstGeom>
          <a:noFill/>
          <a:ln w="9525">
            <a:noFill/>
            <a:miter lim="800000"/>
            <a:headEnd/>
            <a:tailEnd/>
          </a:ln>
          <a:effectLst/>
        </p:spPr>
        <p:txBody>
          <a:bodyPr>
            <a:spAutoFit/>
          </a:bodyPr>
          <a:lstStyle/>
          <a:p>
            <a:pPr>
              <a:spcBef>
                <a:spcPct val="50000"/>
              </a:spcBef>
            </a:pPr>
            <a:r>
              <a:rPr lang="en-US" sz="1400" b="1" dirty="0"/>
              <a:t>Measurement</a:t>
            </a:r>
            <a:r>
              <a:rPr lang="en-US" sz="1400" dirty="0"/>
              <a:t>	Subjective	Objective 	Nominal	Ordinal 	Interval	Complex Indices</a:t>
            </a:r>
          </a:p>
          <a:p>
            <a:pPr>
              <a:spcBef>
                <a:spcPct val="50000"/>
              </a:spcBef>
            </a:pPr>
            <a:r>
              <a:rPr lang="en-US" sz="1400" b="1" dirty="0"/>
              <a:t>Conditions</a:t>
            </a:r>
            <a:r>
              <a:rPr lang="en-US" sz="1400" dirty="0"/>
              <a:t>		Shop floor	Video	Instruments	Replications</a:t>
            </a:r>
          </a:p>
          <a:p>
            <a:pPr>
              <a:spcBef>
                <a:spcPct val="50000"/>
              </a:spcBef>
            </a:pPr>
            <a:r>
              <a:rPr lang="en-US" sz="1400" b="1" dirty="0"/>
              <a:t>Accommodation</a:t>
            </a:r>
            <a:r>
              <a:rPr lang="en-US" sz="1400" dirty="0"/>
              <a:t>	Policy	%	ADA	Seniority	Job Assignment		</a:t>
            </a:r>
          </a:p>
          <a:p>
            <a:pPr>
              <a:spcBef>
                <a:spcPct val="50000"/>
              </a:spcBef>
            </a:pPr>
            <a:r>
              <a:rPr lang="en-US" sz="1400" b="1" dirty="0"/>
              <a:t>Observer</a:t>
            </a:r>
            <a:r>
              <a:rPr lang="en-US" sz="1400" dirty="0"/>
              <a:t>		Training	Experience	Qualification	</a:t>
            </a:r>
          </a:p>
          <a:p>
            <a:pPr>
              <a:spcBef>
                <a:spcPct val="50000"/>
              </a:spcBef>
            </a:pPr>
            <a:r>
              <a:rPr lang="en-US" sz="1400" b="1" dirty="0"/>
              <a:t>Outcome linkage</a:t>
            </a:r>
            <a:r>
              <a:rPr lang="en-US" sz="1400" dirty="0"/>
              <a:t>	Injuries	Quality	Cost	Productivity</a:t>
            </a:r>
          </a:p>
          <a:p>
            <a:pPr>
              <a:spcBef>
                <a:spcPct val="50000"/>
              </a:spcBef>
            </a:pPr>
            <a:r>
              <a:rPr lang="en-US" sz="1400" b="1" dirty="0"/>
              <a:t>Communications</a:t>
            </a:r>
            <a:r>
              <a:rPr lang="en-US" sz="1400" dirty="0"/>
              <a:t>	Counts	Sums	Index	Profile	Risk</a:t>
            </a:r>
          </a:p>
          <a:p>
            <a:pPr>
              <a:spcBef>
                <a:spcPct val="50000"/>
              </a:spcBef>
            </a:pPr>
            <a:r>
              <a:rPr lang="en-US" sz="1400" b="1" dirty="0"/>
              <a:t>Evaluation</a:t>
            </a:r>
            <a:r>
              <a:rPr lang="en-US" sz="1400" dirty="0"/>
              <a:t>		Content	Users	Time	Errors	Acceptance</a:t>
            </a:r>
          </a:p>
          <a:p>
            <a:pPr>
              <a:spcBef>
                <a:spcPct val="50000"/>
              </a:spcBef>
            </a:pPr>
            <a:r>
              <a:rPr lang="en-US" sz="1400" b="1" dirty="0"/>
              <a:t>Consensus</a:t>
            </a:r>
            <a:r>
              <a:rPr lang="en-US" sz="1400" dirty="0"/>
              <a:t>		Ergonomists	Engineers	Managers	Customers</a:t>
            </a:r>
          </a:p>
          <a:p>
            <a:pPr>
              <a:spcBef>
                <a:spcPct val="50000"/>
              </a:spcBef>
            </a:pPr>
            <a:endParaRPr lang="en-US" sz="1400" dirty="0"/>
          </a:p>
        </p:txBody>
      </p:sp>
      <p:sp>
        <p:nvSpPr>
          <p:cNvPr id="72712" name="Text Box 8"/>
          <p:cNvSpPr txBox="1">
            <a:spLocks noChangeArrowheads="1"/>
          </p:cNvSpPr>
          <p:nvPr/>
        </p:nvSpPr>
        <p:spPr bwMode="auto">
          <a:xfrm>
            <a:off x="2590800" y="4876800"/>
            <a:ext cx="3505200" cy="1323439"/>
          </a:xfrm>
          <a:prstGeom prst="rect">
            <a:avLst/>
          </a:prstGeom>
          <a:noFill/>
          <a:ln w="9525">
            <a:noFill/>
            <a:miter lim="800000"/>
            <a:headEnd/>
            <a:tailEnd/>
          </a:ln>
          <a:effectLst/>
        </p:spPr>
        <p:txBody>
          <a:bodyPr>
            <a:spAutoFit/>
          </a:bodyPr>
          <a:lstStyle/>
          <a:p>
            <a:pPr marL="342900" indent="-342900">
              <a:spcBef>
                <a:spcPct val="50000"/>
              </a:spcBef>
              <a:buClr>
                <a:schemeClr val="accent2"/>
              </a:buClr>
              <a:buFont typeface="Arial"/>
              <a:buChar char="•"/>
            </a:pPr>
            <a:r>
              <a:rPr lang="en-US" sz="1600" i="1" dirty="0"/>
              <a:t>Circle all that apply to your checklist</a:t>
            </a:r>
          </a:p>
          <a:p>
            <a:pPr marL="342900" indent="-342900">
              <a:spcBef>
                <a:spcPct val="50000"/>
              </a:spcBef>
              <a:buClr>
                <a:schemeClr val="accent2"/>
              </a:buClr>
              <a:buFont typeface="Arial"/>
              <a:buChar char="•"/>
            </a:pPr>
            <a:r>
              <a:rPr lang="en-US" sz="1600" i="1" dirty="0"/>
              <a:t>Consider omissions and additions</a:t>
            </a:r>
          </a:p>
          <a:p>
            <a:pPr marL="342900" indent="-342900">
              <a:spcBef>
                <a:spcPct val="50000"/>
              </a:spcBef>
              <a:buClr>
                <a:schemeClr val="accent2"/>
              </a:buClr>
              <a:buFont typeface="Arial"/>
              <a:buChar char="•"/>
            </a:pPr>
            <a:r>
              <a:rPr lang="en-US" sz="1600" i="1" dirty="0"/>
              <a:t>Add notes where necessary</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Conclusions</a:t>
            </a:r>
            <a:endParaRPr lang="en-US"/>
          </a:p>
        </p:txBody>
      </p:sp>
      <p:sp>
        <p:nvSpPr>
          <p:cNvPr id="76803" name="Rectangle 3"/>
          <p:cNvSpPr>
            <a:spLocks noGrp="1" noChangeArrowheads="1"/>
          </p:cNvSpPr>
          <p:nvPr>
            <p:ph sz="quarter" idx="1"/>
          </p:nvPr>
        </p:nvSpPr>
        <p:spPr/>
        <p:txBody>
          <a:bodyPr/>
          <a:lstStyle/>
          <a:p>
            <a:r>
              <a:rPr lang="en-US" smtClean="0"/>
              <a:t>Ergonomics checklists are useful for both compliance and design.</a:t>
            </a:r>
          </a:p>
          <a:p>
            <a:r>
              <a:rPr lang="en-US" smtClean="0"/>
              <a:t>Checklists should be simple.</a:t>
            </a:r>
          </a:p>
          <a:p>
            <a:r>
              <a:rPr lang="en-US" smtClean="0"/>
              <a:t>Charts can help with the analysis of interactions.</a:t>
            </a:r>
          </a:p>
          <a:p>
            <a:r>
              <a:rPr lang="en-US" smtClean="0"/>
              <a:t>Checklists should measure those things about the job that can be changed.</a:t>
            </a:r>
          </a:p>
          <a:p>
            <a:r>
              <a:rPr lang="en-US" smtClean="0"/>
              <a:t>Checklists need reliable measurement and consensus policy.</a:t>
            </a:r>
          </a:p>
          <a:p>
            <a:endParaRPr lang="en-US" smtClean="0"/>
          </a:p>
          <a:p>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152400"/>
            <a:ext cx="7772400" cy="1143000"/>
          </a:xfrm>
        </p:spPr>
        <p:txBody>
          <a:bodyPr>
            <a:normAutofit fontScale="90000"/>
          </a:bodyPr>
          <a:lstStyle/>
          <a:p>
            <a:r>
              <a:rPr lang="en-US" sz="3600" dirty="0"/>
              <a:t>Job Satisfaction and Symptoms Surveys</a:t>
            </a:r>
          </a:p>
        </p:txBody>
      </p:sp>
      <p:sp>
        <p:nvSpPr>
          <p:cNvPr id="17412" name="Text Box 4"/>
          <p:cNvSpPr txBox="1">
            <a:spLocks noChangeArrowheads="1"/>
          </p:cNvSpPr>
          <p:nvPr/>
        </p:nvSpPr>
        <p:spPr bwMode="auto">
          <a:xfrm>
            <a:off x="838200" y="1602462"/>
            <a:ext cx="7772400" cy="4493538"/>
          </a:xfrm>
          <a:prstGeom prst="rect">
            <a:avLst/>
          </a:prstGeom>
          <a:noFill/>
          <a:ln w="9525">
            <a:noFill/>
            <a:miter lim="800000"/>
            <a:headEnd/>
            <a:tailEnd/>
          </a:ln>
          <a:effectLst/>
        </p:spPr>
        <p:txBody>
          <a:bodyPr>
            <a:spAutoFit/>
          </a:bodyPr>
          <a:lstStyle/>
          <a:p>
            <a:pPr algn="ctr">
              <a:spcBef>
                <a:spcPct val="50000"/>
              </a:spcBef>
            </a:pPr>
            <a:r>
              <a:rPr lang="en-US" sz="2600" i="1" dirty="0"/>
              <a:t>Job satisfaction and symptoms survey checklists are volatile – they may be influenced by prevailing economic, social and political conditions. They may be useful but must be used in context and should be supported by more objective evidence before changes are made. </a:t>
            </a:r>
          </a:p>
          <a:p>
            <a:pPr algn="ctr">
              <a:spcBef>
                <a:spcPct val="50000"/>
              </a:spcBef>
            </a:pPr>
            <a:endParaRPr lang="en-US" sz="2600" i="1" dirty="0"/>
          </a:p>
          <a:p>
            <a:pPr algn="ctr">
              <a:spcBef>
                <a:spcPct val="50000"/>
              </a:spcBef>
            </a:pPr>
            <a:r>
              <a:rPr lang="en-US" sz="2600" i="1" dirty="0"/>
              <a:t> “Error” in such checklists may be addressed by careful question wording, broad sampling frames, large sample sizes and multiple replications over time.</a:t>
            </a:r>
          </a:p>
        </p:txBody>
      </p:sp>
      <p:sp>
        <p:nvSpPr>
          <p:cNvPr id="7" name="Footer Placeholder 6"/>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Symptoms Surveys</a:t>
            </a:r>
            <a:endParaRPr lang="en-US"/>
          </a:p>
        </p:txBody>
      </p:sp>
      <p:sp>
        <p:nvSpPr>
          <p:cNvPr id="19459" name="Rectangle 3"/>
          <p:cNvSpPr>
            <a:spLocks noGrp="1" noChangeArrowheads="1"/>
          </p:cNvSpPr>
          <p:nvPr>
            <p:ph sz="quarter" idx="1"/>
          </p:nvPr>
        </p:nvSpPr>
        <p:spPr/>
        <p:txBody>
          <a:bodyPr/>
          <a:lstStyle/>
          <a:p>
            <a:r>
              <a:rPr lang="en-US" dirty="0" smtClean="0"/>
              <a:t>Where does it hurt? </a:t>
            </a:r>
          </a:p>
          <a:p>
            <a:r>
              <a:rPr lang="en-US" dirty="0" smtClean="0"/>
              <a:t>How much does it hurt?</a:t>
            </a:r>
          </a:p>
          <a:p>
            <a:r>
              <a:rPr lang="en-US" dirty="0" smtClean="0"/>
              <a:t>When did it start?</a:t>
            </a:r>
          </a:p>
          <a:p>
            <a:r>
              <a:rPr lang="en-US" dirty="0" smtClean="0"/>
              <a:t>What caused it to hurt?</a:t>
            </a:r>
          </a:p>
          <a:p>
            <a:r>
              <a:rPr lang="en-US" dirty="0" smtClean="0"/>
              <a:t>What have you done about it?</a:t>
            </a:r>
            <a:endParaRPr lang="en-US" dirty="0"/>
          </a:p>
        </p:txBody>
      </p:sp>
      <p:pic>
        <p:nvPicPr>
          <p:cNvPr id="19460" name="Picture 4" descr="c:\Program Files\Common Files\Microsoft Shared\Clipart\cagcat50\PE02002_.wmf"/>
          <p:cNvPicPr>
            <a:picLocks noChangeAspect="1" noChangeArrowheads="1"/>
          </p:cNvPicPr>
          <p:nvPr/>
        </p:nvPicPr>
        <p:blipFill>
          <a:blip r:embed="rId3" cstate="print"/>
          <a:srcRect/>
          <a:stretch>
            <a:fillRect/>
          </a:stretch>
        </p:blipFill>
        <p:spPr bwMode="auto">
          <a:xfrm>
            <a:off x="5181600" y="1524000"/>
            <a:ext cx="2947988" cy="2952750"/>
          </a:xfrm>
          <a:prstGeom prst="rect">
            <a:avLst/>
          </a:prstGeom>
          <a:noFill/>
        </p:spPr>
      </p:pic>
      <p:sp>
        <p:nvSpPr>
          <p:cNvPr id="19461" name="AutoShape 5"/>
          <p:cNvSpPr>
            <a:spLocks noChangeArrowheads="1"/>
          </p:cNvSpPr>
          <p:nvPr/>
        </p:nvSpPr>
        <p:spPr bwMode="auto">
          <a:xfrm>
            <a:off x="5562600" y="2895600"/>
            <a:ext cx="381000" cy="304800"/>
          </a:xfrm>
          <a:prstGeom prst="irregularSeal2">
            <a:avLst/>
          </a:prstGeom>
          <a:solidFill>
            <a:srgbClr val="FF3300"/>
          </a:solidFill>
          <a:ln w="9525">
            <a:solidFill>
              <a:schemeClr val="tx1"/>
            </a:solidFill>
            <a:miter lim="800000"/>
            <a:headEnd/>
            <a:tailEnd/>
          </a:ln>
          <a:effectLst/>
        </p:spPr>
        <p:txBody>
          <a:bodyPr wrap="none" anchor="ctr"/>
          <a:lstStyle/>
          <a:p>
            <a:endParaRPr lang="en-US"/>
          </a:p>
        </p:txBody>
      </p:sp>
      <p:sp>
        <p:nvSpPr>
          <p:cNvPr id="19462" name="AutoShape 6"/>
          <p:cNvSpPr>
            <a:spLocks noChangeArrowheads="1"/>
          </p:cNvSpPr>
          <p:nvPr/>
        </p:nvSpPr>
        <p:spPr bwMode="auto">
          <a:xfrm>
            <a:off x="6019800" y="2057400"/>
            <a:ext cx="381000" cy="304800"/>
          </a:xfrm>
          <a:prstGeom prst="irregularSeal2">
            <a:avLst/>
          </a:prstGeom>
          <a:solidFill>
            <a:srgbClr val="FF3300"/>
          </a:solidFill>
          <a:ln w="9525">
            <a:solidFill>
              <a:schemeClr val="tx1"/>
            </a:solidFill>
            <a:miter lim="800000"/>
            <a:headEnd/>
            <a:tailEnd/>
          </a:ln>
          <a:effectLst/>
        </p:spPr>
        <p:txBody>
          <a:bodyPr wrap="none" anchor="ctr"/>
          <a:lstStyle/>
          <a:p>
            <a:endParaRPr lang="en-US"/>
          </a:p>
        </p:txBody>
      </p:sp>
      <p:sp>
        <p:nvSpPr>
          <p:cNvPr id="19463" name="AutoShape 7"/>
          <p:cNvSpPr>
            <a:spLocks noChangeArrowheads="1"/>
          </p:cNvSpPr>
          <p:nvPr/>
        </p:nvSpPr>
        <p:spPr bwMode="auto">
          <a:xfrm>
            <a:off x="5486400" y="2362200"/>
            <a:ext cx="381000" cy="304800"/>
          </a:xfrm>
          <a:prstGeom prst="irregularSeal2">
            <a:avLst/>
          </a:prstGeom>
          <a:solidFill>
            <a:srgbClr val="FF3300"/>
          </a:solidFill>
          <a:ln w="9525">
            <a:solidFill>
              <a:schemeClr val="tx1"/>
            </a:solidFill>
            <a:miter lim="800000"/>
            <a:headEnd/>
            <a:tailEnd/>
          </a:ln>
          <a:effectLst/>
        </p:spPr>
        <p:txBody>
          <a:bodyPr wrap="none" anchor="ctr"/>
          <a:lstStyle/>
          <a:p>
            <a:endParaRPr lang="en-US"/>
          </a:p>
        </p:txBody>
      </p:sp>
      <p:sp>
        <p:nvSpPr>
          <p:cNvPr id="19464" name="AutoShape 8"/>
          <p:cNvSpPr>
            <a:spLocks noChangeArrowheads="1"/>
          </p:cNvSpPr>
          <p:nvPr/>
        </p:nvSpPr>
        <p:spPr bwMode="auto">
          <a:xfrm>
            <a:off x="7467600" y="2895600"/>
            <a:ext cx="381000" cy="304800"/>
          </a:xfrm>
          <a:prstGeom prst="irregularSeal2">
            <a:avLst/>
          </a:prstGeom>
          <a:solidFill>
            <a:srgbClr val="FF3300"/>
          </a:solidFill>
          <a:ln w="9525">
            <a:solidFill>
              <a:schemeClr val="tx1"/>
            </a:solidFill>
            <a:miter lim="800000"/>
            <a:headEnd/>
            <a:tailEnd/>
          </a:ln>
          <a:effectLst/>
        </p:spPr>
        <p:txBody>
          <a:bodyPr wrap="none" anchor="ctr"/>
          <a:lstStyle/>
          <a:p>
            <a:endParaRPr lang="en-US"/>
          </a:p>
        </p:txBody>
      </p:sp>
      <p:sp>
        <p:nvSpPr>
          <p:cNvPr id="19465" name="Text Box 9"/>
          <p:cNvSpPr txBox="1">
            <a:spLocks noChangeArrowheads="1"/>
          </p:cNvSpPr>
          <p:nvPr/>
        </p:nvSpPr>
        <p:spPr bwMode="auto">
          <a:xfrm>
            <a:off x="838200" y="4419600"/>
            <a:ext cx="8153400" cy="2031325"/>
          </a:xfrm>
          <a:prstGeom prst="rect">
            <a:avLst/>
          </a:prstGeom>
          <a:noFill/>
          <a:ln w="9525">
            <a:noFill/>
            <a:miter lim="800000"/>
            <a:headEnd/>
            <a:tailEnd/>
          </a:ln>
          <a:effectLst/>
        </p:spPr>
        <p:txBody>
          <a:bodyPr wrap="square">
            <a:spAutoFit/>
          </a:bodyPr>
          <a:lstStyle/>
          <a:p>
            <a:pPr marL="342900" indent="-342900">
              <a:spcBef>
                <a:spcPct val="50000"/>
              </a:spcBef>
              <a:buClr>
                <a:schemeClr val="accent2"/>
              </a:buClr>
              <a:buFont typeface="Arial"/>
              <a:buChar char="•"/>
            </a:pPr>
            <a:r>
              <a:rPr lang="en-US" sz="1800" i="1" dirty="0"/>
              <a:t>Responses are not part of the medical record until confirmed by a health care professional.</a:t>
            </a:r>
          </a:p>
          <a:p>
            <a:pPr marL="342900" indent="-342900">
              <a:spcBef>
                <a:spcPct val="50000"/>
              </a:spcBef>
              <a:buClr>
                <a:schemeClr val="accent2"/>
              </a:buClr>
              <a:buFont typeface="Arial"/>
              <a:buChar char="•"/>
            </a:pPr>
            <a:r>
              <a:rPr lang="en-US" sz="1800" i="1" dirty="0"/>
              <a:t>Symptoms surveys are a useful way of gaining information about the individual and larger groups of people.</a:t>
            </a:r>
          </a:p>
          <a:p>
            <a:pPr marL="342900" indent="-342900">
              <a:spcBef>
                <a:spcPct val="50000"/>
              </a:spcBef>
              <a:buClr>
                <a:schemeClr val="accent2"/>
              </a:buClr>
              <a:buFont typeface="Arial"/>
              <a:buChar char="•"/>
            </a:pPr>
            <a:r>
              <a:rPr lang="en-US" sz="1800" i="1" dirty="0"/>
              <a:t>Users of symptoms surveys must be cognizant of the possible biases in reported discomfort.</a:t>
            </a:r>
          </a:p>
        </p:txBody>
      </p:sp>
      <p:sp>
        <p:nvSpPr>
          <p:cNvPr id="12" name="Footer Placeholder 11"/>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The Purpose of Checklists</a:t>
            </a:r>
            <a:endParaRPr lang="en-US"/>
          </a:p>
        </p:txBody>
      </p:sp>
      <p:sp>
        <p:nvSpPr>
          <p:cNvPr id="11267" name="Rectangle 3"/>
          <p:cNvSpPr>
            <a:spLocks noGrp="1" noChangeArrowheads="1"/>
          </p:cNvSpPr>
          <p:nvPr>
            <p:ph sz="quarter" idx="1"/>
          </p:nvPr>
        </p:nvSpPr>
        <p:spPr/>
        <p:txBody>
          <a:bodyPr/>
          <a:lstStyle/>
          <a:p>
            <a:r>
              <a:rPr lang="en-US" smtClean="0"/>
              <a:t>Compliance and enforcement</a:t>
            </a:r>
          </a:p>
          <a:p>
            <a:pPr lvl="1"/>
            <a:r>
              <a:rPr lang="en-US" smtClean="0"/>
              <a:t>Investigation and action thresholds</a:t>
            </a:r>
          </a:p>
          <a:p>
            <a:r>
              <a:rPr lang="en-US" smtClean="0"/>
              <a:t>Intervention</a:t>
            </a:r>
          </a:p>
          <a:p>
            <a:pPr lvl="1"/>
            <a:r>
              <a:rPr lang="en-US" smtClean="0"/>
              <a:t>Finding – the easy part </a:t>
            </a:r>
          </a:p>
          <a:p>
            <a:pPr lvl="1"/>
            <a:r>
              <a:rPr lang="en-US" smtClean="0"/>
              <a:t>Fixing – useful for designers and engineers </a:t>
            </a:r>
          </a:p>
          <a:p>
            <a:r>
              <a:rPr lang="en-US" smtClean="0"/>
              <a:t>Analytic</a:t>
            </a:r>
          </a:p>
          <a:p>
            <a:pPr lvl="1"/>
            <a:r>
              <a:rPr lang="en-US" smtClean="0"/>
              <a:t>The collection of data in order to investigate cause and effect relationships</a:t>
            </a:r>
            <a:endParaRPr lang="en-US"/>
          </a:p>
        </p:txBody>
      </p:sp>
      <p:sp>
        <p:nvSpPr>
          <p:cNvPr id="6" name="Footer Placeholder 5"/>
          <p:cNvSpPr>
            <a:spLocks noGrp="1"/>
          </p:cNvSpPr>
          <p:nvPr>
            <p:ph type="ftr" sz="quarter" idx="11"/>
          </p:nvPr>
        </p:nvSpPr>
        <p:spPr/>
        <p:txBody>
          <a:bodyPr/>
          <a:lstStyle/>
          <a:p>
            <a:r>
              <a:rPr lang="en-US" smtClean="0"/>
              <a:t>© Brian Peacock Ergonomics (BPE) Pte. Ltd. </a:t>
            </a:r>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1270</TotalTime>
  <Words>4077</Words>
  <Application>Microsoft Office PowerPoint</Application>
  <PresentationFormat>On-screen Show (4:3)</PresentationFormat>
  <Paragraphs>866</Paragraphs>
  <Slides>67</Slides>
  <Notes>67</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Equity</vt:lpstr>
      <vt:lpstr>A Checklist on Checklists</vt:lpstr>
      <vt:lpstr>What Are Checklists for?</vt:lpstr>
      <vt:lpstr>A Plethora of Checklists</vt:lpstr>
      <vt:lpstr>The Context of Checklists</vt:lpstr>
      <vt:lpstr>The Focus of Checklists</vt:lpstr>
      <vt:lpstr>Outcomes</vt:lpstr>
      <vt:lpstr>Job Satisfaction and Symptoms Surveys</vt:lpstr>
      <vt:lpstr>Symptoms Surveys</vt:lpstr>
      <vt:lpstr>The Purpose of Checklists</vt:lpstr>
      <vt:lpstr>Levels of Checklist Questions</vt:lpstr>
      <vt:lpstr>Sliding Scales Alternative</vt:lpstr>
      <vt:lpstr>Usability of Checklists</vt:lpstr>
      <vt:lpstr>More on Usability</vt:lpstr>
      <vt:lpstr>Reliability of Checklists</vt:lpstr>
      <vt:lpstr>Replication</vt:lpstr>
      <vt:lpstr>Validation of Checklists</vt:lpstr>
      <vt:lpstr>The Checklist Development Cycle</vt:lpstr>
      <vt:lpstr>Checklist Format – Manual or Electronic?</vt:lpstr>
      <vt:lpstr>Do’s and Don'ts in Checklist Design </vt:lpstr>
      <vt:lpstr>Interactions</vt:lpstr>
      <vt:lpstr>Interactions</vt:lpstr>
      <vt:lpstr>Complex Questions Simplified E.G. Lift Moment</vt:lpstr>
      <vt:lpstr>Workload (lbs / hour)</vt:lpstr>
      <vt:lpstr>The Analysis of Work</vt:lpstr>
      <vt:lpstr>Reactive and Proactive Checklists</vt:lpstr>
      <vt:lpstr>The Purpose of Checklists Revisited</vt:lpstr>
      <vt:lpstr>The Scope and Content of Work Analysis Checklists</vt:lpstr>
      <vt:lpstr>Job, Product or Service Classification</vt:lpstr>
      <vt:lpstr>Spatial Factors   (Those Factors in the Work Environment That Can Be Changed)</vt:lpstr>
      <vt:lpstr>Spatial Factors (Record Those Dimensions That the Engineer Can Change)</vt:lpstr>
      <vt:lpstr>Interfaces</vt:lpstr>
      <vt:lpstr>The Posture Problem</vt:lpstr>
      <vt:lpstr>Try Estimating These Postures (These Jobs Are All Associated With WRMSDs)</vt:lpstr>
      <vt:lpstr>If You Must Measure Posture Try Using Stick Figure Comparisons</vt:lpstr>
      <vt:lpstr>But!</vt:lpstr>
      <vt:lpstr>PowerPoint Presentation</vt:lpstr>
      <vt:lpstr>Movement</vt:lpstr>
      <vt:lpstr>How Should We Describe Movement? (Use the Richness of Language)</vt:lpstr>
      <vt:lpstr>Force Factors</vt:lpstr>
      <vt:lpstr>Simple Force Factors</vt:lpstr>
      <vt:lpstr>Interactions With Force</vt:lpstr>
      <vt:lpstr>Force (Weight) x Time</vt:lpstr>
      <vt:lpstr>The Exposure Problem Interactions with Time</vt:lpstr>
      <vt:lpstr>The Time Dimension</vt:lpstr>
      <vt:lpstr>Exposure Based Checklists</vt:lpstr>
      <vt:lpstr>Force (etc.) and the Individual</vt:lpstr>
      <vt:lpstr>Individual and Population Factors</vt:lpstr>
      <vt:lpstr>Another “Percentile” Problem</vt:lpstr>
      <vt:lpstr>The Policy Problem</vt:lpstr>
      <vt:lpstr>Different “Policy” for Different Dimensions? (Percent Accommodation)</vt:lpstr>
      <vt:lpstr>The Liberty Mutual (Snook) Tables</vt:lpstr>
      <vt:lpstr>Setting Standards  (Decision Thresholds)</vt:lpstr>
      <vt:lpstr>PowerPoint Presentation</vt:lpstr>
      <vt:lpstr>The Decision Graph</vt:lpstr>
      <vt:lpstr>The Consensus Approach to Standards Setting</vt:lpstr>
      <vt:lpstr>The Usefulness of Common Currency</vt:lpstr>
      <vt:lpstr>PowerPoint Presentation</vt:lpstr>
      <vt:lpstr>PowerPoint Presentation</vt:lpstr>
      <vt:lpstr>PowerPoint Presentation</vt:lpstr>
      <vt:lpstr>PowerPoint Presentation</vt:lpstr>
      <vt:lpstr>Usability Revisited - TLVs</vt:lpstr>
      <vt:lpstr>Weightings and Decisions</vt:lpstr>
      <vt:lpstr>Linkage to Outcomes</vt:lpstr>
      <vt:lpstr>PowerPoint Presentation</vt:lpstr>
      <vt:lpstr>PowerPoint Presentation</vt:lpstr>
      <vt:lpstr>Checklist Format and Context</vt:lpstr>
      <vt:lpstr>Conclusions</vt:lpstr>
    </vt:vector>
  </TitlesOfParts>
  <Company>OAO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Checklist on Checklists</dc:title>
  <dc:creator>A satisfied Microsoft Office User</dc:creator>
  <cp:lastModifiedBy>user</cp:lastModifiedBy>
  <cp:revision>27</cp:revision>
  <cp:lastPrinted>2010-07-29T08:45:04Z</cp:lastPrinted>
  <dcterms:created xsi:type="dcterms:W3CDTF">2010-08-01T08:54:18Z</dcterms:created>
  <dcterms:modified xsi:type="dcterms:W3CDTF">2014-07-03T14:30:05Z</dcterms:modified>
</cp:coreProperties>
</file>