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11"/>
  </p:notesMasterIdLst>
  <p:handoutMasterIdLst>
    <p:handoutMasterId r:id="rId12"/>
  </p:handoutMasterIdLst>
  <p:sldIdLst>
    <p:sldId id="256" r:id="rId2"/>
    <p:sldId id="257" r:id="rId3"/>
    <p:sldId id="258" r:id="rId4"/>
    <p:sldId id="259" r:id="rId5"/>
    <p:sldId id="260" r:id="rId6"/>
    <p:sldId id="263" r:id="rId7"/>
    <p:sldId id="261" r:id="rId8"/>
    <p:sldId id="262" r:id="rId9"/>
    <p:sldId id="264" r:id="rId10"/>
  </p:sldIdLst>
  <p:sldSz cx="9144000" cy="6858000" type="screen4x3"/>
  <p:notesSz cx="6765925" cy="9867900"/>
  <p:custDataLst>
    <p:tags r:id="rId13"/>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extLst>
    <p:ext uri="{521415D9-36F7-43E2-AB2F-B90AF26B5E84}">
      <p14:sectionLst xmlns:p14="http://schemas.microsoft.com/office/powerpoint/2010/main" xmlns="">
        <p14:section name="Default Section" id="{E2857D08-E3FB-453E-937B-B9DEC1CA79BA}">
          <p14:sldIdLst>
            <p14:sldId id="256"/>
          </p14:sldIdLst>
        </p14:section>
        <p14:section name="Untitled Section" id="{BCC59867-B303-46B3-B715-A7A8871F4F36}">
          <p14:sldIdLst>
            <p14:sldId id="257"/>
            <p14:sldId id="258"/>
            <p14:sldId id="259"/>
            <p14:sldId id="260"/>
            <p14:sldId id="263"/>
            <p14:sldId id="261"/>
            <p14:sldId id="262"/>
            <p14:sldId id="264"/>
          </p14:sldIdLst>
        </p14:section>
      </p14:sectionLst>
    </p:ext>
    <p:ext uri="{EFAFB233-063F-42B5-8137-9DF3F51BA10A}">
      <p15:sldGuideLst xmlns:p15="http://schemas.microsoft.com/office/powerpoint/2012/main" xmlns="">
        <p15:guide id="1" orient="horz" pos="2064">
          <p15:clr>
            <a:srgbClr val="A4A3A4"/>
          </p15:clr>
        </p15:guide>
        <p15:guide id="2" pos="2880">
          <p15:clr>
            <a:srgbClr val="A4A3A4"/>
          </p15:clr>
        </p15:guide>
      </p15:sldGuideLst>
    </p:ext>
    <p:ext uri="{2D200454-40CA-4A62-9FC3-DE9A4176ACB9}">
      <p15:notesGuideLst xmlns:p15="http://schemas.microsoft.com/office/powerpoint/2012/main" xmlns="">
        <p15:guide id="1" orient="horz" pos="3108">
          <p15:clr>
            <a:srgbClr val="A4A3A4"/>
          </p15:clr>
        </p15:guide>
        <p15:guide id="2" pos="2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891545"/>
    <a:srgbClr val="FFFFFF"/>
    <a:srgbClr val="9C004E"/>
    <a:srgbClr val="595A62"/>
    <a:srgbClr val="93176C"/>
    <a:srgbClr val="A41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1080" y="-96"/>
      </p:cViewPr>
      <p:guideLst>
        <p:guide orient="horz" pos="206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598" y="-108"/>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32" y="9285420"/>
            <a:ext cx="2931901" cy="493395"/>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20014" y="9372792"/>
            <a:ext cx="2000020" cy="320364"/>
          </a:xfrm>
          <a:prstGeom prst="rect">
            <a:avLst/>
          </a:prstGeom>
          <a:noFill/>
          <a:ln w="9525">
            <a:noFill/>
            <a:miter lim="800000"/>
            <a:headEnd/>
            <a:tailEnd/>
          </a:ln>
        </p:spPr>
      </p:pic>
      <p:sp>
        <p:nvSpPr>
          <p:cNvPr id="7" name="Rectangle 6"/>
          <p:cNvSpPr/>
          <p:nvPr/>
        </p:nvSpPr>
        <p:spPr>
          <a:xfrm>
            <a:off x="541901" y="193590"/>
            <a:ext cx="5868501" cy="446276"/>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extLst>
      <p:ext uri="{BB962C8B-B14F-4D97-AF65-F5344CB8AC3E}">
        <p14:creationId xmlns:p14="http://schemas.microsoft.com/office/powerpoint/2010/main" xmlns="" val="95243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76593" y="739775"/>
            <a:ext cx="5502697" cy="4127024"/>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
        <p:nvSpPr>
          <p:cNvPr id="8" name="Rectangle 7"/>
          <p:cNvSpPr/>
          <p:nvPr/>
        </p:nvSpPr>
        <p:spPr>
          <a:xfrm>
            <a:off x="903692" y="175104"/>
            <a:ext cx="4867706"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Tree>
    <p:extLst>
      <p:ext uri="{BB962C8B-B14F-4D97-AF65-F5344CB8AC3E}">
        <p14:creationId xmlns:p14="http://schemas.microsoft.com/office/powerpoint/2010/main" xmlns="" val="26449616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8" r:id="rId2"/>
    <p:sldLayoutId id="2147483667" r:id="rId3"/>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2420938"/>
            <a:ext cx="8229600" cy="1656134"/>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 Class For Ergonomics:</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Anatomical Structures and Functions</a:t>
            </a:r>
            <a:br>
              <a:rPr lang="en-US" sz="2800" b="1"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000" i="1" dirty="0" smtClean="0">
                <a:latin typeface="Lucida Sans" pitchFamily="34" charset="0"/>
                <a:ea typeface="ヒラギノ角ゴ Pro W3" pitchFamily="120" charset="-128"/>
                <a:cs typeface="Lucida Sans" pitchFamily="34" charset="0"/>
              </a:rPr>
              <a:t>Professor Brian Peacock</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endParaRPr lang="en-US" sz="2800" dirty="0" smtClean="0">
              <a:latin typeface="Lucida Sans" pitchFamily="34" charset="0"/>
              <a:ea typeface="ヒラギノ角ゴ Pro W3" pitchFamily="120" charset="-128"/>
              <a:cs typeface="Lucida San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Lucida Sans" pitchFamily="34" charset="0"/>
                <a:ea typeface="ヒラギノ角ゴ Pro W3" pitchFamily="120" charset="-128"/>
              </a:rPr>
              <a:t>Structural Anatomy</a:t>
            </a:r>
          </a:p>
        </p:txBody>
      </p:sp>
      <p:sp>
        <p:nvSpPr>
          <p:cNvPr id="3" name="Text Placeholder 2"/>
          <p:cNvSpPr>
            <a:spLocks noGrp="1"/>
          </p:cNvSpPr>
          <p:nvPr>
            <p:ph type="body" sz="quarter" idx="11"/>
          </p:nvPr>
        </p:nvSpPr>
        <p:spPr/>
        <p:txBody>
          <a:bodyPr>
            <a:normAutofit fontScale="92500" lnSpcReduction="10000"/>
          </a:bodyPr>
          <a:lstStyle/>
          <a:p>
            <a:pPr marL="285750" indent="-285750">
              <a:buFont typeface="Arial" panose="020B0604020202020204" pitchFamily="34" charset="0"/>
              <a:buChar char="•"/>
            </a:pPr>
            <a:r>
              <a:rPr lang="en-US" sz="1800" dirty="0" smtClean="0"/>
              <a:t>Work in pairs, have lots of paper and colored pencils available, have access to the Internet</a:t>
            </a:r>
          </a:p>
          <a:p>
            <a:pPr marL="285750" indent="-285750">
              <a:buFont typeface="Arial" panose="020B0604020202020204" pitchFamily="34" charset="0"/>
              <a:buChar char="•"/>
            </a:pPr>
            <a:r>
              <a:rPr lang="en-US" sz="1800" dirty="0" smtClean="0"/>
              <a:t>Bones: Make a sketch of your skeleton, palpate as many bones as you can and mark these points on your sketch</a:t>
            </a:r>
          </a:p>
          <a:p>
            <a:pPr marL="285750" indent="-285750">
              <a:buFont typeface="Arial" panose="020B0604020202020204" pitchFamily="34" charset="0"/>
              <a:buChar char="•"/>
            </a:pPr>
            <a:r>
              <a:rPr lang="en-US" sz="1800" dirty="0" smtClean="0"/>
              <a:t>Joints and Ligaments: Make a series of sketches to demonstrate the direction and ranges of motion of all your joints</a:t>
            </a:r>
          </a:p>
          <a:p>
            <a:pPr marL="285750" indent="-285750">
              <a:buFont typeface="Arial" panose="020B0604020202020204" pitchFamily="34" charset="0"/>
              <a:buChar char="•"/>
            </a:pPr>
            <a:r>
              <a:rPr lang="en-US" sz="1800" dirty="0" smtClean="0"/>
              <a:t>Muscles and Tendons: Move your hand, arm, foot, leg and trunk and observe and sketch the muscles that cause these movements</a:t>
            </a:r>
          </a:p>
          <a:p>
            <a:pPr marL="285750" indent="-285750">
              <a:buFont typeface="Arial" panose="020B0604020202020204" pitchFamily="34" charset="0"/>
              <a:buChar char="•"/>
            </a:pPr>
            <a:r>
              <a:rPr lang="en-US" sz="1800" dirty="0" smtClean="0"/>
              <a:t>Circulation and Respiration: Create a diagram of your heart, lungs, arteries and veins, indicate the direction of flow of blood, food, oxygen and carbon dioxide</a:t>
            </a:r>
          </a:p>
          <a:p>
            <a:pPr marL="285750" indent="-285750">
              <a:buFont typeface="Arial" panose="020B0604020202020204" pitchFamily="34" charset="0"/>
              <a:buChar char="•"/>
            </a:pPr>
            <a:r>
              <a:rPr lang="en-US" sz="1800" dirty="0" smtClean="0"/>
              <a:t>Nervous System: Sketch your brain, spinal chord and sensory and motor nerves, Indicate the direction of flow of information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Hint to help you create these sketches, search the Internet for Images</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Bones</a:t>
            </a:r>
            <a:endParaRPr lang="en-US" dirty="0"/>
          </a:p>
        </p:txBody>
      </p:sp>
      <p:sp>
        <p:nvSpPr>
          <p:cNvPr id="3" name="Text Placeholder 2"/>
          <p:cNvSpPr>
            <a:spLocks noGrp="1"/>
          </p:cNvSpPr>
          <p:nvPr>
            <p:ph type="body" sz="quarter" idx="11"/>
          </p:nvPr>
        </p:nvSpPr>
        <p:spPr/>
        <p:txBody>
          <a:bodyPr/>
          <a:lstStyle/>
          <a:p>
            <a:pPr>
              <a:buFont typeface="Arial" panose="020B0604020202020204" pitchFamily="34" charset="0"/>
              <a:buChar char="•"/>
            </a:pPr>
            <a:r>
              <a:rPr lang="en-US" sz="1800" dirty="0" smtClean="0"/>
              <a:t>Sketch the bones in your arms, hands, legs, feet, spine, pelvic and pectoral (shoulder) girdles and spine</a:t>
            </a:r>
          </a:p>
          <a:p>
            <a:pPr>
              <a:buFont typeface="Arial" panose="020B0604020202020204" pitchFamily="34" charset="0"/>
              <a:buChar char="•"/>
            </a:pPr>
            <a:r>
              <a:rPr lang="en-US" sz="1800" dirty="0" smtClean="0"/>
              <a:t>Describe the shapes and irregularities</a:t>
            </a:r>
          </a:p>
          <a:p>
            <a:pPr>
              <a:buFont typeface="Arial" panose="020B0604020202020204" pitchFamily="34" charset="0"/>
              <a:buChar char="•"/>
            </a:pPr>
            <a:r>
              <a:rPr lang="en-US" sz="1800" dirty="0" smtClean="0"/>
              <a:t>Palpate the boney protuberances</a:t>
            </a:r>
          </a:p>
          <a:p>
            <a:pPr>
              <a:buFont typeface="Arial" panose="020B0604020202020204" pitchFamily="34" charset="0"/>
              <a:buChar char="•"/>
            </a:pPr>
            <a:r>
              <a:rPr lang="en-US" sz="1800" dirty="0" smtClean="0"/>
              <a:t>Label and count the bones and their features</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xmlns="" val="407138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Joints and Ligaments</a:t>
            </a:r>
            <a:endParaRPr lang="en-US" dirty="0"/>
          </a:p>
        </p:txBody>
      </p:sp>
      <p:sp>
        <p:nvSpPr>
          <p:cNvPr id="3" name="Text Placeholder 2"/>
          <p:cNvSpPr>
            <a:spLocks noGrp="1"/>
          </p:cNvSpPr>
          <p:nvPr>
            <p:ph type="body" sz="quarter" idx="11"/>
          </p:nvPr>
        </p:nvSpPr>
        <p:spPr>
          <a:xfrm>
            <a:off x="685800" y="1387810"/>
            <a:ext cx="7543800" cy="5065526"/>
          </a:xfrm>
        </p:spPr>
        <p:txBody>
          <a:bodyPr>
            <a:normAutofit fontScale="62500" lnSpcReduction="20000"/>
          </a:bodyPr>
          <a:lstStyle/>
          <a:p>
            <a:pPr>
              <a:lnSpc>
                <a:spcPct val="120000"/>
              </a:lnSpc>
              <a:spcAft>
                <a:spcPts val="600"/>
              </a:spcAft>
              <a:buFont typeface="Arial" panose="020B0604020202020204" pitchFamily="34" charset="0"/>
              <a:buChar char="•"/>
            </a:pPr>
            <a:r>
              <a:rPr lang="en-US" dirty="0" smtClean="0"/>
              <a:t>Create expanded sketches of the joints in your hand, wrist, elbow, shoulder, hip, knee, ankle, foot, pelvis, scapula and clavicle</a:t>
            </a:r>
          </a:p>
          <a:p>
            <a:pPr>
              <a:lnSpc>
                <a:spcPct val="120000"/>
              </a:lnSpc>
              <a:spcAft>
                <a:spcPts val="600"/>
              </a:spcAft>
              <a:buFont typeface="Arial" panose="020B0604020202020204" pitchFamily="34" charset="0"/>
              <a:buChar char="•"/>
            </a:pPr>
            <a:r>
              <a:rPr lang="en-US" dirty="0" smtClean="0"/>
              <a:t>Measure the directions and ranges of motion of each limb joint</a:t>
            </a:r>
          </a:p>
          <a:p>
            <a:pPr>
              <a:lnSpc>
                <a:spcPct val="120000"/>
              </a:lnSpc>
              <a:spcAft>
                <a:spcPts val="600"/>
              </a:spcAft>
              <a:buFont typeface="Arial" panose="020B0604020202020204" pitchFamily="34" charset="0"/>
              <a:buChar char="•"/>
            </a:pPr>
            <a:r>
              <a:rPr lang="en-US" dirty="0" smtClean="0"/>
              <a:t>Create a sketch of your spine, identify the bones, discs and joints; identify the directions and ranges of motion of your lumbar, thoracic and cervical spine</a:t>
            </a:r>
          </a:p>
          <a:p>
            <a:pPr>
              <a:lnSpc>
                <a:spcPct val="120000"/>
              </a:lnSpc>
              <a:spcAft>
                <a:spcPts val="600"/>
              </a:spcAft>
              <a:buFont typeface="Arial" panose="020B0604020202020204" pitchFamily="34" charset="0"/>
              <a:buChar char="•"/>
            </a:pPr>
            <a:r>
              <a:rPr lang="en-US" dirty="0" smtClean="0"/>
              <a:t>Describe how the shapes of the joint surfaces control the direction of motion</a:t>
            </a:r>
          </a:p>
          <a:p>
            <a:pPr>
              <a:lnSpc>
                <a:spcPct val="120000"/>
              </a:lnSpc>
              <a:spcAft>
                <a:spcPts val="600"/>
              </a:spcAft>
              <a:buFont typeface="Arial" panose="020B0604020202020204" pitchFamily="34" charset="0"/>
              <a:buChar char="•"/>
            </a:pPr>
            <a:r>
              <a:rPr lang="en-US" dirty="0" smtClean="0"/>
              <a:t>Create a sketch of the </a:t>
            </a:r>
            <a:r>
              <a:rPr lang="en-US" dirty="0" err="1" smtClean="0"/>
              <a:t>Sagittal</a:t>
            </a:r>
            <a:r>
              <a:rPr lang="en-US" dirty="0" smtClean="0"/>
              <a:t>(splits your body into right and left halves) , Frontal (splits the body into front and back halves) and Horizontal (splits the body into upper and lower halves) planes</a:t>
            </a:r>
          </a:p>
          <a:p>
            <a:pPr>
              <a:lnSpc>
                <a:spcPct val="120000"/>
              </a:lnSpc>
              <a:spcAft>
                <a:spcPts val="600"/>
              </a:spcAft>
              <a:buFont typeface="Arial" panose="020B0604020202020204" pitchFamily="34" charset="0"/>
              <a:buChar char="•"/>
            </a:pPr>
            <a:r>
              <a:rPr lang="en-US" dirty="0" smtClean="0"/>
              <a:t>Describe flexion and extension, abduction and adduction, medial and lateral rotation for all your joints with reference to these planes and ranges of motion.</a:t>
            </a:r>
          </a:p>
          <a:p>
            <a:pPr>
              <a:lnSpc>
                <a:spcPct val="120000"/>
              </a:lnSpc>
              <a:spcAft>
                <a:spcPts val="600"/>
              </a:spcAft>
              <a:buFont typeface="Arial" panose="020B0604020202020204" pitchFamily="34" charset="0"/>
              <a:buChar char="•"/>
            </a:pPr>
            <a:r>
              <a:rPr lang="en-US" dirty="0" smtClean="0"/>
              <a:t>Identify and describe some special movements such as pronation and supination of your forearm (and foot), opposition in your thumb, circumduction of your shoulder and hip and movements of your shoulder girdle</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xmlns="" val="112795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Muscles and Tendons</a:t>
            </a:r>
            <a:endParaRPr lang="en-US" dirty="0"/>
          </a:p>
        </p:txBody>
      </p:sp>
      <p:sp>
        <p:nvSpPr>
          <p:cNvPr id="3" name="Text Placeholder 2"/>
          <p:cNvSpPr>
            <a:spLocks noGrp="1"/>
          </p:cNvSpPr>
          <p:nvPr>
            <p:ph type="body" sz="quarter" idx="11"/>
          </p:nvPr>
        </p:nvSpPr>
        <p:spPr>
          <a:xfrm>
            <a:off x="395536" y="1268760"/>
            <a:ext cx="8280920" cy="4824536"/>
          </a:xfrm>
        </p:spPr>
        <p:txBody>
          <a:bodyPr>
            <a:normAutofit fontScale="92500" lnSpcReduction="10000"/>
          </a:bodyPr>
          <a:lstStyle/>
          <a:p>
            <a:pPr>
              <a:spcAft>
                <a:spcPts val="600"/>
              </a:spcAft>
              <a:buFont typeface="Arial" panose="020B0604020202020204" pitchFamily="34" charset="0"/>
              <a:buChar char="•"/>
            </a:pPr>
            <a:r>
              <a:rPr lang="en-US" sz="1800" dirty="0" smtClean="0"/>
              <a:t>Concentric contraction of a muscle is when it shortens</a:t>
            </a:r>
          </a:p>
          <a:p>
            <a:pPr>
              <a:spcAft>
                <a:spcPts val="600"/>
              </a:spcAft>
              <a:buFont typeface="Arial" panose="020B0604020202020204" pitchFamily="34" charset="0"/>
              <a:buChar char="•"/>
            </a:pPr>
            <a:r>
              <a:rPr lang="en-US" sz="1800" dirty="0" smtClean="0"/>
              <a:t>Eccentric contraction is when a muscle lengthens to control an external force</a:t>
            </a:r>
          </a:p>
          <a:p>
            <a:pPr>
              <a:spcAft>
                <a:spcPts val="600"/>
              </a:spcAft>
              <a:buFont typeface="Arial" panose="020B0604020202020204" pitchFamily="34" charset="0"/>
              <a:buChar char="•"/>
            </a:pPr>
            <a:r>
              <a:rPr lang="en-US" sz="1800" dirty="0" smtClean="0"/>
              <a:t>Static or isometric contraction is when a muscle is active but doesn’t change its length</a:t>
            </a:r>
          </a:p>
          <a:p>
            <a:pPr>
              <a:spcAft>
                <a:spcPts val="600"/>
              </a:spcAft>
              <a:buFont typeface="Arial" panose="020B0604020202020204" pitchFamily="34" charset="0"/>
              <a:buChar char="•"/>
            </a:pPr>
            <a:r>
              <a:rPr lang="en-US" sz="1800" dirty="0" smtClean="0"/>
              <a:t>Demonstrate and sketch concentric, eccentric and static contractions while you raise and lower a book by flexing and extending your elbow</a:t>
            </a:r>
          </a:p>
          <a:p>
            <a:pPr>
              <a:spcAft>
                <a:spcPts val="600"/>
              </a:spcAft>
              <a:buFont typeface="Arial" panose="020B0604020202020204" pitchFamily="34" charset="0"/>
              <a:buChar char="•"/>
            </a:pPr>
            <a:r>
              <a:rPr lang="en-US" sz="1800" dirty="0" smtClean="0"/>
              <a:t>Sketch the muscles that are active when you stand up from your chair and then sit down</a:t>
            </a:r>
          </a:p>
          <a:p>
            <a:pPr>
              <a:spcAft>
                <a:spcPts val="600"/>
              </a:spcAft>
              <a:buFont typeface="Arial" panose="020B0604020202020204" pitchFamily="34" charset="0"/>
              <a:buChar char="•"/>
            </a:pPr>
            <a:r>
              <a:rPr lang="en-US" sz="1800" dirty="0" smtClean="0"/>
              <a:t>When a muscle (prime mover) contracts (shortens or lengthens) the opposing muscle (antagonist) pays out, this creates a smooth rather than jerky movement.</a:t>
            </a:r>
          </a:p>
          <a:p>
            <a:pPr>
              <a:spcAft>
                <a:spcPts val="600"/>
              </a:spcAft>
              <a:buFont typeface="Arial" panose="020B0604020202020204" pitchFamily="34" charset="0"/>
              <a:buChar char="•"/>
            </a:pPr>
            <a:r>
              <a:rPr lang="en-US" sz="1800" dirty="0" smtClean="0"/>
              <a:t>When you hold a static posture the active muscles are called fixators</a:t>
            </a:r>
          </a:p>
          <a:p>
            <a:pPr>
              <a:spcAft>
                <a:spcPts val="600"/>
              </a:spcAft>
              <a:buFont typeface="Arial" panose="020B0604020202020204" pitchFamily="34" charset="0"/>
              <a:buChar char="•"/>
            </a:pPr>
            <a:r>
              <a:rPr lang="en-US" sz="1800" dirty="0" smtClean="0"/>
              <a:t>Synergists prevent unwanted movement in a usually proximal joint while other muscle work to create distal joint movement</a:t>
            </a:r>
            <a:endParaRPr lang="en-US" sz="1800" dirty="0"/>
          </a:p>
        </p:txBody>
      </p:sp>
    </p:spTree>
    <p:extLst>
      <p:ext uri="{BB962C8B-B14F-4D97-AF65-F5344CB8AC3E}">
        <p14:creationId xmlns:p14="http://schemas.microsoft.com/office/powerpoint/2010/main" xmlns="" val="97629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Movements</a:t>
            </a:r>
            <a:endParaRPr lang="en-US" dirty="0"/>
          </a:p>
        </p:txBody>
      </p:sp>
      <p:sp>
        <p:nvSpPr>
          <p:cNvPr id="3" name="Text Placeholder 2"/>
          <p:cNvSpPr>
            <a:spLocks noGrp="1"/>
          </p:cNvSpPr>
          <p:nvPr>
            <p:ph type="body" sz="quarter" idx="11"/>
          </p:nvPr>
        </p:nvSpPr>
        <p:spPr/>
        <p:txBody>
          <a:bodyPr/>
          <a:lstStyle/>
          <a:p>
            <a:pPr>
              <a:spcAft>
                <a:spcPts val="600"/>
              </a:spcAft>
              <a:buFont typeface="Arial" panose="020B0604020202020204" pitchFamily="34" charset="0"/>
              <a:buChar char="•"/>
            </a:pPr>
            <a:r>
              <a:rPr lang="en-US" sz="1800" dirty="0" smtClean="0"/>
              <a:t>Flexors and extensors move joints in the sagittal plane</a:t>
            </a:r>
          </a:p>
          <a:p>
            <a:pPr>
              <a:buFont typeface="Arial" panose="020B0604020202020204" pitchFamily="34" charset="0"/>
              <a:buChar char="•"/>
            </a:pPr>
            <a:r>
              <a:rPr lang="en-US" sz="1800" dirty="0" smtClean="0"/>
              <a:t>Abductors and adductors move joints in the frontal plane</a:t>
            </a:r>
          </a:p>
          <a:p>
            <a:pPr>
              <a:buFont typeface="Arial" panose="020B0604020202020204" pitchFamily="34" charset="0"/>
              <a:buChar char="•"/>
            </a:pPr>
            <a:r>
              <a:rPr lang="en-US" sz="1800" dirty="0" smtClean="0"/>
              <a:t>Medial and lateral rotators move joints in the horizontal plane</a:t>
            </a:r>
          </a:p>
          <a:p>
            <a:pPr>
              <a:buFont typeface="Arial" panose="020B0604020202020204" pitchFamily="34" charset="0"/>
              <a:buChar char="•"/>
            </a:pPr>
            <a:r>
              <a:rPr lang="en-US" sz="1800" dirty="0" smtClean="0"/>
              <a:t>Identify and sketch the muscles that move joints in each of these planes</a:t>
            </a:r>
          </a:p>
          <a:p>
            <a:pPr>
              <a:buFont typeface="Arial" panose="020B0604020202020204" pitchFamily="34" charset="0"/>
              <a:buChar char="•"/>
            </a:pPr>
            <a:r>
              <a:rPr lang="en-US" sz="1800" dirty="0" smtClean="0"/>
              <a:t>Create angle time diagrams of simple arm, leg and trunk movements</a:t>
            </a:r>
          </a:p>
          <a:p>
            <a:pPr>
              <a:buFont typeface="Arial" panose="020B0604020202020204" pitchFamily="34" charset="0"/>
              <a:buChar char="•"/>
            </a:pPr>
            <a:r>
              <a:rPr lang="en-US" sz="1800" dirty="0" smtClean="0"/>
              <a:t>These classifications of movement are convenient for anatomical description but most functional movements involve combinations.</a:t>
            </a:r>
          </a:p>
          <a:p>
            <a:pPr>
              <a:buFont typeface="Arial" panose="020B0604020202020204" pitchFamily="34" charset="0"/>
              <a:buChar char="•"/>
            </a:pPr>
            <a:r>
              <a:rPr lang="en-US" sz="1800" dirty="0" smtClean="0"/>
              <a:t>Create angle-angle time diagrams to describe some functional movements such as walking, throwing and eating with regard to combinations of flexion, extension, abduction, </a:t>
            </a:r>
            <a:r>
              <a:rPr lang="en-US" sz="1800" dirty="0" err="1" smtClean="0"/>
              <a:t>adduvtion</a:t>
            </a:r>
            <a:r>
              <a:rPr lang="en-US" sz="1800" dirty="0" smtClean="0"/>
              <a:t>, medial and lateral rotation.</a:t>
            </a:r>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p:txBody>
      </p:sp>
    </p:spTree>
    <p:extLst>
      <p:ext uri="{BB962C8B-B14F-4D97-AF65-F5344CB8AC3E}">
        <p14:creationId xmlns:p14="http://schemas.microsoft.com/office/powerpoint/2010/main" xmlns="" val="327768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Circulation and Respiration</a:t>
            </a:r>
            <a:endParaRPr lang="en-US" dirty="0"/>
          </a:p>
        </p:txBody>
      </p:sp>
      <p:sp>
        <p:nvSpPr>
          <p:cNvPr id="3" name="Text Placeholder 2"/>
          <p:cNvSpPr>
            <a:spLocks noGrp="1"/>
          </p:cNvSpPr>
          <p:nvPr>
            <p:ph type="body" sz="quarter" idx="11"/>
          </p:nvPr>
        </p:nvSpPr>
        <p:spPr/>
        <p:txBody>
          <a:bodyPr>
            <a:normAutofit fontScale="70000" lnSpcReduction="20000"/>
          </a:bodyPr>
          <a:lstStyle/>
          <a:p>
            <a:pPr>
              <a:spcAft>
                <a:spcPts val="600"/>
              </a:spcAft>
              <a:buFont typeface="Arial" panose="020B0604020202020204" pitchFamily="34" charset="0"/>
              <a:buChar char="•"/>
            </a:pPr>
            <a:r>
              <a:rPr lang="en-US" dirty="0" smtClean="0"/>
              <a:t>The circulatory system carries food and oxygen to the muscles (and other organs) and removes carbon dioxide and heat (by cutaneous circulation)</a:t>
            </a:r>
          </a:p>
          <a:p>
            <a:pPr>
              <a:spcAft>
                <a:spcPts val="600"/>
              </a:spcAft>
              <a:buFont typeface="Arial" panose="020B0604020202020204" pitchFamily="34" charset="0"/>
              <a:buChar char="•"/>
            </a:pPr>
            <a:r>
              <a:rPr lang="en-US" dirty="0" smtClean="0"/>
              <a:t>Make a sketch of the four chambers of the heart - right and left ventricles and right and left auricles; indicate the valves and direction of blood flow</a:t>
            </a:r>
          </a:p>
          <a:p>
            <a:pPr>
              <a:spcAft>
                <a:spcPts val="600"/>
              </a:spcAft>
              <a:buFont typeface="Arial" panose="020B0604020202020204" pitchFamily="34" charset="0"/>
              <a:buChar char="•"/>
            </a:pPr>
            <a:r>
              <a:rPr lang="en-US" dirty="0" smtClean="0"/>
              <a:t>Make a labeled sketch of the circulatory system with arteries carrying oxygenated blood from the heart to all parts of the body, including muscles, skin, abdomen and head and veins carrying the deoxygenated blood back to the heart.</a:t>
            </a:r>
          </a:p>
          <a:p>
            <a:pPr>
              <a:spcAft>
                <a:spcPts val="600"/>
              </a:spcAft>
              <a:buFont typeface="Arial" panose="020B0604020202020204" pitchFamily="34" charset="0"/>
              <a:buChar char="•"/>
            </a:pPr>
            <a:r>
              <a:rPr lang="en-US" dirty="0" smtClean="0"/>
              <a:t>Add in a sketch of the blood flow to and from the lungs</a:t>
            </a:r>
          </a:p>
          <a:p>
            <a:pPr>
              <a:spcAft>
                <a:spcPts val="600"/>
              </a:spcAft>
              <a:buFont typeface="Arial" panose="020B0604020202020204" pitchFamily="34" charset="0"/>
              <a:buChar char="•"/>
            </a:pPr>
            <a:r>
              <a:rPr lang="en-US" dirty="0" smtClean="0"/>
              <a:t>Palpate some arteries in your arms, legs and neck</a:t>
            </a:r>
          </a:p>
          <a:p>
            <a:pPr>
              <a:spcAft>
                <a:spcPts val="600"/>
              </a:spcAft>
              <a:buFont typeface="Arial" panose="020B0604020202020204" pitchFamily="34" charset="0"/>
              <a:buChar char="•"/>
            </a:pPr>
            <a:r>
              <a:rPr lang="en-US" dirty="0" smtClean="0"/>
              <a:t>Observe and record your (and your partner's) resting heart and respiration rates</a:t>
            </a:r>
          </a:p>
          <a:p>
            <a:pPr>
              <a:spcAft>
                <a:spcPts val="600"/>
              </a:spcAft>
              <a:buFont typeface="Arial" panose="020B0604020202020204" pitchFamily="34" charset="0"/>
              <a:buChar char="•"/>
            </a:pPr>
            <a:r>
              <a:rPr lang="en-US" dirty="0" smtClean="0"/>
              <a:t>Stand up and down quickly ten times and record your heart and respiration rate.</a:t>
            </a:r>
          </a:p>
          <a:p>
            <a:pPr>
              <a:spcAft>
                <a:spcPts val="600"/>
              </a:spcAft>
              <a:buFont typeface="Arial" panose="020B0604020202020204" pitchFamily="34" charset="0"/>
              <a:buChar char="•"/>
            </a:pPr>
            <a:r>
              <a:rPr lang="en-US" dirty="0" smtClean="0"/>
              <a:t>Discuss the mechanical components of body temperature control</a:t>
            </a:r>
            <a:endParaRPr lang="en-US" dirty="0"/>
          </a:p>
        </p:txBody>
      </p:sp>
    </p:spTree>
    <p:extLst>
      <p:ext uri="{BB962C8B-B14F-4D97-AF65-F5344CB8AC3E}">
        <p14:creationId xmlns:p14="http://schemas.microsoft.com/office/powerpoint/2010/main" xmlns="" val="65644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System</a:t>
            </a:r>
            <a:endParaRPr lang="en-US" dirty="0"/>
          </a:p>
        </p:txBody>
      </p:sp>
      <p:sp>
        <p:nvSpPr>
          <p:cNvPr id="3" name="Text Placeholder 2"/>
          <p:cNvSpPr>
            <a:spLocks noGrp="1"/>
          </p:cNvSpPr>
          <p:nvPr>
            <p:ph type="body" sz="quarter" idx="11"/>
          </p:nvPr>
        </p:nvSpPr>
        <p:spPr/>
        <p:txBody>
          <a:bodyPr>
            <a:normAutofit fontScale="70000" lnSpcReduction="20000"/>
          </a:bodyPr>
          <a:lstStyle/>
          <a:p>
            <a:pPr>
              <a:spcAft>
                <a:spcPts val="600"/>
              </a:spcAft>
              <a:buFont typeface="Arial" panose="020B0604020202020204" pitchFamily="34" charset="0"/>
              <a:buChar char="•"/>
            </a:pPr>
            <a:r>
              <a:rPr lang="en-US" dirty="0" smtClean="0"/>
              <a:t>A voluntary movement is controlled by a signal from your brain (motor cortex), through your spinal chord and via the (efferent) motor nerves to your muscles</a:t>
            </a:r>
          </a:p>
          <a:p>
            <a:pPr>
              <a:spcAft>
                <a:spcPts val="600"/>
              </a:spcAft>
              <a:buFont typeface="Arial" panose="020B0604020202020204" pitchFamily="34" charset="0"/>
              <a:buChar char="•"/>
            </a:pPr>
            <a:r>
              <a:rPr lang="en-US" dirty="0" smtClean="0"/>
              <a:t>These movements are controlled by coordinating signals from other parts of your brain such as your cerebellum</a:t>
            </a:r>
          </a:p>
          <a:p>
            <a:pPr>
              <a:spcAft>
                <a:spcPts val="600"/>
              </a:spcAft>
              <a:buFont typeface="Arial" panose="020B0604020202020204" pitchFamily="34" charset="0"/>
              <a:buChar char="•"/>
            </a:pPr>
            <a:r>
              <a:rPr lang="en-US" dirty="0" smtClean="0"/>
              <a:t>When a muscle contracts the opposing muscle receives a signal to relax (reciprocal inhibition)</a:t>
            </a:r>
          </a:p>
          <a:p>
            <a:pPr>
              <a:spcAft>
                <a:spcPts val="600"/>
              </a:spcAft>
              <a:buFont typeface="Arial" panose="020B0604020202020204" pitchFamily="34" charset="0"/>
              <a:buChar char="•"/>
            </a:pPr>
            <a:r>
              <a:rPr lang="en-US" dirty="0" smtClean="0"/>
              <a:t>Sensory mechanisms such as your eyes, ears, skin sensors and muscle stretch sensors send information back to your brain through the cranial nerves and afferent spinal pathways</a:t>
            </a:r>
          </a:p>
          <a:p>
            <a:pPr>
              <a:spcAft>
                <a:spcPts val="600"/>
              </a:spcAft>
              <a:buFont typeface="Arial" panose="020B0604020202020204" pitchFamily="34" charset="0"/>
              <a:buChar char="•"/>
            </a:pPr>
            <a:r>
              <a:rPr lang="en-US" dirty="0" smtClean="0"/>
              <a:t>Cross your legs and tap the tendon just below your knee cap; observe a simple spinal reflex action which does not require control from the brain; these short circuit spinal connections enable very fast control of muscle action and are important in helping to control functional movements initiated by conscious and subcortical brain activity.</a:t>
            </a:r>
          </a:p>
          <a:p>
            <a:pPr>
              <a:spcAft>
                <a:spcPts val="600"/>
              </a:spcAft>
              <a:buFont typeface="Arial" panose="020B0604020202020204" pitchFamily="34" charset="0"/>
              <a:buChar char="•"/>
            </a:pPr>
            <a:r>
              <a:rPr lang="en-US" dirty="0" smtClean="0"/>
              <a:t>Discuss and describe with sketches the nervous control of walking and writing</a:t>
            </a:r>
            <a:endParaRPr lang="en-US" dirty="0"/>
          </a:p>
        </p:txBody>
      </p:sp>
    </p:spTree>
    <p:extLst>
      <p:ext uri="{BB962C8B-B14F-4D97-AF65-F5344CB8AC3E}">
        <p14:creationId xmlns:p14="http://schemas.microsoft.com/office/powerpoint/2010/main" xmlns="" val="294050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a:t>
            </a:r>
            <a:endParaRPr lang="en-US" dirty="0"/>
          </a:p>
        </p:txBody>
      </p:sp>
      <p:sp>
        <p:nvSpPr>
          <p:cNvPr id="3" name="Text Placeholder 2"/>
          <p:cNvSpPr>
            <a:spLocks noGrp="1"/>
          </p:cNvSpPr>
          <p:nvPr>
            <p:ph type="body" sz="quarter" idx="11"/>
          </p:nvPr>
        </p:nvSpPr>
        <p:spPr/>
        <p:txBody>
          <a:bodyPr>
            <a:normAutofit lnSpcReduction="10000"/>
          </a:bodyPr>
          <a:lstStyle/>
          <a:p>
            <a:pPr>
              <a:spcAft>
                <a:spcPts val="600"/>
              </a:spcAft>
              <a:buFont typeface="Arial" panose="020B0604020202020204" pitchFamily="34" charset="0"/>
              <a:buChar char="•"/>
            </a:pPr>
            <a:r>
              <a:rPr lang="en-US" dirty="0" smtClean="0"/>
              <a:t>Functional anatomy can be learned by moving, observing, palpating, discussing and sketching</a:t>
            </a:r>
          </a:p>
          <a:p>
            <a:pPr>
              <a:spcAft>
                <a:spcPts val="600"/>
              </a:spcAft>
              <a:buFont typeface="Arial" panose="020B0604020202020204" pitchFamily="34" charset="0"/>
              <a:buChar char="•"/>
            </a:pPr>
            <a:r>
              <a:rPr lang="en-US" dirty="0" smtClean="0"/>
              <a:t>Detailed drawings and descriptions of structural and functional anatomy are widely available on the Internet; use the technical terms in this module to search for images on the Internet.</a:t>
            </a:r>
          </a:p>
          <a:p>
            <a:pPr>
              <a:spcAft>
                <a:spcPts val="600"/>
              </a:spcAft>
              <a:buFont typeface="Arial" panose="020B0604020202020204" pitchFamily="34" charset="0"/>
              <a:buChar char="•"/>
            </a:pPr>
            <a:r>
              <a:rPr lang="en-US" dirty="0" smtClean="0"/>
              <a:t>Physical ergonomics is concerned with the successful accomplishment of physical tasks and the failures caused by inefficiencies of and damage to these anatomical structures</a:t>
            </a:r>
          </a:p>
          <a:p>
            <a:pPr>
              <a:spcAft>
                <a:spcPts val="600"/>
              </a:spcAft>
              <a:buFont typeface="Arial" panose="020B0604020202020204" pitchFamily="34" charset="0"/>
              <a:buChar char="•"/>
            </a:pPr>
            <a:r>
              <a:rPr lang="en-US" dirty="0" smtClean="0"/>
              <a:t>ODD - Observe, discuss, draw</a:t>
            </a:r>
          </a:p>
          <a:p>
            <a:pPr>
              <a:buFont typeface="Arial" panose="020B0604020202020204" pitchFamily="34" charset="0"/>
              <a:buChar char="•"/>
            </a:pPr>
            <a:endParaRPr lang="en-US" dirty="0"/>
          </a:p>
        </p:txBody>
      </p:sp>
    </p:spTree>
    <p:extLst>
      <p:ext uri="{BB962C8B-B14F-4D97-AF65-F5344CB8AC3E}">
        <p14:creationId xmlns:p14="http://schemas.microsoft.com/office/powerpoint/2010/main" xmlns="" val="40403071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1047</Words>
  <Application>Microsoft Office PowerPoint</Application>
  <PresentationFormat>On-screen Show (4:3)</PresentationFormat>
  <Paragraphs>71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Train The Trainer OH Master Class For Ergonomics:  Anatomical Structures and Functions  Professor Brian Peacock </vt:lpstr>
      <vt:lpstr>Structural Anatomy</vt:lpstr>
      <vt:lpstr>Bones</vt:lpstr>
      <vt:lpstr>Joints and Ligaments</vt:lpstr>
      <vt:lpstr>Muscles and Tendons</vt:lpstr>
      <vt:lpstr>Functional Movements</vt:lpstr>
      <vt:lpstr>Circulation and Respiration</vt:lpstr>
      <vt:lpstr>Nervous System</vt:lpstr>
      <vt:lpstr>Reflections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105</cp:revision>
  <dcterms:created xsi:type="dcterms:W3CDTF">2012-01-26T10:45:43Z</dcterms:created>
  <dcterms:modified xsi:type="dcterms:W3CDTF">2013-11-04T04:03:10Z</dcterms:modified>
</cp:coreProperties>
</file>