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</p:sldMasterIdLst>
  <p:notesMasterIdLst>
    <p:notesMasterId r:id="rId41"/>
  </p:notesMasterIdLst>
  <p:handoutMasterIdLst>
    <p:handoutMasterId r:id="rId42"/>
  </p:handoutMasterIdLst>
  <p:sldIdLst>
    <p:sldId id="256" r:id="rId3"/>
    <p:sldId id="274" r:id="rId4"/>
    <p:sldId id="258" r:id="rId5"/>
    <p:sldId id="299" r:id="rId6"/>
    <p:sldId id="275" r:id="rId7"/>
    <p:sldId id="291" r:id="rId8"/>
    <p:sldId id="292" r:id="rId9"/>
    <p:sldId id="276" r:id="rId10"/>
    <p:sldId id="273" r:id="rId11"/>
    <p:sldId id="302" r:id="rId12"/>
    <p:sldId id="269" r:id="rId13"/>
    <p:sldId id="301" r:id="rId14"/>
    <p:sldId id="268" r:id="rId15"/>
    <p:sldId id="262" r:id="rId16"/>
    <p:sldId id="280" r:id="rId17"/>
    <p:sldId id="277" r:id="rId18"/>
    <p:sldId id="257" r:id="rId19"/>
    <p:sldId id="300" r:id="rId20"/>
    <p:sldId id="270" r:id="rId21"/>
    <p:sldId id="272" r:id="rId22"/>
    <p:sldId id="271" r:id="rId23"/>
    <p:sldId id="281" r:id="rId24"/>
    <p:sldId id="294" r:id="rId25"/>
    <p:sldId id="290" r:id="rId26"/>
    <p:sldId id="260" r:id="rId27"/>
    <p:sldId id="264" r:id="rId28"/>
    <p:sldId id="266" r:id="rId29"/>
    <p:sldId id="282" r:id="rId30"/>
    <p:sldId id="261" r:id="rId31"/>
    <p:sldId id="286" r:id="rId32"/>
    <p:sldId id="284" r:id="rId33"/>
    <p:sldId id="279" r:id="rId34"/>
    <p:sldId id="285" r:id="rId35"/>
    <p:sldId id="296" r:id="rId36"/>
    <p:sldId id="283" r:id="rId37"/>
    <p:sldId id="298" r:id="rId38"/>
    <p:sldId id="295" r:id="rId39"/>
    <p:sldId id="297" r:id="rId40"/>
  </p:sldIdLst>
  <p:sldSz cx="9144000" cy="6858000" type="screen4x3"/>
  <p:notesSz cx="6858000" cy="9144000"/>
  <p:custDataLst>
    <p:tags r:id="rId4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7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D437E4-2389-4AB7-93A4-BE05A21EC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730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85A519-334E-41F8-9EED-E666EBF3E7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140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E66B9-29AE-4CB6-8226-C3C236358F6D}" type="slidenum">
              <a:rPr lang="en-US"/>
              <a:pPr/>
              <a:t>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3E447-266D-4CAC-BB95-C518D844A97E}" type="slidenum">
              <a:rPr lang="en-US"/>
              <a:pPr/>
              <a:t>10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E9BDF-6577-4D53-944A-3E5729C1FD4F}" type="slidenum">
              <a:rPr lang="en-US"/>
              <a:pPr/>
              <a:t>11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12BFF3-65F6-4881-8364-C811C2D18FFD}" type="slidenum">
              <a:rPr lang="en-US"/>
              <a:pPr/>
              <a:t>12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7E89-497A-40A1-898B-43CE8715F217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5D068-07D2-4182-B7CD-7F74869A30E6}" type="slidenum">
              <a:rPr lang="en-US"/>
              <a:pPr/>
              <a:t>14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9DC75-C196-46C2-9D03-14549A30286F}" type="slidenum">
              <a:rPr lang="en-US"/>
              <a:pPr/>
              <a:t>15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00199-81C0-4752-B6AB-582BFFF40AEC}" type="slidenum">
              <a:rPr lang="en-US"/>
              <a:pPr/>
              <a:t>16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B16924-BB01-4887-89CE-6E1DB08392F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D0F9C-EDBE-44A5-9141-B1EF64DEDE3F}" type="slidenum">
              <a:rPr lang="en-US"/>
              <a:pPr/>
              <a:t>18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B4D9E-36ED-4049-8FC5-F77FC15D0E8B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D78FA-495C-4A72-A5E4-3C8512A654B5}" type="slidenum">
              <a:rPr lang="en-US"/>
              <a:pPr/>
              <a:t>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47385-8126-4C4A-AA73-0FD8F4AC8829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1A2B1-C9BA-4961-9C6F-41419D1F31BA}" type="slidenum">
              <a:rPr lang="en-US"/>
              <a:pPr/>
              <a:t>21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68568-0172-4703-A4FE-27C388EF4FC5}" type="slidenum">
              <a:rPr lang="en-US"/>
              <a:pPr/>
              <a:t>22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B004FC-956B-40C4-A081-CF52A7777FE1}" type="slidenum">
              <a:rPr lang="en-US"/>
              <a:pPr/>
              <a:t>23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31A93-0DDF-48AA-8763-7EFFF293E53F}" type="slidenum">
              <a:rPr lang="en-US"/>
              <a:pPr/>
              <a:t>24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3C6271-CB6F-449E-A60D-140E8A85423B}" type="slidenum">
              <a:rPr lang="en-US"/>
              <a:pPr/>
              <a:t>25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E2211-BEE7-42E7-89E7-64743BB72DD0}" type="slidenum">
              <a:rPr lang="en-US"/>
              <a:pPr/>
              <a:t>26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FCFCC6-6F03-467F-BE3F-4131953BDA14}" type="slidenum">
              <a:rPr lang="en-US"/>
              <a:pPr/>
              <a:t>27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AF8BA-BBCF-4723-8CBD-05BA0E245238}" type="slidenum">
              <a:rPr lang="en-US"/>
              <a:pPr/>
              <a:t>28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155EC-AA93-40A9-A58D-003879BC4A6C}" type="slidenum">
              <a:rPr lang="en-US"/>
              <a:pPr/>
              <a:t>29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0A211-C07F-4EED-B5B0-31DB7825AD8E}" type="slidenum">
              <a:rPr lang="en-US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096F2-2AB5-4B72-AAD1-435F50897AF7}" type="slidenum">
              <a:rPr lang="en-US"/>
              <a:pPr/>
              <a:t>30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8761C-5FC7-4C07-B834-897B4F2D0D95}" type="slidenum">
              <a:rPr lang="en-US"/>
              <a:pPr/>
              <a:t>31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F4CA3-64FE-4209-AC2B-F1F59FC4A30E}" type="slidenum">
              <a:rPr lang="en-US"/>
              <a:pPr/>
              <a:t>32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610F0-7F59-4320-BD56-73B759EC4DD2}" type="slidenum">
              <a:rPr lang="en-US"/>
              <a:pPr/>
              <a:t>33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681D4-5854-48C4-9166-6A82B44CFF0E}" type="slidenum">
              <a:rPr lang="en-US"/>
              <a:pPr/>
              <a:t>34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0233E-1BAA-4684-81F8-1779D40185AD}" type="slidenum">
              <a:rPr lang="en-US"/>
              <a:pPr/>
              <a:t>35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191A4-0122-443A-91BF-1502D2AFFA3B}" type="slidenum">
              <a:rPr lang="en-US"/>
              <a:pPr/>
              <a:t>36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5D06E-9813-4E26-AF91-E7A30B03FC79}" type="slidenum">
              <a:rPr lang="en-US"/>
              <a:pPr/>
              <a:t>37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BFE5E-69DC-4BFF-B615-4971A8F132C1}" type="slidenum">
              <a:rPr lang="en-US"/>
              <a:pPr/>
              <a:t>38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498A8-459A-41E6-8EF5-8E6A50F2CFF4}" type="slidenum">
              <a:rPr lang="en-US"/>
              <a:pPr/>
              <a:t>4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97EE49-A858-4FFF-BDF0-2CF4353C9288}" type="slidenum">
              <a:rPr lang="en-US"/>
              <a:pPr/>
              <a:t>5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94BD1-2D58-4F61-B28A-FA6644B1C229}" type="slidenum">
              <a:rPr lang="en-US"/>
              <a:pPr/>
              <a:t>6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554D9-B92C-4ED4-83A0-D04FCFC3DBAB}" type="slidenum">
              <a:rPr lang="en-US"/>
              <a:pPr/>
              <a:t>7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04623-0BBB-4A34-BB21-37E14427F12B}" type="slidenum">
              <a:rPr lang="en-US"/>
              <a:pPr/>
              <a:t>8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3F98F-B785-47C6-BBEC-91B48CDC3901}" type="slidenum">
              <a:rPr lang="en-US"/>
              <a:pPr/>
              <a:t>9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32004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4CE8-F5A2-4F48-91AE-E762D19BF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6C39-1956-4AD7-B7F2-01A04C16C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82FA413-F24F-4F1A-9B52-7BEBBC790B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0D75-CD5E-4F9C-917C-D4CE0F1B5B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32004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7AC29A-1B0F-4928-82D7-81C69E887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32004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CFD8-8EBD-491F-B7AB-2B11A39772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32004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8C9F5-ACAB-4CA4-B534-DDDD19E25D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3"/>
          </p:nvPr>
        </p:nvSpPr>
        <p:spPr>
          <a:xfrm>
            <a:off x="914400" y="6324600"/>
            <a:ext cx="32004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2786-C46F-4E5B-B4A5-E3A21A0B8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77C8-C7E4-48EE-AA0C-DE8DD7E87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4D2F-2538-4143-B328-C1FD8709F7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D4F35A8-71E4-4180-A36E-D68D778C85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0" y="0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F1288C5-39B9-46A0-8EE6-75067A9AA8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32004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Excel_97-2003_Worksheet2.xls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2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772400" cy="147002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A Discounting Model for Task Design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09600" y="3429000"/>
            <a:ext cx="777875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Brian Peacock 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for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 smtClean="0">
                <a:solidFill>
                  <a:schemeClr val="tx2"/>
                </a:solidFill>
                <a:latin typeface="+mn-lt"/>
              </a:rPr>
              <a:t>Pitney Bowes </a:t>
            </a:r>
            <a:r>
              <a:rPr lang="en-US" sz="2600" dirty="0" err="1" smtClean="0">
                <a:solidFill>
                  <a:schemeClr val="tx2"/>
                </a:solidFill>
                <a:latin typeface="+mn-lt"/>
              </a:rPr>
              <a:t>Inc</a:t>
            </a:r>
            <a:endParaRPr lang="en-US" sz="2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Also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/>
          <a:lstStyle/>
          <a:p>
            <a:r>
              <a:rPr lang="en-US" dirty="0"/>
              <a:t>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= .65</a:t>
            </a:r>
          </a:p>
          <a:p>
            <a:r>
              <a:rPr lang="en-US" dirty="0"/>
              <a:t>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= .59</a:t>
            </a:r>
          </a:p>
          <a:p>
            <a:r>
              <a:rPr lang="en-US" dirty="0"/>
              <a:t>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= .53</a:t>
            </a:r>
          </a:p>
          <a:p>
            <a:r>
              <a:rPr lang="en-US" dirty="0"/>
              <a:t>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.1 = .05</a:t>
            </a:r>
          </a:p>
          <a:p>
            <a:endParaRPr lang="en-US" dirty="0"/>
          </a:p>
          <a:p>
            <a:r>
              <a:rPr lang="en-US" dirty="0"/>
              <a:t>And so on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Work Standards and Task Planning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609600" y="18288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/>
              <a:t>Work standards</a:t>
            </a:r>
            <a:r>
              <a:rPr lang="en-US" sz="2800" dirty="0"/>
              <a:t> developers and </a:t>
            </a:r>
            <a:r>
              <a:rPr lang="en-US" sz="2800" b="1" dirty="0"/>
              <a:t>task designers</a:t>
            </a:r>
            <a:r>
              <a:rPr lang="en-US" sz="2800" dirty="0"/>
              <a:t> are </a:t>
            </a:r>
            <a:r>
              <a:rPr lang="en-US" sz="2800" b="1" dirty="0"/>
              <a:t>not interested in Percentiles</a:t>
            </a:r>
            <a:r>
              <a:rPr lang="en-US" sz="2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but they are interested in </a:t>
            </a:r>
            <a:r>
              <a:rPr lang="en-US" sz="2400" b="1" dirty="0"/>
              <a:t>Productivity</a:t>
            </a:r>
            <a:r>
              <a:rPr lang="en-US" sz="2400" dirty="0"/>
              <a:t> and how many people it takes to deliver a product or service, </a:t>
            </a:r>
            <a:r>
              <a:rPr lang="en-US" i="1" dirty="0"/>
              <a:t>with the always present quality, health and safety constraints</a:t>
            </a:r>
            <a:r>
              <a:rPr lang="en-US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Ergonomists are obsessed by percentiles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b="1" dirty="0"/>
              <a:t>Work standards development and task planning</a:t>
            </a:r>
            <a:r>
              <a:rPr lang="en-US" sz="2800" dirty="0"/>
              <a:t> can benefit from the a discounting approach that uses </a:t>
            </a:r>
            <a:r>
              <a:rPr lang="en-US" sz="2800" b="1" dirty="0"/>
              <a:t>Percentages</a:t>
            </a:r>
            <a:r>
              <a:rPr lang="en-US" sz="2800" dirty="0"/>
              <a:t> to describe those factors that detract from ideal performance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524000"/>
            <a:ext cx="7391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Speed Accuracy Tradeoff</a:t>
            </a:r>
          </a:p>
        </p:txBody>
      </p:sp>
      <p:sp>
        <p:nvSpPr>
          <p:cNvPr id="136196" name="Line 4"/>
          <p:cNvSpPr>
            <a:spLocks noChangeShapeType="1"/>
          </p:cNvSpPr>
          <p:nvPr/>
        </p:nvSpPr>
        <p:spPr bwMode="auto">
          <a:xfrm>
            <a:off x="2057400" y="2438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197" name="Line 5"/>
          <p:cNvSpPr>
            <a:spLocks noChangeShapeType="1"/>
          </p:cNvSpPr>
          <p:nvPr/>
        </p:nvSpPr>
        <p:spPr bwMode="auto">
          <a:xfrm>
            <a:off x="2057400" y="5257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1143000" y="2895600"/>
            <a:ext cx="457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Speed</a:t>
            </a: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3429000" y="5413375"/>
            <a:ext cx="143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Accuracy</a:t>
            </a:r>
          </a:p>
        </p:txBody>
      </p:sp>
      <p:sp>
        <p:nvSpPr>
          <p:cNvPr id="136200" name="Freeform 8"/>
          <p:cNvSpPr>
            <a:spLocks/>
          </p:cNvSpPr>
          <p:nvPr/>
        </p:nvSpPr>
        <p:spPr bwMode="auto">
          <a:xfrm>
            <a:off x="2057400" y="2667000"/>
            <a:ext cx="4800600" cy="259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96"/>
              </a:cxn>
              <a:cxn ang="0">
                <a:pos x="1104" y="576"/>
              </a:cxn>
              <a:cxn ang="0">
                <a:pos x="1632" y="1632"/>
              </a:cxn>
            </a:cxnLst>
            <a:rect l="0" t="0" r="r" b="b"/>
            <a:pathLst>
              <a:path w="1632" h="1632">
                <a:moveTo>
                  <a:pt x="0" y="0"/>
                </a:moveTo>
                <a:cubicBezTo>
                  <a:pt x="172" y="0"/>
                  <a:pt x="344" y="0"/>
                  <a:pt x="528" y="96"/>
                </a:cubicBezTo>
                <a:cubicBezTo>
                  <a:pt x="712" y="192"/>
                  <a:pt x="920" y="320"/>
                  <a:pt x="1104" y="576"/>
                </a:cubicBezTo>
                <a:cubicBezTo>
                  <a:pt x="1288" y="832"/>
                  <a:pt x="1460" y="1232"/>
                  <a:pt x="1632" y="1632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01" name="AutoShape 9"/>
          <p:cNvSpPr>
            <a:spLocks noChangeArrowheads="1"/>
          </p:cNvSpPr>
          <p:nvPr/>
        </p:nvSpPr>
        <p:spPr bwMode="auto">
          <a:xfrm>
            <a:off x="1752600" y="1828800"/>
            <a:ext cx="3048000" cy="457200"/>
          </a:xfrm>
          <a:prstGeom prst="wedgeEllipseCallout">
            <a:avLst>
              <a:gd name="adj1" fmla="val -55259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Labor</a:t>
            </a:r>
          </a:p>
        </p:txBody>
      </p:sp>
      <p:sp>
        <p:nvSpPr>
          <p:cNvPr id="136202" name="AutoShape 10"/>
          <p:cNvSpPr>
            <a:spLocks noChangeArrowheads="1"/>
          </p:cNvSpPr>
          <p:nvPr/>
        </p:nvSpPr>
        <p:spPr bwMode="auto">
          <a:xfrm>
            <a:off x="7086600" y="2667000"/>
            <a:ext cx="1828800" cy="1752600"/>
          </a:xfrm>
          <a:prstGeom prst="wedgeEllipseCallout">
            <a:avLst>
              <a:gd name="adj1" fmla="val -189583"/>
              <a:gd name="adj2" fmla="val 1160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Task</a:t>
            </a:r>
          </a:p>
          <a:p>
            <a:pPr algn="ctr"/>
            <a:r>
              <a:rPr lang="en-US"/>
              <a:t>Difficulty</a:t>
            </a:r>
          </a:p>
          <a:p>
            <a:pPr algn="ctr"/>
            <a:endParaRPr lang="en-US"/>
          </a:p>
          <a:p>
            <a:pPr algn="ctr"/>
            <a:r>
              <a:rPr lang="en-US"/>
              <a:t>Constraints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Percentages and Percentiles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447800"/>
            <a:ext cx="8153400" cy="1676400"/>
          </a:xfrm>
        </p:spPr>
        <p:txBody>
          <a:bodyPr/>
          <a:lstStyle/>
          <a:p>
            <a:r>
              <a:rPr lang="en-US" dirty="0"/>
              <a:t>In the context of Ergonomics</a:t>
            </a:r>
          </a:p>
          <a:p>
            <a:pPr lvl="1"/>
            <a:r>
              <a:rPr lang="en-US" b="1" dirty="0"/>
              <a:t>Percentiles</a:t>
            </a:r>
            <a:r>
              <a:rPr lang="en-US" dirty="0"/>
              <a:t> are about </a:t>
            </a:r>
            <a:r>
              <a:rPr lang="en-US" b="1" dirty="0"/>
              <a:t>People</a:t>
            </a:r>
          </a:p>
          <a:p>
            <a:pPr lvl="1"/>
            <a:r>
              <a:rPr lang="en-US" b="1" dirty="0"/>
              <a:t>Percentages</a:t>
            </a:r>
            <a:r>
              <a:rPr lang="en-US" dirty="0"/>
              <a:t> are about </a:t>
            </a:r>
            <a:r>
              <a:rPr lang="en-US" b="1" dirty="0"/>
              <a:t>Work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572000" y="3048000"/>
            <a:ext cx="4243388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/>
              <a:t>Percentages</a:t>
            </a:r>
          </a:p>
          <a:p>
            <a:pPr lvl="1" algn="ctr"/>
            <a:r>
              <a:rPr lang="en-US" sz="2400"/>
              <a:t>If I work half as fast as the person next door then I will take twice as long to finish the job</a:t>
            </a:r>
          </a:p>
          <a:p>
            <a:pPr lvl="1" algn="ctr"/>
            <a:r>
              <a:rPr lang="en-US" sz="2400"/>
              <a:t>My productivity is 50% of the “standard”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09600" y="3048000"/>
            <a:ext cx="3733800" cy="335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/>
              <a:t>Percentiles</a:t>
            </a:r>
          </a:p>
          <a:p>
            <a:pPr lvl="1" algn="ctr"/>
            <a:r>
              <a:rPr lang="en-US" sz="2400"/>
              <a:t>If 95% of the people in a group (sample, population) are taller, stronger or faster than me then I am classed as a 5th Percentile</a:t>
            </a:r>
          </a:p>
          <a:p>
            <a:pPr algn="ctr">
              <a:spcBef>
                <a:spcPct val="50000"/>
              </a:spcBef>
            </a:pPr>
            <a:endParaRPr lang="en-US" sz="2800"/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13716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b="1"/>
              <a:t>The Normal Distribution</a:t>
            </a:r>
          </a:p>
        </p:txBody>
      </p:sp>
      <p:pic>
        <p:nvPicPr>
          <p:cNvPr id="23559" name="Picture 7" descr="image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295400"/>
            <a:ext cx="6705600" cy="3473450"/>
          </a:xfrm>
          <a:noFill/>
          <a:ln/>
        </p:spPr>
      </p:pic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066800" y="5105400"/>
            <a:ext cx="7391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68% of a Normal Population is between +/- 1 Standard Deviation</a:t>
            </a:r>
          </a:p>
          <a:p>
            <a:pPr>
              <a:spcBef>
                <a:spcPct val="50000"/>
              </a:spcBef>
            </a:pPr>
            <a:r>
              <a:rPr lang="en-US"/>
              <a:t>95% of a Normal Population is between +/- 2 Standard Deviations</a:t>
            </a:r>
          </a:p>
          <a:p>
            <a:pPr>
              <a:spcBef>
                <a:spcPct val="50000"/>
              </a:spcBef>
            </a:pPr>
            <a:r>
              <a:rPr lang="en-US"/>
              <a:t>99% of a Normal Population is between +/- 3 Standard Deviations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553200" y="1219200"/>
            <a:ext cx="2133600" cy="457200"/>
          </a:xfrm>
          <a:prstGeom prst="wedgeEllipseCallout">
            <a:avLst>
              <a:gd name="adj1" fmla="val -43750"/>
              <a:gd name="adj2" fmla="val 1899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Percentiles</a:t>
            </a: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7010400" y="4648200"/>
            <a:ext cx="2133600" cy="457200"/>
          </a:xfrm>
          <a:prstGeom prst="wedgeEllipseCallout">
            <a:avLst>
              <a:gd name="adj1" fmla="val -88468"/>
              <a:gd name="adj2" fmla="val -493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Performance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Problems with Percentiles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798637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The sacred cow of the ergonomics profession is the </a:t>
            </a:r>
            <a:r>
              <a:rPr lang="en-US" sz="2400" b="1" dirty="0"/>
              <a:t>5</a:t>
            </a:r>
            <a:r>
              <a:rPr lang="en-US" sz="2400" b="1" baseline="30000" dirty="0"/>
              <a:t>th</a:t>
            </a:r>
            <a:r>
              <a:rPr lang="en-US" sz="2400" b="1" dirty="0"/>
              <a:t> (95</a:t>
            </a:r>
            <a:r>
              <a:rPr lang="en-US" sz="2400" b="1" baseline="30000" dirty="0"/>
              <a:t>th)</a:t>
            </a:r>
            <a:r>
              <a:rPr lang="en-US" sz="2400" b="1" dirty="0"/>
              <a:t> percentile.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This is only of value where there is data on the particular variable of interest, such as height, for the target population of interest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We have a lot of population data on population characteristics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There is usually very poor correlation between “percentiles” on different human characteristic or performance dimensions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But we have very little data on specific task performance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Similarly </a:t>
            </a:r>
            <a:r>
              <a:rPr lang="en-US" sz="2400" b="1" dirty="0"/>
              <a:t>“universal design”</a:t>
            </a:r>
            <a:r>
              <a:rPr lang="en-US" sz="2400" dirty="0"/>
              <a:t> is misleading – we should not attempt to design everything so that everybody can use it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Percentile values are </a:t>
            </a:r>
            <a:r>
              <a:rPr lang="en-US" sz="2400" b="1" dirty="0"/>
              <a:t>policy</a:t>
            </a:r>
            <a:r>
              <a:rPr lang="en-US" sz="2400" dirty="0"/>
              <a:t> statements which may sometimes be of use in design standards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Some Discounting Data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828800"/>
            <a:ext cx="82296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Manual materials handling</a:t>
            </a:r>
          </a:p>
          <a:p>
            <a:pPr>
              <a:lnSpc>
                <a:spcPct val="90000"/>
              </a:lnSpc>
            </a:pPr>
            <a:r>
              <a:rPr lang="en-US" dirty="0"/>
              <a:t>Age and gender </a:t>
            </a:r>
          </a:p>
          <a:p>
            <a:pPr>
              <a:lnSpc>
                <a:spcPct val="90000"/>
              </a:lnSpc>
            </a:pPr>
            <a:r>
              <a:rPr lang="en-US" dirty="0"/>
              <a:t>Clothing</a:t>
            </a:r>
          </a:p>
          <a:p>
            <a:pPr>
              <a:lnSpc>
                <a:spcPct val="90000"/>
              </a:lnSpc>
            </a:pPr>
            <a:r>
              <a:rPr lang="en-US" dirty="0"/>
              <a:t>Thermal environment</a:t>
            </a:r>
          </a:p>
          <a:p>
            <a:pPr>
              <a:lnSpc>
                <a:spcPct val="90000"/>
              </a:lnSpc>
            </a:pPr>
            <a:r>
              <a:rPr lang="en-US" dirty="0"/>
              <a:t>Endurance</a:t>
            </a:r>
          </a:p>
          <a:p>
            <a:pPr>
              <a:lnSpc>
                <a:spcPct val="90000"/>
              </a:lnSpc>
            </a:pPr>
            <a:r>
              <a:rPr lang="en-US" dirty="0"/>
              <a:t>Training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NIOSH Lift Equation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RWL = LC x HM x VM x DM x AM x FM x CM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8600" y="2667000"/>
            <a:ext cx="8686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The Recommended Weight Limit (RWL) for a particular task is obtained by multiplying the Load Constant (LC) by a series of multipliers (HM, VM, DM, AM, FM, CM) related to the characteristics of the task, that are all &gt;0 and &lt;=1</a:t>
            </a:r>
            <a:endParaRPr lang="en-US" sz="2400" b="1"/>
          </a:p>
          <a:p>
            <a:pPr algn="ctr">
              <a:spcBef>
                <a:spcPct val="50000"/>
              </a:spcBef>
            </a:pPr>
            <a:r>
              <a:rPr lang="en-US" sz="2800" i="1"/>
              <a:t>In other words, given the maximum load in ideal conditions, the recommended load is “</a:t>
            </a:r>
            <a:r>
              <a:rPr lang="en-US" sz="2800" b="1" i="1"/>
              <a:t>discounted</a:t>
            </a:r>
            <a:r>
              <a:rPr lang="en-US" sz="2800" i="1"/>
              <a:t>” as the conditions deviate from the ideal.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Productivity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1981200" y="2286000"/>
            <a:ext cx="5029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If you don’t design the task right the only solution is more labor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-152400" y="6248400"/>
            <a:ext cx="3962400" cy="457200"/>
          </a:xfrm>
        </p:spPr>
        <p:txBody>
          <a:bodyPr/>
          <a:lstStyle/>
          <a:p>
            <a:r>
              <a:rPr lang="en-US" dirty="0" smtClean="0"/>
              <a:t>© Brian Peacock Ergonomics (BPE) </a:t>
            </a:r>
            <a:r>
              <a:rPr lang="en-US" dirty="0" err="1" smtClean="0"/>
              <a:t>Pte</a:t>
            </a:r>
            <a:r>
              <a:rPr lang="en-US" dirty="0" smtClean="0"/>
              <a:t>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Spatial “Multipliers”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381000" y="1828800"/>
            <a:ext cx="84137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/>
              <a:t>			</a:t>
            </a:r>
            <a:r>
              <a:rPr lang="en-US" sz="2400" u="sng"/>
              <a:t>METRIC </a:t>
            </a:r>
            <a:r>
              <a:rPr lang="en-US" sz="2400"/>
              <a:t>		</a:t>
            </a:r>
            <a:r>
              <a:rPr lang="en-US" sz="2400" u="sng"/>
              <a:t>US </a:t>
            </a:r>
            <a:r>
              <a:rPr lang="en-US" sz="2400"/>
              <a:t>			</a:t>
            </a:r>
          </a:p>
          <a:p>
            <a:endParaRPr lang="en-US" sz="2400"/>
          </a:p>
          <a:p>
            <a:r>
              <a:rPr lang="en-US" sz="2400"/>
              <a:t>Load Constant 	23 kg 			51 LB </a:t>
            </a:r>
          </a:p>
          <a:p>
            <a:endParaRPr lang="en-US" sz="2400"/>
          </a:p>
          <a:p>
            <a:r>
              <a:rPr lang="en-US" sz="2400"/>
              <a:t>Horizontal 		(25/H) 		(10/H) </a:t>
            </a:r>
          </a:p>
          <a:p>
            <a:endParaRPr lang="en-US" sz="2400"/>
          </a:p>
          <a:p>
            <a:r>
              <a:rPr lang="en-US" sz="2400"/>
              <a:t>Vertical 		1-(.003 [V-75]) 	1-(.0075 [V-30])</a:t>
            </a:r>
          </a:p>
          <a:p>
            <a:endParaRPr lang="en-US" sz="2400"/>
          </a:p>
          <a:p>
            <a:r>
              <a:rPr lang="en-US" sz="2400"/>
              <a:t>Distance 		.82 + (4.5/D) 		.82 + (1.8/D) </a:t>
            </a:r>
          </a:p>
          <a:p>
            <a:endParaRPr lang="en-US" sz="2400"/>
          </a:p>
          <a:p>
            <a:r>
              <a:rPr lang="en-US" sz="2400"/>
              <a:t>Asymmetry 		1-(.0032A) 		1-(.0032A)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/>
              <a:t>Some People and Many Jobs are</a:t>
            </a:r>
            <a:r>
              <a:rPr lang="en-US" sz="4000"/>
              <a:t/>
            </a:r>
            <a:br>
              <a:rPr lang="en-US" sz="4000"/>
            </a:br>
            <a:r>
              <a:rPr lang="en-US" sz="4000" b="1"/>
              <a:t>Less Than Perfect</a:t>
            </a:r>
          </a:p>
        </p:txBody>
      </p:sp>
      <p:pic>
        <p:nvPicPr>
          <p:cNvPr id="62471" name="Picture 7" descr="j02856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600200"/>
            <a:ext cx="1706563" cy="1824038"/>
          </a:xfrm>
          <a:prstGeom prst="rect">
            <a:avLst/>
          </a:prstGeom>
          <a:noFill/>
        </p:spPr>
      </p:pic>
      <p:pic>
        <p:nvPicPr>
          <p:cNvPr id="62479" name="Picture 15" descr="j02938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828800"/>
            <a:ext cx="1738313" cy="1827213"/>
          </a:xfrm>
          <a:prstGeom prst="rect">
            <a:avLst/>
          </a:prstGeom>
          <a:noFill/>
        </p:spPr>
      </p:pic>
      <p:pic>
        <p:nvPicPr>
          <p:cNvPr id="62481" name="Picture 17" descr="j024069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5188" y="1952625"/>
            <a:ext cx="1825625" cy="1462088"/>
          </a:xfrm>
          <a:prstGeom prst="rect">
            <a:avLst/>
          </a:prstGeom>
          <a:noFill/>
        </p:spPr>
      </p:pic>
      <p:pic>
        <p:nvPicPr>
          <p:cNvPr id="62482" name="Picture 18" descr="j019954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4171950"/>
            <a:ext cx="1670050" cy="1793875"/>
          </a:xfrm>
          <a:prstGeom prst="rect">
            <a:avLst/>
          </a:prstGeom>
          <a:noFill/>
        </p:spPr>
      </p:pic>
      <p:pic>
        <p:nvPicPr>
          <p:cNvPr id="62483" name="Picture 19" descr="j019538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27200" y="4451350"/>
            <a:ext cx="1795463" cy="1833563"/>
          </a:xfrm>
          <a:prstGeom prst="rect">
            <a:avLst/>
          </a:prstGeom>
          <a:noFill/>
        </p:spPr>
      </p:pic>
      <p:pic>
        <p:nvPicPr>
          <p:cNvPr id="62484" name="Picture 20" descr="j009007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3962400"/>
            <a:ext cx="1339850" cy="1662113"/>
          </a:xfrm>
          <a:prstGeom prst="rect">
            <a:avLst/>
          </a:prstGeom>
          <a:noFill/>
        </p:spPr>
      </p:pic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86" name="Rectangle 16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b="1"/>
              <a:t>Typical Jobs</a:t>
            </a:r>
          </a:p>
        </p:txBody>
      </p:sp>
      <p:graphicFrame>
        <p:nvGraphicFramePr>
          <p:cNvPr id="56543" name="Group 223"/>
          <p:cNvGraphicFramePr>
            <a:graphicFrameLocks noGrp="1"/>
          </p:cNvGraphicFramePr>
          <p:nvPr>
            <p:ph type="tbl" idx="1"/>
          </p:nvPr>
        </p:nvGraphicFramePr>
        <p:xfrm>
          <a:off x="228600" y="990600"/>
          <a:ext cx="8229600" cy="4535488"/>
        </p:xfrm>
        <a:graphic>
          <a:graphicData uri="http://schemas.openxmlformats.org/drawingml/2006/table">
            <a:tbl>
              <a:tblPr/>
              <a:tblGrid>
                <a:gridCol w="2724150"/>
                <a:gridCol w="1376363"/>
                <a:gridCol w="1376362"/>
                <a:gridCol w="1376363"/>
                <a:gridCol w="1376362"/>
              </a:tblGrid>
              <a:tr h="752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Load Constant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51lbs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Horizontal (ins)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.50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.33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Vertical (ins)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.93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.78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Distance (ins)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.91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.87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Asymmetry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.90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.71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515" name="Text Box 195"/>
          <p:cNvSpPr txBox="1">
            <a:spLocks noChangeArrowheads="1"/>
          </p:cNvSpPr>
          <p:nvPr/>
        </p:nvSpPr>
        <p:spPr bwMode="auto">
          <a:xfrm>
            <a:off x="1676400" y="563880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 poor grip interface drops you to 0.9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-76200" y="6153150"/>
            <a:ext cx="4038600" cy="476250"/>
          </a:xfrm>
        </p:spPr>
        <p:txBody>
          <a:bodyPr/>
          <a:lstStyle/>
          <a:p>
            <a:r>
              <a:rPr lang="en-US" dirty="0" smtClean="0"/>
              <a:t>© Brian Peacock Ergonomics (BPE) </a:t>
            </a:r>
            <a:r>
              <a:rPr lang="en-US" dirty="0" err="1" smtClean="0"/>
              <a:t>Pte</a:t>
            </a:r>
            <a:r>
              <a:rPr lang="en-US" dirty="0" smtClean="0"/>
              <a:t>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Frequency and Duration</a:t>
            </a:r>
          </a:p>
        </p:txBody>
      </p:sp>
      <p:graphicFrame>
        <p:nvGraphicFramePr>
          <p:cNvPr id="51226" name="Group 26"/>
          <p:cNvGraphicFramePr>
            <a:graphicFrameLocks noGrp="1"/>
          </p:cNvGraphicFramePr>
          <p:nvPr>
            <p:ph type="tbl" idx="1"/>
          </p:nvPr>
        </p:nvGraphicFramePr>
        <p:xfrm>
          <a:off x="762000" y="2819400"/>
          <a:ext cx="7162800" cy="2514600"/>
        </p:xfrm>
        <a:graphic>
          <a:graphicData uri="http://schemas.openxmlformats.org/drawingml/2006/table">
            <a:tbl>
              <a:tblPr/>
              <a:tblGrid>
                <a:gridCol w="2387600"/>
                <a:gridCol w="2387600"/>
                <a:gridCol w="23876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&lt;1 Hour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2 - 8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/ 5 minutes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/ minute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/ minute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990600" y="19050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You can’t walk all day as fast as you can for 5 minutes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1522412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81000" y="6172200"/>
            <a:ext cx="3810000" cy="476250"/>
          </a:xfrm>
        </p:spPr>
        <p:txBody>
          <a:bodyPr/>
          <a:lstStyle/>
          <a:p>
            <a:r>
              <a:rPr lang="en-US" dirty="0" smtClean="0"/>
              <a:t>© Brian Peacock Ergonomics (BPE) </a:t>
            </a:r>
            <a:r>
              <a:rPr lang="en-US" dirty="0" err="1" smtClean="0"/>
              <a:t>Pte</a:t>
            </a:r>
            <a:r>
              <a:rPr lang="en-US" dirty="0" smtClean="0"/>
              <a:t>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Strength Limitations</a:t>
            </a:r>
          </a:p>
        </p:txBody>
      </p:sp>
      <p:graphicFrame>
        <p:nvGraphicFramePr>
          <p:cNvPr id="74797" name="Group 45"/>
          <p:cNvGraphicFramePr>
            <a:graphicFrameLocks noGrp="1"/>
          </p:cNvGraphicFramePr>
          <p:nvPr>
            <p:ph type="tbl" idx="1"/>
          </p:nvPr>
        </p:nvGraphicFramePr>
        <p:xfrm>
          <a:off x="457200" y="1295400"/>
          <a:ext cx="8229600" cy="4310825"/>
        </p:xfrm>
        <a:graphic>
          <a:graphicData uri="http://schemas.openxmlformats.org/drawingml/2006/table">
            <a:tbl>
              <a:tblPr/>
              <a:tblGrid>
                <a:gridCol w="1828800"/>
                <a:gridCol w="2286000"/>
                <a:gridCol w="2057400"/>
                <a:gridCol w="2057400"/>
              </a:tblGrid>
              <a:tr h="852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Occasional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Repeated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Sedentary 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(&lt;2)?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 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Medium 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Heavy 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794" name="Text Box 42"/>
          <p:cNvSpPr txBox="1">
            <a:spLocks noChangeArrowheads="1"/>
          </p:cNvSpPr>
          <p:nvPr/>
        </p:nvSpPr>
        <p:spPr bwMode="auto">
          <a:xfrm>
            <a:off x="4800600" y="56388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From Chaffin and Anderson, 1991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3733800" cy="476250"/>
          </a:xfrm>
        </p:spPr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7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r>
              <a:rPr lang="en-US" b="1" dirty="0"/>
              <a:t>Repetition Index</a:t>
            </a:r>
          </a:p>
        </p:txBody>
      </p:sp>
      <p:pic>
        <p:nvPicPr>
          <p:cNvPr id="107525" name="Picture 5" descr="ACGIHTLV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1" y="1433221"/>
            <a:ext cx="6781800" cy="4577054"/>
          </a:xfrm>
          <a:prstGeom prst="rect">
            <a:avLst/>
          </a:prstGeom>
          <a:noFill/>
        </p:spPr>
      </p:pic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6477000" y="6248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Armstrong, UMich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3716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Non Linearity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828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NIOSH Lift Equation comprises a set of linear functions with cutoffs in the extreme ranges</a:t>
            </a:r>
          </a:p>
          <a:p>
            <a:pPr>
              <a:lnSpc>
                <a:spcPct val="90000"/>
              </a:lnSpc>
            </a:pPr>
            <a:r>
              <a:rPr lang="en-US" sz="2800"/>
              <a:t>The relationship between human responses and design (independent) variables are usually NON linear.</a:t>
            </a:r>
          </a:p>
          <a:p>
            <a:pPr>
              <a:lnSpc>
                <a:spcPct val="90000"/>
              </a:lnSpc>
            </a:pPr>
            <a:r>
              <a:rPr lang="en-US" sz="2800"/>
              <a:t>Relationships are usually MONOTONIC</a:t>
            </a:r>
          </a:p>
          <a:p>
            <a:pPr>
              <a:lnSpc>
                <a:spcPct val="90000"/>
              </a:lnSpc>
            </a:pPr>
            <a:r>
              <a:rPr lang="en-US" sz="2800"/>
              <a:t>Where they appear not to be monotonic (e.g. temperature) it may be convenient to divide the relationship into two effects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Age and Performance</a:t>
            </a:r>
          </a:p>
        </p:txBody>
      </p:sp>
      <p:graphicFrame>
        <p:nvGraphicFramePr>
          <p:cNvPr id="11272" name="Object 8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28600" y="1371600"/>
          <a:ext cx="6324600" cy="482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Chart" r:id="rId5" imgW="5435600" imgH="4140200" progId="Excel.Sheet.8">
                  <p:embed/>
                </p:oleObj>
              </mc:Choice>
              <mc:Fallback>
                <p:oleObj name="Chart" r:id="rId5" imgW="5435600" imgH="4140200" progId="Excel.Shee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71600"/>
                        <a:ext cx="6324600" cy="482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781800" y="2743200"/>
            <a:ext cx="1981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best a 90 year old can expect is to perform at 40% of his capability at age 40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Performance in 16 Olympic Events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06467"/>
              </p:ext>
            </p:extLst>
          </p:nvPr>
        </p:nvGraphicFramePr>
        <p:xfrm>
          <a:off x="990600" y="1524000"/>
          <a:ext cx="7202488" cy="459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Worksheet" r:id="rId4" imgW="4838690" imgH="3086151" progId="Excel.Sheet.8">
                  <p:embed/>
                </p:oleObj>
              </mc:Choice>
              <mc:Fallback>
                <p:oleObj name="Worksheet" r:id="rId4" imgW="4838690" imgH="3086151" progId="Excel.Shee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7202488" cy="459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Percentile Performance based on Age and Athletic Records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5105400" cy="4525963"/>
          </a:xfrm>
          <a:noFill/>
          <a:ln/>
        </p:spPr>
        <p:txBody>
          <a:bodyPr/>
          <a:lstStyle/>
          <a:p>
            <a:pPr lvl="4">
              <a:buFont typeface="Wingdings" pitchFamily="2" charset="2"/>
              <a:buNone/>
            </a:pPr>
            <a:r>
              <a:rPr lang="en-US" sz="3200" b="1"/>
              <a:t>Age		Max</a:t>
            </a:r>
          </a:p>
          <a:p>
            <a:pPr lvl="4">
              <a:buFont typeface="Wingdings" pitchFamily="2" charset="2"/>
              <a:buNone/>
            </a:pPr>
            <a:r>
              <a:rPr lang="en-US" sz="2800" b="1"/>
              <a:t>40		1.00	</a:t>
            </a:r>
          </a:p>
          <a:p>
            <a:pPr lvl="4">
              <a:buFont typeface="Wingdings" pitchFamily="2" charset="2"/>
              <a:buNone/>
            </a:pPr>
            <a:r>
              <a:rPr lang="en-US" sz="2800" b="1"/>
              <a:t>50		.95	</a:t>
            </a:r>
          </a:p>
          <a:p>
            <a:pPr lvl="4">
              <a:buFont typeface="Wingdings" pitchFamily="2" charset="2"/>
              <a:buNone/>
            </a:pPr>
            <a:r>
              <a:rPr lang="en-US" sz="2800" b="1"/>
              <a:t>60		.85	</a:t>
            </a:r>
          </a:p>
          <a:p>
            <a:pPr lvl="4">
              <a:buFont typeface="Wingdings" pitchFamily="2" charset="2"/>
              <a:buNone/>
            </a:pPr>
            <a:r>
              <a:rPr lang="en-US" sz="2800" b="1"/>
              <a:t>70		.75	</a:t>
            </a:r>
          </a:p>
          <a:p>
            <a:pPr lvl="4">
              <a:buFont typeface="Wingdings" pitchFamily="2" charset="2"/>
              <a:buNone/>
            </a:pPr>
            <a:r>
              <a:rPr lang="en-US" sz="2800" b="1"/>
              <a:t>80		.60	</a:t>
            </a:r>
          </a:p>
          <a:p>
            <a:pPr lvl="4">
              <a:buFont typeface="Wingdings" pitchFamily="2" charset="2"/>
              <a:buNone/>
            </a:pPr>
            <a:r>
              <a:rPr lang="en-US" sz="2800" b="1"/>
              <a:t>90		.40	</a:t>
            </a:r>
          </a:p>
          <a:p>
            <a:pPr lvl="4">
              <a:buFont typeface="Wingdings" pitchFamily="2" charset="2"/>
              <a:buNone/>
            </a:pPr>
            <a:r>
              <a:rPr lang="en-US" sz="2800" b="1"/>
              <a:t>100		.20	</a:t>
            </a:r>
            <a:endParaRPr lang="en-US" sz="3600" b="1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019800" y="2133600"/>
            <a:ext cx="2286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/>
              <a:t>Note that this is the best that can be expected, individuals will be less capable than this, based on DNA, disease, disuse, disinterest etc.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524000"/>
            <a:ext cx="731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Sex Differences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r>
              <a:rPr lang="en-US" dirty="0"/>
              <a:t>Strength	</a:t>
            </a:r>
            <a:r>
              <a:rPr lang="en-US" dirty="0" smtClean="0"/>
              <a:t>	66</a:t>
            </a:r>
            <a:r>
              <a:rPr lang="en-US" dirty="0"/>
              <a:t>% (Roebuck et al, 1975)</a:t>
            </a:r>
          </a:p>
          <a:p>
            <a:r>
              <a:rPr lang="en-US" dirty="0"/>
              <a:t>Energy		66% (</a:t>
            </a:r>
            <a:r>
              <a:rPr lang="en-US" dirty="0" err="1"/>
              <a:t>Ayoub</a:t>
            </a:r>
            <a:r>
              <a:rPr lang="en-US" dirty="0"/>
              <a:t> and </a:t>
            </a:r>
            <a:r>
              <a:rPr lang="en-US" dirty="0" err="1"/>
              <a:t>Mital</a:t>
            </a:r>
            <a:r>
              <a:rPr lang="en-US" dirty="0"/>
              <a:t>, 1989)</a:t>
            </a:r>
          </a:p>
          <a:p>
            <a:endParaRPr lang="en-US" dirty="0"/>
          </a:p>
          <a:p>
            <a:r>
              <a:rPr lang="en-US" dirty="0"/>
              <a:t>In athletics female record holders perform at between 80% and 90% of their male counterparts</a:t>
            </a:r>
          </a:p>
          <a:p>
            <a:pPr lvl="1"/>
            <a:r>
              <a:rPr lang="en-US" sz="2400" dirty="0"/>
              <a:t>The problem with comparing averages is that they are based on a multitude of sampling and societal / environmental factors.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b="1"/>
              <a:t>Grip Strength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“Kodak Book” has a table that shows the average percent reduction in Maximum Isometric Grip Strength to vary between 19% and 38%, depending on the type of gloves being worn.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b="1" dirty="0"/>
              <a:t>.81 – .62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>
              <a:lnSpc>
                <a:spcPct val="90000"/>
              </a:lnSpc>
            </a:pP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b="1" dirty="0"/>
              <a:t>Try wearing a multilayered space suit glove, with a 4 psi differential pressure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1200" dirty="0"/>
              <a:t>Suzanne Rodgers (1986) “Ergonomic Design for People at Work” Van </a:t>
            </a:r>
            <a:r>
              <a:rPr lang="en-US" sz="1200" dirty="0" err="1"/>
              <a:t>Nostrand</a:t>
            </a:r>
            <a:r>
              <a:rPr lang="en-US" sz="1200" dirty="0"/>
              <a:t> Reinhold, New York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3124200" y="3048000"/>
            <a:ext cx="4648200" cy="1143000"/>
          </a:xfrm>
          <a:prstGeom prst="wedgeEllipseCallout">
            <a:avLst>
              <a:gd name="adj1" fmla="val -67213"/>
              <a:gd name="adj2" fmla="val 34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This leads to quicker fatigue or longer durations if the task can’t be changed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14478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Discounting Philosophy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68580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If we take the maximum possible capability of the most capable person in the world at a particular task under ideal conditions and call that 100% performance, then all people of lesser capability and faced with less than ideal conditions will perform at some level between 0% and 99%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b="1" dirty="0"/>
              <a:t>Context Factors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Temperature</a:t>
            </a:r>
          </a:p>
          <a:p>
            <a:pPr>
              <a:lnSpc>
                <a:spcPct val="80000"/>
              </a:lnSpc>
            </a:pPr>
            <a:r>
              <a:rPr lang="en-US" sz="2800"/>
              <a:t>Lighting</a:t>
            </a:r>
          </a:p>
          <a:p>
            <a:pPr>
              <a:lnSpc>
                <a:spcPct val="80000"/>
              </a:lnSpc>
            </a:pPr>
            <a:r>
              <a:rPr lang="en-US" sz="2800"/>
              <a:t>Noise</a:t>
            </a:r>
          </a:p>
          <a:p>
            <a:pPr>
              <a:lnSpc>
                <a:spcPct val="80000"/>
              </a:lnSpc>
            </a:pPr>
            <a:r>
              <a:rPr lang="en-US" sz="2800"/>
              <a:t>Vibration</a:t>
            </a:r>
          </a:p>
          <a:p>
            <a:pPr>
              <a:lnSpc>
                <a:spcPct val="80000"/>
              </a:lnSpc>
            </a:pPr>
            <a:r>
              <a:rPr lang="en-US" sz="2800"/>
              <a:t>Altitude</a:t>
            </a:r>
          </a:p>
          <a:p>
            <a:pPr>
              <a:lnSpc>
                <a:spcPct val="80000"/>
              </a:lnSpc>
            </a:pPr>
            <a:r>
              <a:rPr lang="en-US" sz="2800"/>
              <a:t>(Gravity)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People adapt / acclimatize to moderate ranges of these factors, but at extreme levels performance declines rapidly</a:t>
            </a:r>
          </a:p>
        </p:txBody>
      </p:sp>
      <p:sp>
        <p:nvSpPr>
          <p:cNvPr id="80900" name="AutoShape 4"/>
          <p:cNvSpPr>
            <a:spLocks noChangeArrowheads="1"/>
          </p:cNvSpPr>
          <p:nvPr/>
        </p:nvSpPr>
        <p:spPr bwMode="auto">
          <a:xfrm>
            <a:off x="3505200" y="1524000"/>
            <a:ext cx="4114800" cy="17526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3200"/>
              <a:t>Physical and Cognitive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12192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b="1" dirty="0"/>
              <a:t>Thermal Environment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686800" cy="4525963"/>
          </a:xfrm>
        </p:spPr>
        <p:txBody>
          <a:bodyPr/>
          <a:lstStyle/>
          <a:p>
            <a:r>
              <a:rPr lang="en-US" sz="2800"/>
              <a:t>Ideal temperature for sedentary activity 72</a:t>
            </a:r>
            <a:r>
              <a:rPr lang="en-US" sz="2800" baseline="30000"/>
              <a:t>0</a:t>
            </a:r>
            <a:r>
              <a:rPr lang="en-US" sz="2800"/>
              <a:t> (22.5</a:t>
            </a:r>
            <a:r>
              <a:rPr lang="en-US" sz="2800" baseline="30000"/>
              <a:t>0</a:t>
            </a:r>
            <a:r>
              <a:rPr lang="en-US" sz="2800"/>
              <a:t>)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80</a:t>
            </a:r>
            <a:r>
              <a:rPr lang="en-US" sz="2800" baseline="30000"/>
              <a:t>0</a:t>
            </a:r>
            <a:r>
              <a:rPr lang="en-US" sz="2800"/>
              <a:t> – Physical work output	.50 – .60</a:t>
            </a:r>
          </a:p>
          <a:p>
            <a:r>
              <a:rPr lang="en-US" sz="2800"/>
              <a:t>55</a:t>
            </a:r>
            <a:r>
              <a:rPr lang="en-US" sz="2800" baseline="30000"/>
              <a:t>0</a:t>
            </a:r>
            <a:r>
              <a:rPr lang="en-US" sz="2800"/>
              <a:t> - Hand dexterity 		.50 - .75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4343400" y="51054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Woodson, Tillman and Tillman,1992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2192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Thermal Environment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Precise manipulation work lasting 3 hours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	Temperature	Performance</a:t>
            </a:r>
          </a:p>
          <a:p>
            <a:pPr>
              <a:buFontTx/>
              <a:buNone/>
            </a:pPr>
            <a:r>
              <a:rPr lang="en-US" dirty="0"/>
              <a:t>			29</a:t>
            </a:r>
            <a:r>
              <a:rPr lang="en-US" baseline="30000" dirty="0"/>
              <a:t>0</a:t>
            </a:r>
            <a:r>
              <a:rPr lang="en-US" dirty="0"/>
              <a:t>			1.00</a:t>
            </a:r>
          </a:p>
          <a:p>
            <a:pPr>
              <a:buFontTx/>
              <a:buNone/>
            </a:pPr>
            <a:r>
              <a:rPr lang="en-US" dirty="0"/>
              <a:t>			33</a:t>
            </a:r>
            <a:r>
              <a:rPr lang="en-US" baseline="30000" dirty="0"/>
              <a:t>0</a:t>
            </a:r>
            <a:r>
              <a:rPr lang="en-US" dirty="0"/>
              <a:t>			.75</a:t>
            </a:r>
          </a:p>
          <a:p>
            <a:pPr>
              <a:buFontTx/>
              <a:buNone/>
            </a:pPr>
            <a:r>
              <a:rPr lang="en-US" dirty="0"/>
              <a:t>			35.5</a:t>
            </a:r>
            <a:r>
              <a:rPr lang="en-US" baseline="30000" dirty="0"/>
              <a:t>0</a:t>
            </a:r>
            <a:r>
              <a:rPr lang="en-US" dirty="0"/>
              <a:t>		</a:t>
            </a:r>
            <a:r>
              <a:rPr lang="en-US" dirty="0" smtClean="0"/>
              <a:t>	.</a:t>
            </a:r>
            <a:r>
              <a:rPr lang="en-US" dirty="0"/>
              <a:t>50</a:t>
            </a:r>
          </a:p>
          <a:p>
            <a:pPr>
              <a:buFontTx/>
              <a:buNone/>
            </a:pPr>
            <a:r>
              <a:rPr lang="en-US" dirty="0"/>
              <a:t>			37</a:t>
            </a:r>
            <a:r>
              <a:rPr lang="en-US" baseline="30000" dirty="0"/>
              <a:t>0</a:t>
            </a:r>
            <a:r>
              <a:rPr lang="en-US" dirty="0"/>
              <a:t>			.25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334000" y="5715000"/>
            <a:ext cx="299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(Astrand and Rodahl, 1977)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446212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b="1" dirty="0"/>
              <a:t>Lighting and Task Time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Illumination (lux)		5000		10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Note taking (secs)		200		260	.77</a:t>
            </a:r>
          </a:p>
          <a:p>
            <a:pPr>
              <a:lnSpc>
                <a:spcPct val="90000"/>
              </a:lnSpc>
            </a:pPr>
            <a:r>
              <a:rPr lang="en-US" sz="2800"/>
              <a:t>Needle probing (secs)	54		70	.77</a:t>
            </a:r>
          </a:p>
          <a:p>
            <a:pPr>
              <a:lnSpc>
                <a:spcPct val="90000"/>
              </a:lnSpc>
            </a:pPr>
            <a:r>
              <a:rPr lang="en-US" sz="2800"/>
              <a:t>Micrometer reading (secs)	40		52	.77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667000" y="480060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Bennett et all (1977) in Sanders and McCormick, 1993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2192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b="1" dirty="0" err="1"/>
              <a:t>Fitts</a:t>
            </a:r>
            <a:r>
              <a:rPr lang="en-US" b="1" dirty="0"/>
              <a:t> Law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Tight targets take time</a:t>
            </a:r>
          </a:p>
          <a:p>
            <a:pPr>
              <a:lnSpc>
                <a:spcPct val="90000"/>
              </a:lnSpc>
            </a:pPr>
            <a:r>
              <a:rPr lang="en-US" sz="2800"/>
              <a:t>MT = a + blog</a:t>
            </a:r>
            <a:r>
              <a:rPr lang="en-US" sz="2800" baseline="-25000"/>
              <a:t>2</a:t>
            </a:r>
            <a:r>
              <a:rPr lang="en-US" sz="2800"/>
              <a:t> (2D/W) (non linear)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 = Movement time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D = Distance Moved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 = Target Width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a, b are task related constants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Object size, mass etc</a:t>
            </a:r>
          </a:p>
          <a:p>
            <a:pPr>
              <a:lnSpc>
                <a:spcPct val="90000"/>
              </a:lnSpc>
            </a:pPr>
            <a:r>
              <a:rPr lang="en-US" sz="2800"/>
              <a:t>Task difficulty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Precise, Medium, Easy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Object / Target Ratio, modulated by object size, mass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0.1 to 1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2192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Training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/>
          <a:lstStyle/>
          <a:p>
            <a:r>
              <a:rPr lang="en-US" sz="2800" dirty="0"/>
              <a:t>Training (practice) has a very large effect on physical, motor skill and mental performance</a:t>
            </a:r>
          </a:p>
          <a:p>
            <a:pPr lvl="1"/>
            <a:r>
              <a:rPr lang="en-US" sz="2400" dirty="0"/>
              <a:t>De </a:t>
            </a:r>
            <a:r>
              <a:rPr lang="en-US" sz="2400" dirty="0" err="1"/>
              <a:t>Jong’s</a:t>
            </a:r>
            <a:r>
              <a:rPr lang="en-US" sz="2400" dirty="0"/>
              <a:t> Law</a:t>
            </a:r>
          </a:p>
          <a:p>
            <a:r>
              <a:rPr lang="en-US" sz="2800" dirty="0"/>
              <a:t>Hence the experienced worker standard</a:t>
            </a:r>
          </a:p>
          <a:p>
            <a:r>
              <a:rPr lang="en-US" sz="2800" dirty="0"/>
              <a:t>But it may be expedient to expect less from untrained people while they ride their learning curve - </a:t>
            </a:r>
            <a:r>
              <a:rPr lang="en-US" sz="2800" b="1" dirty="0"/>
              <a:t>LINE UNBALANCE</a:t>
            </a:r>
          </a:p>
          <a:p>
            <a:r>
              <a:rPr lang="en-US" sz="2800" dirty="0"/>
              <a:t>Values in the literature (</a:t>
            </a:r>
            <a:r>
              <a:rPr lang="en-US" sz="2800" dirty="0" err="1"/>
              <a:t>Astrand</a:t>
            </a:r>
            <a:r>
              <a:rPr lang="en-US" sz="2800" dirty="0"/>
              <a:t> and Rohdal,1977) range from</a:t>
            </a:r>
            <a:r>
              <a:rPr lang="en-US" sz="2800" b="1" dirty="0"/>
              <a:t> 		.1 - . 5 – 1.00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143000" y="1446212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69" name="Rectangle 119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 Discounting Model</a:t>
            </a:r>
          </a:p>
        </p:txBody>
      </p:sp>
      <p:graphicFrame>
        <p:nvGraphicFramePr>
          <p:cNvPr id="128176" name="Object 1200"/>
          <p:cNvGraphicFramePr>
            <a:graphicFrameLocks noChangeAspect="1"/>
          </p:cNvGraphicFramePr>
          <p:nvPr/>
        </p:nvGraphicFramePr>
        <p:xfrm>
          <a:off x="914400" y="1471613"/>
          <a:ext cx="7391400" cy="466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77" name="Worksheet" r:id="rId5" imgW="6273800" imgH="4648200" progId="Excel.Sheet.8">
                  <p:embed/>
                </p:oleObj>
              </mc:Choice>
              <mc:Fallback>
                <p:oleObj name="Worksheet" r:id="rId5" imgW="6273800" imgH="4648200" progId="Excel.Sheet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71613"/>
                        <a:ext cx="7391400" cy="466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17" name="Rectangle 25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b="1" dirty="0"/>
              <a:t>Model Assumptions and Limitations</a:t>
            </a:r>
          </a:p>
        </p:txBody>
      </p:sp>
      <p:graphicFrame>
        <p:nvGraphicFramePr>
          <p:cNvPr id="110620" name="Group 28"/>
          <p:cNvGraphicFramePr>
            <a:graphicFrameLocks noGrp="1"/>
          </p:cNvGraphicFramePr>
          <p:nvPr>
            <p:ph type="tbl" idx="1"/>
          </p:nvPr>
        </p:nvGraphicFramePr>
        <p:xfrm>
          <a:off x="457200" y="1447800"/>
          <a:ext cx="8229600" cy="452596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754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 variables are reduced to a common currency - discount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Relationships are linear, over the ranges of interest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 linear loss functions will improve tool accuracy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Interactions are ignored; address the main variables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Other human, task, context or time variables may be substituted or added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This task analysis / design model focuses on physical tasks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57200" y="1219200"/>
            <a:ext cx="7772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b="1" dirty="0"/>
              <a:t>Conclusions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Engineers need work standards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Small companies don’t have / use predetermined time standards</a:t>
            </a:r>
          </a:p>
          <a:p>
            <a:pPr>
              <a:lnSpc>
                <a:spcPct val="90000"/>
              </a:lnSpc>
            </a:pPr>
            <a:r>
              <a:rPr lang="en-US" sz="2400"/>
              <a:t>Ergonomists focus on constraints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Human, Task, Context, Time</a:t>
            </a:r>
          </a:p>
          <a:p>
            <a:pPr>
              <a:lnSpc>
                <a:spcPct val="90000"/>
              </a:lnSpc>
            </a:pPr>
            <a:r>
              <a:rPr lang="en-US" sz="2400"/>
              <a:t>There is data in the literature to estimate the effects of constraints on performance</a:t>
            </a:r>
          </a:p>
          <a:p>
            <a:pPr>
              <a:lnSpc>
                <a:spcPct val="90000"/>
              </a:lnSpc>
            </a:pPr>
            <a:r>
              <a:rPr lang="en-US" sz="2400"/>
              <a:t>A discounting model is intuitive</a:t>
            </a:r>
          </a:p>
          <a:p>
            <a:pPr>
              <a:lnSpc>
                <a:spcPct val="90000"/>
              </a:lnSpc>
            </a:pPr>
            <a:r>
              <a:rPr lang="en-US" sz="2400"/>
              <a:t>It results in the engineer being able to design and improve task throughput by removing the feasible constraints</a:t>
            </a:r>
          </a:p>
          <a:p>
            <a:pPr>
              <a:lnSpc>
                <a:spcPct val="90000"/>
              </a:lnSpc>
            </a:pPr>
            <a:r>
              <a:rPr lang="en-US" sz="2400"/>
              <a:t>The model needs more development and field validation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143000" y="1219200"/>
            <a:ext cx="5715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Production with Protection</a:t>
            </a:r>
          </a:p>
        </p:txBody>
      </p:sp>
      <p:sp>
        <p:nvSpPr>
          <p:cNvPr id="134147" name="Line 3"/>
          <p:cNvSpPr>
            <a:spLocks noChangeShapeType="1"/>
          </p:cNvSpPr>
          <p:nvPr/>
        </p:nvSpPr>
        <p:spPr bwMode="auto">
          <a:xfrm>
            <a:off x="2057400" y="2438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48" name="Line 4"/>
          <p:cNvSpPr>
            <a:spLocks noChangeShapeType="1"/>
          </p:cNvSpPr>
          <p:nvPr/>
        </p:nvSpPr>
        <p:spPr bwMode="auto">
          <a:xfrm>
            <a:off x="2057400" y="5257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1371600" y="2286000"/>
            <a:ext cx="228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Production</a:t>
            </a:r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3429000" y="5486400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Protection</a:t>
            </a:r>
          </a:p>
        </p:txBody>
      </p:sp>
      <p:sp>
        <p:nvSpPr>
          <p:cNvPr id="134151" name="Freeform 7"/>
          <p:cNvSpPr>
            <a:spLocks/>
          </p:cNvSpPr>
          <p:nvPr/>
        </p:nvSpPr>
        <p:spPr bwMode="auto">
          <a:xfrm>
            <a:off x="2057400" y="2667000"/>
            <a:ext cx="4800600" cy="259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96"/>
              </a:cxn>
              <a:cxn ang="0">
                <a:pos x="1104" y="576"/>
              </a:cxn>
              <a:cxn ang="0">
                <a:pos x="1632" y="1632"/>
              </a:cxn>
            </a:cxnLst>
            <a:rect l="0" t="0" r="r" b="b"/>
            <a:pathLst>
              <a:path w="1632" h="1632">
                <a:moveTo>
                  <a:pt x="0" y="0"/>
                </a:moveTo>
                <a:cubicBezTo>
                  <a:pt x="172" y="0"/>
                  <a:pt x="344" y="0"/>
                  <a:pt x="528" y="96"/>
                </a:cubicBezTo>
                <a:cubicBezTo>
                  <a:pt x="712" y="192"/>
                  <a:pt x="920" y="320"/>
                  <a:pt x="1104" y="576"/>
                </a:cubicBezTo>
                <a:cubicBezTo>
                  <a:pt x="1288" y="832"/>
                  <a:pt x="1460" y="1232"/>
                  <a:pt x="1632" y="1632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2" name="AutoShape 8"/>
          <p:cNvSpPr>
            <a:spLocks noChangeArrowheads="1"/>
          </p:cNvSpPr>
          <p:nvPr/>
        </p:nvSpPr>
        <p:spPr bwMode="auto">
          <a:xfrm>
            <a:off x="1752600" y="1828800"/>
            <a:ext cx="3048000" cy="457200"/>
          </a:xfrm>
          <a:prstGeom prst="wedgeEllipseCallout">
            <a:avLst>
              <a:gd name="adj1" fmla="val -55259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Labor</a:t>
            </a:r>
          </a:p>
        </p:txBody>
      </p:sp>
      <p:sp>
        <p:nvSpPr>
          <p:cNvPr id="134153" name="AutoShape 9"/>
          <p:cNvSpPr>
            <a:spLocks noChangeArrowheads="1"/>
          </p:cNvSpPr>
          <p:nvPr/>
        </p:nvSpPr>
        <p:spPr bwMode="auto">
          <a:xfrm>
            <a:off x="7086600" y="2667000"/>
            <a:ext cx="1828800" cy="1752600"/>
          </a:xfrm>
          <a:prstGeom prst="wedgeEllipseCallout">
            <a:avLst>
              <a:gd name="adj1" fmla="val -189583"/>
              <a:gd name="adj2" fmla="val 1160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Task</a:t>
            </a:r>
          </a:p>
          <a:p>
            <a:pPr algn="ctr"/>
            <a:r>
              <a:rPr lang="en-US"/>
              <a:t>Difficulty</a:t>
            </a:r>
          </a:p>
          <a:p>
            <a:pPr algn="ctr"/>
            <a:endParaRPr lang="en-US"/>
          </a:p>
          <a:p>
            <a:pPr algn="ctr"/>
            <a:r>
              <a:rPr lang="en-US"/>
              <a:t>Constraints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/>
              <a:t>Discounting Factors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Individual differences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Age, sex, aptitude, training, disability</a:t>
            </a:r>
          </a:p>
          <a:p>
            <a:pPr>
              <a:lnSpc>
                <a:spcPct val="80000"/>
              </a:lnSpc>
            </a:pPr>
            <a:r>
              <a:rPr lang="en-US" sz="2400"/>
              <a:t>Task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Workplace, equipment, materials, tools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Physical, informational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Protective equipment and clothing</a:t>
            </a:r>
          </a:p>
          <a:p>
            <a:pPr>
              <a:lnSpc>
                <a:spcPct val="80000"/>
              </a:lnSpc>
            </a:pPr>
            <a:r>
              <a:rPr lang="en-US" sz="2400"/>
              <a:t>Context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Environment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Thermal. lighting, gravitational, vibration, noise, atmosphere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Psychosocial</a:t>
            </a:r>
          </a:p>
          <a:p>
            <a:pPr>
              <a:lnSpc>
                <a:spcPct val="80000"/>
              </a:lnSpc>
            </a:pPr>
            <a:r>
              <a:rPr lang="en-US" sz="2400"/>
              <a:t>Time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Duration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Within task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Mission, shift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Sleep loss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/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5943600" y="5562600"/>
            <a:ext cx="2743200" cy="533400"/>
          </a:xfrm>
          <a:prstGeom prst="wedgeRoundRectCallout">
            <a:avLst>
              <a:gd name="adj1" fmla="val -120083"/>
              <a:gd name="adj2" fmla="val -19672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/>
              <a:t>INTERACTIONS</a:t>
            </a:r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6096000" y="1295400"/>
            <a:ext cx="2743200" cy="1066800"/>
          </a:xfrm>
          <a:prstGeom prst="wedgeRoundRectCallout">
            <a:avLst>
              <a:gd name="adj1" fmla="val -82639"/>
              <a:gd name="adj2" fmla="val -47023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/>
              <a:t>Specific Training</a:t>
            </a:r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6019800" y="2819400"/>
            <a:ext cx="2743200" cy="838200"/>
          </a:xfrm>
          <a:prstGeom prst="wedgeRoundRectCallout">
            <a:avLst>
              <a:gd name="adj1" fmla="val -74829"/>
              <a:gd name="adj2" fmla="val -18560"/>
              <a:gd name="adj3" fmla="val 16667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/>
              <a:t>Relative Importance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Interactions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22437"/>
            <a:ext cx="4267200" cy="4525963"/>
          </a:xfrm>
        </p:spPr>
        <p:txBody>
          <a:bodyPr/>
          <a:lstStyle/>
          <a:p>
            <a:r>
              <a:rPr lang="en-US" sz="2800" dirty="0"/>
              <a:t>Interaction effects are real, but they are for the analysts and statisticians to worry about</a:t>
            </a:r>
          </a:p>
          <a:p>
            <a:r>
              <a:rPr lang="en-US" sz="2800" dirty="0"/>
              <a:t>Engineers can only change main effects (independent variables) one at a time.</a:t>
            </a:r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>
            <a:off x="5638800" y="1981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5" name="Line 5"/>
          <p:cNvSpPr>
            <a:spLocks noChangeShapeType="1"/>
          </p:cNvSpPr>
          <p:nvPr/>
        </p:nvSpPr>
        <p:spPr bwMode="auto">
          <a:xfrm>
            <a:off x="5638800" y="4495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6" name="Line 6"/>
          <p:cNvSpPr>
            <a:spLocks noChangeShapeType="1"/>
          </p:cNvSpPr>
          <p:nvPr/>
        </p:nvSpPr>
        <p:spPr bwMode="auto">
          <a:xfrm flipV="1">
            <a:off x="6096000" y="1752600"/>
            <a:ext cx="1676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 flipV="1">
            <a:off x="6096000" y="34290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8" name="Line 8"/>
          <p:cNvSpPr>
            <a:spLocks noChangeShapeType="1"/>
          </p:cNvSpPr>
          <p:nvPr/>
        </p:nvSpPr>
        <p:spPr bwMode="auto">
          <a:xfrm>
            <a:off x="7772400" y="1752600"/>
            <a:ext cx="0" cy="2743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9" name="Line 9"/>
          <p:cNvSpPr>
            <a:spLocks noChangeShapeType="1"/>
          </p:cNvSpPr>
          <p:nvPr/>
        </p:nvSpPr>
        <p:spPr bwMode="auto">
          <a:xfrm>
            <a:off x="6096000" y="35052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5791200" y="47244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A1(Slow)	A2(Fast)</a:t>
            </a: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7696200" y="1524000"/>
            <a:ext cx="12192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B1(Hot)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B2(Cool)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5029200" y="2133600"/>
            <a:ext cx="38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Response</a:t>
            </a:r>
          </a:p>
        </p:txBody>
      </p:sp>
      <p:sp>
        <p:nvSpPr>
          <p:cNvPr id="102413" name="Text Box 13"/>
          <p:cNvSpPr txBox="1">
            <a:spLocks noChangeArrowheads="1"/>
          </p:cNvSpPr>
          <p:nvPr/>
        </p:nvSpPr>
        <p:spPr bwMode="auto">
          <a:xfrm>
            <a:off x="5257800" y="54102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e.g. Work rate and thermal environment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066800" y="1447800"/>
            <a:ext cx="2743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Importance Weighting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828800"/>
            <a:ext cx="82296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All variables that affect human performance have a similar general relationship (using a common currency), providing the scale (and shape) are adjusted in the model</a:t>
            </a:r>
          </a:p>
        </p:txBody>
      </p:sp>
      <p:sp>
        <p:nvSpPr>
          <p:cNvPr id="105476" name="Line 4"/>
          <p:cNvSpPr>
            <a:spLocks noChangeShapeType="1"/>
          </p:cNvSpPr>
          <p:nvPr/>
        </p:nvSpPr>
        <p:spPr bwMode="auto">
          <a:xfrm>
            <a:off x="2209800" y="31242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7" name="Line 5"/>
          <p:cNvSpPr>
            <a:spLocks noChangeShapeType="1"/>
          </p:cNvSpPr>
          <p:nvPr/>
        </p:nvSpPr>
        <p:spPr bwMode="auto">
          <a:xfrm>
            <a:off x="2209800" y="54102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1" name="Freeform 9"/>
          <p:cNvSpPr>
            <a:spLocks/>
          </p:cNvSpPr>
          <p:nvPr/>
        </p:nvSpPr>
        <p:spPr bwMode="auto">
          <a:xfrm>
            <a:off x="2819400" y="3124200"/>
            <a:ext cx="4724400" cy="2006600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864" y="1104"/>
              </a:cxn>
              <a:cxn ang="0">
                <a:pos x="2112" y="240"/>
              </a:cxn>
              <a:cxn ang="0">
                <a:pos x="2976" y="0"/>
              </a:cxn>
            </a:cxnLst>
            <a:rect l="0" t="0" r="r" b="b"/>
            <a:pathLst>
              <a:path w="2976" h="1264">
                <a:moveTo>
                  <a:pt x="0" y="1200"/>
                </a:moveTo>
                <a:cubicBezTo>
                  <a:pt x="256" y="1232"/>
                  <a:pt x="512" y="1264"/>
                  <a:pt x="864" y="1104"/>
                </a:cubicBezTo>
                <a:cubicBezTo>
                  <a:pt x="1216" y="944"/>
                  <a:pt x="1760" y="424"/>
                  <a:pt x="2112" y="240"/>
                </a:cubicBezTo>
                <a:cubicBezTo>
                  <a:pt x="2464" y="56"/>
                  <a:pt x="2720" y="28"/>
                  <a:pt x="297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1447800" y="3124200"/>
            <a:ext cx="38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Response</a:t>
            </a:r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3657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 flipH="1">
            <a:off x="4876800" y="4419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3276600" y="38100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Region of interest</a:t>
            </a:r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2743200" y="4495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Ideal</a:t>
            </a:r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2971800" y="5486400"/>
            <a:ext cx="2819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Cool		Hot</a:t>
            </a:r>
          </a:p>
          <a:p>
            <a:pPr>
              <a:spcBef>
                <a:spcPct val="50000"/>
              </a:spcBef>
            </a:pPr>
            <a:r>
              <a:rPr lang="en-US"/>
              <a:t>Light		Heavy</a:t>
            </a:r>
          </a:p>
        </p:txBody>
      </p:sp>
      <p:sp>
        <p:nvSpPr>
          <p:cNvPr id="105489" name="Text Box 17"/>
          <p:cNvSpPr txBox="1">
            <a:spLocks noChangeArrowheads="1"/>
          </p:cNvSpPr>
          <p:nvPr/>
        </p:nvSpPr>
        <p:spPr bwMode="auto">
          <a:xfrm>
            <a:off x="2590800" y="32766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 = a + bx</a:t>
            </a:r>
            <a:r>
              <a:rPr lang="en-US" baseline="30000"/>
              <a:t>c</a:t>
            </a:r>
          </a:p>
        </p:txBody>
      </p:sp>
      <p:sp>
        <p:nvSpPr>
          <p:cNvPr id="105490" name="Freeform 18"/>
          <p:cNvSpPr>
            <a:spLocks/>
          </p:cNvSpPr>
          <p:nvPr/>
        </p:nvSpPr>
        <p:spPr bwMode="auto">
          <a:xfrm>
            <a:off x="4876800" y="2971800"/>
            <a:ext cx="838200" cy="1447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192" y="480"/>
              </a:cxn>
              <a:cxn ang="0">
                <a:pos x="384" y="0"/>
              </a:cxn>
            </a:cxnLst>
            <a:rect l="0" t="0" r="r" b="b"/>
            <a:pathLst>
              <a:path w="384" h="672">
                <a:moveTo>
                  <a:pt x="0" y="672"/>
                </a:moveTo>
                <a:cubicBezTo>
                  <a:pt x="64" y="632"/>
                  <a:pt x="128" y="592"/>
                  <a:pt x="192" y="480"/>
                </a:cubicBezTo>
                <a:cubicBezTo>
                  <a:pt x="256" y="368"/>
                  <a:pt x="320" y="184"/>
                  <a:pt x="384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Purposes of Discounting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/>
          <a:lstStyle/>
          <a:p>
            <a:r>
              <a:rPr lang="en-US" dirty="0"/>
              <a:t>Work standards</a:t>
            </a:r>
          </a:p>
          <a:p>
            <a:pPr lvl="1"/>
            <a:r>
              <a:rPr lang="en-US" dirty="0"/>
              <a:t>Experienced worker standard</a:t>
            </a:r>
          </a:p>
          <a:p>
            <a:pPr lvl="1"/>
            <a:r>
              <a:rPr lang="en-US" dirty="0"/>
              <a:t>Predetermined times</a:t>
            </a:r>
          </a:p>
          <a:p>
            <a:pPr lvl="1"/>
            <a:r>
              <a:rPr lang="en-US" dirty="0"/>
              <a:t>Traditional industrial engineering</a:t>
            </a:r>
          </a:p>
          <a:p>
            <a:r>
              <a:rPr lang="en-US" dirty="0"/>
              <a:t>Task planning</a:t>
            </a:r>
          </a:p>
          <a:p>
            <a:r>
              <a:rPr lang="en-US" dirty="0"/>
              <a:t>Manpower planning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Be Careful with the Arithmetic!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8077200" cy="4525963"/>
          </a:xfrm>
        </p:spPr>
        <p:txBody>
          <a:bodyPr/>
          <a:lstStyle/>
          <a:p>
            <a:r>
              <a:rPr lang="en-US" sz="2800" dirty="0"/>
              <a:t>There are 365 days in a year</a:t>
            </a:r>
          </a:p>
          <a:p>
            <a:r>
              <a:rPr lang="en-US" sz="2800" dirty="0"/>
              <a:t>We work 8 hours a day – that makes 365 / 3 = 121</a:t>
            </a:r>
          </a:p>
          <a:p>
            <a:r>
              <a:rPr lang="en-US" sz="2800" dirty="0"/>
              <a:t>Two day weekends 121 – 104 = 17</a:t>
            </a:r>
          </a:p>
          <a:p>
            <a:r>
              <a:rPr lang="en-US" sz="2800" dirty="0"/>
              <a:t>17 public holidays 17 – 17 = 0</a:t>
            </a:r>
          </a:p>
          <a:p>
            <a:r>
              <a:rPr lang="en-US" sz="2800" dirty="0"/>
              <a:t>20 days vacation 0 – 20 = </a:t>
            </a:r>
            <a:r>
              <a:rPr lang="en-US" sz="3600" b="1" dirty="0"/>
              <a:t>-20 days</a:t>
            </a:r>
          </a:p>
          <a:p>
            <a:r>
              <a:rPr lang="en-US" sz="2800" i="1" dirty="0"/>
              <a:t>Not bad if we get paid for 365 – 104 – 17 – 20 = 224, 8 hour days a year for 8 * 224 = 1792 hours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1550</TotalTime>
  <Words>2020</Words>
  <Application>Microsoft Office PowerPoint</Application>
  <PresentationFormat>On-screen Show (4:3)</PresentationFormat>
  <Paragraphs>378</Paragraphs>
  <Slides>38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Equity</vt:lpstr>
      <vt:lpstr>Custom Design</vt:lpstr>
      <vt:lpstr>Chart</vt:lpstr>
      <vt:lpstr>Microsoft Excel 97-2003 Worksheet</vt:lpstr>
      <vt:lpstr>Worksheet</vt:lpstr>
      <vt:lpstr>A Discounting Model for Task Design</vt:lpstr>
      <vt:lpstr>Some People and Many Jobs are Less Than Perfect</vt:lpstr>
      <vt:lpstr>The Discounting Philosophy</vt:lpstr>
      <vt:lpstr>Production with Protection</vt:lpstr>
      <vt:lpstr>Discounting Factors</vt:lpstr>
      <vt:lpstr>Interactions</vt:lpstr>
      <vt:lpstr>Importance Weighting</vt:lpstr>
      <vt:lpstr>The Purposes of Discounting</vt:lpstr>
      <vt:lpstr>Be Careful with the Arithmetic!</vt:lpstr>
      <vt:lpstr>Also</vt:lpstr>
      <vt:lpstr>Work Standards and Task Planning</vt:lpstr>
      <vt:lpstr>The Speed Accuracy Tradeoff</vt:lpstr>
      <vt:lpstr>Percentages and Percentiles</vt:lpstr>
      <vt:lpstr>The Normal Distribution</vt:lpstr>
      <vt:lpstr>Problems with Percentiles</vt:lpstr>
      <vt:lpstr>Some Discounting Data</vt:lpstr>
      <vt:lpstr>The NIOSH Lift Equation</vt:lpstr>
      <vt:lpstr>Productivity</vt:lpstr>
      <vt:lpstr>Spatial “Multipliers”</vt:lpstr>
      <vt:lpstr>Typical Jobs</vt:lpstr>
      <vt:lpstr>Frequency and Duration</vt:lpstr>
      <vt:lpstr>Strength Limitations</vt:lpstr>
      <vt:lpstr>Repetition Index</vt:lpstr>
      <vt:lpstr>Non Linearity</vt:lpstr>
      <vt:lpstr>Age and Performance</vt:lpstr>
      <vt:lpstr>Performance in 16 Olympic Events</vt:lpstr>
      <vt:lpstr>Percentile Performance based on Age and Athletic Records</vt:lpstr>
      <vt:lpstr>Sex Differences</vt:lpstr>
      <vt:lpstr>Grip Strength</vt:lpstr>
      <vt:lpstr>Context Factors</vt:lpstr>
      <vt:lpstr>Thermal Environment</vt:lpstr>
      <vt:lpstr>Thermal Environment</vt:lpstr>
      <vt:lpstr>Lighting and Task Time</vt:lpstr>
      <vt:lpstr>Fitts Law</vt:lpstr>
      <vt:lpstr>Training</vt:lpstr>
      <vt:lpstr>A Discounting Model</vt:lpstr>
      <vt:lpstr>Model Assumptions and Limitations</vt:lpstr>
      <vt:lpstr>Conclusions</vt:lpstr>
    </vt:vector>
  </TitlesOfParts>
  <Company>Lockheed Martin Information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Discounting Model for Task Design</dc:title>
  <dc:creator>Brian Peacock</dc:creator>
  <cp:lastModifiedBy>user</cp:lastModifiedBy>
  <cp:revision>40</cp:revision>
  <dcterms:created xsi:type="dcterms:W3CDTF">2010-08-01T09:34:02Z</dcterms:created>
  <dcterms:modified xsi:type="dcterms:W3CDTF">2014-07-03T14:27:30Z</dcterms:modified>
</cp:coreProperties>
</file>