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87" r:id="rId4"/>
    <p:sldId id="283" r:id="rId5"/>
    <p:sldId id="313" r:id="rId6"/>
    <p:sldId id="308" r:id="rId7"/>
    <p:sldId id="272" r:id="rId8"/>
    <p:sldId id="288" r:id="rId9"/>
    <p:sldId id="323" r:id="rId10"/>
    <p:sldId id="289" r:id="rId11"/>
    <p:sldId id="312" r:id="rId12"/>
    <p:sldId id="310" r:id="rId13"/>
    <p:sldId id="311" r:id="rId14"/>
    <p:sldId id="286" r:id="rId15"/>
    <p:sldId id="258" r:id="rId16"/>
    <p:sldId id="277" r:id="rId17"/>
    <p:sldId id="322" r:id="rId18"/>
    <p:sldId id="297" r:id="rId19"/>
    <p:sldId id="293" r:id="rId20"/>
    <p:sldId id="294" r:id="rId21"/>
    <p:sldId id="298" r:id="rId22"/>
    <p:sldId id="299" r:id="rId23"/>
    <p:sldId id="262" r:id="rId24"/>
    <p:sldId id="318" r:id="rId25"/>
    <p:sldId id="315" r:id="rId26"/>
    <p:sldId id="276" r:id="rId27"/>
    <p:sldId id="321" r:id="rId28"/>
    <p:sldId id="314" r:id="rId29"/>
    <p:sldId id="317" r:id="rId30"/>
    <p:sldId id="303" r:id="rId31"/>
    <p:sldId id="301" r:id="rId32"/>
    <p:sldId id="320" r:id="rId33"/>
    <p:sldId id="319" r:id="rId34"/>
    <p:sldId id="309" r:id="rId35"/>
    <p:sldId id="316" r:id="rId36"/>
  </p:sldIdLst>
  <p:sldSz cx="9144000" cy="6858000" type="screen4x3"/>
  <p:notesSz cx="6858000" cy="9144000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0000CC"/>
    <a:srgbClr val="FF5050"/>
    <a:srgbClr val="00FF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1E75E-9B05-4B4F-A820-A6C1E6711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828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10CC4E-658B-9648-BCB2-917AAC4D0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557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686D5A-1520-2047-85B0-358B29843F17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2611CD-7718-934B-A175-7183C3AF264F}" type="slidenum">
              <a:rPr lang="en-US"/>
              <a:pPr/>
              <a:t>10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913EB-5BCF-0547-B857-82D25BE60E6A}" type="slidenum">
              <a:rPr lang="en-US"/>
              <a:pPr/>
              <a:t>11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EABD54-2433-7C4E-83BC-0A5CC985D262}" type="slidenum">
              <a:rPr lang="en-US"/>
              <a:pPr/>
              <a:t>12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F5659D-E8CD-DC49-B461-FF93C34AD979}" type="slidenum">
              <a:rPr lang="en-US"/>
              <a:pPr/>
              <a:t>13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11A2AE-75B8-D448-BF4D-414B004F6E9F}" type="slidenum">
              <a:rPr lang="en-US"/>
              <a:pPr/>
              <a:t>14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31F34F-6F26-CC40-9E6C-58D703688FF6}" type="slidenum">
              <a:rPr lang="en-US"/>
              <a:pPr/>
              <a:t>15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23221-BEB8-FB4A-BCBE-78D439DC741F}" type="slidenum">
              <a:rPr lang="en-US"/>
              <a:pPr/>
              <a:t>16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A8395E-1538-9049-9B9E-3003652BF94A}" type="slidenum">
              <a:rPr lang="en-US"/>
              <a:pPr/>
              <a:t>17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FE3BF-472A-4A45-8E32-E3610AB91C3E}" type="slidenum">
              <a:rPr lang="en-US"/>
              <a:pPr/>
              <a:t>18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488D37-C47E-1C42-9123-9CE56C4E03CE}" type="slidenum">
              <a:rPr lang="en-US"/>
              <a:pPr/>
              <a:t>19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684139-BA03-2E42-9497-58962AD75528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90ACDF-FAEA-5741-AA0B-7D4A99B7779C}" type="slidenum">
              <a:rPr lang="en-US"/>
              <a:pPr/>
              <a:t>20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E87A40-93CA-9C40-A595-CE3A1BA47DE9}" type="slidenum">
              <a:rPr lang="en-US"/>
              <a:pPr/>
              <a:t>21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B5D38E-8A13-1644-B9C2-20B568255391}" type="slidenum">
              <a:rPr lang="en-US"/>
              <a:pPr/>
              <a:t>22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C06887-6F61-E741-9B32-DC5959778948}" type="slidenum">
              <a:rPr lang="en-US"/>
              <a:pPr/>
              <a:t>23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F782A3-59FB-AF46-964B-F03A659B8AA3}" type="slidenum">
              <a:rPr lang="en-US"/>
              <a:pPr/>
              <a:t>24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5DC41C-5D08-7B46-9079-D69D2A57C489}" type="slidenum">
              <a:rPr lang="en-US"/>
              <a:pPr/>
              <a:t>25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B4C9B9-2684-0042-9FA0-1BB2658D0317}" type="slidenum">
              <a:rPr lang="en-US"/>
              <a:pPr/>
              <a:t>26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66CECB-1C4F-3249-B5A1-B148F035B499}" type="slidenum">
              <a:rPr lang="en-US"/>
              <a:pPr/>
              <a:t>27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128237-FC88-BC49-A906-677D1709E33B}" type="slidenum">
              <a:rPr lang="en-US"/>
              <a:pPr/>
              <a:t>28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8DD661-FB82-DF41-BA32-34512284F3A1}" type="slidenum">
              <a:rPr lang="en-US"/>
              <a:pPr/>
              <a:t>29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B0150D-091A-F14A-9C62-ECEC1EDA590A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54172B-D0A1-A44C-A296-74E48ADEA4BE}" type="slidenum">
              <a:rPr lang="en-US"/>
              <a:pPr/>
              <a:t>30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94DA52-ACC6-0047-B9D0-4D9436E25BAF}" type="slidenum">
              <a:rPr lang="en-US"/>
              <a:pPr/>
              <a:t>31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1507C5-3B25-4242-8E9C-4567EC4D8214}" type="slidenum">
              <a:rPr lang="en-US"/>
              <a:pPr/>
              <a:t>32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E87714-904D-6E4F-9400-97CB7512895F}" type="slidenum">
              <a:rPr lang="en-US"/>
              <a:pPr/>
              <a:t>33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DD4C68-BCDA-9745-9B03-DCB93892E2B7}" type="slidenum">
              <a:rPr lang="en-US"/>
              <a:pPr/>
              <a:t>34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296370-F85E-B043-83D1-32A82302C43D}" type="slidenum">
              <a:rPr lang="en-US"/>
              <a:pPr/>
              <a:t>35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A09BC9-8291-A745-80F9-EFF9EFB346F1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A18397-543A-7A4C-A246-55A1BAD5DD90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A47205-0D5B-914E-94EC-963AA07BF733}" type="slidenum">
              <a:rPr lang="en-US"/>
              <a:pPr/>
              <a:t>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B7EA2-DE98-3B44-B45E-D4BF55FF82C3}" type="slidenum">
              <a:rPr lang="en-US"/>
              <a:pPr/>
              <a:t>7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27949-A62C-6849-A51E-0CCADFC05A54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F7947-740B-3D4E-BB0B-DAAD2313EC4A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7DB1C-6E66-874C-943E-8D2BFA0355A5}" type="datetime1">
              <a:rPr lang="en-US" smtClean="0"/>
              <a:t>7/3/2014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F7BF3-52AA-8A40-95D7-06BCA47E7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23A1-8BCB-CA46-8316-6CC620094AAC}" type="datetime1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03150-ADE2-ED44-93CC-6FCE4408A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8339-79EE-1A4B-9D89-08B8375ABF00}" type="datetime1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2EEB4-86B8-E64E-A137-7C2EAF6D0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E333C-5871-8B43-B3EF-B6E8116AB6AF}" type="datetime1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C382-B6D0-2549-8873-9F26DDB16F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2123A-3FD6-0240-8411-FF0A0A310FE8}" type="datetime1">
              <a:rPr lang="en-US" smtClean="0"/>
              <a:t>7/3/2014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A3E13-ED8E-F347-B916-50E4CB1BB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AC32-709A-CF40-9BE8-1536B932151E}" type="datetime1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E8DDB-FAB1-BF4E-AD07-26F5D6132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32471-1A44-3843-9562-CA27562459EB}" type="datetime1">
              <a:rPr lang="en-US" smtClean="0"/>
              <a:t>7/3/2014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F54E6-5428-A440-9CB7-D113334E4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BF777-7A8F-5644-8DF1-819A2D45B9BE}" type="datetime1">
              <a:rPr lang="en-US" smtClean="0"/>
              <a:t>7/3/2014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B96CF-C86B-3E42-8812-0180592B23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41D43-B32A-4049-B58F-E972F73243B8}" type="datetime1">
              <a:rPr lang="en-US" smtClean="0"/>
              <a:t>7/3/2014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86919-B5DA-B542-A2FC-590D211B2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3A3F3-CDCB-6642-9CF1-F703F2C40CCF}" type="datetime1">
              <a:rPr lang="en-US" smtClean="0"/>
              <a:t>7/3/2014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84A21-A40A-114A-A203-1E0D115D9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934D4-4BF8-A940-ACFC-94BEA137B3EA}" type="datetime1">
              <a:rPr lang="en-US" smtClean="0"/>
              <a:t>7/3/2014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C31B5-A37D-2C40-9C0B-7F5A354EF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F30DB3F-C9AD-AA4B-BCBA-C3D621846254}" type="datetime1">
              <a:rPr lang="en-US" smtClean="0"/>
              <a:t>7/3/2014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>
              <a:defRPr sz="1400">
                <a:solidFill>
                  <a:srgbClr val="FFFFFF"/>
                </a:solidFill>
                <a:latin typeface="Franklin Gothic Book" charset="0"/>
              </a:defRPr>
            </a:lvl1pPr>
          </a:lstStyle>
          <a:p>
            <a:pPr>
              <a:defRPr/>
            </a:pPr>
            <a:fld id="{6544BBEF-BD4E-C341-BE2D-710F8E992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914400" y="1219200"/>
            <a:ext cx="7467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1" r:id="rId2"/>
    <p:sldLayoutId id="2147483729" r:id="rId3"/>
    <p:sldLayoutId id="2147483722" r:id="rId4"/>
    <p:sldLayoutId id="2147483723" r:id="rId5"/>
    <p:sldLayoutId id="2147483724" r:id="rId6"/>
    <p:sldLayoutId id="2147483725" r:id="rId7"/>
    <p:sldLayoutId id="2147483730" r:id="rId8"/>
    <p:sldLayoutId id="2147483731" r:id="rId9"/>
    <p:sldLayoutId id="2147483726" r:id="rId10"/>
    <p:sldLayoutId id="214748372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2"/>
        <a:buChar char=""/>
        <a:defRPr sz="26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2"/>
        <a:buChar char="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charset="2"/>
        <a:buChar char="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447800"/>
            <a:ext cx="7772400" cy="1600200"/>
          </a:xfrm>
        </p:spPr>
        <p:txBody>
          <a:bodyPr/>
          <a:lstStyle/>
          <a:p>
            <a:pPr eaLnBrk="1" hangingPunct="1"/>
            <a:r>
              <a:rPr sz="5400" b="1"/>
              <a:t>Time</a:t>
            </a:r>
            <a:br>
              <a:rPr sz="5400" b="1"/>
            </a:br>
            <a:r>
              <a:rPr sz="2800" b="1"/>
              <a:t>The Ultimate Ergonomics Challenge</a:t>
            </a:r>
          </a:p>
        </p:txBody>
      </p:sp>
      <p:pic>
        <p:nvPicPr>
          <p:cNvPr id="14340" name="Picture 4" descr="PE01931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0"/>
            <a:ext cx="2514600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609600" y="3429000"/>
            <a:ext cx="7778750" cy="1752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Brian Peacock 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>
                <a:solidFill>
                  <a:schemeClr val="tx2"/>
                </a:solidFill>
                <a:latin typeface="+mn-lt"/>
              </a:rPr>
              <a:t>for</a:t>
            </a:r>
          </a:p>
          <a:p>
            <a:pPr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defRPr/>
            </a:pPr>
            <a:r>
              <a:rPr lang="en-US" sz="2600" dirty="0" smtClean="0">
                <a:solidFill>
                  <a:schemeClr val="tx2"/>
                </a:solidFill>
                <a:latin typeface="+mn-lt"/>
              </a:rPr>
              <a:t>Pitney Bowes </a:t>
            </a:r>
            <a:r>
              <a:rPr lang="en-US" sz="2600" dirty="0" err="1" smtClean="0">
                <a:solidFill>
                  <a:schemeClr val="tx2"/>
                </a:solidFill>
                <a:latin typeface="+mn-lt"/>
              </a:rPr>
              <a:t>Inc</a:t>
            </a:r>
            <a:endParaRPr lang="en-US" sz="2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342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696464"/>
                </a:solidFill>
              </a:rPr>
              <a:t>People Vary</a:t>
            </a:r>
          </a:p>
          <a:p>
            <a:pPr algn="ctr"/>
            <a:r>
              <a:rPr lang="en-US" sz="2800" b="1">
                <a:solidFill>
                  <a:srgbClr val="696464"/>
                </a:solidFill>
              </a:rPr>
              <a:t>In their Response to Stress over Time</a:t>
            </a:r>
          </a:p>
        </p:txBody>
      </p:sp>
      <p:sp>
        <p:nvSpPr>
          <p:cNvPr id="32773" name="Line 3"/>
          <p:cNvSpPr>
            <a:spLocks noChangeShapeType="1"/>
          </p:cNvSpPr>
          <p:nvPr/>
        </p:nvSpPr>
        <p:spPr bwMode="auto">
          <a:xfrm>
            <a:off x="1905000" y="17526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4" name="Line 4"/>
          <p:cNvSpPr>
            <a:spLocks noChangeShapeType="1"/>
          </p:cNvSpPr>
          <p:nvPr/>
        </p:nvSpPr>
        <p:spPr bwMode="auto">
          <a:xfrm>
            <a:off x="1905000" y="54864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5" name="Freeform 5"/>
          <p:cNvSpPr>
            <a:spLocks/>
          </p:cNvSpPr>
          <p:nvPr/>
        </p:nvSpPr>
        <p:spPr bwMode="auto">
          <a:xfrm rot="-269728">
            <a:off x="2133600" y="1828800"/>
            <a:ext cx="4343400" cy="2971800"/>
          </a:xfrm>
          <a:custGeom>
            <a:avLst/>
            <a:gdLst>
              <a:gd name="T0" fmla="*/ 0 w 2736"/>
              <a:gd name="T1" fmla="*/ 2147483647 h 1536"/>
              <a:gd name="T2" fmla="*/ 2147483647 w 2736"/>
              <a:gd name="T3" fmla="*/ 2147483647 h 1536"/>
              <a:gd name="T4" fmla="*/ 2147483647 w 2736"/>
              <a:gd name="T5" fmla="*/ 2147483647 h 1536"/>
              <a:gd name="T6" fmla="*/ 2147483647 w 2736"/>
              <a:gd name="T7" fmla="*/ 0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2736"/>
              <a:gd name="T13" fmla="*/ 0 h 1536"/>
              <a:gd name="T14" fmla="*/ 2736 w 2736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6" h="1536">
                <a:moveTo>
                  <a:pt x="0" y="1536"/>
                </a:moveTo>
                <a:cubicBezTo>
                  <a:pt x="164" y="1240"/>
                  <a:pt x="328" y="944"/>
                  <a:pt x="576" y="720"/>
                </a:cubicBezTo>
                <a:cubicBezTo>
                  <a:pt x="824" y="496"/>
                  <a:pt x="1128" y="312"/>
                  <a:pt x="1488" y="192"/>
                </a:cubicBezTo>
                <a:cubicBezTo>
                  <a:pt x="1848" y="72"/>
                  <a:pt x="2440" y="40"/>
                  <a:pt x="2736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6" name="Freeform 6"/>
          <p:cNvSpPr>
            <a:spLocks/>
          </p:cNvSpPr>
          <p:nvPr/>
        </p:nvSpPr>
        <p:spPr bwMode="auto">
          <a:xfrm flipV="1">
            <a:off x="2362200" y="1828800"/>
            <a:ext cx="4343400" cy="2971800"/>
          </a:xfrm>
          <a:custGeom>
            <a:avLst/>
            <a:gdLst>
              <a:gd name="T0" fmla="*/ 0 w 2736"/>
              <a:gd name="T1" fmla="*/ 2147483647 h 1536"/>
              <a:gd name="T2" fmla="*/ 2147483647 w 2736"/>
              <a:gd name="T3" fmla="*/ 2147483647 h 1536"/>
              <a:gd name="T4" fmla="*/ 2147483647 w 2736"/>
              <a:gd name="T5" fmla="*/ 2147483647 h 1536"/>
              <a:gd name="T6" fmla="*/ 2147483647 w 2736"/>
              <a:gd name="T7" fmla="*/ 0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2736"/>
              <a:gd name="T13" fmla="*/ 0 h 1536"/>
              <a:gd name="T14" fmla="*/ 2736 w 2736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6" h="1536">
                <a:moveTo>
                  <a:pt x="0" y="1536"/>
                </a:moveTo>
                <a:cubicBezTo>
                  <a:pt x="164" y="1240"/>
                  <a:pt x="328" y="944"/>
                  <a:pt x="576" y="720"/>
                </a:cubicBezTo>
                <a:cubicBezTo>
                  <a:pt x="824" y="496"/>
                  <a:pt x="1128" y="312"/>
                  <a:pt x="1488" y="192"/>
                </a:cubicBezTo>
                <a:cubicBezTo>
                  <a:pt x="1848" y="72"/>
                  <a:pt x="2440" y="40"/>
                  <a:pt x="273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7" name="Text Box 7"/>
          <p:cNvSpPr txBox="1">
            <a:spLocks noChangeArrowheads="1"/>
          </p:cNvSpPr>
          <p:nvPr/>
        </p:nvSpPr>
        <p:spPr bwMode="auto">
          <a:xfrm>
            <a:off x="2438400" y="5638800"/>
            <a:ext cx="594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Time – Duration, Repetition, Age</a:t>
            </a:r>
          </a:p>
        </p:txBody>
      </p:sp>
      <p:sp>
        <p:nvSpPr>
          <p:cNvPr id="32778" name="Text Box 8"/>
          <p:cNvSpPr txBox="1">
            <a:spLocks noChangeArrowheads="1"/>
          </p:cNvSpPr>
          <p:nvPr/>
        </p:nvSpPr>
        <p:spPr bwMode="auto">
          <a:xfrm>
            <a:off x="0" y="1219200"/>
            <a:ext cx="1828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Effects of exposure over time</a:t>
            </a:r>
          </a:p>
        </p:txBody>
      </p:sp>
      <p:sp>
        <p:nvSpPr>
          <p:cNvPr id="32779" name="Freeform 10"/>
          <p:cNvSpPr>
            <a:spLocks/>
          </p:cNvSpPr>
          <p:nvPr/>
        </p:nvSpPr>
        <p:spPr bwMode="auto">
          <a:xfrm rot="512412" flipV="1">
            <a:off x="2155825" y="2359025"/>
            <a:ext cx="3276600" cy="2743200"/>
          </a:xfrm>
          <a:custGeom>
            <a:avLst/>
            <a:gdLst>
              <a:gd name="T0" fmla="*/ 0 w 2736"/>
              <a:gd name="T1" fmla="*/ 2147483647 h 1536"/>
              <a:gd name="T2" fmla="*/ 2147483647 w 2736"/>
              <a:gd name="T3" fmla="*/ 2147483647 h 1536"/>
              <a:gd name="T4" fmla="*/ 2147483647 w 2736"/>
              <a:gd name="T5" fmla="*/ 2147483647 h 1536"/>
              <a:gd name="T6" fmla="*/ 2147483647 w 2736"/>
              <a:gd name="T7" fmla="*/ 0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2736"/>
              <a:gd name="T13" fmla="*/ 0 h 1536"/>
              <a:gd name="T14" fmla="*/ 2736 w 2736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6" h="1536">
                <a:moveTo>
                  <a:pt x="0" y="1536"/>
                </a:moveTo>
                <a:cubicBezTo>
                  <a:pt x="164" y="1240"/>
                  <a:pt x="328" y="944"/>
                  <a:pt x="576" y="720"/>
                </a:cubicBezTo>
                <a:cubicBezTo>
                  <a:pt x="824" y="496"/>
                  <a:pt x="1128" y="312"/>
                  <a:pt x="1488" y="192"/>
                </a:cubicBezTo>
                <a:cubicBezTo>
                  <a:pt x="1848" y="72"/>
                  <a:pt x="2440" y="40"/>
                  <a:pt x="2736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0" name="Freeform 11"/>
          <p:cNvSpPr>
            <a:spLocks/>
          </p:cNvSpPr>
          <p:nvPr/>
        </p:nvSpPr>
        <p:spPr bwMode="auto">
          <a:xfrm rot="20773413" flipV="1">
            <a:off x="2971800" y="1371600"/>
            <a:ext cx="4343400" cy="2971800"/>
          </a:xfrm>
          <a:custGeom>
            <a:avLst/>
            <a:gdLst>
              <a:gd name="T0" fmla="*/ 0 w 2736"/>
              <a:gd name="T1" fmla="*/ 2147483647 h 1536"/>
              <a:gd name="T2" fmla="*/ 2147483647 w 2736"/>
              <a:gd name="T3" fmla="*/ 2147483647 h 1536"/>
              <a:gd name="T4" fmla="*/ 2147483647 w 2736"/>
              <a:gd name="T5" fmla="*/ 2147483647 h 1536"/>
              <a:gd name="T6" fmla="*/ 2147483647 w 2736"/>
              <a:gd name="T7" fmla="*/ 0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2736"/>
              <a:gd name="T13" fmla="*/ 0 h 1536"/>
              <a:gd name="T14" fmla="*/ 2736 w 2736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6" h="1536">
                <a:moveTo>
                  <a:pt x="0" y="1536"/>
                </a:moveTo>
                <a:cubicBezTo>
                  <a:pt x="164" y="1240"/>
                  <a:pt x="328" y="944"/>
                  <a:pt x="576" y="720"/>
                </a:cubicBezTo>
                <a:cubicBezTo>
                  <a:pt x="824" y="496"/>
                  <a:pt x="1128" y="312"/>
                  <a:pt x="1488" y="192"/>
                </a:cubicBezTo>
                <a:cubicBezTo>
                  <a:pt x="1848" y="72"/>
                  <a:pt x="2440" y="40"/>
                  <a:pt x="2736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1" name="Freeform 12"/>
          <p:cNvSpPr>
            <a:spLocks/>
          </p:cNvSpPr>
          <p:nvPr/>
        </p:nvSpPr>
        <p:spPr bwMode="auto">
          <a:xfrm>
            <a:off x="2286000" y="2209800"/>
            <a:ext cx="4343400" cy="2971800"/>
          </a:xfrm>
          <a:custGeom>
            <a:avLst/>
            <a:gdLst>
              <a:gd name="T0" fmla="*/ 0 w 2736"/>
              <a:gd name="T1" fmla="*/ 2147483647 h 1536"/>
              <a:gd name="T2" fmla="*/ 2147483647 w 2736"/>
              <a:gd name="T3" fmla="*/ 2147483647 h 1536"/>
              <a:gd name="T4" fmla="*/ 2147483647 w 2736"/>
              <a:gd name="T5" fmla="*/ 2147483647 h 1536"/>
              <a:gd name="T6" fmla="*/ 2147483647 w 2736"/>
              <a:gd name="T7" fmla="*/ 0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2736"/>
              <a:gd name="T13" fmla="*/ 0 h 1536"/>
              <a:gd name="T14" fmla="*/ 2736 w 2736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6" h="1536">
                <a:moveTo>
                  <a:pt x="0" y="1536"/>
                </a:moveTo>
                <a:cubicBezTo>
                  <a:pt x="164" y="1240"/>
                  <a:pt x="328" y="944"/>
                  <a:pt x="576" y="720"/>
                </a:cubicBezTo>
                <a:cubicBezTo>
                  <a:pt x="824" y="496"/>
                  <a:pt x="1128" y="312"/>
                  <a:pt x="1488" y="192"/>
                </a:cubicBezTo>
                <a:cubicBezTo>
                  <a:pt x="1848" y="72"/>
                  <a:pt x="2440" y="40"/>
                  <a:pt x="2736" y="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2" name="Freeform 13"/>
          <p:cNvSpPr>
            <a:spLocks/>
          </p:cNvSpPr>
          <p:nvPr/>
        </p:nvSpPr>
        <p:spPr bwMode="auto">
          <a:xfrm rot="394699">
            <a:off x="2514600" y="2438400"/>
            <a:ext cx="4343400" cy="2971800"/>
          </a:xfrm>
          <a:custGeom>
            <a:avLst/>
            <a:gdLst>
              <a:gd name="T0" fmla="*/ 0 w 2736"/>
              <a:gd name="T1" fmla="*/ 2147483647 h 1536"/>
              <a:gd name="T2" fmla="*/ 2147483647 w 2736"/>
              <a:gd name="T3" fmla="*/ 2147483647 h 1536"/>
              <a:gd name="T4" fmla="*/ 2147483647 w 2736"/>
              <a:gd name="T5" fmla="*/ 2147483647 h 1536"/>
              <a:gd name="T6" fmla="*/ 2147483647 w 2736"/>
              <a:gd name="T7" fmla="*/ 0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2736"/>
              <a:gd name="T13" fmla="*/ 0 h 1536"/>
              <a:gd name="T14" fmla="*/ 2736 w 2736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6" h="1536">
                <a:moveTo>
                  <a:pt x="0" y="1536"/>
                </a:moveTo>
                <a:cubicBezTo>
                  <a:pt x="164" y="1240"/>
                  <a:pt x="328" y="944"/>
                  <a:pt x="576" y="720"/>
                </a:cubicBezTo>
                <a:cubicBezTo>
                  <a:pt x="824" y="496"/>
                  <a:pt x="1128" y="312"/>
                  <a:pt x="1488" y="192"/>
                </a:cubicBezTo>
                <a:cubicBezTo>
                  <a:pt x="1848" y="72"/>
                  <a:pt x="2440" y="40"/>
                  <a:pt x="2736" y="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3" name="Text Box 14"/>
          <p:cNvSpPr txBox="1">
            <a:spLocks noChangeArrowheads="1"/>
          </p:cNvSpPr>
          <p:nvPr/>
        </p:nvSpPr>
        <p:spPr bwMode="auto">
          <a:xfrm>
            <a:off x="6781800" y="2362200"/>
            <a:ext cx="2133600" cy="216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As much as 10:1</a:t>
            </a:r>
            <a:r>
              <a:rPr lang="en-US" sz="4000" b="1"/>
              <a:t> </a:t>
            </a:r>
            <a:r>
              <a:rPr lang="en-US" sz="3200" b="1"/>
              <a:t>on many dimensions</a:t>
            </a:r>
          </a:p>
        </p:txBody>
      </p:sp>
      <p:sp>
        <p:nvSpPr>
          <p:cNvPr id="32784" name="Line 15"/>
          <p:cNvSpPr>
            <a:spLocks noChangeShapeType="1"/>
          </p:cNvSpPr>
          <p:nvPr/>
        </p:nvSpPr>
        <p:spPr bwMode="auto">
          <a:xfrm flipV="1">
            <a:off x="6705600" y="1600200"/>
            <a:ext cx="0" cy="10668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5" name="Line 16"/>
          <p:cNvSpPr>
            <a:spLocks noChangeShapeType="1"/>
          </p:cNvSpPr>
          <p:nvPr/>
        </p:nvSpPr>
        <p:spPr bwMode="auto">
          <a:xfrm flipV="1">
            <a:off x="5486400" y="4038600"/>
            <a:ext cx="0" cy="12954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86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696464"/>
                </a:solidFill>
              </a:rPr>
              <a:t>Industrial Engineering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219200"/>
            <a:ext cx="8077200" cy="4876800"/>
          </a:xfrm>
        </p:spPr>
        <p:txBody>
          <a:bodyPr/>
          <a:lstStyle/>
          <a:p>
            <a:pPr eaLnBrk="1" hangingPunct="1"/>
            <a:r>
              <a:rPr lang="en-US" sz="2400"/>
              <a:t>The industrial engineering profession has been committed to time analysis and time management for almost a century.</a:t>
            </a:r>
          </a:p>
          <a:p>
            <a:pPr lvl="1" eaLnBrk="1" hangingPunct="1"/>
            <a:r>
              <a:rPr lang="en-US" sz="2000"/>
              <a:t>Production lines are efficient.</a:t>
            </a:r>
          </a:p>
          <a:p>
            <a:pPr lvl="1" eaLnBrk="1" hangingPunct="1"/>
            <a:r>
              <a:rPr lang="en-US" sz="2000"/>
              <a:t>Line balance is a simple concept with some merit.</a:t>
            </a:r>
          </a:p>
          <a:p>
            <a:pPr lvl="1" eaLnBrk="1" hangingPunct="1"/>
            <a:r>
              <a:rPr lang="en-US" sz="2000"/>
              <a:t>Line unbalance may be more appropriate for people with different capabilities or training.</a:t>
            </a:r>
          </a:p>
          <a:p>
            <a:pPr lvl="1" eaLnBrk="1" hangingPunct="1"/>
            <a:r>
              <a:rPr lang="en-US" sz="2000"/>
              <a:t>Autonomous teams may address these issues.</a:t>
            </a:r>
          </a:p>
          <a:p>
            <a:pPr eaLnBrk="1" hangingPunct="1"/>
            <a:r>
              <a:rPr lang="en-US" sz="2400"/>
              <a:t>This major aspect of the industrial engineering profession (time management), though generally appealing to management and sometimes to labor, objectifies human labor, ignores human variability </a:t>
            </a:r>
            <a:r>
              <a:rPr lang="en-US" sz="2400" b="1"/>
              <a:t>and has to face the inevitable consequence</a:t>
            </a:r>
            <a:r>
              <a:rPr lang="en-US" sz="2400"/>
              <a:t> – “human nature” (</a:t>
            </a:r>
            <a:r>
              <a:rPr lang="en-US" sz="2800" b="1" i="1"/>
              <a:t>ergonomics</a:t>
            </a:r>
            <a:r>
              <a:rPr lang="en-US" sz="2400"/>
              <a:t>).</a:t>
            </a:r>
          </a:p>
        </p:txBody>
      </p:sp>
      <p:sp>
        <p:nvSpPr>
          <p:cNvPr id="3482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696464"/>
                </a:solidFill>
              </a:rPr>
              <a:t>Line Balance</a:t>
            </a:r>
          </a:p>
        </p:txBody>
      </p:sp>
      <p:sp>
        <p:nvSpPr>
          <p:cNvPr id="36868" name="Line 3"/>
          <p:cNvSpPr>
            <a:spLocks noChangeShapeType="1"/>
          </p:cNvSpPr>
          <p:nvPr/>
        </p:nvSpPr>
        <p:spPr bwMode="auto">
          <a:xfrm>
            <a:off x="1447800" y="2438400"/>
            <a:ext cx="716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6869" name="Picture 10" descr="PE0200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514600"/>
            <a:ext cx="1274763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12" descr="PE0200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514600"/>
            <a:ext cx="685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13" descr="PE0200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514600"/>
            <a:ext cx="16748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14" descr="PE0200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2514600"/>
            <a:ext cx="12747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Picture 15" descr="TN0033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1447800"/>
            <a:ext cx="176053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4" name="Picture 16" descr="TN0033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1447800"/>
            <a:ext cx="176053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5" name="Picture 17" descr="TN0033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1447800"/>
            <a:ext cx="176053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6" name="Picture 18" descr="TN0033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1447800"/>
            <a:ext cx="176053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7" name="Picture 19" descr="BD04897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4191000"/>
            <a:ext cx="1000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8" name="Picture 20" descr="BD04897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91200" y="4267200"/>
            <a:ext cx="1000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9" name="Picture 21" descr="BD04897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4191000"/>
            <a:ext cx="175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80" name="Picture 22" descr="BD04897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95400" y="4191000"/>
            <a:ext cx="16764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1" name="Text Box 23"/>
          <p:cNvSpPr txBox="1">
            <a:spLocks noChangeArrowheads="1"/>
          </p:cNvSpPr>
          <p:nvPr/>
        </p:nvSpPr>
        <p:spPr bwMode="auto">
          <a:xfrm>
            <a:off x="0" y="16764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Same</a:t>
            </a:r>
          </a:p>
        </p:txBody>
      </p:sp>
      <p:sp>
        <p:nvSpPr>
          <p:cNvPr id="36882" name="Text Box 24"/>
          <p:cNvSpPr txBox="1">
            <a:spLocks noChangeArrowheads="1"/>
          </p:cNvSpPr>
          <p:nvPr/>
        </p:nvSpPr>
        <p:spPr bwMode="auto">
          <a:xfrm>
            <a:off x="0" y="30480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Different</a:t>
            </a:r>
          </a:p>
        </p:txBody>
      </p:sp>
      <p:sp>
        <p:nvSpPr>
          <p:cNvPr id="36883" name="Text Box 25"/>
          <p:cNvSpPr txBox="1">
            <a:spLocks noChangeArrowheads="1"/>
          </p:cNvSpPr>
          <p:nvPr/>
        </p:nvSpPr>
        <p:spPr bwMode="auto">
          <a:xfrm>
            <a:off x="0" y="44196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Different</a:t>
            </a:r>
          </a:p>
        </p:txBody>
      </p:sp>
      <p:sp>
        <p:nvSpPr>
          <p:cNvPr id="3688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696464"/>
                </a:solidFill>
              </a:rPr>
              <a:t>Work Cells, Work Teams</a:t>
            </a:r>
          </a:p>
        </p:txBody>
      </p:sp>
      <p:pic>
        <p:nvPicPr>
          <p:cNvPr id="38916" name="Picture 5" descr="PE0200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581400"/>
            <a:ext cx="1274763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6" descr="PE0200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3200400"/>
            <a:ext cx="685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7" descr="PE0200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4267200"/>
            <a:ext cx="16748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8" descr="PE0200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5105400"/>
            <a:ext cx="12747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9" descr="TN0033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4724400"/>
            <a:ext cx="176053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10" descr="TN0033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3733800"/>
            <a:ext cx="176053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2" name="Picture 11" descr="TN0033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1905000"/>
            <a:ext cx="176053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3" name="Picture 12" descr="TN0033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1219200"/>
            <a:ext cx="1760538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4" name="Picture 13" descr="PE0200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057400"/>
            <a:ext cx="1274763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5" name="Picture 14" descr="PE0200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895600"/>
            <a:ext cx="685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6" name="Picture 15" descr="PE0200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371600"/>
            <a:ext cx="16748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7" name="Picture 16" descr="PE0200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143000"/>
            <a:ext cx="12747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8" name="Picture 17" descr="BD04897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3352800"/>
            <a:ext cx="1000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9" name="Picture 18" descr="BD04897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1371600"/>
            <a:ext cx="1000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0" name="Picture 19" descr="BD04897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62200" y="990600"/>
            <a:ext cx="14478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1" name="Picture 20" descr="BD04897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2819400"/>
            <a:ext cx="9144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2" name="Picture 21" descr="BD04897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4419600"/>
            <a:ext cx="10001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3" name="Picture 22" descr="BD04897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91025" y="5562600"/>
            <a:ext cx="571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4" name="Picture 23" descr="BD04897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3733800"/>
            <a:ext cx="14478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35" name="Picture 24" descr="BD04897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7400" y="5638800"/>
            <a:ext cx="1295400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8936" name="AutoShape 26"/>
          <p:cNvCxnSpPr>
            <a:cxnSpLocks noChangeShapeType="1"/>
          </p:cNvCxnSpPr>
          <p:nvPr/>
        </p:nvCxnSpPr>
        <p:spPr bwMode="auto">
          <a:xfrm flipV="1">
            <a:off x="5341938" y="4608513"/>
            <a:ext cx="2397125" cy="554037"/>
          </a:xfrm>
          <a:prstGeom prst="curvedConnector2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38937" name="AutoShape 27"/>
          <p:cNvCxnSpPr>
            <a:cxnSpLocks noChangeShapeType="1"/>
          </p:cNvCxnSpPr>
          <p:nvPr/>
        </p:nvCxnSpPr>
        <p:spPr bwMode="auto">
          <a:xfrm rot="10800000" flipH="1" flipV="1">
            <a:off x="2133600" y="2495550"/>
            <a:ext cx="1600200" cy="2819400"/>
          </a:xfrm>
          <a:prstGeom prst="curvedConnector3">
            <a:avLst>
              <a:gd name="adj1" fmla="val -93653"/>
            </a:avLst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38938" name="AutoShape 28"/>
          <p:cNvCxnSpPr>
            <a:cxnSpLocks noChangeShapeType="1"/>
          </p:cNvCxnSpPr>
          <p:nvPr/>
        </p:nvCxnSpPr>
        <p:spPr bwMode="auto">
          <a:xfrm rot="-5400000" flipH="1" flipV="1">
            <a:off x="4538663" y="-457200"/>
            <a:ext cx="685800" cy="4038600"/>
          </a:xfrm>
          <a:prstGeom prst="curvedConnector3">
            <a:avLst>
              <a:gd name="adj1" fmla="val -33333"/>
            </a:avLst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38939" name="Text Box 29"/>
          <p:cNvSpPr txBox="1">
            <a:spLocks noChangeArrowheads="1"/>
          </p:cNvSpPr>
          <p:nvPr/>
        </p:nvSpPr>
        <p:spPr bwMode="auto">
          <a:xfrm>
            <a:off x="6172200" y="2590800"/>
            <a:ext cx="297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9900"/>
                </a:solidFill>
              </a:rPr>
              <a:t>Flexibility</a:t>
            </a: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>
          <a:xfrm>
            <a:off x="5486400" y="64770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© Brian Peacock Ergonomics (BPE) </a:t>
            </a:r>
            <a:r>
              <a:rPr lang="en-US" dirty="0" err="1" smtClean="0"/>
              <a:t>Pte</a:t>
            </a:r>
            <a:r>
              <a:rPr lang="en-US" dirty="0" smtClean="0"/>
              <a:t>. Ltd.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4" name="Rectangle 14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696464"/>
                </a:solidFill>
                <a:ea typeface="+mj-ea"/>
                <a:cs typeface="+mj-cs"/>
              </a:rPr>
              <a:t>Time, Stress and Context</a:t>
            </a:r>
            <a:br>
              <a:rPr lang="en-US" sz="2400" b="1" dirty="0" smtClean="0">
                <a:solidFill>
                  <a:srgbClr val="696464"/>
                </a:solidFill>
                <a:ea typeface="+mj-ea"/>
                <a:cs typeface="+mj-cs"/>
              </a:rPr>
            </a:br>
            <a:r>
              <a:rPr lang="en-US" sz="2400" b="1" dirty="0" smtClean="0">
                <a:solidFill>
                  <a:srgbClr val="696464"/>
                </a:solidFill>
                <a:ea typeface="+mj-ea"/>
                <a:cs typeface="+mj-cs"/>
              </a:rPr>
              <a:t>(Interactions)</a:t>
            </a: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2590800" y="2209800"/>
            <a:ext cx="3276600" cy="32004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2590800" y="3124200"/>
            <a:ext cx="2362200" cy="2286000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2590800" y="4038600"/>
            <a:ext cx="1524000" cy="1371600"/>
          </a:xfrm>
          <a:prstGeom prst="rtTriangl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2590800" y="5410200"/>
            <a:ext cx="3886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Time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762000" y="1676400"/>
            <a:ext cx="1752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Primary</a:t>
            </a:r>
          </a:p>
          <a:p>
            <a:pPr algn="ctr">
              <a:spcBef>
                <a:spcPct val="50000"/>
              </a:spcBef>
            </a:pPr>
            <a:r>
              <a:rPr lang="en-US" sz="3200" b="1"/>
              <a:t>Stress</a:t>
            </a:r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 flipV="1">
            <a:off x="2590800" y="2590800"/>
            <a:ext cx="2819400" cy="281940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5334000" y="20574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Context</a:t>
            </a:r>
          </a:p>
        </p:txBody>
      </p:sp>
      <p:sp>
        <p:nvSpPr>
          <p:cNvPr id="40971" name="Line 12"/>
          <p:cNvSpPr>
            <a:spLocks noChangeShapeType="1"/>
          </p:cNvSpPr>
          <p:nvPr/>
        </p:nvSpPr>
        <p:spPr bwMode="auto">
          <a:xfrm>
            <a:off x="2590800" y="5410200"/>
            <a:ext cx="4419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72" name="Line 13"/>
          <p:cNvSpPr>
            <a:spLocks noChangeShapeType="1"/>
          </p:cNvSpPr>
          <p:nvPr/>
        </p:nvSpPr>
        <p:spPr bwMode="auto">
          <a:xfrm flipV="1">
            <a:off x="2590800" y="1524000"/>
            <a:ext cx="0" cy="388620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2500" b="1">
                <a:solidFill>
                  <a:srgbClr val="696464"/>
                </a:solidFill>
              </a:rPr>
              <a:t>An example:</a:t>
            </a:r>
            <a:r>
              <a:rPr lang="en-US" sz="3600" b="1">
                <a:solidFill>
                  <a:srgbClr val="696464"/>
                </a:solidFill>
              </a:rPr>
              <a:t/>
            </a:r>
            <a:br>
              <a:rPr lang="en-US" sz="3600" b="1">
                <a:solidFill>
                  <a:srgbClr val="696464"/>
                </a:solidFill>
              </a:rPr>
            </a:br>
            <a:r>
              <a:rPr lang="en-US" sz="3600" b="1">
                <a:solidFill>
                  <a:srgbClr val="696464"/>
                </a:solidFill>
              </a:rPr>
              <a:t>The NIOSH Lift Equation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6172200" cy="4572000"/>
          </a:xfrm>
        </p:spPr>
        <p:txBody>
          <a:bodyPr/>
          <a:lstStyle/>
          <a:p>
            <a:pPr eaLnBrk="1" hangingPunct="1"/>
            <a:r>
              <a:rPr lang="en-US" sz="2800"/>
              <a:t>Space</a:t>
            </a:r>
          </a:p>
          <a:p>
            <a:pPr lvl="1" eaLnBrk="1" hangingPunct="1"/>
            <a:r>
              <a:rPr lang="en-US"/>
              <a:t>Horizontal distance, vertical distance, distance moved, angle, interface(s)</a:t>
            </a:r>
          </a:p>
          <a:p>
            <a:pPr lvl="1" eaLnBrk="1" hangingPunct="1"/>
            <a:r>
              <a:rPr lang="en-US" i="1"/>
              <a:t>Posture</a:t>
            </a:r>
          </a:p>
          <a:p>
            <a:pPr eaLnBrk="1" hangingPunct="1"/>
            <a:r>
              <a:rPr lang="en-US" sz="2800" b="1"/>
              <a:t>Time</a:t>
            </a:r>
          </a:p>
          <a:p>
            <a:pPr lvl="1" eaLnBrk="1" hangingPunct="1"/>
            <a:r>
              <a:rPr lang="en-US" b="1"/>
              <a:t>Frequency (lifts per minute)</a:t>
            </a:r>
          </a:p>
          <a:p>
            <a:pPr lvl="1" eaLnBrk="1" hangingPunct="1"/>
            <a:r>
              <a:rPr lang="en-US" b="1"/>
              <a:t>Duration (length of shift, rotation)</a:t>
            </a:r>
          </a:p>
          <a:p>
            <a:pPr eaLnBrk="1" hangingPunct="1"/>
            <a:r>
              <a:rPr lang="en-US" sz="2800"/>
              <a:t>Force</a:t>
            </a:r>
          </a:p>
          <a:p>
            <a:pPr lvl="1" eaLnBrk="1" hangingPunct="1"/>
            <a:r>
              <a:rPr lang="en-US"/>
              <a:t>Weight</a:t>
            </a:r>
          </a:p>
          <a:p>
            <a:pPr eaLnBrk="1" hangingPunct="1">
              <a:buFontTx/>
              <a:buNone/>
            </a:pPr>
            <a:r>
              <a:rPr lang="en-US" sz="2400" b="1" i="1"/>
              <a:t>	</a:t>
            </a:r>
            <a:endParaRPr lang="en-US" sz="2400" b="1"/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6553200" y="1905000"/>
            <a:ext cx="2286000" cy="36353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b="1" i="1"/>
              <a:t>Assumptions :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b="1" i="1"/>
              <a:t> Who does the job and how long they have been doing it –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en-US" b="1" i="1"/>
          </a:p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b="1" i="1"/>
              <a:t> Selection training assignment   age</a:t>
            </a:r>
            <a:endParaRPr lang="en-US"/>
          </a:p>
        </p:txBody>
      </p:sp>
      <p:sp>
        <p:nvSpPr>
          <p:cNvPr id="43014" name="Text Box 5"/>
          <p:cNvSpPr txBox="1">
            <a:spLocks noChangeArrowheads="1"/>
          </p:cNvSpPr>
          <p:nvPr/>
        </p:nvSpPr>
        <p:spPr bwMode="auto">
          <a:xfrm>
            <a:off x="3810000" y="53340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9900"/>
                </a:solidFill>
              </a:rPr>
              <a:t>Protection</a:t>
            </a:r>
          </a:p>
        </p:txBody>
      </p:sp>
      <p:sp>
        <p:nvSpPr>
          <p:cNvPr id="43015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914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696464"/>
                </a:solidFill>
              </a:rPr>
              <a:t>The NIOSH Lift Equation</a:t>
            </a:r>
            <a:br>
              <a:rPr lang="en-US" sz="4400" b="1">
                <a:solidFill>
                  <a:srgbClr val="696464"/>
                </a:solidFill>
              </a:rPr>
            </a:br>
            <a:r>
              <a:rPr lang="en-US" sz="2800" b="1">
                <a:solidFill>
                  <a:srgbClr val="696464"/>
                </a:solidFill>
              </a:rPr>
              <a:t>(</a:t>
            </a:r>
            <a:r>
              <a:rPr lang="en-US" sz="2800" b="1" i="1">
                <a:solidFill>
                  <a:srgbClr val="696464"/>
                </a:solidFill>
              </a:rPr>
              <a:t>Another way of looking at it)</a:t>
            </a:r>
          </a:p>
        </p:txBody>
      </p:sp>
      <p:sp>
        <p:nvSpPr>
          <p:cNvPr id="45060" name="Text Box 10"/>
          <p:cNvSpPr txBox="1">
            <a:spLocks noChangeArrowheads="1"/>
          </p:cNvSpPr>
          <p:nvPr/>
        </p:nvSpPr>
        <p:spPr bwMode="auto">
          <a:xfrm>
            <a:off x="533400" y="1371600"/>
            <a:ext cx="137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Force (Weight)</a:t>
            </a:r>
          </a:p>
        </p:txBody>
      </p:sp>
      <p:sp>
        <p:nvSpPr>
          <p:cNvPr id="45061" name="Text Box 11"/>
          <p:cNvSpPr txBox="1">
            <a:spLocks noChangeArrowheads="1"/>
          </p:cNvSpPr>
          <p:nvPr/>
        </p:nvSpPr>
        <p:spPr bwMode="auto">
          <a:xfrm>
            <a:off x="5638800" y="1524000"/>
            <a:ext cx="1447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Spatial Factors (context)</a:t>
            </a:r>
          </a:p>
        </p:txBody>
      </p:sp>
      <p:sp>
        <p:nvSpPr>
          <p:cNvPr id="45062" name="AutoShape 12"/>
          <p:cNvSpPr>
            <a:spLocks noChangeArrowheads="1"/>
          </p:cNvSpPr>
          <p:nvPr/>
        </p:nvSpPr>
        <p:spPr bwMode="auto">
          <a:xfrm>
            <a:off x="6858000" y="2667000"/>
            <a:ext cx="2057400" cy="1447800"/>
          </a:xfrm>
          <a:prstGeom prst="wedgeRoundRectCallout">
            <a:avLst>
              <a:gd name="adj1" fmla="val -42593"/>
              <a:gd name="adj2" fmla="val -77958"/>
              <a:gd name="adj3" fmla="val 16667"/>
            </a:avLst>
          </a:prstGeom>
          <a:solidFill>
            <a:srgbClr val="00FF00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/>
              <a:t>Relatively easy to change </a:t>
            </a:r>
          </a:p>
        </p:txBody>
      </p:sp>
      <p:sp>
        <p:nvSpPr>
          <p:cNvPr id="45063" name="AutoShape 13"/>
          <p:cNvSpPr>
            <a:spLocks noChangeArrowheads="1"/>
          </p:cNvSpPr>
          <p:nvPr/>
        </p:nvSpPr>
        <p:spPr bwMode="auto">
          <a:xfrm>
            <a:off x="228600" y="2895600"/>
            <a:ext cx="1676400" cy="1371600"/>
          </a:xfrm>
          <a:prstGeom prst="wedgeRoundRectCallout">
            <a:avLst>
              <a:gd name="adj1" fmla="val -14773"/>
              <a:gd name="adj2" fmla="val -91319"/>
              <a:gd name="adj3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/>
              <a:t>Sometimes easy to change</a:t>
            </a:r>
          </a:p>
        </p:txBody>
      </p:sp>
      <p:sp>
        <p:nvSpPr>
          <p:cNvPr id="45064" name="AutoShape 14"/>
          <p:cNvSpPr>
            <a:spLocks noChangeArrowheads="1"/>
          </p:cNvSpPr>
          <p:nvPr/>
        </p:nvSpPr>
        <p:spPr bwMode="auto">
          <a:xfrm>
            <a:off x="304800" y="5257800"/>
            <a:ext cx="2438400" cy="914400"/>
          </a:xfrm>
          <a:prstGeom prst="wedgeRoundRectCallout">
            <a:avLst>
              <a:gd name="adj1" fmla="val 85940"/>
              <a:gd name="adj2" fmla="val 19620"/>
              <a:gd name="adj3" fmla="val 16667"/>
            </a:avLst>
          </a:prstGeom>
          <a:solidFill>
            <a:srgbClr val="FF0000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b="1"/>
              <a:t>Staffing Levels</a:t>
            </a:r>
          </a:p>
          <a:p>
            <a:pPr algn="ctr"/>
            <a:r>
              <a:rPr lang="en-US" b="1"/>
              <a:t>Line Rate</a:t>
            </a:r>
          </a:p>
        </p:txBody>
      </p:sp>
      <p:sp>
        <p:nvSpPr>
          <p:cNvPr id="45065" name="Text Box 15"/>
          <p:cNvSpPr txBox="1">
            <a:spLocks noChangeArrowheads="1"/>
          </p:cNvSpPr>
          <p:nvPr/>
        </p:nvSpPr>
        <p:spPr bwMode="auto">
          <a:xfrm>
            <a:off x="4114800" y="4953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45066" name="Text Box 16"/>
          <p:cNvSpPr txBox="1">
            <a:spLocks noChangeArrowheads="1"/>
          </p:cNvSpPr>
          <p:nvPr/>
        </p:nvSpPr>
        <p:spPr bwMode="auto">
          <a:xfrm>
            <a:off x="4572000" y="5334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5</a:t>
            </a:r>
          </a:p>
        </p:txBody>
      </p:sp>
      <p:sp>
        <p:nvSpPr>
          <p:cNvPr id="45067" name="Text Box 17"/>
          <p:cNvSpPr txBox="1">
            <a:spLocks noChangeArrowheads="1"/>
          </p:cNvSpPr>
          <p:nvPr/>
        </p:nvSpPr>
        <p:spPr bwMode="auto">
          <a:xfrm>
            <a:off x="5257800" y="5334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10</a:t>
            </a:r>
          </a:p>
        </p:txBody>
      </p:sp>
      <p:sp>
        <p:nvSpPr>
          <p:cNvPr id="45068" name="Text Box 18"/>
          <p:cNvSpPr txBox="1">
            <a:spLocks noChangeArrowheads="1"/>
          </p:cNvSpPr>
          <p:nvPr/>
        </p:nvSpPr>
        <p:spPr bwMode="auto">
          <a:xfrm>
            <a:off x="2057400" y="3962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10</a:t>
            </a:r>
          </a:p>
        </p:txBody>
      </p:sp>
      <p:sp>
        <p:nvSpPr>
          <p:cNvPr id="45069" name="Text Box 19"/>
          <p:cNvSpPr txBox="1">
            <a:spLocks noChangeArrowheads="1"/>
          </p:cNvSpPr>
          <p:nvPr/>
        </p:nvSpPr>
        <p:spPr bwMode="auto">
          <a:xfrm>
            <a:off x="2057400" y="2743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50</a:t>
            </a:r>
          </a:p>
        </p:txBody>
      </p:sp>
      <p:sp>
        <p:nvSpPr>
          <p:cNvPr id="45070" name="AutoShape 29"/>
          <p:cNvSpPr>
            <a:spLocks noChangeArrowheads="1"/>
          </p:cNvSpPr>
          <p:nvPr/>
        </p:nvSpPr>
        <p:spPr bwMode="auto">
          <a:xfrm>
            <a:off x="2743200" y="1600200"/>
            <a:ext cx="3886200" cy="36576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1" name="Text Box 32"/>
          <p:cNvSpPr txBox="1">
            <a:spLocks noChangeArrowheads="1"/>
          </p:cNvSpPr>
          <p:nvPr/>
        </p:nvSpPr>
        <p:spPr bwMode="auto">
          <a:xfrm>
            <a:off x="3200400" y="5638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Time </a:t>
            </a:r>
            <a:r>
              <a:rPr lang="en-US" sz="1800" b="1"/>
              <a:t>(repetitions per minute)</a:t>
            </a:r>
          </a:p>
        </p:txBody>
      </p:sp>
      <p:sp>
        <p:nvSpPr>
          <p:cNvPr id="45072" name="Line 34"/>
          <p:cNvSpPr>
            <a:spLocks noChangeShapeType="1"/>
          </p:cNvSpPr>
          <p:nvPr/>
        </p:nvSpPr>
        <p:spPr bwMode="auto">
          <a:xfrm>
            <a:off x="2743200" y="5257800"/>
            <a:ext cx="457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3" name="Line 35"/>
          <p:cNvSpPr>
            <a:spLocks noChangeShapeType="1"/>
          </p:cNvSpPr>
          <p:nvPr/>
        </p:nvSpPr>
        <p:spPr bwMode="auto">
          <a:xfrm flipV="1">
            <a:off x="2743200" y="1371600"/>
            <a:ext cx="0" cy="388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4" name="Text Box 36"/>
          <p:cNvSpPr txBox="1">
            <a:spLocks noChangeArrowheads="1"/>
          </p:cNvSpPr>
          <p:nvPr/>
        </p:nvSpPr>
        <p:spPr bwMode="auto">
          <a:xfrm>
            <a:off x="1981200" y="1600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100</a:t>
            </a:r>
          </a:p>
        </p:txBody>
      </p:sp>
      <p:sp>
        <p:nvSpPr>
          <p:cNvPr id="45075" name="Text Box 37"/>
          <p:cNvSpPr txBox="1">
            <a:spLocks noChangeArrowheads="1"/>
          </p:cNvSpPr>
          <p:nvPr/>
        </p:nvSpPr>
        <p:spPr bwMode="auto">
          <a:xfrm>
            <a:off x="3657600" y="5334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1</a:t>
            </a:r>
          </a:p>
        </p:txBody>
      </p:sp>
      <p:sp>
        <p:nvSpPr>
          <p:cNvPr id="45076" name="AutoShape 38"/>
          <p:cNvSpPr>
            <a:spLocks noChangeArrowheads="1"/>
          </p:cNvSpPr>
          <p:nvPr/>
        </p:nvSpPr>
        <p:spPr bwMode="auto">
          <a:xfrm>
            <a:off x="2743200" y="2362200"/>
            <a:ext cx="2895600" cy="2895600"/>
          </a:xfrm>
          <a:prstGeom prst="rtTriangl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7" name="AutoShape 39"/>
          <p:cNvSpPr>
            <a:spLocks noChangeArrowheads="1"/>
          </p:cNvSpPr>
          <p:nvPr/>
        </p:nvSpPr>
        <p:spPr bwMode="auto">
          <a:xfrm>
            <a:off x="2743200" y="3352800"/>
            <a:ext cx="1981200" cy="1905000"/>
          </a:xfrm>
          <a:prstGeom prst="rtTriangle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78" name="Line 33"/>
          <p:cNvSpPr>
            <a:spLocks noChangeShapeType="1"/>
          </p:cNvSpPr>
          <p:nvPr/>
        </p:nvSpPr>
        <p:spPr bwMode="auto">
          <a:xfrm flipV="1">
            <a:off x="2743200" y="2438400"/>
            <a:ext cx="2819400" cy="281940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© Brian Peacock Ergonomics (BPE) Pte. Ltd.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696464"/>
                </a:solidFill>
                <a:ea typeface="+mj-ea"/>
                <a:cs typeface="+mj-cs"/>
              </a:rPr>
              <a:t>The Box</a:t>
            </a:r>
            <a:br>
              <a:rPr lang="en-US" b="1" dirty="0" smtClean="0">
                <a:solidFill>
                  <a:srgbClr val="696464"/>
                </a:solidFill>
                <a:ea typeface="+mj-ea"/>
                <a:cs typeface="+mj-cs"/>
              </a:rPr>
            </a:br>
            <a:r>
              <a:rPr lang="en-US" sz="2800" b="1" dirty="0" smtClean="0">
                <a:solidFill>
                  <a:srgbClr val="696464"/>
                </a:solidFill>
                <a:ea typeface="+mj-ea"/>
                <a:cs typeface="+mj-cs"/>
              </a:rPr>
              <a:t>(Functional Reach Curves, Cut off the corners?)</a:t>
            </a:r>
          </a:p>
        </p:txBody>
      </p:sp>
      <p:pic>
        <p:nvPicPr>
          <p:cNvPr id="47108" name="Picture 3" descr="PE0200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05000"/>
            <a:ext cx="34639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AutoShape 4"/>
          <p:cNvSpPr>
            <a:spLocks noChangeArrowheads="1"/>
          </p:cNvSpPr>
          <p:nvPr/>
        </p:nvSpPr>
        <p:spPr bwMode="auto">
          <a:xfrm>
            <a:off x="2514600" y="2438400"/>
            <a:ext cx="2057400" cy="2209800"/>
          </a:xfrm>
          <a:prstGeom prst="cube">
            <a:avLst>
              <a:gd name="adj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0" name="Line 5"/>
          <p:cNvSpPr>
            <a:spLocks noChangeShapeType="1"/>
          </p:cNvSpPr>
          <p:nvPr/>
        </p:nvSpPr>
        <p:spPr bwMode="auto">
          <a:xfrm>
            <a:off x="2971800" y="2286000"/>
            <a:ext cx="16002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1" name="Line 6"/>
          <p:cNvSpPr>
            <a:spLocks noChangeShapeType="1"/>
          </p:cNvSpPr>
          <p:nvPr/>
        </p:nvSpPr>
        <p:spPr bwMode="auto">
          <a:xfrm flipV="1">
            <a:off x="3124200" y="4572000"/>
            <a:ext cx="0" cy="14478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Line 7"/>
          <p:cNvSpPr>
            <a:spLocks noChangeShapeType="1"/>
          </p:cNvSpPr>
          <p:nvPr/>
        </p:nvSpPr>
        <p:spPr bwMode="auto">
          <a:xfrm flipV="1">
            <a:off x="3886200" y="2971800"/>
            <a:ext cx="0" cy="30480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3" name="Line 8"/>
          <p:cNvSpPr>
            <a:spLocks noChangeShapeType="1"/>
          </p:cNvSpPr>
          <p:nvPr/>
        </p:nvSpPr>
        <p:spPr bwMode="auto">
          <a:xfrm flipV="1">
            <a:off x="4038600" y="4191000"/>
            <a:ext cx="685800" cy="6096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Text Box 9"/>
          <p:cNvSpPr txBox="1">
            <a:spLocks noChangeArrowheads="1"/>
          </p:cNvSpPr>
          <p:nvPr/>
        </p:nvSpPr>
        <p:spPr bwMode="auto">
          <a:xfrm>
            <a:off x="3505200" y="17526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25</a:t>
            </a:r>
          </a:p>
        </p:txBody>
      </p:sp>
      <p:sp>
        <p:nvSpPr>
          <p:cNvPr id="47115" name="Text Box 10"/>
          <p:cNvSpPr txBox="1">
            <a:spLocks noChangeArrowheads="1"/>
          </p:cNvSpPr>
          <p:nvPr/>
        </p:nvSpPr>
        <p:spPr bwMode="auto">
          <a:xfrm>
            <a:off x="4343400" y="4495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30</a:t>
            </a:r>
          </a:p>
        </p:txBody>
      </p:sp>
      <p:sp>
        <p:nvSpPr>
          <p:cNvPr id="47116" name="Text Box 11"/>
          <p:cNvSpPr txBox="1">
            <a:spLocks noChangeArrowheads="1"/>
          </p:cNvSpPr>
          <p:nvPr/>
        </p:nvSpPr>
        <p:spPr bwMode="auto">
          <a:xfrm>
            <a:off x="3962400" y="52578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50</a:t>
            </a:r>
          </a:p>
        </p:txBody>
      </p:sp>
      <p:sp>
        <p:nvSpPr>
          <p:cNvPr id="47117" name="Text Box 12"/>
          <p:cNvSpPr txBox="1">
            <a:spLocks noChangeArrowheads="1"/>
          </p:cNvSpPr>
          <p:nvPr/>
        </p:nvSpPr>
        <p:spPr bwMode="auto">
          <a:xfrm>
            <a:off x="3048000" y="5105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30</a:t>
            </a:r>
          </a:p>
        </p:txBody>
      </p:sp>
      <p:sp>
        <p:nvSpPr>
          <p:cNvPr id="47118" name="Text Box 13"/>
          <p:cNvSpPr txBox="1">
            <a:spLocks noChangeArrowheads="1"/>
          </p:cNvSpPr>
          <p:nvPr/>
        </p:nvSpPr>
        <p:spPr bwMode="auto">
          <a:xfrm>
            <a:off x="5867400" y="2209800"/>
            <a:ext cx="29718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009900"/>
                </a:solidFill>
              </a:rPr>
              <a:t>If work is kept within this volume, most people will be comfortable, most of the time. </a:t>
            </a:r>
          </a:p>
        </p:txBody>
      </p:sp>
      <p:sp>
        <p:nvSpPr>
          <p:cNvPr id="47119" name="Line 14"/>
          <p:cNvSpPr>
            <a:spLocks noChangeShapeType="1"/>
          </p:cNvSpPr>
          <p:nvPr/>
        </p:nvSpPr>
        <p:spPr bwMode="auto">
          <a:xfrm>
            <a:off x="762000" y="6019800"/>
            <a:ext cx="6324600" cy="0"/>
          </a:xfrm>
          <a:prstGeom prst="line">
            <a:avLst/>
          </a:pr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2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1033"/>
          <p:cNvSpPr>
            <a:spLocks noChangeArrowheads="1"/>
          </p:cNvSpPr>
          <p:nvPr/>
        </p:nvSpPr>
        <p:spPr bwMode="auto">
          <a:xfrm>
            <a:off x="2057400" y="19812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/>
              <a:t>52.7</a:t>
            </a:r>
          </a:p>
        </p:txBody>
      </p:sp>
      <p:sp>
        <p:nvSpPr>
          <p:cNvPr id="49156" name="Rectangle 1034"/>
          <p:cNvSpPr>
            <a:spLocks noChangeArrowheads="1"/>
          </p:cNvSpPr>
          <p:nvPr/>
        </p:nvSpPr>
        <p:spPr bwMode="auto">
          <a:xfrm>
            <a:off x="2590800" y="19812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/>
              <a:t>49.5</a:t>
            </a:r>
          </a:p>
        </p:txBody>
      </p:sp>
      <p:sp>
        <p:nvSpPr>
          <p:cNvPr id="49157" name="Rectangle 1035"/>
          <p:cNvSpPr>
            <a:spLocks noChangeArrowheads="1"/>
          </p:cNvSpPr>
          <p:nvPr/>
        </p:nvSpPr>
        <p:spPr bwMode="auto">
          <a:xfrm>
            <a:off x="3124200" y="19812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/>
              <a:t>40.5</a:t>
            </a:r>
          </a:p>
        </p:txBody>
      </p:sp>
      <p:sp>
        <p:nvSpPr>
          <p:cNvPr id="49158" name="Rectangle 1036"/>
          <p:cNvSpPr>
            <a:spLocks noChangeArrowheads="1"/>
          </p:cNvSpPr>
          <p:nvPr/>
        </p:nvSpPr>
        <p:spPr bwMode="auto">
          <a:xfrm>
            <a:off x="3657600" y="19812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59" name="Rectangle 1037"/>
          <p:cNvSpPr>
            <a:spLocks noChangeArrowheads="1"/>
          </p:cNvSpPr>
          <p:nvPr/>
        </p:nvSpPr>
        <p:spPr bwMode="auto">
          <a:xfrm>
            <a:off x="4191000" y="19812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60" name="Rectangle 1038"/>
          <p:cNvSpPr>
            <a:spLocks noChangeArrowheads="1"/>
          </p:cNvSpPr>
          <p:nvPr/>
        </p:nvSpPr>
        <p:spPr bwMode="auto">
          <a:xfrm>
            <a:off x="4724400" y="19812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61" name="Rectangle 1040"/>
          <p:cNvSpPr>
            <a:spLocks noChangeArrowheads="1"/>
          </p:cNvSpPr>
          <p:nvPr/>
        </p:nvSpPr>
        <p:spPr bwMode="auto">
          <a:xfrm>
            <a:off x="2057400" y="24384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62" name="Rectangle 1041"/>
          <p:cNvSpPr>
            <a:spLocks noChangeArrowheads="1"/>
          </p:cNvSpPr>
          <p:nvPr/>
        </p:nvSpPr>
        <p:spPr bwMode="auto">
          <a:xfrm>
            <a:off x="2590800" y="24384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63" name="Rectangle 1042"/>
          <p:cNvSpPr>
            <a:spLocks noChangeArrowheads="1"/>
          </p:cNvSpPr>
          <p:nvPr/>
        </p:nvSpPr>
        <p:spPr bwMode="auto">
          <a:xfrm>
            <a:off x="3124200" y="24384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64" name="Rectangle 1043"/>
          <p:cNvSpPr>
            <a:spLocks noChangeArrowheads="1"/>
          </p:cNvSpPr>
          <p:nvPr/>
        </p:nvSpPr>
        <p:spPr bwMode="auto">
          <a:xfrm>
            <a:off x="3657600" y="24384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b="1"/>
          </a:p>
        </p:txBody>
      </p:sp>
      <p:sp>
        <p:nvSpPr>
          <p:cNvPr id="49165" name="Rectangle 1044"/>
          <p:cNvSpPr>
            <a:spLocks noChangeArrowheads="1"/>
          </p:cNvSpPr>
          <p:nvPr/>
        </p:nvSpPr>
        <p:spPr bwMode="auto">
          <a:xfrm>
            <a:off x="4191000" y="24384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66" name="Rectangle 1045"/>
          <p:cNvSpPr>
            <a:spLocks noChangeArrowheads="1"/>
          </p:cNvSpPr>
          <p:nvPr/>
        </p:nvSpPr>
        <p:spPr bwMode="auto">
          <a:xfrm>
            <a:off x="4724400" y="24384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67" name="Rectangle 1047"/>
          <p:cNvSpPr>
            <a:spLocks noChangeArrowheads="1"/>
          </p:cNvSpPr>
          <p:nvPr/>
        </p:nvSpPr>
        <p:spPr bwMode="auto">
          <a:xfrm>
            <a:off x="2057400" y="28956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68" name="Rectangle 1048"/>
          <p:cNvSpPr>
            <a:spLocks noChangeArrowheads="1"/>
          </p:cNvSpPr>
          <p:nvPr/>
        </p:nvSpPr>
        <p:spPr bwMode="auto">
          <a:xfrm>
            <a:off x="2590800" y="28956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69" name="Rectangle 1049"/>
          <p:cNvSpPr>
            <a:spLocks noChangeArrowheads="1"/>
          </p:cNvSpPr>
          <p:nvPr/>
        </p:nvSpPr>
        <p:spPr bwMode="auto">
          <a:xfrm>
            <a:off x="3124200" y="28956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70" name="Rectangle 1050"/>
          <p:cNvSpPr>
            <a:spLocks noChangeArrowheads="1"/>
          </p:cNvSpPr>
          <p:nvPr/>
        </p:nvSpPr>
        <p:spPr bwMode="auto">
          <a:xfrm>
            <a:off x="3657600" y="28956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b="1"/>
          </a:p>
        </p:txBody>
      </p:sp>
      <p:sp>
        <p:nvSpPr>
          <p:cNvPr id="49171" name="Rectangle 1051"/>
          <p:cNvSpPr>
            <a:spLocks noChangeArrowheads="1"/>
          </p:cNvSpPr>
          <p:nvPr/>
        </p:nvSpPr>
        <p:spPr bwMode="auto">
          <a:xfrm>
            <a:off x="4191000" y="28956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72" name="Rectangle 1052"/>
          <p:cNvSpPr>
            <a:spLocks noChangeArrowheads="1"/>
          </p:cNvSpPr>
          <p:nvPr/>
        </p:nvSpPr>
        <p:spPr bwMode="auto">
          <a:xfrm>
            <a:off x="4724400" y="28956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73" name="Rectangle 1054"/>
          <p:cNvSpPr>
            <a:spLocks noChangeArrowheads="1"/>
          </p:cNvSpPr>
          <p:nvPr/>
        </p:nvSpPr>
        <p:spPr bwMode="auto">
          <a:xfrm>
            <a:off x="2057400" y="33528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74" name="Rectangle 1055"/>
          <p:cNvSpPr>
            <a:spLocks noChangeArrowheads="1"/>
          </p:cNvSpPr>
          <p:nvPr/>
        </p:nvSpPr>
        <p:spPr bwMode="auto">
          <a:xfrm>
            <a:off x="2590800" y="33528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75" name="Rectangle 1056"/>
          <p:cNvSpPr>
            <a:spLocks noChangeArrowheads="1"/>
          </p:cNvSpPr>
          <p:nvPr/>
        </p:nvSpPr>
        <p:spPr bwMode="auto">
          <a:xfrm>
            <a:off x="3124200" y="33528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76" name="Rectangle 1057"/>
          <p:cNvSpPr>
            <a:spLocks noChangeArrowheads="1"/>
          </p:cNvSpPr>
          <p:nvPr/>
        </p:nvSpPr>
        <p:spPr bwMode="auto">
          <a:xfrm>
            <a:off x="3657600" y="33528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/>
              <a:t>27.0</a:t>
            </a:r>
          </a:p>
        </p:txBody>
      </p:sp>
      <p:sp>
        <p:nvSpPr>
          <p:cNvPr id="49177" name="Rectangle 1058"/>
          <p:cNvSpPr>
            <a:spLocks noChangeArrowheads="1"/>
          </p:cNvSpPr>
          <p:nvPr/>
        </p:nvSpPr>
        <p:spPr bwMode="auto">
          <a:xfrm>
            <a:off x="4191000" y="33528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b="1"/>
          </a:p>
        </p:txBody>
      </p:sp>
      <p:sp>
        <p:nvSpPr>
          <p:cNvPr id="49178" name="Rectangle 1059"/>
          <p:cNvSpPr>
            <a:spLocks noChangeArrowheads="1"/>
          </p:cNvSpPr>
          <p:nvPr/>
        </p:nvSpPr>
        <p:spPr bwMode="auto">
          <a:xfrm>
            <a:off x="4724400" y="33528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79" name="Rectangle 1061"/>
          <p:cNvSpPr>
            <a:spLocks noChangeArrowheads="1"/>
          </p:cNvSpPr>
          <p:nvPr/>
        </p:nvSpPr>
        <p:spPr bwMode="auto">
          <a:xfrm>
            <a:off x="2057400" y="38100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b="1"/>
          </a:p>
        </p:txBody>
      </p:sp>
      <p:sp>
        <p:nvSpPr>
          <p:cNvPr id="49180" name="Rectangle 1062"/>
          <p:cNvSpPr>
            <a:spLocks noChangeArrowheads="1"/>
          </p:cNvSpPr>
          <p:nvPr/>
        </p:nvSpPr>
        <p:spPr bwMode="auto">
          <a:xfrm>
            <a:off x="2590800" y="38100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b="1"/>
          </a:p>
        </p:txBody>
      </p:sp>
      <p:sp>
        <p:nvSpPr>
          <p:cNvPr id="49181" name="Rectangle 1063"/>
          <p:cNvSpPr>
            <a:spLocks noChangeArrowheads="1"/>
          </p:cNvSpPr>
          <p:nvPr/>
        </p:nvSpPr>
        <p:spPr bwMode="auto">
          <a:xfrm>
            <a:off x="3124200" y="38100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82" name="Rectangle 1064"/>
          <p:cNvSpPr>
            <a:spLocks noChangeArrowheads="1"/>
          </p:cNvSpPr>
          <p:nvPr/>
        </p:nvSpPr>
        <p:spPr bwMode="auto">
          <a:xfrm>
            <a:off x="3657600" y="38100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83" name="Rectangle 1065"/>
          <p:cNvSpPr>
            <a:spLocks noChangeArrowheads="1"/>
          </p:cNvSpPr>
          <p:nvPr/>
        </p:nvSpPr>
        <p:spPr bwMode="auto">
          <a:xfrm>
            <a:off x="4191000" y="38100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b="1"/>
          </a:p>
        </p:txBody>
      </p:sp>
      <p:sp>
        <p:nvSpPr>
          <p:cNvPr id="49184" name="Rectangle 1066"/>
          <p:cNvSpPr>
            <a:spLocks noChangeArrowheads="1"/>
          </p:cNvSpPr>
          <p:nvPr/>
        </p:nvSpPr>
        <p:spPr bwMode="auto">
          <a:xfrm>
            <a:off x="4724400" y="38100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85" name="Rectangle 1068"/>
          <p:cNvSpPr>
            <a:spLocks noChangeArrowheads="1"/>
          </p:cNvSpPr>
          <p:nvPr/>
        </p:nvSpPr>
        <p:spPr bwMode="auto">
          <a:xfrm>
            <a:off x="2057400" y="42672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86" name="Rectangle 1069"/>
          <p:cNvSpPr>
            <a:spLocks noChangeArrowheads="1"/>
          </p:cNvSpPr>
          <p:nvPr/>
        </p:nvSpPr>
        <p:spPr bwMode="auto">
          <a:xfrm>
            <a:off x="2590800" y="42672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87" name="Rectangle 1070"/>
          <p:cNvSpPr>
            <a:spLocks noChangeArrowheads="1"/>
          </p:cNvSpPr>
          <p:nvPr/>
        </p:nvSpPr>
        <p:spPr bwMode="auto">
          <a:xfrm>
            <a:off x="3124200" y="42672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b="1"/>
          </a:p>
        </p:txBody>
      </p:sp>
      <p:sp>
        <p:nvSpPr>
          <p:cNvPr id="49188" name="Rectangle 1071"/>
          <p:cNvSpPr>
            <a:spLocks noChangeArrowheads="1"/>
          </p:cNvSpPr>
          <p:nvPr/>
        </p:nvSpPr>
        <p:spPr bwMode="auto">
          <a:xfrm>
            <a:off x="3657600" y="42672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b="1"/>
          </a:p>
        </p:txBody>
      </p:sp>
      <p:sp>
        <p:nvSpPr>
          <p:cNvPr id="49189" name="Rectangle 1072"/>
          <p:cNvSpPr>
            <a:spLocks noChangeArrowheads="1"/>
          </p:cNvSpPr>
          <p:nvPr/>
        </p:nvSpPr>
        <p:spPr bwMode="auto">
          <a:xfrm>
            <a:off x="4191000" y="42672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90" name="Rectangle 1073"/>
          <p:cNvSpPr>
            <a:spLocks noChangeArrowheads="1"/>
          </p:cNvSpPr>
          <p:nvPr/>
        </p:nvSpPr>
        <p:spPr bwMode="auto">
          <a:xfrm>
            <a:off x="4724400" y="42672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b="1"/>
          </a:p>
        </p:txBody>
      </p:sp>
      <p:sp>
        <p:nvSpPr>
          <p:cNvPr id="49191" name="Rectangle 1075"/>
          <p:cNvSpPr>
            <a:spLocks noChangeArrowheads="1"/>
          </p:cNvSpPr>
          <p:nvPr/>
        </p:nvSpPr>
        <p:spPr bwMode="auto">
          <a:xfrm>
            <a:off x="2057400" y="47244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92" name="Rectangle 1076"/>
          <p:cNvSpPr>
            <a:spLocks noChangeArrowheads="1"/>
          </p:cNvSpPr>
          <p:nvPr/>
        </p:nvSpPr>
        <p:spPr bwMode="auto">
          <a:xfrm>
            <a:off x="2590800" y="47244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93" name="Rectangle 1077"/>
          <p:cNvSpPr>
            <a:spLocks noChangeArrowheads="1"/>
          </p:cNvSpPr>
          <p:nvPr/>
        </p:nvSpPr>
        <p:spPr bwMode="auto">
          <a:xfrm>
            <a:off x="3124200" y="47244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94" name="Rectangle 1078"/>
          <p:cNvSpPr>
            <a:spLocks noChangeArrowheads="1"/>
          </p:cNvSpPr>
          <p:nvPr/>
        </p:nvSpPr>
        <p:spPr bwMode="auto">
          <a:xfrm>
            <a:off x="3657600" y="47244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49195" name="Rectangle 1079"/>
          <p:cNvSpPr>
            <a:spLocks noChangeArrowheads="1"/>
          </p:cNvSpPr>
          <p:nvPr/>
        </p:nvSpPr>
        <p:spPr bwMode="auto">
          <a:xfrm>
            <a:off x="4191000" y="47244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/>
              <a:t>13.5</a:t>
            </a:r>
          </a:p>
        </p:txBody>
      </p:sp>
      <p:sp>
        <p:nvSpPr>
          <p:cNvPr id="49196" name="Rectangle 1080"/>
          <p:cNvSpPr>
            <a:spLocks noChangeArrowheads="1"/>
          </p:cNvSpPr>
          <p:nvPr/>
        </p:nvSpPr>
        <p:spPr bwMode="auto">
          <a:xfrm>
            <a:off x="4724400" y="4724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 b="1"/>
          </a:p>
        </p:txBody>
      </p:sp>
      <p:sp>
        <p:nvSpPr>
          <p:cNvPr id="49197" name="Rectangle 1083"/>
          <p:cNvSpPr>
            <a:spLocks noChangeArrowheads="1"/>
          </p:cNvSpPr>
          <p:nvPr/>
        </p:nvSpPr>
        <p:spPr bwMode="auto">
          <a:xfrm>
            <a:off x="1524000" y="19812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40</a:t>
            </a:r>
          </a:p>
        </p:txBody>
      </p:sp>
      <p:sp>
        <p:nvSpPr>
          <p:cNvPr id="49198" name="Rectangle 1084"/>
          <p:cNvSpPr>
            <a:spLocks noChangeArrowheads="1"/>
          </p:cNvSpPr>
          <p:nvPr/>
        </p:nvSpPr>
        <p:spPr bwMode="auto">
          <a:xfrm>
            <a:off x="1524000" y="2438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35</a:t>
            </a:r>
          </a:p>
        </p:txBody>
      </p:sp>
      <p:sp>
        <p:nvSpPr>
          <p:cNvPr id="49199" name="Rectangle 1085"/>
          <p:cNvSpPr>
            <a:spLocks noChangeArrowheads="1"/>
          </p:cNvSpPr>
          <p:nvPr/>
        </p:nvSpPr>
        <p:spPr bwMode="auto">
          <a:xfrm>
            <a:off x="1524000" y="28956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30</a:t>
            </a:r>
          </a:p>
        </p:txBody>
      </p:sp>
      <p:sp>
        <p:nvSpPr>
          <p:cNvPr id="49200" name="Rectangle 1086"/>
          <p:cNvSpPr>
            <a:spLocks noChangeArrowheads="1"/>
          </p:cNvSpPr>
          <p:nvPr/>
        </p:nvSpPr>
        <p:spPr bwMode="auto">
          <a:xfrm>
            <a:off x="1524000" y="33528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25</a:t>
            </a:r>
          </a:p>
        </p:txBody>
      </p:sp>
      <p:sp>
        <p:nvSpPr>
          <p:cNvPr id="49201" name="Rectangle 1087"/>
          <p:cNvSpPr>
            <a:spLocks noChangeArrowheads="1"/>
          </p:cNvSpPr>
          <p:nvPr/>
        </p:nvSpPr>
        <p:spPr bwMode="auto">
          <a:xfrm>
            <a:off x="1524000" y="38100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20</a:t>
            </a:r>
          </a:p>
        </p:txBody>
      </p:sp>
      <p:sp>
        <p:nvSpPr>
          <p:cNvPr id="49202" name="Rectangle 1088"/>
          <p:cNvSpPr>
            <a:spLocks noChangeArrowheads="1"/>
          </p:cNvSpPr>
          <p:nvPr/>
        </p:nvSpPr>
        <p:spPr bwMode="auto">
          <a:xfrm>
            <a:off x="1524000" y="42672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15</a:t>
            </a:r>
          </a:p>
        </p:txBody>
      </p:sp>
      <p:sp>
        <p:nvSpPr>
          <p:cNvPr id="49203" name="Rectangle 1089"/>
          <p:cNvSpPr>
            <a:spLocks noChangeArrowheads="1"/>
          </p:cNvSpPr>
          <p:nvPr/>
        </p:nvSpPr>
        <p:spPr bwMode="auto">
          <a:xfrm>
            <a:off x="1524000" y="4724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10</a:t>
            </a:r>
          </a:p>
        </p:txBody>
      </p:sp>
      <p:sp>
        <p:nvSpPr>
          <p:cNvPr id="49204" name="Rectangle 1090"/>
          <p:cNvSpPr>
            <a:spLocks noChangeArrowheads="1"/>
          </p:cNvSpPr>
          <p:nvPr/>
        </p:nvSpPr>
        <p:spPr bwMode="auto">
          <a:xfrm>
            <a:off x="2057400" y="51816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.33</a:t>
            </a:r>
          </a:p>
        </p:txBody>
      </p:sp>
      <p:sp>
        <p:nvSpPr>
          <p:cNvPr id="49205" name="Rectangle 1091"/>
          <p:cNvSpPr>
            <a:spLocks noChangeArrowheads="1"/>
          </p:cNvSpPr>
          <p:nvPr/>
        </p:nvSpPr>
        <p:spPr bwMode="auto">
          <a:xfrm>
            <a:off x="2590800" y="51816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</a:t>
            </a:r>
          </a:p>
        </p:txBody>
      </p:sp>
      <p:sp>
        <p:nvSpPr>
          <p:cNvPr id="49206" name="Rectangle 1092"/>
          <p:cNvSpPr>
            <a:spLocks noChangeArrowheads="1"/>
          </p:cNvSpPr>
          <p:nvPr/>
        </p:nvSpPr>
        <p:spPr bwMode="auto">
          <a:xfrm>
            <a:off x="3124200" y="51816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</a:t>
            </a:r>
          </a:p>
        </p:txBody>
      </p:sp>
      <p:sp>
        <p:nvSpPr>
          <p:cNvPr id="49207" name="Rectangle 1093"/>
          <p:cNvSpPr>
            <a:spLocks noChangeArrowheads="1"/>
          </p:cNvSpPr>
          <p:nvPr/>
        </p:nvSpPr>
        <p:spPr bwMode="auto">
          <a:xfrm>
            <a:off x="3657600" y="51816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6</a:t>
            </a:r>
          </a:p>
        </p:txBody>
      </p:sp>
      <p:sp>
        <p:nvSpPr>
          <p:cNvPr id="49208" name="Rectangle 1094"/>
          <p:cNvSpPr>
            <a:spLocks noChangeArrowheads="1"/>
          </p:cNvSpPr>
          <p:nvPr/>
        </p:nvSpPr>
        <p:spPr bwMode="auto">
          <a:xfrm>
            <a:off x="4191000" y="51816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9</a:t>
            </a:r>
          </a:p>
        </p:txBody>
      </p:sp>
      <p:sp>
        <p:nvSpPr>
          <p:cNvPr id="49209" name="Rectangle 1095"/>
          <p:cNvSpPr>
            <a:spLocks noChangeArrowheads="1"/>
          </p:cNvSpPr>
          <p:nvPr/>
        </p:nvSpPr>
        <p:spPr bwMode="auto">
          <a:xfrm>
            <a:off x="4724400" y="51816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12</a:t>
            </a:r>
          </a:p>
        </p:txBody>
      </p:sp>
      <p:sp>
        <p:nvSpPr>
          <p:cNvPr id="49210" name="Rectangle 1097"/>
          <p:cNvSpPr>
            <a:spLocks noChangeArrowheads="1"/>
          </p:cNvSpPr>
          <p:nvPr/>
        </p:nvSpPr>
        <p:spPr bwMode="auto">
          <a:xfrm>
            <a:off x="609600" y="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696464"/>
                </a:solidFill>
              </a:rPr>
              <a:t>The 1981 NIOSH Lift Equation</a:t>
            </a:r>
            <a:br>
              <a:rPr lang="en-US" sz="4400" b="1">
                <a:solidFill>
                  <a:srgbClr val="696464"/>
                </a:solidFill>
              </a:rPr>
            </a:br>
            <a:r>
              <a:rPr lang="en-US" b="1">
                <a:solidFill>
                  <a:srgbClr val="696464"/>
                </a:solidFill>
              </a:rPr>
              <a:t>(All Spatial Multipliers {context} = 1, 8 Hours)</a:t>
            </a:r>
          </a:p>
        </p:txBody>
      </p:sp>
      <p:sp>
        <p:nvSpPr>
          <p:cNvPr id="49211" name="Text Box 1098"/>
          <p:cNvSpPr txBox="1">
            <a:spLocks noChangeArrowheads="1"/>
          </p:cNvSpPr>
          <p:nvPr/>
        </p:nvSpPr>
        <p:spPr bwMode="auto">
          <a:xfrm>
            <a:off x="2133600" y="5715000"/>
            <a:ext cx="365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Lifts per minute</a:t>
            </a:r>
          </a:p>
        </p:txBody>
      </p:sp>
      <p:sp>
        <p:nvSpPr>
          <p:cNvPr id="49212" name="Text Box 1099"/>
          <p:cNvSpPr txBox="1">
            <a:spLocks noChangeArrowheads="1"/>
          </p:cNvSpPr>
          <p:nvPr/>
        </p:nvSpPr>
        <p:spPr bwMode="auto">
          <a:xfrm>
            <a:off x="685800" y="1752600"/>
            <a:ext cx="4572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Weight</a:t>
            </a:r>
          </a:p>
        </p:txBody>
      </p:sp>
      <p:sp>
        <p:nvSpPr>
          <p:cNvPr id="49213" name="Text Box 1101"/>
          <p:cNvSpPr txBox="1">
            <a:spLocks noChangeArrowheads="1"/>
          </p:cNvSpPr>
          <p:nvPr/>
        </p:nvSpPr>
        <p:spPr bwMode="auto">
          <a:xfrm>
            <a:off x="6553200" y="4038600"/>
            <a:ext cx="1524000" cy="83502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Action Limit</a:t>
            </a:r>
          </a:p>
        </p:txBody>
      </p:sp>
      <p:sp>
        <p:nvSpPr>
          <p:cNvPr id="49214" name="Text Box 1102"/>
          <p:cNvSpPr txBox="1">
            <a:spLocks noChangeArrowheads="1"/>
          </p:cNvSpPr>
          <p:nvPr/>
        </p:nvSpPr>
        <p:spPr bwMode="auto">
          <a:xfrm>
            <a:off x="6477000" y="2057400"/>
            <a:ext cx="1752600" cy="121602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Maximum Permissible Limit</a:t>
            </a:r>
          </a:p>
        </p:txBody>
      </p:sp>
      <p:sp>
        <p:nvSpPr>
          <p:cNvPr id="49215" name="Rectangle 1103"/>
          <p:cNvSpPr>
            <a:spLocks noChangeArrowheads="1"/>
          </p:cNvSpPr>
          <p:nvPr/>
        </p:nvSpPr>
        <p:spPr bwMode="auto">
          <a:xfrm>
            <a:off x="2590800" y="13716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/>
              <a:t>149</a:t>
            </a:r>
          </a:p>
        </p:txBody>
      </p:sp>
      <p:sp>
        <p:nvSpPr>
          <p:cNvPr id="49216" name="Rectangle 1104"/>
          <p:cNvSpPr>
            <a:spLocks noChangeArrowheads="1"/>
          </p:cNvSpPr>
          <p:nvPr/>
        </p:nvSpPr>
        <p:spPr bwMode="auto">
          <a:xfrm>
            <a:off x="3124200" y="13716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/>
              <a:t>122</a:t>
            </a:r>
          </a:p>
        </p:txBody>
      </p:sp>
      <p:sp>
        <p:nvSpPr>
          <p:cNvPr id="49217" name="Rectangle 1105"/>
          <p:cNvSpPr>
            <a:spLocks noChangeArrowheads="1"/>
          </p:cNvSpPr>
          <p:nvPr/>
        </p:nvSpPr>
        <p:spPr bwMode="auto">
          <a:xfrm>
            <a:off x="3657600" y="13716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/>
              <a:t>81</a:t>
            </a:r>
          </a:p>
        </p:txBody>
      </p:sp>
      <p:sp>
        <p:nvSpPr>
          <p:cNvPr id="49218" name="Rectangle 1106"/>
          <p:cNvSpPr>
            <a:spLocks noChangeArrowheads="1"/>
          </p:cNvSpPr>
          <p:nvPr/>
        </p:nvSpPr>
        <p:spPr bwMode="auto">
          <a:xfrm>
            <a:off x="2057400" y="13716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/>
              <a:t>158</a:t>
            </a:r>
          </a:p>
        </p:txBody>
      </p:sp>
      <p:sp>
        <p:nvSpPr>
          <p:cNvPr id="49219" name="Rectangle 1107"/>
          <p:cNvSpPr>
            <a:spLocks noChangeArrowheads="1"/>
          </p:cNvSpPr>
          <p:nvPr/>
        </p:nvSpPr>
        <p:spPr bwMode="auto">
          <a:xfrm>
            <a:off x="4191000" y="13716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 b="1"/>
              <a:t>41</a:t>
            </a:r>
          </a:p>
        </p:txBody>
      </p:sp>
      <p:sp>
        <p:nvSpPr>
          <p:cNvPr id="4922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0" name="Rectangle 12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295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696464"/>
                </a:solidFill>
                <a:ea typeface="+mj-ea"/>
                <a:cs typeface="+mj-cs"/>
              </a:rPr>
              <a:t>The 1991 NIOSH Lift Index</a:t>
            </a:r>
            <a:r>
              <a:rPr lang="en-US" sz="3600" b="1" dirty="0" smtClean="0">
                <a:solidFill>
                  <a:srgbClr val="696464"/>
                </a:solidFill>
                <a:ea typeface="+mj-ea"/>
                <a:cs typeface="+mj-cs"/>
              </a:rPr>
              <a:t/>
            </a:r>
            <a:br>
              <a:rPr lang="en-US" sz="3600" b="1" dirty="0" smtClean="0">
                <a:solidFill>
                  <a:srgbClr val="696464"/>
                </a:solidFill>
                <a:ea typeface="+mj-ea"/>
                <a:cs typeface="+mj-cs"/>
              </a:rPr>
            </a:br>
            <a:r>
              <a:rPr lang="en-US" sz="2400" b="1" dirty="0" smtClean="0">
                <a:solidFill>
                  <a:srgbClr val="696464"/>
                </a:solidFill>
                <a:ea typeface="+mj-ea"/>
                <a:cs typeface="+mj-cs"/>
              </a:rPr>
              <a:t>(All Spatial Multipliers {context} = 1, 8 Hours)</a:t>
            </a:r>
            <a:br>
              <a:rPr lang="en-US" sz="2400" b="1" dirty="0" smtClean="0">
                <a:solidFill>
                  <a:srgbClr val="696464"/>
                </a:solidFill>
                <a:ea typeface="+mj-ea"/>
                <a:cs typeface="+mj-cs"/>
              </a:rPr>
            </a:br>
            <a:r>
              <a:rPr lang="en-US" sz="2400" b="1" dirty="0" smtClean="0">
                <a:solidFill>
                  <a:srgbClr val="696464"/>
                </a:solidFill>
                <a:ea typeface="+mj-ea"/>
                <a:cs typeface="+mj-cs"/>
              </a:rPr>
              <a:t>(Cutoffs assumed to be 1 and 2)</a:t>
            </a:r>
          </a:p>
        </p:txBody>
      </p:sp>
      <p:sp>
        <p:nvSpPr>
          <p:cNvPr id="51204" name="Rectangle 32"/>
          <p:cNvSpPr>
            <a:spLocks noChangeArrowheads="1"/>
          </p:cNvSpPr>
          <p:nvPr/>
        </p:nvSpPr>
        <p:spPr bwMode="auto">
          <a:xfrm>
            <a:off x="2057400" y="17526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.94</a:t>
            </a:r>
          </a:p>
        </p:txBody>
      </p:sp>
      <p:sp>
        <p:nvSpPr>
          <p:cNvPr id="51205" name="Rectangle 33"/>
          <p:cNvSpPr>
            <a:spLocks noChangeArrowheads="1"/>
          </p:cNvSpPr>
          <p:nvPr/>
        </p:nvSpPr>
        <p:spPr bwMode="auto">
          <a:xfrm>
            <a:off x="2590800" y="17526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1.05</a:t>
            </a:r>
          </a:p>
        </p:txBody>
      </p:sp>
      <p:sp>
        <p:nvSpPr>
          <p:cNvPr id="51206" name="Rectangle 34"/>
          <p:cNvSpPr>
            <a:spLocks noChangeArrowheads="1"/>
          </p:cNvSpPr>
          <p:nvPr/>
        </p:nvSpPr>
        <p:spPr bwMode="auto">
          <a:xfrm>
            <a:off x="3124200" y="17526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1.43</a:t>
            </a:r>
          </a:p>
        </p:txBody>
      </p:sp>
      <p:sp>
        <p:nvSpPr>
          <p:cNvPr id="51207" name="Rectangle 35"/>
          <p:cNvSpPr>
            <a:spLocks noChangeArrowheads="1"/>
          </p:cNvSpPr>
          <p:nvPr/>
        </p:nvSpPr>
        <p:spPr bwMode="auto">
          <a:xfrm>
            <a:off x="3657600" y="17526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2.90</a:t>
            </a:r>
          </a:p>
        </p:txBody>
      </p:sp>
      <p:sp>
        <p:nvSpPr>
          <p:cNvPr id="51208" name="Rectangle 36"/>
          <p:cNvSpPr>
            <a:spLocks noChangeArrowheads="1"/>
          </p:cNvSpPr>
          <p:nvPr/>
        </p:nvSpPr>
        <p:spPr bwMode="auto">
          <a:xfrm>
            <a:off x="4191000" y="17526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5.23</a:t>
            </a:r>
          </a:p>
        </p:txBody>
      </p:sp>
      <p:sp>
        <p:nvSpPr>
          <p:cNvPr id="51209" name="Rectangle 37"/>
          <p:cNvSpPr>
            <a:spLocks noChangeArrowheads="1"/>
          </p:cNvSpPr>
          <p:nvPr/>
        </p:nvSpPr>
        <p:spPr bwMode="auto">
          <a:xfrm>
            <a:off x="4724400" y="17526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1210" name="Rectangle 42"/>
          <p:cNvSpPr>
            <a:spLocks noChangeArrowheads="1"/>
          </p:cNvSpPr>
          <p:nvPr/>
        </p:nvSpPr>
        <p:spPr bwMode="auto">
          <a:xfrm>
            <a:off x="2057400" y="22098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.82</a:t>
            </a:r>
          </a:p>
        </p:txBody>
      </p:sp>
      <p:sp>
        <p:nvSpPr>
          <p:cNvPr id="51211" name="Rectangle 43"/>
          <p:cNvSpPr>
            <a:spLocks noChangeArrowheads="1"/>
          </p:cNvSpPr>
          <p:nvPr/>
        </p:nvSpPr>
        <p:spPr bwMode="auto">
          <a:xfrm>
            <a:off x="2590800" y="22098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.92</a:t>
            </a:r>
          </a:p>
        </p:txBody>
      </p:sp>
      <p:sp>
        <p:nvSpPr>
          <p:cNvPr id="51212" name="Rectangle 44"/>
          <p:cNvSpPr>
            <a:spLocks noChangeArrowheads="1"/>
          </p:cNvSpPr>
          <p:nvPr/>
        </p:nvSpPr>
        <p:spPr bwMode="auto">
          <a:xfrm>
            <a:off x="3124200" y="22098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1.25</a:t>
            </a:r>
          </a:p>
        </p:txBody>
      </p:sp>
      <p:sp>
        <p:nvSpPr>
          <p:cNvPr id="51213" name="Rectangle 45"/>
          <p:cNvSpPr>
            <a:spLocks noChangeArrowheads="1"/>
          </p:cNvSpPr>
          <p:nvPr/>
        </p:nvSpPr>
        <p:spPr bwMode="auto">
          <a:xfrm>
            <a:off x="3657600" y="22098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2.54</a:t>
            </a:r>
          </a:p>
        </p:txBody>
      </p:sp>
      <p:sp>
        <p:nvSpPr>
          <p:cNvPr id="51214" name="Rectangle 46"/>
          <p:cNvSpPr>
            <a:spLocks noChangeArrowheads="1"/>
          </p:cNvSpPr>
          <p:nvPr/>
        </p:nvSpPr>
        <p:spPr bwMode="auto">
          <a:xfrm>
            <a:off x="4191000" y="22098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4.58</a:t>
            </a:r>
          </a:p>
        </p:txBody>
      </p:sp>
      <p:sp>
        <p:nvSpPr>
          <p:cNvPr id="51215" name="Rectangle 47"/>
          <p:cNvSpPr>
            <a:spLocks noChangeArrowheads="1"/>
          </p:cNvSpPr>
          <p:nvPr/>
        </p:nvSpPr>
        <p:spPr bwMode="auto">
          <a:xfrm>
            <a:off x="4724400" y="22098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1216" name="Rectangle 52"/>
          <p:cNvSpPr>
            <a:spLocks noChangeArrowheads="1"/>
          </p:cNvSpPr>
          <p:nvPr/>
        </p:nvSpPr>
        <p:spPr bwMode="auto">
          <a:xfrm>
            <a:off x="2057400" y="26670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.7</a:t>
            </a:r>
          </a:p>
        </p:txBody>
      </p:sp>
      <p:sp>
        <p:nvSpPr>
          <p:cNvPr id="51217" name="Rectangle 53"/>
          <p:cNvSpPr>
            <a:spLocks noChangeArrowheads="1"/>
          </p:cNvSpPr>
          <p:nvPr/>
        </p:nvSpPr>
        <p:spPr bwMode="auto">
          <a:xfrm>
            <a:off x="2590800" y="26670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.78</a:t>
            </a:r>
          </a:p>
        </p:txBody>
      </p:sp>
      <p:sp>
        <p:nvSpPr>
          <p:cNvPr id="51218" name="Rectangle 54"/>
          <p:cNvSpPr>
            <a:spLocks noChangeArrowheads="1"/>
          </p:cNvSpPr>
          <p:nvPr/>
        </p:nvSpPr>
        <p:spPr bwMode="auto">
          <a:xfrm>
            <a:off x="3124200" y="26670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1.07</a:t>
            </a:r>
          </a:p>
        </p:txBody>
      </p:sp>
      <p:sp>
        <p:nvSpPr>
          <p:cNvPr id="51219" name="Rectangle 55"/>
          <p:cNvSpPr>
            <a:spLocks noChangeArrowheads="1"/>
          </p:cNvSpPr>
          <p:nvPr/>
        </p:nvSpPr>
        <p:spPr bwMode="auto">
          <a:xfrm>
            <a:off x="3657600" y="26670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2.18</a:t>
            </a:r>
          </a:p>
        </p:txBody>
      </p:sp>
      <p:sp>
        <p:nvSpPr>
          <p:cNvPr id="51220" name="Rectangle 56"/>
          <p:cNvSpPr>
            <a:spLocks noChangeArrowheads="1"/>
          </p:cNvSpPr>
          <p:nvPr/>
        </p:nvSpPr>
        <p:spPr bwMode="auto">
          <a:xfrm>
            <a:off x="4191000" y="26670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3.92</a:t>
            </a:r>
          </a:p>
        </p:txBody>
      </p:sp>
      <p:sp>
        <p:nvSpPr>
          <p:cNvPr id="51221" name="Rectangle 57"/>
          <p:cNvSpPr>
            <a:spLocks noChangeArrowheads="1"/>
          </p:cNvSpPr>
          <p:nvPr/>
        </p:nvSpPr>
        <p:spPr bwMode="auto">
          <a:xfrm>
            <a:off x="4724400" y="26670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1222" name="Rectangle 62"/>
          <p:cNvSpPr>
            <a:spLocks noChangeArrowheads="1"/>
          </p:cNvSpPr>
          <p:nvPr/>
        </p:nvSpPr>
        <p:spPr bwMode="auto">
          <a:xfrm>
            <a:off x="2057400" y="31242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.58</a:t>
            </a:r>
          </a:p>
        </p:txBody>
      </p:sp>
      <p:sp>
        <p:nvSpPr>
          <p:cNvPr id="51223" name="Rectangle 63"/>
          <p:cNvSpPr>
            <a:spLocks noChangeArrowheads="1"/>
          </p:cNvSpPr>
          <p:nvPr/>
        </p:nvSpPr>
        <p:spPr bwMode="auto">
          <a:xfrm>
            <a:off x="2590800" y="31242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.65</a:t>
            </a:r>
          </a:p>
        </p:txBody>
      </p:sp>
      <p:sp>
        <p:nvSpPr>
          <p:cNvPr id="51224" name="Rectangle 64"/>
          <p:cNvSpPr>
            <a:spLocks noChangeArrowheads="1"/>
          </p:cNvSpPr>
          <p:nvPr/>
        </p:nvSpPr>
        <p:spPr bwMode="auto">
          <a:xfrm>
            <a:off x="3124200" y="31242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.89</a:t>
            </a:r>
          </a:p>
        </p:txBody>
      </p:sp>
      <p:sp>
        <p:nvSpPr>
          <p:cNvPr id="51225" name="Rectangle 65"/>
          <p:cNvSpPr>
            <a:spLocks noChangeArrowheads="1"/>
          </p:cNvSpPr>
          <p:nvPr/>
        </p:nvSpPr>
        <p:spPr bwMode="auto">
          <a:xfrm>
            <a:off x="3657600" y="31242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1.82</a:t>
            </a:r>
          </a:p>
        </p:txBody>
      </p:sp>
      <p:sp>
        <p:nvSpPr>
          <p:cNvPr id="51226" name="Rectangle 66"/>
          <p:cNvSpPr>
            <a:spLocks noChangeArrowheads="1"/>
          </p:cNvSpPr>
          <p:nvPr/>
        </p:nvSpPr>
        <p:spPr bwMode="auto">
          <a:xfrm>
            <a:off x="4191000" y="31242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3.27</a:t>
            </a:r>
          </a:p>
        </p:txBody>
      </p:sp>
      <p:sp>
        <p:nvSpPr>
          <p:cNvPr id="51227" name="Rectangle 67"/>
          <p:cNvSpPr>
            <a:spLocks noChangeArrowheads="1"/>
          </p:cNvSpPr>
          <p:nvPr/>
        </p:nvSpPr>
        <p:spPr bwMode="auto">
          <a:xfrm>
            <a:off x="4724400" y="31242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1228" name="Rectangle 72"/>
          <p:cNvSpPr>
            <a:spLocks noChangeArrowheads="1"/>
          </p:cNvSpPr>
          <p:nvPr/>
        </p:nvSpPr>
        <p:spPr bwMode="auto">
          <a:xfrm>
            <a:off x="2057400" y="35814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.47</a:t>
            </a:r>
          </a:p>
        </p:txBody>
      </p:sp>
      <p:sp>
        <p:nvSpPr>
          <p:cNvPr id="51229" name="Rectangle 73"/>
          <p:cNvSpPr>
            <a:spLocks noChangeArrowheads="1"/>
          </p:cNvSpPr>
          <p:nvPr/>
        </p:nvSpPr>
        <p:spPr bwMode="auto">
          <a:xfrm>
            <a:off x="2590800" y="35814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.52</a:t>
            </a:r>
          </a:p>
        </p:txBody>
      </p:sp>
      <p:sp>
        <p:nvSpPr>
          <p:cNvPr id="51230" name="Rectangle 74"/>
          <p:cNvSpPr>
            <a:spLocks noChangeArrowheads="1"/>
          </p:cNvSpPr>
          <p:nvPr/>
        </p:nvSpPr>
        <p:spPr bwMode="auto">
          <a:xfrm>
            <a:off x="3124200" y="35814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.71</a:t>
            </a:r>
          </a:p>
        </p:txBody>
      </p:sp>
      <p:sp>
        <p:nvSpPr>
          <p:cNvPr id="51231" name="Rectangle 75"/>
          <p:cNvSpPr>
            <a:spLocks noChangeArrowheads="1"/>
          </p:cNvSpPr>
          <p:nvPr/>
        </p:nvSpPr>
        <p:spPr bwMode="auto">
          <a:xfrm>
            <a:off x="3657600" y="35814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1.45</a:t>
            </a:r>
          </a:p>
        </p:txBody>
      </p:sp>
      <p:sp>
        <p:nvSpPr>
          <p:cNvPr id="51232" name="Rectangle 76"/>
          <p:cNvSpPr>
            <a:spLocks noChangeArrowheads="1"/>
          </p:cNvSpPr>
          <p:nvPr/>
        </p:nvSpPr>
        <p:spPr bwMode="auto">
          <a:xfrm>
            <a:off x="4191000" y="35814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2.61</a:t>
            </a:r>
          </a:p>
        </p:txBody>
      </p:sp>
      <p:sp>
        <p:nvSpPr>
          <p:cNvPr id="51233" name="Rectangle 77"/>
          <p:cNvSpPr>
            <a:spLocks noChangeArrowheads="1"/>
          </p:cNvSpPr>
          <p:nvPr/>
        </p:nvSpPr>
        <p:spPr bwMode="auto">
          <a:xfrm>
            <a:off x="4724400" y="35814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1234" name="Rectangle 82"/>
          <p:cNvSpPr>
            <a:spLocks noChangeArrowheads="1"/>
          </p:cNvSpPr>
          <p:nvPr/>
        </p:nvSpPr>
        <p:spPr bwMode="auto">
          <a:xfrm>
            <a:off x="2057400" y="40386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.35</a:t>
            </a:r>
          </a:p>
        </p:txBody>
      </p:sp>
      <p:sp>
        <p:nvSpPr>
          <p:cNvPr id="51235" name="Rectangle 83"/>
          <p:cNvSpPr>
            <a:spLocks noChangeArrowheads="1"/>
          </p:cNvSpPr>
          <p:nvPr/>
        </p:nvSpPr>
        <p:spPr bwMode="auto">
          <a:xfrm>
            <a:off x="2590800" y="40386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.39</a:t>
            </a:r>
          </a:p>
        </p:txBody>
      </p:sp>
      <p:sp>
        <p:nvSpPr>
          <p:cNvPr id="51236" name="Rectangle 84"/>
          <p:cNvSpPr>
            <a:spLocks noChangeArrowheads="1"/>
          </p:cNvSpPr>
          <p:nvPr/>
        </p:nvSpPr>
        <p:spPr bwMode="auto">
          <a:xfrm>
            <a:off x="3124200" y="40386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.53</a:t>
            </a:r>
          </a:p>
        </p:txBody>
      </p:sp>
      <p:sp>
        <p:nvSpPr>
          <p:cNvPr id="51237" name="Rectangle 85"/>
          <p:cNvSpPr>
            <a:spLocks noChangeArrowheads="1"/>
          </p:cNvSpPr>
          <p:nvPr/>
        </p:nvSpPr>
        <p:spPr bwMode="auto">
          <a:xfrm>
            <a:off x="3657600" y="40386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1.09</a:t>
            </a:r>
          </a:p>
        </p:txBody>
      </p:sp>
      <p:sp>
        <p:nvSpPr>
          <p:cNvPr id="51238" name="Rectangle 86"/>
          <p:cNvSpPr>
            <a:spLocks noChangeArrowheads="1"/>
          </p:cNvSpPr>
          <p:nvPr/>
        </p:nvSpPr>
        <p:spPr bwMode="auto">
          <a:xfrm>
            <a:off x="4191000" y="40386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1.96</a:t>
            </a:r>
          </a:p>
        </p:txBody>
      </p:sp>
      <p:sp>
        <p:nvSpPr>
          <p:cNvPr id="51239" name="Rectangle 87"/>
          <p:cNvSpPr>
            <a:spLocks noChangeArrowheads="1"/>
          </p:cNvSpPr>
          <p:nvPr/>
        </p:nvSpPr>
        <p:spPr bwMode="auto">
          <a:xfrm>
            <a:off x="4724400" y="40386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1240" name="Rectangle 92"/>
          <p:cNvSpPr>
            <a:spLocks noChangeArrowheads="1"/>
          </p:cNvSpPr>
          <p:nvPr/>
        </p:nvSpPr>
        <p:spPr bwMode="auto">
          <a:xfrm>
            <a:off x="2057400" y="44958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..23</a:t>
            </a:r>
          </a:p>
        </p:txBody>
      </p:sp>
      <p:sp>
        <p:nvSpPr>
          <p:cNvPr id="51241" name="Rectangle 93"/>
          <p:cNvSpPr>
            <a:spLocks noChangeArrowheads="1"/>
          </p:cNvSpPr>
          <p:nvPr/>
        </p:nvSpPr>
        <p:spPr bwMode="auto">
          <a:xfrm>
            <a:off x="2590800" y="44958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.26</a:t>
            </a:r>
          </a:p>
        </p:txBody>
      </p:sp>
      <p:sp>
        <p:nvSpPr>
          <p:cNvPr id="51242" name="Rectangle 94"/>
          <p:cNvSpPr>
            <a:spLocks noChangeArrowheads="1"/>
          </p:cNvSpPr>
          <p:nvPr/>
        </p:nvSpPr>
        <p:spPr bwMode="auto">
          <a:xfrm>
            <a:off x="3124200" y="44958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.36</a:t>
            </a:r>
          </a:p>
        </p:txBody>
      </p:sp>
      <p:sp>
        <p:nvSpPr>
          <p:cNvPr id="51243" name="Rectangle 95"/>
          <p:cNvSpPr>
            <a:spLocks noChangeArrowheads="1"/>
          </p:cNvSpPr>
          <p:nvPr/>
        </p:nvSpPr>
        <p:spPr bwMode="auto">
          <a:xfrm>
            <a:off x="3657600" y="4495800"/>
            <a:ext cx="533400" cy="6096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.73</a:t>
            </a:r>
          </a:p>
        </p:txBody>
      </p:sp>
      <p:sp>
        <p:nvSpPr>
          <p:cNvPr id="51244" name="Rectangle 96"/>
          <p:cNvSpPr>
            <a:spLocks noChangeArrowheads="1"/>
          </p:cNvSpPr>
          <p:nvPr/>
        </p:nvSpPr>
        <p:spPr bwMode="auto">
          <a:xfrm>
            <a:off x="4191000" y="4495800"/>
            <a:ext cx="5334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.1.31</a:t>
            </a:r>
          </a:p>
        </p:txBody>
      </p:sp>
      <p:sp>
        <p:nvSpPr>
          <p:cNvPr id="51245" name="Rectangle 97"/>
          <p:cNvSpPr>
            <a:spLocks noChangeArrowheads="1"/>
          </p:cNvSpPr>
          <p:nvPr/>
        </p:nvSpPr>
        <p:spPr bwMode="auto">
          <a:xfrm>
            <a:off x="4724400" y="4495800"/>
            <a:ext cx="5334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1246" name="Rectangle 105"/>
          <p:cNvSpPr>
            <a:spLocks noChangeArrowheads="1"/>
          </p:cNvSpPr>
          <p:nvPr/>
        </p:nvSpPr>
        <p:spPr bwMode="auto">
          <a:xfrm>
            <a:off x="1524000" y="17526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40</a:t>
            </a:r>
          </a:p>
        </p:txBody>
      </p:sp>
      <p:sp>
        <p:nvSpPr>
          <p:cNvPr id="51247" name="Rectangle 106"/>
          <p:cNvSpPr>
            <a:spLocks noChangeArrowheads="1"/>
          </p:cNvSpPr>
          <p:nvPr/>
        </p:nvSpPr>
        <p:spPr bwMode="auto">
          <a:xfrm>
            <a:off x="1524000" y="22098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35</a:t>
            </a:r>
          </a:p>
        </p:txBody>
      </p:sp>
      <p:sp>
        <p:nvSpPr>
          <p:cNvPr id="51248" name="Rectangle 107"/>
          <p:cNvSpPr>
            <a:spLocks noChangeArrowheads="1"/>
          </p:cNvSpPr>
          <p:nvPr/>
        </p:nvSpPr>
        <p:spPr bwMode="auto">
          <a:xfrm>
            <a:off x="1524000" y="26670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30</a:t>
            </a:r>
          </a:p>
        </p:txBody>
      </p:sp>
      <p:sp>
        <p:nvSpPr>
          <p:cNvPr id="51249" name="Rectangle 108"/>
          <p:cNvSpPr>
            <a:spLocks noChangeArrowheads="1"/>
          </p:cNvSpPr>
          <p:nvPr/>
        </p:nvSpPr>
        <p:spPr bwMode="auto">
          <a:xfrm>
            <a:off x="1524000" y="31242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25</a:t>
            </a:r>
          </a:p>
        </p:txBody>
      </p:sp>
      <p:sp>
        <p:nvSpPr>
          <p:cNvPr id="51250" name="Rectangle 109"/>
          <p:cNvSpPr>
            <a:spLocks noChangeArrowheads="1"/>
          </p:cNvSpPr>
          <p:nvPr/>
        </p:nvSpPr>
        <p:spPr bwMode="auto">
          <a:xfrm>
            <a:off x="1524000" y="3581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20</a:t>
            </a:r>
          </a:p>
        </p:txBody>
      </p:sp>
      <p:sp>
        <p:nvSpPr>
          <p:cNvPr id="51251" name="Rectangle 110"/>
          <p:cNvSpPr>
            <a:spLocks noChangeArrowheads="1"/>
          </p:cNvSpPr>
          <p:nvPr/>
        </p:nvSpPr>
        <p:spPr bwMode="auto">
          <a:xfrm>
            <a:off x="1524000" y="40386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15</a:t>
            </a:r>
          </a:p>
        </p:txBody>
      </p:sp>
      <p:sp>
        <p:nvSpPr>
          <p:cNvPr id="51252" name="Rectangle 111"/>
          <p:cNvSpPr>
            <a:spLocks noChangeArrowheads="1"/>
          </p:cNvSpPr>
          <p:nvPr/>
        </p:nvSpPr>
        <p:spPr bwMode="auto">
          <a:xfrm>
            <a:off x="1524000" y="4495800"/>
            <a:ext cx="533400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10</a:t>
            </a:r>
          </a:p>
        </p:txBody>
      </p:sp>
      <p:sp>
        <p:nvSpPr>
          <p:cNvPr id="51253" name="Rectangle 112"/>
          <p:cNvSpPr>
            <a:spLocks noChangeArrowheads="1"/>
          </p:cNvSpPr>
          <p:nvPr/>
        </p:nvSpPr>
        <p:spPr bwMode="auto">
          <a:xfrm>
            <a:off x="20574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.33</a:t>
            </a:r>
          </a:p>
        </p:txBody>
      </p:sp>
      <p:sp>
        <p:nvSpPr>
          <p:cNvPr id="51254" name="Rectangle 113"/>
          <p:cNvSpPr>
            <a:spLocks noChangeArrowheads="1"/>
          </p:cNvSpPr>
          <p:nvPr/>
        </p:nvSpPr>
        <p:spPr bwMode="auto">
          <a:xfrm>
            <a:off x="25908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</a:t>
            </a:r>
          </a:p>
        </p:txBody>
      </p:sp>
      <p:sp>
        <p:nvSpPr>
          <p:cNvPr id="51255" name="Rectangle 114"/>
          <p:cNvSpPr>
            <a:spLocks noChangeArrowheads="1"/>
          </p:cNvSpPr>
          <p:nvPr/>
        </p:nvSpPr>
        <p:spPr bwMode="auto">
          <a:xfrm>
            <a:off x="31242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</a:t>
            </a:r>
          </a:p>
        </p:txBody>
      </p:sp>
      <p:sp>
        <p:nvSpPr>
          <p:cNvPr id="51256" name="Rectangle 115"/>
          <p:cNvSpPr>
            <a:spLocks noChangeArrowheads="1"/>
          </p:cNvSpPr>
          <p:nvPr/>
        </p:nvSpPr>
        <p:spPr bwMode="auto">
          <a:xfrm>
            <a:off x="36576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6</a:t>
            </a:r>
          </a:p>
        </p:txBody>
      </p:sp>
      <p:sp>
        <p:nvSpPr>
          <p:cNvPr id="51257" name="Rectangle 116"/>
          <p:cNvSpPr>
            <a:spLocks noChangeArrowheads="1"/>
          </p:cNvSpPr>
          <p:nvPr/>
        </p:nvSpPr>
        <p:spPr bwMode="auto">
          <a:xfrm>
            <a:off x="41910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9</a:t>
            </a:r>
          </a:p>
        </p:txBody>
      </p:sp>
      <p:sp>
        <p:nvSpPr>
          <p:cNvPr id="51258" name="Rectangle 117"/>
          <p:cNvSpPr>
            <a:spLocks noChangeArrowheads="1"/>
          </p:cNvSpPr>
          <p:nvPr/>
        </p:nvSpPr>
        <p:spPr bwMode="auto">
          <a:xfrm>
            <a:off x="47244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12</a:t>
            </a:r>
          </a:p>
        </p:txBody>
      </p:sp>
      <p:sp>
        <p:nvSpPr>
          <p:cNvPr id="51259" name="Text Box 123"/>
          <p:cNvSpPr txBox="1">
            <a:spLocks noChangeArrowheads="1"/>
          </p:cNvSpPr>
          <p:nvPr/>
        </p:nvSpPr>
        <p:spPr bwMode="auto">
          <a:xfrm>
            <a:off x="2057400" y="5683250"/>
            <a:ext cx="365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Lifts per minute</a:t>
            </a:r>
          </a:p>
        </p:txBody>
      </p:sp>
      <p:sp>
        <p:nvSpPr>
          <p:cNvPr id="51260" name="Text Box 124"/>
          <p:cNvSpPr txBox="1">
            <a:spLocks noChangeArrowheads="1"/>
          </p:cNvSpPr>
          <p:nvPr/>
        </p:nvSpPr>
        <p:spPr bwMode="auto">
          <a:xfrm>
            <a:off x="685800" y="1524000"/>
            <a:ext cx="4572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Weight</a:t>
            </a:r>
          </a:p>
        </p:txBody>
      </p:sp>
      <p:sp>
        <p:nvSpPr>
          <p:cNvPr id="51261" name="Text Box 125"/>
          <p:cNvSpPr txBox="1">
            <a:spLocks noChangeArrowheads="1"/>
          </p:cNvSpPr>
          <p:nvPr/>
        </p:nvSpPr>
        <p:spPr bwMode="auto">
          <a:xfrm>
            <a:off x="5867400" y="2133600"/>
            <a:ext cx="27432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9900"/>
                </a:solidFill>
              </a:rPr>
              <a:t>Lift Index</a:t>
            </a:r>
            <a:r>
              <a:rPr lang="en-US" sz="2800" b="1">
                <a:solidFill>
                  <a:srgbClr val="009900"/>
                </a:solidFill>
              </a:rPr>
              <a:t> is more sensitive to frequency than the 1981 NIOSH Lift AL</a:t>
            </a:r>
          </a:p>
        </p:txBody>
      </p:sp>
      <p:sp>
        <p:nvSpPr>
          <p:cNvPr id="51262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696464"/>
                </a:solidFill>
              </a:rPr>
              <a:t>© </a:t>
            </a:r>
            <a:r>
              <a:rPr lang="en-US" sz="1200" dirty="0" smtClean="0">
                <a:solidFill>
                  <a:srgbClr val="696464"/>
                </a:solidFill>
              </a:rPr>
              <a:t>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rgbClr val="696464"/>
                </a:solidFill>
                <a:ea typeface="+mj-ea"/>
                <a:cs typeface="+mj-cs"/>
              </a:rPr>
              <a:t>Ergonomics Opportunities</a:t>
            </a:r>
            <a:br>
              <a:rPr lang="en-US" sz="4800" b="1" dirty="0" smtClean="0">
                <a:solidFill>
                  <a:srgbClr val="696464"/>
                </a:solidFill>
                <a:ea typeface="+mj-ea"/>
                <a:cs typeface="+mj-cs"/>
              </a:rPr>
            </a:br>
            <a:r>
              <a:rPr lang="en-US" sz="3600" b="1" dirty="0" smtClean="0">
                <a:solidFill>
                  <a:srgbClr val="696464"/>
                </a:solidFill>
                <a:ea typeface="+mj-ea"/>
                <a:cs typeface="+mj-cs"/>
              </a:rPr>
              <a:t>What can we change?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8288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/>
              <a:t>Why</a:t>
            </a:r>
            <a:r>
              <a:rPr lang="en-US" sz="2800"/>
              <a:t> the activity is being performed – purpose and constraints</a:t>
            </a:r>
            <a:endParaRPr lang="en-US" sz="2800" i="1"/>
          </a:p>
          <a:p>
            <a:pPr eaLnBrk="1" hangingPunct="1">
              <a:lnSpc>
                <a:spcPct val="90000"/>
              </a:lnSpc>
            </a:pPr>
            <a:r>
              <a:rPr lang="en-US" sz="2800" b="1" i="1"/>
              <a:t>Where</a:t>
            </a:r>
            <a:r>
              <a:rPr lang="en-US" sz="2800"/>
              <a:t> things are – space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b="1" i="1"/>
              <a:t>When</a:t>
            </a:r>
            <a:r>
              <a:rPr lang="en-US" sz="3600" b="1"/>
              <a:t> things happen –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/>
              <a:t>How</a:t>
            </a:r>
            <a:r>
              <a:rPr lang="en-US" sz="2800"/>
              <a:t> difficult things are - force,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/>
              <a:t>Who</a:t>
            </a:r>
            <a:r>
              <a:rPr lang="en-US" sz="2800"/>
              <a:t> is involved – selection, training, assignment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/>
              <a:t>How</a:t>
            </a:r>
            <a:r>
              <a:rPr lang="en-US" sz="2800"/>
              <a:t> the activity is performed - behavior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/>
              <a:t>What</a:t>
            </a:r>
            <a:r>
              <a:rPr lang="en-US" sz="2800"/>
              <a:t> is the context – environment</a:t>
            </a:r>
          </a:p>
        </p:txBody>
      </p:sp>
      <p:sp>
        <p:nvSpPr>
          <p:cNvPr id="1638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1598613"/>
            <a:ext cx="7848600" cy="15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9"/>
          <p:cNvSpPr>
            <a:spLocks noChangeArrowheads="1"/>
          </p:cNvSpPr>
          <p:nvPr/>
        </p:nvSpPr>
        <p:spPr bwMode="auto">
          <a:xfrm>
            <a:off x="2209800" y="16002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13.2</a:t>
            </a:r>
          </a:p>
        </p:txBody>
      </p:sp>
      <p:sp>
        <p:nvSpPr>
          <p:cNvPr id="53252" name="Rectangle 10"/>
          <p:cNvSpPr>
            <a:spLocks noChangeArrowheads="1"/>
          </p:cNvSpPr>
          <p:nvPr/>
        </p:nvSpPr>
        <p:spPr bwMode="auto">
          <a:xfrm>
            <a:off x="2743200" y="16002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40</a:t>
            </a:r>
          </a:p>
        </p:txBody>
      </p:sp>
      <p:sp>
        <p:nvSpPr>
          <p:cNvPr id="53253" name="Rectangle 11"/>
          <p:cNvSpPr>
            <a:spLocks noChangeArrowheads="1"/>
          </p:cNvSpPr>
          <p:nvPr/>
        </p:nvSpPr>
        <p:spPr bwMode="auto">
          <a:xfrm>
            <a:off x="3276600" y="1600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120</a:t>
            </a:r>
          </a:p>
        </p:txBody>
      </p:sp>
      <p:sp>
        <p:nvSpPr>
          <p:cNvPr id="53254" name="Rectangle 12"/>
          <p:cNvSpPr>
            <a:spLocks noChangeArrowheads="1"/>
          </p:cNvSpPr>
          <p:nvPr/>
        </p:nvSpPr>
        <p:spPr bwMode="auto">
          <a:xfrm>
            <a:off x="3810000" y="1600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240</a:t>
            </a:r>
          </a:p>
        </p:txBody>
      </p:sp>
      <p:sp>
        <p:nvSpPr>
          <p:cNvPr id="53255" name="Rectangle 13"/>
          <p:cNvSpPr>
            <a:spLocks noChangeArrowheads="1"/>
          </p:cNvSpPr>
          <p:nvPr/>
        </p:nvSpPr>
        <p:spPr bwMode="auto">
          <a:xfrm>
            <a:off x="4343400" y="1600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360</a:t>
            </a:r>
          </a:p>
        </p:txBody>
      </p:sp>
      <p:sp>
        <p:nvSpPr>
          <p:cNvPr id="53256" name="Rectangle 14"/>
          <p:cNvSpPr>
            <a:spLocks noChangeArrowheads="1"/>
          </p:cNvSpPr>
          <p:nvPr/>
        </p:nvSpPr>
        <p:spPr bwMode="auto">
          <a:xfrm>
            <a:off x="4876800" y="1600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480</a:t>
            </a:r>
          </a:p>
        </p:txBody>
      </p:sp>
      <p:sp>
        <p:nvSpPr>
          <p:cNvPr id="53257" name="Rectangle 16"/>
          <p:cNvSpPr>
            <a:spLocks noChangeArrowheads="1"/>
          </p:cNvSpPr>
          <p:nvPr/>
        </p:nvSpPr>
        <p:spPr bwMode="auto">
          <a:xfrm>
            <a:off x="2209800" y="20574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11.55</a:t>
            </a:r>
          </a:p>
        </p:txBody>
      </p:sp>
      <p:sp>
        <p:nvSpPr>
          <p:cNvPr id="53258" name="Rectangle 17"/>
          <p:cNvSpPr>
            <a:spLocks noChangeArrowheads="1"/>
          </p:cNvSpPr>
          <p:nvPr/>
        </p:nvSpPr>
        <p:spPr bwMode="auto">
          <a:xfrm>
            <a:off x="2743200" y="20574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35</a:t>
            </a:r>
          </a:p>
        </p:txBody>
      </p:sp>
      <p:sp>
        <p:nvSpPr>
          <p:cNvPr id="53259" name="Rectangle 18"/>
          <p:cNvSpPr>
            <a:spLocks noChangeArrowheads="1"/>
          </p:cNvSpPr>
          <p:nvPr/>
        </p:nvSpPr>
        <p:spPr bwMode="auto">
          <a:xfrm>
            <a:off x="3276600" y="2057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105</a:t>
            </a:r>
          </a:p>
        </p:txBody>
      </p:sp>
      <p:sp>
        <p:nvSpPr>
          <p:cNvPr id="53260" name="Rectangle 19"/>
          <p:cNvSpPr>
            <a:spLocks noChangeArrowheads="1"/>
          </p:cNvSpPr>
          <p:nvPr/>
        </p:nvSpPr>
        <p:spPr bwMode="auto">
          <a:xfrm>
            <a:off x="3810000" y="2057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210</a:t>
            </a:r>
          </a:p>
        </p:txBody>
      </p:sp>
      <p:sp>
        <p:nvSpPr>
          <p:cNvPr id="53261" name="Rectangle 20"/>
          <p:cNvSpPr>
            <a:spLocks noChangeArrowheads="1"/>
          </p:cNvSpPr>
          <p:nvPr/>
        </p:nvSpPr>
        <p:spPr bwMode="auto">
          <a:xfrm>
            <a:off x="4343400" y="2057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315</a:t>
            </a:r>
          </a:p>
        </p:txBody>
      </p:sp>
      <p:sp>
        <p:nvSpPr>
          <p:cNvPr id="53262" name="Rectangle 21"/>
          <p:cNvSpPr>
            <a:spLocks noChangeArrowheads="1"/>
          </p:cNvSpPr>
          <p:nvPr/>
        </p:nvSpPr>
        <p:spPr bwMode="auto">
          <a:xfrm>
            <a:off x="4876800" y="2057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420</a:t>
            </a:r>
          </a:p>
        </p:txBody>
      </p:sp>
      <p:sp>
        <p:nvSpPr>
          <p:cNvPr id="53263" name="Rectangle 23"/>
          <p:cNvSpPr>
            <a:spLocks noChangeArrowheads="1"/>
          </p:cNvSpPr>
          <p:nvPr/>
        </p:nvSpPr>
        <p:spPr bwMode="auto">
          <a:xfrm>
            <a:off x="2209800" y="25146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9.9</a:t>
            </a:r>
          </a:p>
        </p:txBody>
      </p:sp>
      <p:sp>
        <p:nvSpPr>
          <p:cNvPr id="53264" name="Rectangle 24"/>
          <p:cNvSpPr>
            <a:spLocks noChangeArrowheads="1"/>
          </p:cNvSpPr>
          <p:nvPr/>
        </p:nvSpPr>
        <p:spPr bwMode="auto">
          <a:xfrm>
            <a:off x="2743200" y="25146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30</a:t>
            </a:r>
          </a:p>
        </p:txBody>
      </p:sp>
      <p:sp>
        <p:nvSpPr>
          <p:cNvPr id="53265" name="Rectangle 25"/>
          <p:cNvSpPr>
            <a:spLocks noChangeArrowheads="1"/>
          </p:cNvSpPr>
          <p:nvPr/>
        </p:nvSpPr>
        <p:spPr bwMode="auto">
          <a:xfrm>
            <a:off x="3276600" y="2514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90</a:t>
            </a:r>
          </a:p>
        </p:txBody>
      </p:sp>
      <p:sp>
        <p:nvSpPr>
          <p:cNvPr id="53266" name="Rectangle 26"/>
          <p:cNvSpPr>
            <a:spLocks noChangeArrowheads="1"/>
          </p:cNvSpPr>
          <p:nvPr/>
        </p:nvSpPr>
        <p:spPr bwMode="auto">
          <a:xfrm>
            <a:off x="3810000" y="2514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180</a:t>
            </a:r>
          </a:p>
        </p:txBody>
      </p:sp>
      <p:sp>
        <p:nvSpPr>
          <p:cNvPr id="53267" name="Rectangle 27"/>
          <p:cNvSpPr>
            <a:spLocks noChangeArrowheads="1"/>
          </p:cNvSpPr>
          <p:nvPr/>
        </p:nvSpPr>
        <p:spPr bwMode="auto">
          <a:xfrm>
            <a:off x="4343400" y="2514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270</a:t>
            </a:r>
          </a:p>
        </p:txBody>
      </p:sp>
      <p:sp>
        <p:nvSpPr>
          <p:cNvPr id="53268" name="Rectangle 28"/>
          <p:cNvSpPr>
            <a:spLocks noChangeArrowheads="1"/>
          </p:cNvSpPr>
          <p:nvPr/>
        </p:nvSpPr>
        <p:spPr bwMode="auto">
          <a:xfrm>
            <a:off x="4876800" y="2514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360</a:t>
            </a:r>
          </a:p>
        </p:txBody>
      </p:sp>
      <p:sp>
        <p:nvSpPr>
          <p:cNvPr id="53269" name="Rectangle 30"/>
          <p:cNvSpPr>
            <a:spLocks noChangeArrowheads="1"/>
          </p:cNvSpPr>
          <p:nvPr/>
        </p:nvSpPr>
        <p:spPr bwMode="auto">
          <a:xfrm>
            <a:off x="2209800" y="2971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8.25</a:t>
            </a:r>
          </a:p>
        </p:txBody>
      </p:sp>
      <p:sp>
        <p:nvSpPr>
          <p:cNvPr id="53270" name="Rectangle 31"/>
          <p:cNvSpPr>
            <a:spLocks noChangeArrowheads="1"/>
          </p:cNvSpPr>
          <p:nvPr/>
        </p:nvSpPr>
        <p:spPr bwMode="auto">
          <a:xfrm>
            <a:off x="2743200" y="2971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25</a:t>
            </a:r>
          </a:p>
        </p:txBody>
      </p:sp>
      <p:sp>
        <p:nvSpPr>
          <p:cNvPr id="53271" name="Rectangle 32"/>
          <p:cNvSpPr>
            <a:spLocks noChangeArrowheads="1"/>
          </p:cNvSpPr>
          <p:nvPr/>
        </p:nvSpPr>
        <p:spPr bwMode="auto">
          <a:xfrm>
            <a:off x="3276600" y="2971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75</a:t>
            </a:r>
          </a:p>
        </p:txBody>
      </p:sp>
      <p:sp>
        <p:nvSpPr>
          <p:cNvPr id="53272" name="Rectangle 33"/>
          <p:cNvSpPr>
            <a:spLocks noChangeArrowheads="1"/>
          </p:cNvSpPr>
          <p:nvPr/>
        </p:nvSpPr>
        <p:spPr bwMode="auto">
          <a:xfrm>
            <a:off x="3810000" y="2971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150</a:t>
            </a:r>
          </a:p>
        </p:txBody>
      </p:sp>
      <p:sp>
        <p:nvSpPr>
          <p:cNvPr id="53273" name="Rectangle 34"/>
          <p:cNvSpPr>
            <a:spLocks noChangeArrowheads="1"/>
          </p:cNvSpPr>
          <p:nvPr/>
        </p:nvSpPr>
        <p:spPr bwMode="auto">
          <a:xfrm>
            <a:off x="4343400" y="2971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225</a:t>
            </a:r>
          </a:p>
        </p:txBody>
      </p:sp>
      <p:sp>
        <p:nvSpPr>
          <p:cNvPr id="53274" name="Rectangle 35"/>
          <p:cNvSpPr>
            <a:spLocks noChangeArrowheads="1"/>
          </p:cNvSpPr>
          <p:nvPr/>
        </p:nvSpPr>
        <p:spPr bwMode="auto">
          <a:xfrm>
            <a:off x="4876800" y="2971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300</a:t>
            </a:r>
          </a:p>
        </p:txBody>
      </p:sp>
      <p:sp>
        <p:nvSpPr>
          <p:cNvPr id="53275" name="Rectangle 37"/>
          <p:cNvSpPr>
            <a:spLocks noChangeArrowheads="1"/>
          </p:cNvSpPr>
          <p:nvPr/>
        </p:nvSpPr>
        <p:spPr bwMode="auto">
          <a:xfrm>
            <a:off x="2209800" y="3429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6.6</a:t>
            </a:r>
          </a:p>
        </p:txBody>
      </p:sp>
      <p:sp>
        <p:nvSpPr>
          <p:cNvPr id="53276" name="Rectangle 38"/>
          <p:cNvSpPr>
            <a:spLocks noChangeArrowheads="1"/>
          </p:cNvSpPr>
          <p:nvPr/>
        </p:nvSpPr>
        <p:spPr bwMode="auto">
          <a:xfrm>
            <a:off x="2743200" y="3429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20</a:t>
            </a:r>
          </a:p>
        </p:txBody>
      </p:sp>
      <p:sp>
        <p:nvSpPr>
          <p:cNvPr id="53277" name="Rectangle 39"/>
          <p:cNvSpPr>
            <a:spLocks noChangeArrowheads="1"/>
          </p:cNvSpPr>
          <p:nvPr/>
        </p:nvSpPr>
        <p:spPr bwMode="auto">
          <a:xfrm>
            <a:off x="3276600" y="34290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60</a:t>
            </a:r>
          </a:p>
        </p:txBody>
      </p:sp>
      <p:sp>
        <p:nvSpPr>
          <p:cNvPr id="53278" name="Rectangle 40"/>
          <p:cNvSpPr>
            <a:spLocks noChangeArrowheads="1"/>
          </p:cNvSpPr>
          <p:nvPr/>
        </p:nvSpPr>
        <p:spPr bwMode="auto">
          <a:xfrm>
            <a:off x="3810000" y="3429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120</a:t>
            </a:r>
          </a:p>
        </p:txBody>
      </p:sp>
      <p:sp>
        <p:nvSpPr>
          <p:cNvPr id="53279" name="Rectangle 41"/>
          <p:cNvSpPr>
            <a:spLocks noChangeArrowheads="1"/>
          </p:cNvSpPr>
          <p:nvPr/>
        </p:nvSpPr>
        <p:spPr bwMode="auto">
          <a:xfrm>
            <a:off x="4343400" y="3429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180</a:t>
            </a:r>
          </a:p>
        </p:txBody>
      </p:sp>
      <p:sp>
        <p:nvSpPr>
          <p:cNvPr id="53280" name="Rectangle 42"/>
          <p:cNvSpPr>
            <a:spLocks noChangeArrowheads="1"/>
          </p:cNvSpPr>
          <p:nvPr/>
        </p:nvSpPr>
        <p:spPr bwMode="auto">
          <a:xfrm>
            <a:off x="4876800" y="3429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240</a:t>
            </a:r>
          </a:p>
        </p:txBody>
      </p:sp>
      <p:sp>
        <p:nvSpPr>
          <p:cNvPr id="53281" name="Rectangle 44"/>
          <p:cNvSpPr>
            <a:spLocks noChangeArrowheads="1"/>
          </p:cNvSpPr>
          <p:nvPr/>
        </p:nvSpPr>
        <p:spPr bwMode="auto">
          <a:xfrm>
            <a:off x="2209800" y="38862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4.95</a:t>
            </a:r>
          </a:p>
        </p:txBody>
      </p:sp>
      <p:sp>
        <p:nvSpPr>
          <p:cNvPr id="53282" name="Rectangle 45"/>
          <p:cNvSpPr>
            <a:spLocks noChangeArrowheads="1"/>
          </p:cNvSpPr>
          <p:nvPr/>
        </p:nvSpPr>
        <p:spPr bwMode="auto">
          <a:xfrm>
            <a:off x="2743200" y="38862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15</a:t>
            </a:r>
          </a:p>
        </p:txBody>
      </p:sp>
      <p:sp>
        <p:nvSpPr>
          <p:cNvPr id="53283" name="Rectangle 46"/>
          <p:cNvSpPr>
            <a:spLocks noChangeArrowheads="1"/>
          </p:cNvSpPr>
          <p:nvPr/>
        </p:nvSpPr>
        <p:spPr bwMode="auto">
          <a:xfrm>
            <a:off x="3276600" y="38862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45</a:t>
            </a:r>
          </a:p>
        </p:txBody>
      </p:sp>
      <p:sp>
        <p:nvSpPr>
          <p:cNvPr id="53284" name="Rectangle 47"/>
          <p:cNvSpPr>
            <a:spLocks noChangeArrowheads="1"/>
          </p:cNvSpPr>
          <p:nvPr/>
        </p:nvSpPr>
        <p:spPr bwMode="auto">
          <a:xfrm>
            <a:off x="3810000" y="38862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90</a:t>
            </a:r>
          </a:p>
        </p:txBody>
      </p:sp>
      <p:sp>
        <p:nvSpPr>
          <p:cNvPr id="53285" name="Rectangle 48"/>
          <p:cNvSpPr>
            <a:spLocks noChangeArrowheads="1"/>
          </p:cNvSpPr>
          <p:nvPr/>
        </p:nvSpPr>
        <p:spPr bwMode="auto">
          <a:xfrm>
            <a:off x="4343400" y="3886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135</a:t>
            </a:r>
          </a:p>
        </p:txBody>
      </p:sp>
      <p:sp>
        <p:nvSpPr>
          <p:cNvPr id="53286" name="Rectangle 49"/>
          <p:cNvSpPr>
            <a:spLocks noChangeArrowheads="1"/>
          </p:cNvSpPr>
          <p:nvPr/>
        </p:nvSpPr>
        <p:spPr bwMode="auto">
          <a:xfrm>
            <a:off x="4876800" y="3886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180</a:t>
            </a:r>
          </a:p>
        </p:txBody>
      </p:sp>
      <p:sp>
        <p:nvSpPr>
          <p:cNvPr id="53287" name="Rectangle 51"/>
          <p:cNvSpPr>
            <a:spLocks noChangeArrowheads="1"/>
          </p:cNvSpPr>
          <p:nvPr/>
        </p:nvSpPr>
        <p:spPr bwMode="auto">
          <a:xfrm>
            <a:off x="2209800" y="43434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3.3</a:t>
            </a:r>
          </a:p>
        </p:txBody>
      </p:sp>
      <p:sp>
        <p:nvSpPr>
          <p:cNvPr id="53288" name="Rectangle 52"/>
          <p:cNvSpPr>
            <a:spLocks noChangeArrowheads="1"/>
          </p:cNvSpPr>
          <p:nvPr/>
        </p:nvSpPr>
        <p:spPr bwMode="auto">
          <a:xfrm>
            <a:off x="2743200" y="43434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10</a:t>
            </a:r>
          </a:p>
        </p:txBody>
      </p:sp>
      <p:sp>
        <p:nvSpPr>
          <p:cNvPr id="53289" name="Rectangle 53"/>
          <p:cNvSpPr>
            <a:spLocks noChangeArrowheads="1"/>
          </p:cNvSpPr>
          <p:nvPr/>
        </p:nvSpPr>
        <p:spPr bwMode="auto">
          <a:xfrm>
            <a:off x="3276600" y="43434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30</a:t>
            </a:r>
          </a:p>
        </p:txBody>
      </p:sp>
      <p:sp>
        <p:nvSpPr>
          <p:cNvPr id="53290" name="Rectangle 54"/>
          <p:cNvSpPr>
            <a:spLocks noChangeArrowheads="1"/>
          </p:cNvSpPr>
          <p:nvPr/>
        </p:nvSpPr>
        <p:spPr bwMode="auto">
          <a:xfrm>
            <a:off x="3810000" y="43434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60</a:t>
            </a:r>
          </a:p>
        </p:txBody>
      </p:sp>
      <p:sp>
        <p:nvSpPr>
          <p:cNvPr id="53291" name="Rectangle 55"/>
          <p:cNvSpPr>
            <a:spLocks noChangeArrowheads="1"/>
          </p:cNvSpPr>
          <p:nvPr/>
        </p:nvSpPr>
        <p:spPr bwMode="auto">
          <a:xfrm>
            <a:off x="4343400" y="43434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90</a:t>
            </a:r>
          </a:p>
        </p:txBody>
      </p:sp>
      <p:sp>
        <p:nvSpPr>
          <p:cNvPr id="53292" name="Rectangle 56"/>
          <p:cNvSpPr>
            <a:spLocks noChangeArrowheads="1"/>
          </p:cNvSpPr>
          <p:nvPr/>
        </p:nvSpPr>
        <p:spPr bwMode="auto">
          <a:xfrm>
            <a:off x="4876800" y="4343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120</a:t>
            </a:r>
          </a:p>
        </p:txBody>
      </p:sp>
      <p:sp>
        <p:nvSpPr>
          <p:cNvPr id="53293" name="Rectangle 59"/>
          <p:cNvSpPr>
            <a:spLocks noChangeArrowheads="1"/>
          </p:cNvSpPr>
          <p:nvPr/>
        </p:nvSpPr>
        <p:spPr bwMode="auto">
          <a:xfrm>
            <a:off x="1676400" y="1600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40</a:t>
            </a:r>
          </a:p>
        </p:txBody>
      </p:sp>
      <p:sp>
        <p:nvSpPr>
          <p:cNvPr id="53294" name="Rectangle 60"/>
          <p:cNvSpPr>
            <a:spLocks noChangeArrowheads="1"/>
          </p:cNvSpPr>
          <p:nvPr/>
        </p:nvSpPr>
        <p:spPr bwMode="auto">
          <a:xfrm>
            <a:off x="1676400" y="20574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35</a:t>
            </a:r>
          </a:p>
        </p:txBody>
      </p:sp>
      <p:sp>
        <p:nvSpPr>
          <p:cNvPr id="53295" name="Rectangle 61"/>
          <p:cNvSpPr>
            <a:spLocks noChangeArrowheads="1"/>
          </p:cNvSpPr>
          <p:nvPr/>
        </p:nvSpPr>
        <p:spPr bwMode="auto">
          <a:xfrm>
            <a:off x="1676400" y="25146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30</a:t>
            </a:r>
          </a:p>
        </p:txBody>
      </p:sp>
      <p:sp>
        <p:nvSpPr>
          <p:cNvPr id="53296" name="Rectangle 62"/>
          <p:cNvSpPr>
            <a:spLocks noChangeArrowheads="1"/>
          </p:cNvSpPr>
          <p:nvPr/>
        </p:nvSpPr>
        <p:spPr bwMode="auto">
          <a:xfrm>
            <a:off x="1676400" y="29718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25</a:t>
            </a:r>
          </a:p>
        </p:txBody>
      </p:sp>
      <p:sp>
        <p:nvSpPr>
          <p:cNvPr id="53297" name="Rectangle 63"/>
          <p:cNvSpPr>
            <a:spLocks noChangeArrowheads="1"/>
          </p:cNvSpPr>
          <p:nvPr/>
        </p:nvSpPr>
        <p:spPr bwMode="auto">
          <a:xfrm>
            <a:off x="1676400" y="34290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20</a:t>
            </a:r>
          </a:p>
        </p:txBody>
      </p:sp>
      <p:sp>
        <p:nvSpPr>
          <p:cNvPr id="53298" name="Rectangle 64"/>
          <p:cNvSpPr>
            <a:spLocks noChangeArrowheads="1"/>
          </p:cNvSpPr>
          <p:nvPr/>
        </p:nvSpPr>
        <p:spPr bwMode="auto">
          <a:xfrm>
            <a:off x="1676400" y="3886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15</a:t>
            </a:r>
          </a:p>
        </p:txBody>
      </p:sp>
      <p:sp>
        <p:nvSpPr>
          <p:cNvPr id="53299" name="Rectangle 65"/>
          <p:cNvSpPr>
            <a:spLocks noChangeArrowheads="1"/>
          </p:cNvSpPr>
          <p:nvPr/>
        </p:nvSpPr>
        <p:spPr bwMode="auto">
          <a:xfrm>
            <a:off x="1676400" y="43434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10</a:t>
            </a:r>
          </a:p>
        </p:txBody>
      </p:sp>
      <p:sp>
        <p:nvSpPr>
          <p:cNvPr id="53300" name="Rectangle 66"/>
          <p:cNvSpPr>
            <a:spLocks noChangeArrowheads="1"/>
          </p:cNvSpPr>
          <p:nvPr/>
        </p:nvSpPr>
        <p:spPr bwMode="auto">
          <a:xfrm>
            <a:off x="2209800" y="48006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.33</a:t>
            </a:r>
          </a:p>
        </p:txBody>
      </p:sp>
      <p:sp>
        <p:nvSpPr>
          <p:cNvPr id="53301" name="Rectangle 67"/>
          <p:cNvSpPr>
            <a:spLocks noChangeArrowheads="1"/>
          </p:cNvSpPr>
          <p:nvPr/>
        </p:nvSpPr>
        <p:spPr bwMode="auto">
          <a:xfrm>
            <a:off x="2743200" y="48006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</a:t>
            </a:r>
          </a:p>
        </p:txBody>
      </p:sp>
      <p:sp>
        <p:nvSpPr>
          <p:cNvPr id="53302" name="Rectangle 68"/>
          <p:cNvSpPr>
            <a:spLocks noChangeArrowheads="1"/>
          </p:cNvSpPr>
          <p:nvPr/>
        </p:nvSpPr>
        <p:spPr bwMode="auto">
          <a:xfrm>
            <a:off x="3276600" y="48006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</a:t>
            </a:r>
          </a:p>
        </p:txBody>
      </p:sp>
      <p:sp>
        <p:nvSpPr>
          <p:cNvPr id="53303" name="Rectangle 69"/>
          <p:cNvSpPr>
            <a:spLocks noChangeArrowheads="1"/>
          </p:cNvSpPr>
          <p:nvPr/>
        </p:nvSpPr>
        <p:spPr bwMode="auto">
          <a:xfrm>
            <a:off x="3810000" y="48006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6</a:t>
            </a:r>
          </a:p>
        </p:txBody>
      </p:sp>
      <p:sp>
        <p:nvSpPr>
          <p:cNvPr id="53304" name="Rectangle 70"/>
          <p:cNvSpPr>
            <a:spLocks noChangeArrowheads="1"/>
          </p:cNvSpPr>
          <p:nvPr/>
        </p:nvSpPr>
        <p:spPr bwMode="auto">
          <a:xfrm>
            <a:off x="4343400" y="48006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9</a:t>
            </a:r>
          </a:p>
        </p:txBody>
      </p:sp>
      <p:sp>
        <p:nvSpPr>
          <p:cNvPr id="53305" name="Rectangle 71"/>
          <p:cNvSpPr>
            <a:spLocks noChangeArrowheads="1"/>
          </p:cNvSpPr>
          <p:nvPr/>
        </p:nvSpPr>
        <p:spPr bwMode="auto">
          <a:xfrm>
            <a:off x="4876800" y="48006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12</a:t>
            </a:r>
          </a:p>
        </p:txBody>
      </p:sp>
      <p:sp>
        <p:nvSpPr>
          <p:cNvPr id="53306" name="Rectangle 73"/>
          <p:cNvSpPr>
            <a:spLocks noChangeArrowheads="1"/>
          </p:cNvSpPr>
          <p:nvPr/>
        </p:nvSpPr>
        <p:spPr bwMode="auto">
          <a:xfrm>
            <a:off x="457200" y="228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696464"/>
                </a:solidFill>
              </a:rPr>
              <a:t>Pounds per Minute </a:t>
            </a:r>
          </a:p>
          <a:p>
            <a:pPr algn="ctr"/>
            <a:r>
              <a:rPr lang="en-US" sz="2800" b="1">
                <a:solidFill>
                  <a:srgbClr val="696464"/>
                </a:solidFill>
              </a:rPr>
              <a:t>(Energy: 50, 100)</a:t>
            </a:r>
          </a:p>
        </p:txBody>
      </p:sp>
      <p:sp>
        <p:nvSpPr>
          <p:cNvPr id="53307" name="Text Box 74"/>
          <p:cNvSpPr txBox="1">
            <a:spLocks noChangeArrowheads="1"/>
          </p:cNvSpPr>
          <p:nvPr/>
        </p:nvSpPr>
        <p:spPr bwMode="auto">
          <a:xfrm>
            <a:off x="2438400" y="5334000"/>
            <a:ext cx="365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Lifts per minute</a:t>
            </a:r>
          </a:p>
        </p:txBody>
      </p:sp>
      <p:sp>
        <p:nvSpPr>
          <p:cNvPr id="53308" name="Text Box 75"/>
          <p:cNvSpPr txBox="1">
            <a:spLocks noChangeArrowheads="1"/>
          </p:cNvSpPr>
          <p:nvPr/>
        </p:nvSpPr>
        <p:spPr bwMode="auto">
          <a:xfrm>
            <a:off x="838200" y="1371600"/>
            <a:ext cx="4572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Weight</a:t>
            </a:r>
          </a:p>
        </p:txBody>
      </p:sp>
      <p:sp>
        <p:nvSpPr>
          <p:cNvPr id="53309" name="Text Box 76"/>
          <p:cNvSpPr txBox="1">
            <a:spLocks noChangeArrowheads="1"/>
          </p:cNvSpPr>
          <p:nvPr/>
        </p:nvSpPr>
        <p:spPr bwMode="auto">
          <a:xfrm>
            <a:off x="5943600" y="1981200"/>
            <a:ext cx="2819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9900"/>
                </a:solidFill>
              </a:rPr>
              <a:t>More sensitive to frequency than the 1991 NIOSH Lift Equation</a:t>
            </a:r>
          </a:p>
        </p:txBody>
      </p:sp>
      <p:sp>
        <p:nvSpPr>
          <p:cNvPr id="53310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696464"/>
                </a:solidFill>
              </a:rPr>
              <a:t>© </a:t>
            </a:r>
            <a:r>
              <a:rPr lang="en-US" sz="1200" dirty="0" smtClean="0">
                <a:solidFill>
                  <a:srgbClr val="696464"/>
                </a:solidFill>
              </a:rPr>
              <a:t>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10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>
                <a:solidFill>
                  <a:srgbClr val="0000CC"/>
                </a:solidFill>
              </a:rPr>
              <a:t>‘</a:t>
            </a:r>
            <a:r>
              <a:rPr lang="en-US" sz="3600" b="1">
                <a:solidFill>
                  <a:srgbClr val="696464"/>
                </a:solidFill>
              </a:rPr>
              <a:t>81, ‘91 and Pounds per Minute</a:t>
            </a:r>
            <a:br>
              <a:rPr lang="en-US" sz="3600" b="1">
                <a:solidFill>
                  <a:srgbClr val="696464"/>
                </a:solidFill>
              </a:rPr>
            </a:br>
            <a:r>
              <a:rPr lang="en-US" sz="2500" b="1" i="1">
                <a:solidFill>
                  <a:srgbClr val="696464"/>
                </a:solidFill>
              </a:rPr>
              <a:t>(All Contextual Factors = 1, 8 Hours)</a:t>
            </a:r>
          </a:p>
        </p:txBody>
      </p:sp>
      <p:sp>
        <p:nvSpPr>
          <p:cNvPr id="55300" name="Rectangle 1040"/>
          <p:cNvSpPr>
            <a:spLocks noChangeArrowheads="1"/>
          </p:cNvSpPr>
          <p:nvPr/>
        </p:nvSpPr>
        <p:spPr bwMode="auto">
          <a:xfrm>
            <a:off x="1981200" y="1981200"/>
            <a:ext cx="5334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9.9</a:t>
            </a:r>
          </a:p>
        </p:txBody>
      </p:sp>
      <p:sp>
        <p:nvSpPr>
          <p:cNvPr id="55301" name="Rectangle 1041"/>
          <p:cNvSpPr>
            <a:spLocks noChangeArrowheads="1"/>
          </p:cNvSpPr>
          <p:nvPr/>
        </p:nvSpPr>
        <p:spPr bwMode="auto">
          <a:xfrm>
            <a:off x="2514600" y="1981200"/>
            <a:ext cx="5334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30</a:t>
            </a:r>
          </a:p>
        </p:txBody>
      </p:sp>
      <p:sp>
        <p:nvSpPr>
          <p:cNvPr id="55302" name="Rectangle 1042"/>
          <p:cNvSpPr>
            <a:spLocks noChangeArrowheads="1"/>
          </p:cNvSpPr>
          <p:nvPr/>
        </p:nvSpPr>
        <p:spPr bwMode="auto">
          <a:xfrm>
            <a:off x="3048000" y="1981200"/>
            <a:ext cx="5334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90</a:t>
            </a:r>
          </a:p>
        </p:txBody>
      </p:sp>
      <p:sp>
        <p:nvSpPr>
          <p:cNvPr id="55303" name="Rectangle 1043"/>
          <p:cNvSpPr>
            <a:spLocks noChangeArrowheads="1"/>
          </p:cNvSpPr>
          <p:nvPr/>
        </p:nvSpPr>
        <p:spPr bwMode="auto">
          <a:xfrm>
            <a:off x="3581400" y="1981200"/>
            <a:ext cx="5334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180</a:t>
            </a:r>
          </a:p>
        </p:txBody>
      </p:sp>
      <p:sp>
        <p:nvSpPr>
          <p:cNvPr id="55304" name="Rectangle 1044"/>
          <p:cNvSpPr>
            <a:spLocks noChangeArrowheads="1"/>
          </p:cNvSpPr>
          <p:nvPr/>
        </p:nvSpPr>
        <p:spPr bwMode="auto">
          <a:xfrm>
            <a:off x="4114800" y="1981200"/>
            <a:ext cx="5334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270</a:t>
            </a:r>
          </a:p>
        </p:txBody>
      </p:sp>
      <p:sp>
        <p:nvSpPr>
          <p:cNvPr id="55305" name="Rectangle 1045"/>
          <p:cNvSpPr>
            <a:spLocks noChangeArrowheads="1"/>
          </p:cNvSpPr>
          <p:nvPr/>
        </p:nvSpPr>
        <p:spPr bwMode="auto">
          <a:xfrm>
            <a:off x="4648200" y="1981200"/>
            <a:ext cx="5334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300</a:t>
            </a:r>
          </a:p>
        </p:txBody>
      </p:sp>
      <p:sp>
        <p:nvSpPr>
          <p:cNvPr id="55306" name="Rectangle 1047"/>
          <p:cNvSpPr>
            <a:spLocks noChangeArrowheads="1"/>
          </p:cNvSpPr>
          <p:nvPr/>
        </p:nvSpPr>
        <p:spPr bwMode="auto">
          <a:xfrm>
            <a:off x="1981200" y="2438400"/>
            <a:ext cx="5334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3.3</a:t>
            </a:r>
          </a:p>
        </p:txBody>
      </p:sp>
      <p:sp>
        <p:nvSpPr>
          <p:cNvPr id="55307" name="Rectangle 1048"/>
          <p:cNvSpPr>
            <a:spLocks noChangeArrowheads="1"/>
          </p:cNvSpPr>
          <p:nvPr/>
        </p:nvSpPr>
        <p:spPr bwMode="auto">
          <a:xfrm>
            <a:off x="2514600" y="2438400"/>
            <a:ext cx="5334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10</a:t>
            </a:r>
          </a:p>
        </p:txBody>
      </p:sp>
      <p:sp>
        <p:nvSpPr>
          <p:cNvPr id="55308" name="Rectangle 1049"/>
          <p:cNvSpPr>
            <a:spLocks noChangeArrowheads="1"/>
          </p:cNvSpPr>
          <p:nvPr/>
        </p:nvSpPr>
        <p:spPr bwMode="auto">
          <a:xfrm>
            <a:off x="3048000" y="2438400"/>
            <a:ext cx="533400" cy="457200"/>
          </a:xfrm>
          <a:prstGeom prst="rect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30</a:t>
            </a:r>
          </a:p>
        </p:txBody>
      </p:sp>
      <p:sp>
        <p:nvSpPr>
          <p:cNvPr id="55309" name="Rectangle 1050"/>
          <p:cNvSpPr>
            <a:spLocks noChangeArrowheads="1"/>
          </p:cNvSpPr>
          <p:nvPr/>
        </p:nvSpPr>
        <p:spPr bwMode="auto">
          <a:xfrm>
            <a:off x="3581400" y="2438400"/>
            <a:ext cx="5334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60</a:t>
            </a:r>
          </a:p>
        </p:txBody>
      </p:sp>
      <p:sp>
        <p:nvSpPr>
          <p:cNvPr id="55310" name="Rectangle 1051"/>
          <p:cNvSpPr>
            <a:spLocks noChangeArrowheads="1"/>
          </p:cNvSpPr>
          <p:nvPr/>
        </p:nvSpPr>
        <p:spPr bwMode="auto">
          <a:xfrm>
            <a:off x="4114800" y="2438400"/>
            <a:ext cx="533400" cy="4572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90</a:t>
            </a:r>
          </a:p>
        </p:txBody>
      </p:sp>
      <p:sp>
        <p:nvSpPr>
          <p:cNvPr id="55311" name="Rectangle 1052"/>
          <p:cNvSpPr>
            <a:spLocks noChangeArrowheads="1"/>
          </p:cNvSpPr>
          <p:nvPr/>
        </p:nvSpPr>
        <p:spPr bwMode="auto">
          <a:xfrm>
            <a:off x="4648200" y="2438400"/>
            <a:ext cx="533400" cy="45720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120</a:t>
            </a:r>
          </a:p>
        </p:txBody>
      </p:sp>
      <p:sp>
        <p:nvSpPr>
          <p:cNvPr id="55312" name="Rectangle 1084"/>
          <p:cNvSpPr>
            <a:spLocks noChangeArrowheads="1"/>
          </p:cNvSpPr>
          <p:nvPr/>
        </p:nvSpPr>
        <p:spPr bwMode="auto">
          <a:xfrm>
            <a:off x="1447800" y="1981200"/>
            <a:ext cx="5334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30</a:t>
            </a:r>
          </a:p>
        </p:txBody>
      </p:sp>
      <p:sp>
        <p:nvSpPr>
          <p:cNvPr id="55313" name="Rectangle 1085"/>
          <p:cNvSpPr>
            <a:spLocks noChangeArrowheads="1"/>
          </p:cNvSpPr>
          <p:nvPr/>
        </p:nvSpPr>
        <p:spPr bwMode="auto">
          <a:xfrm>
            <a:off x="1447800" y="2438400"/>
            <a:ext cx="5334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10</a:t>
            </a:r>
          </a:p>
        </p:txBody>
      </p:sp>
      <p:sp>
        <p:nvSpPr>
          <p:cNvPr id="55314" name="Rectangle 1054"/>
          <p:cNvSpPr>
            <a:spLocks noChangeArrowheads="1"/>
          </p:cNvSpPr>
          <p:nvPr/>
        </p:nvSpPr>
        <p:spPr bwMode="auto">
          <a:xfrm>
            <a:off x="1981200" y="3048000"/>
            <a:ext cx="533400" cy="4572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.70</a:t>
            </a:r>
          </a:p>
        </p:txBody>
      </p:sp>
      <p:sp>
        <p:nvSpPr>
          <p:cNvPr id="55315" name="Rectangle 1055"/>
          <p:cNvSpPr>
            <a:spLocks noChangeArrowheads="1"/>
          </p:cNvSpPr>
          <p:nvPr/>
        </p:nvSpPr>
        <p:spPr bwMode="auto">
          <a:xfrm>
            <a:off x="2514600" y="3048000"/>
            <a:ext cx="533400" cy="4572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.78</a:t>
            </a:r>
          </a:p>
        </p:txBody>
      </p:sp>
      <p:sp>
        <p:nvSpPr>
          <p:cNvPr id="55316" name="Rectangle 1056"/>
          <p:cNvSpPr>
            <a:spLocks noChangeArrowheads="1"/>
          </p:cNvSpPr>
          <p:nvPr/>
        </p:nvSpPr>
        <p:spPr bwMode="auto">
          <a:xfrm>
            <a:off x="3048000" y="3048000"/>
            <a:ext cx="533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1.07</a:t>
            </a:r>
          </a:p>
        </p:txBody>
      </p:sp>
      <p:sp>
        <p:nvSpPr>
          <p:cNvPr id="55317" name="Rectangle 1057"/>
          <p:cNvSpPr>
            <a:spLocks noChangeArrowheads="1"/>
          </p:cNvSpPr>
          <p:nvPr/>
        </p:nvSpPr>
        <p:spPr bwMode="auto">
          <a:xfrm>
            <a:off x="3581400" y="3048000"/>
            <a:ext cx="5334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2.18</a:t>
            </a:r>
          </a:p>
        </p:txBody>
      </p:sp>
      <p:sp>
        <p:nvSpPr>
          <p:cNvPr id="55318" name="Rectangle 1058"/>
          <p:cNvSpPr>
            <a:spLocks noChangeArrowheads="1"/>
          </p:cNvSpPr>
          <p:nvPr/>
        </p:nvSpPr>
        <p:spPr bwMode="auto">
          <a:xfrm>
            <a:off x="4114800" y="3048000"/>
            <a:ext cx="5334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3.92</a:t>
            </a:r>
          </a:p>
        </p:txBody>
      </p:sp>
      <p:sp>
        <p:nvSpPr>
          <p:cNvPr id="55319" name="Rectangle 1059"/>
          <p:cNvSpPr>
            <a:spLocks noChangeArrowheads="1"/>
          </p:cNvSpPr>
          <p:nvPr/>
        </p:nvSpPr>
        <p:spPr bwMode="auto">
          <a:xfrm>
            <a:off x="4648200" y="3048000"/>
            <a:ext cx="5334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5320" name="Rectangle 1061"/>
          <p:cNvSpPr>
            <a:spLocks noChangeArrowheads="1"/>
          </p:cNvSpPr>
          <p:nvPr/>
        </p:nvSpPr>
        <p:spPr bwMode="auto">
          <a:xfrm>
            <a:off x="1981200" y="3505200"/>
            <a:ext cx="533400" cy="4572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.23</a:t>
            </a:r>
          </a:p>
        </p:txBody>
      </p:sp>
      <p:sp>
        <p:nvSpPr>
          <p:cNvPr id="55321" name="Rectangle 1062"/>
          <p:cNvSpPr>
            <a:spLocks noChangeArrowheads="1"/>
          </p:cNvSpPr>
          <p:nvPr/>
        </p:nvSpPr>
        <p:spPr bwMode="auto">
          <a:xfrm>
            <a:off x="2514600" y="3505200"/>
            <a:ext cx="533400" cy="4572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.26</a:t>
            </a:r>
          </a:p>
        </p:txBody>
      </p:sp>
      <p:sp>
        <p:nvSpPr>
          <p:cNvPr id="55322" name="Rectangle 1063"/>
          <p:cNvSpPr>
            <a:spLocks noChangeArrowheads="1"/>
          </p:cNvSpPr>
          <p:nvPr/>
        </p:nvSpPr>
        <p:spPr bwMode="auto">
          <a:xfrm>
            <a:off x="3048000" y="3505200"/>
            <a:ext cx="533400" cy="4572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.36</a:t>
            </a:r>
          </a:p>
        </p:txBody>
      </p:sp>
      <p:sp>
        <p:nvSpPr>
          <p:cNvPr id="55323" name="Rectangle 1064"/>
          <p:cNvSpPr>
            <a:spLocks noChangeArrowheads="1"/>
          </p:cNvSpPr>
          <p:nvPr/>
        </p:nvSpPr>
        <p:spPr bwMode="auto">
          <a:xfrm>
            <a:off x="3581400" y="3505200"/>
            <a:ext cx="533400" cy="4572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.73</a:t>
            </a:r>
          </a:p>
        </p:txBody>
      </p:sp>
      <p:sp>
        <p:nvSpPr>
          <p:cNvPr id="55324" name="Rectangle 1065"/>
          <p:cNvSpPr>
            <a:spLocks noChangeArrowheads="1"/>
          </p:cNvSpPr>
          <p:nvPr/>
        </p:nvSpPr>
        <p:spPr bwMode="auto">
          <a:xfrm>
            <a:off x="4114800" y="3505200"/>
            <a:ext cx="533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1.31</a:t>
            </a:r>
          </a:p>
        </p:txBody>
      </p:sp>
      <p:sp>
        <p:nvSpPr>
          <p:cNvPr id="55325" name="Rectangle 1066"/>
          <p:cNvSpPr>
            <a:spLocks noChangeArrowheads="1"/>
          </p:cNvSpPr>
          <p:nvPr/>
        </p:nvSpPr>
        <p:spPr bwMode="auto">
          <a:xfrm>
            <a:off x="4648200" y="3505200"/>
            <a:ext cx="5334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5326" name="Rectangle 1086"/>
          <p:cNvSpPr>
            <a:spLocks noChangeArrowheads="1"/>
          </p:cNvSpPr>
          <p:nvPr/>
        </p:nvSpPr>
        <p:spPr bwMode="auto">
          <a:xfrm>
            <a:off x="1447800" y="30480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30</a:t>
            </a:r>
          </a:p>
        </p:txBody>
      </p:sp>
      <p:sp>
        <p:nvSpPr>
          <p:cNvPr id="55327" name="Rectangle 1087"/>
          <p:cNvSpPr>
            <a:spLocks noChangeArrowheads="1"/>
          </p:cNvSpPr>
          <p:nvPr/>
        </p:nvSpPr>
        <p:spPr bwMode="auto">
          <a:xfrm>
            <a:off x="1447800" y="35052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10</a:t>
            </a:r>
          </a:p>
        </p:txBody>
      </p:sp>
      <p:sp>
        <p:nvSpPr>
          <p:cNvPr id="55328" name="Rectangle 1089"/>
          <p:cNvSpPr>
            <a:spLocks noChangeArrowheads="1"/>
          </p:cNvSpPr>
          <p:nvPr/>
        </p:nvSpPr>
        <p:spPr bwMode="auto">
          <a:xfrm>
            <a:off x="1447800" y="45720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10</a:t>
            </a:r>
          </a:p>
        </p:txBody>
      </p:sp>
      <p:sp>
        <p:nvSpPr>
          <p:cNvPr id="55329" name="Rectangle 1068"/>
          <p:cNvSpPr>
            <a:spLocks noChangeArrowheads="1"/>
          </p:cNvSpPr>
          <p:nvPr/>
        </p:nvSpPr>
        <p:spPr bwMode="auto">
          <a:xfrm>
            <a:off x="1981200" y="4114800"/>
            <a:ext cx="533400" cy="4572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52.7</a:t>
            </a:r>
          </a:p>
        </p:txBody>
      </p:sp>
      <p:sp>
        <p:nvSpPr>
          <p:cNvPr id="55330" name="Rectangle 1069"/>
          <p:cNvSpPr>
            <a:spLocks noChangeArrowheads="1"/>
          </p:cNvSpPr>
          <p:nvPr/>
        </p:nvSpPr>
        <p:spPr bwMode="auto">
          <a:xfrm>
            <a:off x="2514600" y="4114800"/>
            <a:ext cx="533400" cy="4572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49.5</a:t>
            </a:r>
          </a:p>
        </p:txBody>
      </p:sp>
      <p:sp>
        <p:nvSpPr>
          <p:cNvPr id="55331" name="Rectangle 1070"/>
          <p:cNvSpPr>
            <a:spLocks noChangeArrowheads="1"/>
          </p:cNvSpPr>
          <p:nvPr/>
        </p:nvSpPr>
        <p:spPr bwMode="auto">
          <a:xfrm>
            <a:off x="3048000" y="4114800"/>
            <a:ext cx="533400" cy="4572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40.5</a:t>
            </a:r>
          </a:p>
        </p:txBody>
      </p:sp>
      <p:sp>
        <p:nvSpPr>
          <p:cNvPr id="55332" name="Rectangle 1071"/>
          <p:cNvSpPr>
            <a:spLocks noChangeArrowheads="1"/>
          </p:cNvSpPr>
          <p:nvPr/>
        </p:nvSpPr>
        <p:spPr bwMode="auto">
          <a:xfrm>
            <a:off x="3581400" y="4114800"/>
            <a:ext cx="533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27.0</a:t>
            </a:r>
          </a:p>
        </p:txBody>
      </p:sp>
      <p:sp>
        <p:nvSpPr>
          <p:cNvPr id="55333" name="Rectangle 1072"/>
          <p:cNvSpPr>
            <a:spLocks noChangeArrowheads="1"/>
          </p:cNvSpPr>
          <p:nvPr/>
        </p:nvSpPr>
        <p:spPr bwMode="auto">
          <a:xfrm>
            <a:off x="4114800" y="4114800"/>
            <a:ext cx="533400" cy="457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13.5</a:t>
            </a:r>
          </a:p>
        </p:txBody>
      </p:sp>
      <p:sp>
        <p:nvSpPr>
          <p:cNvPr id="55334" name="Rectangle 1073"/>
          <p:cNvSpPr>
            <a:spLocks noChangeArrowheads="1"/>
          </p:cNvSpPr>
          <p:nvPr/>
        </p:nvSpPr>
        <p:spPr bwMode="auto">
          <a:xfrm>
            <a:off x="4648200" y="4114800"/>
            <a:ext cx="5334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5335" name="Rectangle 1075"/>
          <p:cNvSpPr>
            <a:spLocks noChangeArrowheads="1"/>
          </p:cNvSpPr>
          <p:nvPr/>
        </p:nvSpPr>
        <p:spPr bwMode="auto">
          <a:xfrm>
            <a:off x="1981200" y="4572000"/>
            <a:ext cx="533400" cy="4572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52.7</a:t>
            </a:r>
          </a:p>
        </p:txBody>
      </p:sp>
      <p:sp>
        <p:nvSpPr>
          <p:cNvPr id="55336" name="Rectangle 1076"/>
          <p:cNvSpPr>
            <a:spLocks noChangeArrowheads="1"/>
          </p:cNvSpPr>
          <p:nvPr/>
        </p:nvSpPr>
        <p:spPr bwMode="auto">
          <a:xfrm>
            <a:off x="2514600" y="4572000"/>
            <a:ext cx="533400" cy="4572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49.5</a:t>
            </a:r>
          </a:p>
        </p:txBody>
      </p:sp>
      <p:sp>
        <p:nvSpPr>
          <p:cNvPr id="55337" name="Rectangle 1077"/>
          <p:cNvSpPr>
            <a:spLocks noChangeArrowheads="1"/>
          </p:cNvSpPr>
          <p:nvPr/>
        </p:nvSpPr>
        <p:spPr bwMode="auto">
          <a:xfrm>
            <a:off x="3048000" y="4572000"/>
            <a:ext cx="533400" cy="4572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40.5</a:t>
            </a:r>
          </a:p>
        </p:txBody>
      </p:sp>
      <p:sp>
        <p:nvSpPr>
          <p:cNvPr id="55338" name="Rectangle 1078"/>
          <p:cNvSpPr>
            <a:spLocks noChangeArrowheads="1"/>
          </p:cNvSpPr>
          <p:nvPr/>
        </p:nvSpPr>
        <p:spPr bwMode="auto">
          <a:xfrm>
            <a:off x="3581400" y="4572000"/>
            <a:ext cx="533400" cy="4572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27.0</a:t>
            </a:r>
          </a:p>
        </p:txBody>
      </p:sp>
      <p:sp>
        <p:nvSpPr>
          <p:cNvPr id="55339" name="Rectangle 1079"/>
          <p:cNvSpPr>
            <a:spLocks noChangeArrowheads="1"/>
          </p:cNvSpPr>
          <p:nvPr/>
        </p:nvSpPr>
        <p:spPr bwMode="auto">
          <a:xfrm>
            <a:off x="4114800" y="4572000"/>
            <a:ext cx="533400" cy="457200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13.5</a:t>
            </a:r>
          </a:p>
        </p:txBody>
      </p:sp>
      <p:sp>
        <p:nvSpPr>
          <p:cNvPr id="55340" name="Rectangle 1080"/>
          <p:cNvSpPr>
            <a:spLocks noChangeArrowheads="1"/>
          </p:cNvSpPr>
          <p:nvPr/>
        </p:nvSpPr>
        <p:spPr bwMode="auto">
          <a:xfrm>
            <a:off x="4648200" y="4572000"/>
            <a:ext cx="533400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5341" name="Rectangle 1088"/>
          <p:cNvSpPr>
            <a:spLocks noChangeArrowheads="1"/>
          </p:cNvSpPr>
          <p:nvPr/>
        </p:nvSpPr>
        <p:spPr bwMode="auto">
          <a:xfrm>
            <a:off x="1447800" y="41148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30</a:t>
            </a:r>
          </a:p>
        </p:txBody>
      </p:sp>
      <p:sp>
        <p:nvSpPr>
          <p:cNvPr id="55342" name="Rectangle 1090"/>
          <p:cNvSpPr>
            <a:spLocks noChangeArrowheads="1"/>
          </p:cNvSpPr>
          <p:nvPr/>
        </p:nvSpPr>
        <p:spPr bwMode="auto">
          <a:xfrm>
            <a:off x="1981200" y="5029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.33</a:t>
            </a:r>
          </a:p>
        </p:txBody>
      </p:sp>
      <p:sp>
        <p:nvSpPr>
          <p:cNvPr id="55343" name="Rectangle 1091"/>
          <p:cNvSpPr>
            <a:spLocks noChangeArrowheads="1"/>
          </p:cNvSpPr>
          <p:nvPr/>
        </p:nvSpPr>
        <p:spPr bwMode="auto">
          <a:xfrm>
            <a:off x="2514600" y="5029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</a:t>
            </a:r>
          </a:p>
        </p:txBody>
      </p:sp>
      <p:sp>
        <p:nvSpPr>
          <p:cNvPr id="55344" name="Rectangle 1092"/>
          <p:cNvSpPr>
            <a:spLocks noChangeArrowheads="1"/>
          </p:cNvSpPr>
          <p:nvPr/>
        </p:nvSpPr>
        <p:spPr bwMode="auto">
          <a:xfrm>
            <a:off x="3048000" y="5029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3</a:t>
            </a:r>
          </a:p>
        </p:txBody>
      </p:sp>
      <p:sp>
        <p:nvSpPr>
          <p:cNvPr id="55345" name="Rectangle 1093"/>
          <p:cNvSpPr>
            <a:spLocks noChangeArrowheads="1"/>
          </p:cNvSpPr>
          <p:nvPr/>
        </p:nvSpPr>
        <p:spPr bwMode="auto">
          <a:xfrm>
            <a:off x="3581400" y="5029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6</a:t>
            </a:r>
          </a:p>
        </p:txBody>
      </p:sp>
      <p:sp>
        <p:nvSpPr>
          <p:cNvPr id="55346" name="Rectangle 1094"/>
          <p:cNvSpPr>
            <a:spLocks noChangeArrowheads="1"/>
          </p:cNvSpPr>
          <p:nvPr/>
        </p:nvSpPr>
        <p:spPr bwMode="auto">
          <a:xfrm>
            <a:off x="4114800" y="5029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9</a:t>
            </a:r>
          </a:p>
        </p:txBody>
      </p:sp>
      <p:sp>
        <p:nvSpPr>
          <p:cNvPr id="55347" name="Rectangle 1095"/>
          <p:cNvSpPr>
            <a:spLocks noChangeArrowheads="1"/>
          </p:cNvSpPr>
          <p:nvPr/>
        </p:nvSpPr>
        <p:spPr bwMode="auto">
          <a:xfrm>
            <a:off x="4648200" y="5029200"/>
            <a:ext cx="533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12</a:t>
            </a:r>
          </a:p>
        </p:txBody>
      </p:sp>
      <p:sp>
        <p:nvSpPr>
          <p:cNvPr id="55348" name="Text Box 1098"/>
          <p:cNvSpPr txBox="1">
            <a:spLocks noChangeArrowheads="1"/>
          </p:cNvSpPr>
          <p:nvPr/>
        </p:nvSpPr>
        <p:spPr bwMode="auto">
          <a:xfrm>
            <a:off x="2133600" y="5486400"/>
            <a:ext cx="365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Lifts per minute</a:t>
            </a:r>
          </a:p>
        </p:txBody>
      </p:sp>
      <p:sp>
        <p:nvSpPr>
          <p:cNvPr id="55349" name="Text Box 1099"/>
          <p:cNvSpPr txBox="1">
            <a:spLocks noChangeArrowheads="1"/>
          </p:cNvSpPr>
          <p:nvPr/>
        </p:nvSpPr>
        <p:spPr bwMode="auto">
          <a:xfrm>
            <a:off x="685800" y="1981200"/>
            <a:ext cx="4572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Weight</a:t>
            </a:r>
          </a:p>
        </p:txBody>
      </p:sp>
      <p:sp>
        <p:nvSpPr>
          <p:cNvPr id="55350" name="Text Box 1103"/>
          <p:cNvSpPr txBox="1">
            <a:spLocks noChangeArrowheads="1"/>
          </p:cNvSpPr>
          <p:nvPr/>
        </p:nvSpPr>
        <p:spPr bwMode="auto">
          <a:xfrm>
            <a:off x="5410200" y="2209800"/>
            <a:ext cx="3429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/>
              <a:t>lb/min </a:t>
            </a:r>
            <a:r>
              <a:rPr lang="en-US" sz="2800"/>
              <a:t>(50, 100)</a:t>
            </a:r>
          </a:p>
          <a:p>
            <a:pPr>
              <a:spcBef>
                <a:spcPct val="50000"/>
              </a:spcBef>
            </a:pPr>
            <a:r>
              <a:rPr lang="en-US" sz="4400"/>
              <a:t>’91 LI </a:t>
            </a:r>
            <a:r>
              <a:rPr lang="en-US" sz="2800"/>
              <a:t>(RWL 1,2)</a:t>
            </a:r>
          </a:p>
          <a:p>
            <a:pPr>
              <a:spcBef>
                <a:spcPct val="50000"/>
              </a:spcBef>
            </a:pPr>
            <a:r>
              <a:rPr lang="en-US" sz="4400"/>
              <a:t>’81 AL</a:t>
            </a:r>
          </a:p>
        </p:txBody>
      </p:sp>
      <p:sp>
        <p:nvSpPr>
          <p:cNvPr id="5535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Solve the Contextual Problems by Design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Spatial problems and their solutions are usually obvious </a:t>
            </a:r>
          </a:p>
          <a:p>
            <a:pPr lvl="1"/>
            <a:r>
              <a:rPr lang="en-US" smtClean="0"/>
              <a:t>Raise the line, rack</a:t>
            </a:r>
          </a:p>
          <a:p>
            <a:pPr lvl="1"/>
            <a:r>
              <a:rPr lang="en-US" smtClean="0"/>
              <a:t>Bring the load close to the operator</a:t>
            </a:r>
          </a:p>
          <a:p>
            <a:pPr lvl="1"/>
            <a:r>
              <a:rPr lang="en-US" smtClean="0"/>
              <a:t>Design good handles</a:t>
            </a:r>
          </a:p>
          <a:p>
            <a:r>
              <a:rPr lang="en-US" smtClean="0"/>
              <a:t>Environmental problems are usually obvious</a:t>
            </a:r>
          </a:p>
          <a:p>
            <a:pPr lvl="1"/>
            <a:r>
              <a:rPr lang="en-US" smtClean="0"/>
              <a:t>Raise / lower the temperature, noise, light</a:t>
            </a:r>
          </a:p>
          <a:p>
            <a:r>
              <a:rPr lang="en-US" smtClean="0"/>
              <a:t>Focus on the main issues (e.g. Weight) and TIME</a:t>
            </a:r>
          </a:p>
        </p:txBody>
      </p:sp>
      <p:sp>
        <p:nvSpPr>
          <p:cNvPr id="5734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© Brian Peacock Ergonomics (BPE) Pte. Ltd.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696464"/>
                </a:solidFill>
                <a:ea typeface="+mj-ea"/>
                <a:cs typeface="+mj-cs"/>
              </a:rPr>
              <a:t>But how do we come up with the numbers?</a:t>
            </a:r>
            <a:br>
              <a:rPr lang="en-US" sz="2800" b="1" dirty="0" smtClean="0">
                <a:solidFill>
                  <a:srgbClr val="696464"/>
                </a:solidFill>
                <a:ea typeface="+mj-ea"/>
                <a:cs typeface="+mj-cs"/>
              </a:rPr>
            </a:br>
            <a:r>
              <a:rPr lang="en-US" sz="2800" b="1" dirty="0" smtClean="0">
                <a:solidFill>
                  <a:srgbClr val="696464"/>
                </a:solidFill>
                <a:ea typeface="+mj-ea"/>
                <a:cs typeface="+mj-cs"/>
              </a:rPr>
              <a:t>Consensus Rule Making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752600"/>
            <a:ext cx="8610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Because of human variability there will never be a totally </a:t>
            </a:r>
            <a:r>
              <a:rPr lang="en-US" sz="2800" b="1" i="1"/>
              <a:t>“scientific”</a:t>
            </a:r>
            <a:r>
              <a:rPr lang="en-US" sz="2800"/>
              <a:t> </a:t>
            </a:r>
            <a:r>
              <a:rPr lang="en-US" sz="2800" b="1"/>
              <a:t>/ “data driven”</a:t>
            </a:r>
            <a:r>
              <a:rPr lang="en-US" sz="2800"/>
              <a:t> basis of rule making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Epidemiology is probabilistic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Job assignment /matching is an imperfect process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/>
              <a:t>The NIOSH equations, RULA and the Repetition Index are based on conservative expert interpretation of the evidence.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/>
              <a:t>Risk is a management, government or negotiated responsibility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/>
              <a:t>But ENGINEERS, DESIGNERS, Managers and Legislators need a NUMBER! Or a “Loss Function”</a:t>
            </a:r>
          </a:p>
          <a:p>
            <a:pPr eaLnBrk="1" hangingPunct="1">
              <a:lnSpc>
                <a:spcPct val="90000"/>
              </a:lnSpc>
            </a:pPr>
            <a:endParaRPr lang="en-US" sz="2400"/>
          </a:p>
        </p:txBody>
      </p:sp>
      <p:sp>
        <p:nvSpPr>
          <p:cNvPr id="5939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696464"/>
                </a:solidFill>
              </a:rPr>
              <a:t>Understand Loss Functions</a:t>
            </a:r>
          </a:p>
        </p:txBody>
      </p:sp>
      <p:sp>
        <p:nvSpPr>
          <p:cNvPr id="61444" name="Line 3"/>
          <p:cNvSpPr>
            <a:spLocks noChangeShapeType="1"/>
          </p:cNvSpPr>
          <p:nvPr/>
        </p:nvSpPr>
        <p:spPr bwMode="auto">
          <a:xfrm>
            <a:off x="2514600" y="20574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5" name="Line 4"/>
          <p:cNvSpPr>
            <a:spLocks noChangeShapeType="1"/>
          </p:cNvSpPr>
          <p:nvPr/>
        </p:nvSpPr>
        <p:spPr bwMode="auto">
          <a:xfrm>
            <a:off x="2514600" y="47244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6" name="Freeform 6"/>
          <p:cNvSpPr>
            <a:spLocks/>
          </p:cNvSpPr>
          <p:nvPr/>
        </p:nvSpPr>
        <p:spPr bwMode="auto">
          <a:xfrm rot="-390520">
            <a:off x="2438400" y="1947863"/>
            <a:ext cx="4343400" cy="2286000"/>
          </a:xfrm>
          <a:custGeom>
            <a:avLst/>
            <a:gdLst>
              <a:gd name="T0" fmla="*/ 0 w 2256"/>
              <a:gd name="T1" fmla="*/ 2147483647 h 1456"/>
              <a:gd name="T2" fmla="*/ 2147483647 w 2256"/>
              <a:gd name="T3" fmla="*/ 2147483647 h 1456"/>
              <a:gd name="T4" fmla="*/ 2147483647 w 2256"/>
              <a:gd name="T5" fmla="*/ 2147483647 h 1456"/>
              <a:gd name="T6" fmla="*/ 2147483647 w 2256"/>
              <a:gd name="T7" fmla="*/ 2147483647 h 1456"/>
              <a:gd name="T8" fmla="*/ 2147483647 w 2256"/>
              <a:gd name="T9" fmla="*/ 0 h 1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56"/>
              <a:gd name="T16" fmla="*/ 0 h 1456"/>
              <a:gd name="T17" fmla="*/ 2256 w 2256"/>
              <a:gd name="T18" fmla="*/ 1456 h 1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56" h="1456">
                <a:moveTo>
                  <a:pt x="0" y="1392"/>
                </a:moveTo>
                <a:cubicBezTo>
                  <a:pt x="132" y="1424"/>
                  <a:pt x="264" y="1456"/>
                  <a:pt x="480" y="1392"/>
                </a:cubicBezTo>
                <a:cubicBezTo>
                  <a:pt x="696" y="1328"/>
                  <a:pt x="1064" y="1152"/>
                  <a:pt x="1296" y="1008"/>
                </a:cubicBezTo>
                <a:cubicBezTo>
                  <a:pt x="1528" y="864"/>
                  <a:pt x="1712" y="696"/>
                  <a:pt x="1872" y="528"/>
                </a:cubicBezTo>
                <a:cubicBezTo>
                  <a:pt x="2032" y="360"/>
                  <a:pt x="2144" y="180"/>
                  <a:pt x="2256" y="0"/>
                </a:cubicBezTo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>
            <a:off x="3352800" y="4343400"/>
            <a:ext cx="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6096000" y="2590800"/>
            <a:ext cx="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2590800" y="4953000"/>
            <a:ext cx="541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Simple or Complex Stress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381000" y="22860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Strain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6477000" y="1981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Intolerable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2514600" y="3733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Ideal</a:t>
            </a:r>
          </a:p>
        </p:txBody>
      </p:sp>
      <p:sp>
        <p:nvSpPr>
          <p:cNvPr id="61453" name="AutoShape 13"/>
          <p:cNvSpPr>
            <a:spLocks noChangeArrowheads="1"/>
          </p:cNvSpPr>
          <p:nvPr/>
        </p:nvSpPr>
        <p:spPr bwMode="auto">
          <a:xfrm>
            <a:off x="3429000" y="3886200"/>
            <a:ext cx="3962400" cy="1143000"/>
          </a:xfrm>
          <a:prstGeom prst="leftArrow">
            <a:avLst>
              <a:gd name="adj1" fmla="val 50000"/>
              <a:gd name="adj2" fmla="val 8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Continuous Improvement</a:t>
            </a:r>
          </a:p>
        </p:txBody>
      </p:sp>
      <p:sp>
        <p:nvSpPr>
          <p:cNvPr id="61454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533400" y="2286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696464"/>
                </a:solidFill>
              </a:rPr>
              <a:t>Consensus</a:t>
            </a:r>
          </a:p>
        </p:txBody>
      </p:sp>
      <p:sp>
        <p:nvSpPr>
          <p:cNvPr id="63492" name="Rectangle 3"/>
          <p:cNvSpPr>
            <a:spLocks noChangeArrowheads="1"/>
          </p:cNvSpPr>
          <p:nvPr/>
        </p:nvSpPr>
        <p:spPr bwMode="auto">
          <a:xfrm>
            <a:off x="2895600" y="1828800"/>
            <a:ext cx="20574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800" b="1"/>
              <a:t>Consensus</a:t>
            </a:r>
          </a:p>
          <a:p>
            <a:pPr lvl="1">
              <a:buFontTx/>
              <a:buChar char="•"/>
            </a:pPr>
            <a:r>
              <a:rPr lang="en-US"/>
              <a:t>HFExperts</a:t>
            </a:r>
          </a:p>
          <a:p>
            <a:pPr lvl="1">
              <a:buFontTx/>
              <a:buChar char="•"/>
            </a:pPr>
            <a:r>
              <a:rPr lang="en-US"/>
              <a:t>Engineers</a:t>
            </a:r>
          </a:p>
          <a:p>
            <a:pPr lvl="1">
              <a:buFontTx/>
              <a:buChar char="•"/>
            </a:pPr>
            <a:r>
              <a:rPr lang="en-US"/>
              <a:t>Managers</a:t>
            </a:r>
          </a:p>
          <a:p>
            <a:pPr lvl="1">
              <a:buFontTx/>
              <a:buChar char="•"/>
            </a:pPr>
            <a:r>
              <a:rPr lang="en-US"/>
              <a:t>Customers</a:t>
            </a:r>
          </a:p>
        </p:txBody>
      </p:sp>
      <p:sp>
        <p:nvSpPr>
          <p:cNvPr id="63493" name="Oval 4"/>
          <p:cNvSpPr>
            <a:spLocks noChangeArrowheads="1"/>
          </p:cNvSpPr>
          <p:nvPr/>
        </p:nvSpPr>
        <p:spPr bwMode="auto">
          <a:xfrm>
            <a:off x="457200" y="914400"/>
            <a:ext cx="1981200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Policy</a:t>
            </a:r>
          </a:p>
        </p:txBody>
      </p:sp>
      <p:sp>
        <p:nvSpPr>
          <p:cNvPr id="63494" name="Oval 5"/>
          <p:cNvSpPr>
            <a:spLocks noChangeArrowheads="1"/>
          </p:cNvSpPr>
          <p:nvPr/>
        </p:nvSpPr>
        <p:spPr bwMode="auto">
          <a:xfrm>
            <a:off x="457200" y="1524000"/>
            <a:ext cx="1981200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Science</a:t>
            </a:r>
          </a:p>
        </p:txBody>
      </p:sp>
      <p:sp>
        <p:nvSpPr>
          <p:cNvPr id="63495" name="Oval 6"/>
          <p:cNvSpPr>
            <a:spLocks noChangeArrowheads="1"/>
          </p:cNvSpPr>
          <p:nvPr/>
        </p:nvSpPr>
        <p:spPr bwMode="auto">
          <a:xfrm>
            <a:off x="381000" y="3657600"/>
            <a:ext cx="1981200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History</a:t>
            </a:r>
          </a:p>
        </p:txBody>
      </p:sp>
      <p:sp>
        <p:nvSpPr>
          <p:cNvPr id="63496" name="Oval 7"/>
          <p:cNvSpPr>
            <a:spLocks noChangeArrowheads="1"/>
          </p:cNvSpPr>
          <p:nvPr/>
        </p:nvSpPr>
        <p:spPr bwMode="auto">
          <a:xfrm>
            <a:off x="457200" y="2209800"/>
            <a:ext cx="1981200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Experience</a:t>
            </a:r>
          </a:p>
        </p:txBody>
      </p:sp>
      <p:sp>
        <p:nvSpPr>
          <p:cNvPr id="63497" name="Oval 8"/>
          <p:cNvSpPr>
            <a:spLocks noChangeArrowheads="1"/>
          </p:cNvSpPr>
          <p:nvPr/>
        </p:nvSpPr>
        <p:spPr bwMode="auto">
          <a:xfrm>
            <a:off x="381000" y="2971800"/>
            <a:ext cx="1981200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Data</a:t>
            </a:r>
          </a:p>
        </p:txBody>
      </p:sp>
      <p:sp>
        <p:nvSpPr>
          <p:cNvPr id="63498" name="Oval 9"/>
          <p:cNvSpPr>
            <a:spLocks noChangeArrowheads="1"/>
          </p:cNvSpPr>
          <p:nvPr/>
        </p:nvSpPr>
        <p:spPr bwMode="auto">
          <a:xfrm>
            <a:off x="381000" y="4343400"/>
            <a:ext cx="1981200" cy="5334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Predictions</a:t>
            </a:r>
          </a:p>
        </p:txBody>
      </p:sp>
      <p:sp>
        <p:nvSpPr>
          <p:cNvPr id="63499" name="Oval 10"/>
          <p:cNvSpPr>
            <a:spLocks noChangeArrowheads="1"/>
          </p:cNvSpPr>
          <p:nvPr/>
        </p:nvSpPr>
        <p:spPr bwMode="auto">
          <a:xfrm>
            <a:off x="5410200" y="2057400"/>
            <a:ext cx="1524000" cy="15240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 b="1"/>
              <a:t>Rule</a:t>
            </a:r>
          </a:p>
        </p:txBody>
      </p:sp>
      <p:sp>
        <p:nvSpPr>
          <p:cNvPr id="63500" name="Rectangle 11"/>
          <p:cNvSpPr>
            <a:spLocks noChangeArrowheads="1"/>
          </p:cNvSpPr>
          <p:nvPr/>
        </p:nvSpPr>
        <p:spPr bwMode="auto">
          <a:xfrm>
            <a:off x="7391400" y="2057400"/>
            <a:ext cx="15240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Rule</a:t>
            </a:r>
          </a:p>
          <a:p>
            <a:pPr algn="ctr"/>
            <a:r>
              <a:rPr lang="en-US" sz="2000"/>
              <a:t>Application</a:t>
            </a:r>
          </a:p>
        </p:txBody>
      </p:sp>
      <p:sp>
        <p:nvSpPr>
          <p:cNvPr id="63501" name="Rectangle 12"/>
          <p:cNvSpPr>
            <a:spLocks noChangeArrowheads="1"/>
          </p:cNvSpPr>
          <p:nvPr/>
        </p:nvSpPr>
        <p:spPr bwMode="auto">
          <a:xfrm>
            <a:off x="5257800" y="4648200"/>
            <a:ext cx="22098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sz="2000"/>
              <a:t>Rule Evaluation:</a:t>
            </a:r>
          </a:p>
          <a:p>
            <a:pPr lvl="1">
              <a:buFontTx/>
              <a:buChar char="•"/>
            </a:pPr>
            <a:r>
              <a:rPr lang="en-US" sz="2000"/>
              <a:t>Verification</a:t>
            </a:r>
          </a:p>
          <a:p>
            <a:pPr lvl="1">
              <a:buFontTx/>
              <a:buChar char="•"/>
            </a:pPr>
            <a:r>
              <a:rPr lang="en-US" sz="2000"/>
              <a:t>Validation</a:t>
            </a:r>
          </a:p>
          <a:p>
            <a:pPr lvl="1">
              <a:buFontTx/>
              <a:buChar char="•"/>
            </a:pPr>
            <a:r>
              <a:rPr lang="en-US" sz="2000"/>
              <a:t>Sensitivity</a:t>
            </a:r>
          </a:p>
        </p:txBody>
      </p:sp>
      <p:cxnSp>
        <p:nvCxnSpPr>
          <p:cNvPr id="63502" name="AutoShape 13"/>
          <p:cNvCxnSpPr>
            <a:cxnSpLocks noChangeShapeType="1"/>
            <a:stCxn id="63493" idx="6"/>
            <a:endCxn id="63492" idx="1"/>
          </p:cNvCxnSpPr>
          <p:nvPr/>
        </p:nvCxnSpPr>
        <p:spPr bwMode="auto">
          <a:xfrm>
            <a:off x="2438400" y="1181100"/>
            <a:ext cx="457200" cy="16383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3" name="AutoShape 14"/>
          <p:cNvCxnSpPr>
            <a:cxnSpLocks noChangeShapeType="1"/>
            <a:stCxn id="63494" idx="6"/>
            <a:endCxn id="63492" idx="1"/>
          </p:cNvCxnSpPr>
          <p:nvPr/>
        </p:nvCxnSpPr>
        <p:spPr bwMode="auto">
          <a:xfrm>
            <a:off x="2438400" y="1790700"/>
            <a:ext cx="457200" cy="1028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4" name="AutoShape 15"/>
          <p:cNvCxnSpPr>
            <a:cxnSpLocks noChangeShapeType="1"/>
            <a:stCxn id="63496" idx="6"/>
            <a:endCxn id="63492" idx="1"/>
          </p:cNvCxnSpPr>
          <p:nvPr/>
        </p:nvCxnSpPr>
        <p:spPr bwMode="auto">
          <a:xfrm>
            <a:off x="2438400" y="2476500"/>
            <a:ext cx="457200" cy="342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5" name="AutoShape 16"/>
          <p:cNvCxnSpPr>
            <a:cxnSpLocks noChangeShapeType="1"/>
            <a:stCxn id="63497" idx="6"/>
            <a:endCxn id="63492" idx="1"/>
          </p:cNvCxnSpPr>
          <p:nvPr/>
        </p:nvCxnSpPr>
        <p:spPr bwMode="auto">
          <a:xfrm flipV="1">
            <a:off x="2362200" y="2819400"/>
            <a:ext cx="533400" cy="419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6" name="AutoShape 17"/>
          <p:cNvCxnSpPr>
            <a:cxnSpLocks noChangeShapeType="1"/>
            <a:stCxn id="63498" idx="6"/>
            <a:endCxn id="63492" idx="1"/>
          </p:cNvCxnSpPr>
          <p:nvPr/>
        </p:nvCxnSpPr>
        <p:spPr bwMode="auto">
          <a:xfrm flipV="1">
            <a:off x="2362200" y="2819400"/>
            <a:ext cx="533400" cy="1790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7" name="AutoShape 18"/>
          <p:cNvCxnSpPr>
            <a:cxnSpLocks noChangeShapeType="1"/>
            <a:stCxn id="63495" idx="6"/>
            <a:endCxn id="63492" idx="1"/>
          </p:cNvCxnSpPr>
          <p:nvPr/>
        </p:nvCxnSpPr>
        <p:spPr bwMode="auto">
          <a:xfrm flipV="1">
            <a:off x="2362200" y="2819400"/>
            <a:ext cx="533400" cy="11049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8" name="AutoShape 19"/>
          <p:cNvCxnSpPr>
            <a:cxnSpLocks noChangeShapeType="1"/>
            <a:stCxn id="63492" idx="3"/>
            <a:endCxn id="63499" idx="2"/>
          </p:cNvCxnSpPr>
          <p:nvPr/>
        </p:nvCxnSpPr>
        <p:spPr bwMode="auto">
          <a:xfrm>
            <a:off x="4953000" y="28194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09" name="AutoShape 20"/>
          <p:cNvCxnSpPr>
            <a:cxnSpLocks noChangeShapeType="1"/>
            <a:stCxn id="63499" idx="6"/>
            <a:endCxn id="63500" idx="1"/>
          </p:cNvCxnSpPr>
          <p:nvPr/>
        </p:nvCxnSpPr>
        <p:spPr bwMode="auto">
          <a:xfrm>
            <a:off x="6934200" y="28194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10" name="AutoShape 21"/>
          <p:cNvCxnSpPr>
            <a:cxnSpLocks noChangeShapeType="1"/>
            <a:stCxn id="63500" idx="2"/>
            <a:endCxn id="63501" idx="3"/>
          </p:cNvCxnSpPr>
          <p:nvPr/>
        </p:nvCxnSpPr>
        <p:spPr bwMode="auto">
          <a:xfrm rot="5400000">
            <a:off x="6896100" y="4152900"/>
            <a:ext cx="1828800" cy="6858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3511" name="AutoShape 22"/>
          <p:cNvCxnSpPr>
            <a:cxnSpLocks noChangeShapeType="1"/>
            <a:stCxn id="63501" idx="1"/>
            <a:endCxn id="63492" idx="2"/>
          </p:cNvCxnSpPr>
          <p:nvPr/>
        </p:nvCxnSpPr>
        <p:spPr bwMode="auto">
          <a:xfrm rot="10800000">
            <a:off x="3924300" y="3810000"/>
            <a:ext cx="1333500" cy="1600200"/>
          </a:xfrm>
          <a:prstGeom prst="curvedConnector2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3512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696464"/>
                </a:solidFill>
                <a:ea typeface="+mj-ea"/>
                <a:cs typeface="+mj-cs"/>
              </a:rPr>
              <a:t>Rules and Tools </a:t>
            </a:r>
            <a:br>
              <a:rPr lang="en-US" b="1" dirty="0" smtClean="0">
                <a:solidFill>
                  <a:srgbClr val="696464"/>
                </a:solidFill>
                <a:ea typeface="+mj-ea"/>
                <a:cs typeface="+mj-cs"/>
              </a:rPr>
            </a:br>
            <a:r>
              <a:rPr lang="en-US" sz="3200" b="1" dirty="0" smtClean="0">
                <a:solidFill>
                  <a:srgbClr val="696464"/>
                </a:solidFill>
                <a:ea typeface="+mj-ea"/>
                <a:cs typeface="+mj-cs"/>
              </a:rPr>
              <a:t>A pragmatic approach to ergonomics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600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/>
              <a:t>Why not?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Multiple dimensions – complex interactions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Human variability - 10:1 on many dimensions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Nonlinearities between causes and effects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/>
              <a:t>But why?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Limited change opportunities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Insufficient detailed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/>
              <a:t>Keep the rules and tools simple</a:t>
            </a:r>
            <a:r>
              <a:rPr lang="en-US" sz="2400"/>
              <a:t> (but not too simple)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i="1"/>
              <a:t>Face complexity with intelligence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Make reasonable assumptions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/>
              <a:t>Use the </a:t>
            </a:r>
            <a:r>
              <a:rPr lang="en-US" b="1" i="1">
                <a:solidFill>
                  <a:srgbClr val="009900"/>
                </a:solidFill>
              </a:rPr>
              <a:t>Voice of the Customer</a:t>
            </a:r>
            <a:r>
              <a:rPr lang="en-US" sz="2000"/>
              <a:t> for fine tuning</a:t>
            </a:r>
          </a:p>
        </p:txBody>
      </p:sp>
      <p:sp>
        <p:nvSpPr>
          <p:cNvPr id="6554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696464"/>
                </a:solidFill>
              </a:rPr>
              <a:t>Where Do the Experts Fit in?</a:t>
            </a:r>
          </a:p>
        </p:txBody>
      </p:sp>
      <p:sp>
        <p:nvSpPr>
          <p:cNvPr id="67588" name="AutoShape 3"/>
          <p:cNvSpPr>
            <a:spLocks noChangeArrowheads="1"/>
          </p:cNvSpPr>
          <p:nvPr/>
        </p:nvSpPr>
        <p:spPr bwMode="auto">
          <a:xfrm>
            <a:off x="1066800" y="1905000"/>
            <a:ext cx="6400800" cy="3505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 b="1"/>
          </a:p>
          <a:p>
            <a:pPr algn="ctr"/>
            <a:r>
              <a:rPr lang="en-US" sz="2800" b="1"/>
              <a:t>Simple Rules</a:t>
            </a:r>
          </a:p>
          <a:p>
            <a:pPr algn="ctr"/>
            <a:r>
              <a:rPr lang="en-US" sz="2800" b="1"/>
              <a:t>70%</a:t>
            </a:r>
          </a:p>
        </p:txBody>
      </p:sp>
      <p:sp>
        <p:nvSpPr>
          <p:cNvPr id="67589" name="AutoShape 4"/>
          <p:cNvSpPr>
            <a:spLocks noChangeArrowheads="1"/>
          </p:cNvSpPr>
          <p:nvPr/>
        </p:nvSpPr>
        <p:spPr bwMode="auto">
          <a:xfrm>
            <a:off x="2209800" y="1905000"/>
            <a:ext cx="4114800" cy="2286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 b="1"/>
          </a:p>
          <a:p>
            <a:pPr algn="ctr"/>
            <a:r>
              <a:rPr lang="en-US" sz="2000" b="1"/>
              <a:t>Analysis Tools</a:t>
            </a:r>
          </a:p>
          <a:p>
            <a:pPr algn="ctr"/>
            <a:r>
              <a:rPr lang="en-US" sz="2000" b="1"/>
              <a:t>20%</a:t>
            </a:r>
          </a:p>
        </p:txBody>
      </p:sp>
      <p:sp>
        <p:nvSpPr>
          <p:cNvPr id="67590" name="AutoShape 5"/>
          <p:cNvSpPr>
            <a:spLocks noChangeArrowheads="1"/>
          </p:cNvSpPr>
          <p:nvPr/>
        </p:nvSpPr>
        <p:spPr bwMode="auto">
          <a:xfrm>
            <a:off x="3009900" y="1905000"/>
            <a:ext cx="2514600" cy="1371600"/>
          </a:xfrm>
          <a:prstGeom prst="triangle">
            <a:avLst>
              <a:gd name="adj" fmla="val 50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b="1"/>
              <a:t>The Expert</a:t>
            </a:r>
          </a:p>
          <a:p>
            <a:pPr algn="ctr"/>
            <a:r>
              <a:rPr lang="en-US" sz="2000" b="1"/>
              <a:t>10%</a:t>
            </a:r>
          </a:p>
        </p:txBody>
      </p:sp>
      <p:sp>
        <p:nvSpPr>
          <p:cNvPr id="67591" name="AutoShape 6"/>
          <p:cNvSpPr>
            <a:spLocks noChangeArrowheads="1"/>
          </p:cNvSpPr>
          <p:nvPr/>
        </p:nvSpPr>
        <p:spPr bwMode="auto">
          <a:xfrm>
            <a:off x="304800" y="2590800"/>
            <a:ext cx="2057400" cy="1752600"/>
          </a:xfrm>
          <a:prstGeom prst="notchedRightArrow">
            <a:avLst>
              <a:gd name="adj1" fmla="val 50000"/>
              <a:gd name="adj2" fmla="val 2934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800"/>
              <a:t>Problems</a:t>
            </a:r>
          </a:p>
        </p:txBody>
      </p:sp>
      <p:sp>
        <p:nvSpPr>
          <p:cNvPr id="67592" name="AutoShape 7"/>
          <p:cNvSpPr>
            <a:spLocks noChangeArrowheads="1"/>
          </p:cNvSpPr>
          <p:nvPr/>
        </p:nvSpPr>
        <p:spPr bwMode="auto">
          <a:xfrm rot="-1800000" flipH="1" flipV="1">
            <a:off x="5257800" y="2209800"/>
            <a:ext cx="685800" cy="1219200"/>
          </a:xfrm>
          <a:prstGeom prst="curvedRightArrow">
            <a:avLst>
              <a:gd name="adj1" fmla="val 35556"/>
              <a:gd name="adj2" fmla="val 71111"/>
              <a:gd name="adj3" fmla="val 3333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3" name="AutoShape 8"/>
          <p:cNvSpPr>
            <a:spLocks noChangeArrowheads="1"/>
          </p:cNvSpPr>
          <p:nvPr/>
        </p:nvSpPr>
        <p:spPr bwMode="auto">
          <a:xfrm rot="-1800000" flipH="1" flipV="1">
            <a:off x="6248400" y="3352800"/>
            <a:ext cx="685800" cy="1219200"/>
          </a:xfrm>
          <a:prstGeom prst="curvedRightArrow">
            <a:avLst>
              <a:gd name="adj1" fmla="val 35556"/>
              <a:gd name="adj2" fmla="val 71111"/>
              <a:gd name="adj3" fmla="val 33333"/>
            </a:avLst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594" name="AutoShape 9"/>
          <p:cNvSpPr>
            <a:spLocks noChangeArrowheads="1"/>
          </p:cNvSpPr>
          <p:nvPr/>
        </p:nvSpPr>
        <p:spPr bwMode="auto">
          <a:xfrm flipV="1">
            <a:off x="6248400" y="1905000"/>
            <a:ext cx="2057400" cy="838200"/>
          </a:xfrm>
          <a:prstGeom prst="notchedRightArrow">
            <a:avLst>
              <a:gd name="adj1" fmla="val 50000"/>
              <a:gd name="adj2" fmla="val 6136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Design</a:t>
            </a:r>
          </a:p>
        </p:txBody>
      </p:sp>
      <p:sp>
        <p:nvSpPr>
          <p:cNvPr id="67595" name="AutoShape 10"/>
          <p:cNvSpPr>
            <a:spLocks noChangeArrowheads="1"/>
          </p:cNvSpPr>
          <p:nvPr/>
        </p:nvSpPr>
        <p:spPr bwMode="auto">
          <a:xfrm flipV="1">
            <a:off x="6705600" y="2971800"/>
            <a:ext cx="2057400" cy="838200"/>
          </a:xfrm>
          <a:prstGeom prst="notchedRightArrow">
            <a:avLst>
              <a:gd name="adj1" fmla="val 50000"/>
              <a:gd name="adj2" fmla="val 6136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Design</a:t>
            </a:r>
          </a:p>
        </p:txBody>
      </p:sp>
      <p:sp>
        <p:nvSpPr>
          <p:cNvPr id="67596" name="AutoShape 11"/>
          <p:cNvSpPr>
            <a:spLocks noChangeArrowheads="1"/>
          </p:cNvSpPr>
          <p:nvPr/>
        </p:nvSpPr>
        <p:spPr bwMode="auto">
          <a:xfrm flipV="1">
            <a:off x="7086600" y="4114800"/>
            <a:ext cx="2057400" cy="838200"/>
          </a:xfrm>
          <a:prstGeom prst="notchedRightArrow">
            <a:avLst>
              <a:gd name="adj1" fmla="val 50000"/>
              <a:gd name="adj2" fmla="val 6136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Design</a:t>
            </a:r>
          </a:p>
        </p:txBody>
      </p:sp>
      <p:sp>
        <p:nvSpPr>
          <p:cNvPr id="6759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2209800" y="1371600"/>
            <a:ext cx="4191000" cy="478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/>
              <a:t>Rating		Response</a:t>
            </a:r>
          </a:p>
          <a:p>
            <a:pPr>
              <a:spcBef>
                <a:spcPct val="50000"/>
              </a:spcBef>
            </a:pPr>
            <a:r>
              <a:rPr lang="en-US" sz="1600"/>
              <a:t>Not  Applicable</a:t>
            </a:r>
          </a:p>
          <a:p>
            <a:pPr>
              <a:spcBef>
                <a:spcPct val="50000"/>
              </a:spcBef>
            </a:pPr>
            <a:endParaRPr lang="en-US" sz="1600"/>
          </a:p>
          <a:p>
            <a:pPr>
              <a:spcBef>
                <a:spcPct val="50000"/>
              </a:spcBef>
            </a:pPr>
            <a:r>
              <a:rPr lang="en-US" b="1"/>
              <a:t>Adequate	Accept	</a:t>
            </a:r>
          </a:p>
          <a:p>
            <a:pPr>
              <a:spcBef>
                <a:spcPct val="50000"/>
              </a:spcBef>
            </a:pPr>
            <a:endParaRPr lang="en-US" b="1"/>
          </a:p>
          <a:p>
            <a:pPr>
              <a:spcBef>
                <a:spcPct val="50000"/>
              </a:spcBef>
            </a:pPr>
            <a:r>
              <a:rPr lang="en-US" b="1"/>
              <a:t>Marginal	Investigate</a:t>
            </a:r>
          </a:p>
          <a:p>
            <a:pPr>
              <a:spcBef>
                <a:spcPct val="50000"/>
              </a:spcBef>
            </a:pPr>
            <a:endParaRPr lang="en-US" b="1"/>
          </a:p>
          <a:p>
            <a:pPr>
              <a:spcBef>
                <a:spcPct val="50000"/>
              </a:spcBef>
            </a:pPr>
            <a:r>
              <a:rPr lang="en-US" b="1"/>
              <a:t>Intolerable	Reject / Modify</a:t>
            </a:r>
          </a:p>
          <a:p>
            <a:pPr>
              <a:spcBef>
                <a:spcPct val="50000"/>
              </a:spcBef>
            </a:pPr>
            <a:endParaRPr lang="en-US" b="1"/>
          </a:p>
          <a:p>
            <a:pPr>
              <a:spcBef>
                <a:spcPct val="50000"/>
              </a:spcBef>
            </a:pPr>
            <a:r>
              <a:rPr lang="en-US" sz="1600"/>
              <a:t>Unthinkable	Unacceptable</a:t>
            </a:r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3600" b="1">
                <a:solidFill>
                  <a:srgbClr val="696464"/>
                </a:solidFill>
              </a:rPr>
              <a:t>Common Currency for Individual </a:t>
            </a:r>
            <a:r>
              <a:rPr lang="en-US" sz="4400" b="1">
                <a:solidFill>
                  <a:srgbClr val="696464"/>
                </a:solidFill>
              </a:rPr>
              <a:t>Stressors </a:t>
            </a:r>
            <a:r>
              <a:rPr lang="en-US" sz="2000" b="1">
                <a:solidFill>
                  <a:srgbClr val="696464"/>
                </a:solidFill>
              </a:rPr>
              <a:t>(a 10 point scale)</a:t>
            </a:r>
          </a:p>
        </p:txBody>
      </p:sp>
      <p:sp>
        <p:nvSpPr>
          <p:cNvPr id="69637" name="Rectangle 4"/>
          <p:cNvSpPr>
            <a:spLocks noChangeArrowheads="1"/>
          </p:cNvSpPr>
          <p:nvPr/>
        </p:nvSpPr>
        <p:spPr bwMode="auto">
          <a:xfrm>
            <a:off x="1143000" y="4038600"/>
            <a:ext cx="838200" cy="2381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5</a:t>
            </a:r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1143000" y="5867400"/>
            <a:ext cx="838200" cy="228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chemeClr val="bg1"/>
                </a:solidFill>
              </a:rPr>
              <a:t>8 - 10</a:t>
            </a:r>
          </a:p>
        </p:txBody>
      </p:sp>
      <p:sp>
        <p:nvSpPr>
          <p:cNvPr id="69639" name="Rectangle 6"/>
          <p:cNvSpPr>
            <a:spLocks noChangeArrowheads="1"/>
          </p:cNvSpPr>
          <p:nvPr/>
        </p:nvSpPr>
        <p:spPr bwMode="auto">
          <a:xfrm>
            <a:off x="1143000" y="3810000"/>
            <a:ext cx="838200" cy="2381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4</a:t>
            </a:r>
          </a:p>
        </p:txBody>
      </p:sp>
      <p:sp>
        <p:nvSpPr>
          <p:cNvPr id="69640" name="Rectangle 7"/>
          <p:cNvSpPr>
            <a:spLocks noChangeArrowheads="1"/>
          </p:cNvSpPr>
          <p:nvPr/>
        </p:nvSpPr>
        <p:spPr bwMode="auto">
          <a:xfrm>
            <a:off x="1143000" y="3581400"/>
            <a:ext cx="838200" cy="2381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3</a:t>
            </a:r>
          </a:p>
        </p:txBody>
      </p:sp>
      <p:sp>
        <p:nvSpPr>
          <p:cNvPr id="69641" name="Rectangle 8"/>
          <p:cNvSpPr>
            <a:spLocks noChangeArrowheads="1"/>
          </p:cNvSpPr>
          <p:nvPr/>
        </p:nvSpPr>
        <p:spPr bwMode="auto">
          <a:xfrm>
            <a:off x="1143000" y="2819400"/>
            <a:ext cx="838200" cy="238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2</a:t>
            </a:r>
          </a:p>
        </p:txBody>
      </p:sp>
      <p:sp>
        <p:nvSpPr>
          <p:cNvPr id="69642" name="Rectangle 9"/>
          <p:cNvSpPr>
            <a:spLocks noChangeArrowheads="1"/>
          </p:cNvSpPr>
          <p:nvPr/>
        </p:nvSpPr>
        <p:spPr bwMode="auto">
          <a:xfrm>
            <a:off x="1143000" y="2590800"/>
            <a:ext cx="838200" cy="238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1</a:t>
            </a:r>
          </a:p>
        </p:txBody>
      </p:sp>
      <p:sp>
        <p:nvSpPr>
          <p:cNvPr id="69643" name="Rectangle 10"/>
          <p:cNvSpPr>
            <a:spLocks noChangeArrowheads="1"/>
          </p:cNvSpPr>
          <p:nvPr/>
        </p:nvSpPr>
        <p:spPr bwMode="auto">
          <a:xfrm>
            <a:off x="1143000" y="1905000"/>
            <a:ext cx="838200" cy="238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0</a:t>
            </a:r>
          </a:p>
        </p:txBody>
      </p:sp>
      <p:sp>
        <p:nvSpPr>
          <p:cNvPr id="69644" name="Rectangle 11"/>
          <p:cNvSpPr>
            <a:spLocks noChangeArrowheads="1"/>
          </p:cNvSpPr>
          <p:nvPr/>
        </p:nvSpPr>
        <p:spPr bwMode="auto">
          <a:xfrm>
            <a:off x="1143000" y="5105400"/>
            <a:ext cx="838200" cy="2381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7</a:t>
            </a:r>
          </a:p>
        </p:txBody>
      </p:sp>
      <p:sp>
        <p:nvSpPr>
          <p:cNvPr id="69645" name="Rectangle 12"/>
          <p:cNvSpPr>
            <a:spLocks noChangeArrowheads="1"/>
          </p:cNvSpPr>
          <p:nvPr/>
        </p:nvSpPr>
        <p:spPr bwMode="auto">
          <a:xfrm>
            <a:off x="1143000" y="4876800"/>
            <a:ext cx="838200" cy="2381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/>
              <a:t>6</a:t>
            </a:r>
          </a:p>
        </p:txBody>
      </p:sp>
      <p:sp>
        <p:nvSpPr>
          <p:cNvPr id="69646" name="Text Box 13"/>
          <p:cNvSpPr txBox="1">
            <a:spLocks noChangeArrowheads="1"/>
          </p:cNvSpPr>
          <p:nvPr/>
        </p:nvSpPr>
        <p:spPr bwMode="auto">
          <a:xfrm>
            <a:off x="6324600" y="1447800"/>
            <a:ext cx="2590800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This scale provides a sufficient level of resolution.</a:t>
            </a:r>
          </a:p>
        </p:txBody>
      </p:sp>
      <p:sp>
        <p:nvSpPr>
          <p:cNvPr id="69647" name="Text Box 14"/>
          <p:cNvSpPr txBox="1">
            <a:spLocks noChangeArrowheads="1"/>
          </p:cNvSpPr>
          <p:nvPr/>
        </p:nvSpPr>
        <p:spPr bwMode="auto">
          <a:xfrm>
            <a:off x="6324600" y="2819400"/>
            <a:ext cx="2514600" cy="1200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/>
              <a:t>It facilitates comparisons and prioritization</a:t>
            </a:r>
          </a:p>
        </p:txBody>
      </p:sp>
      <p:sp>
        <p:nvSpPr>
          <p:cNvPr id="69648" name="Text Box 15"/>
          <p:cNvSpPr txBox="1">
            <a:spLocks noChangeArrowheads="1"/>
          </p:cNvSpPr>
          <p:nvPr/>
        </p:nvSpPr>
        <p:spPr bwMode="auto">
          <a:xfrm>
            <a:off x="6324600" y="4343400"/>
            <a:ext cx="2514600" cy="12620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009900"/>
                </a:solidFill>
              </a:rPr>
              <a:t>In general only </a:t>
            </a:r>
            <a:r>
              <a:rPr lang="en-US" sz="2800" b="1" i="1">
                <a:solidFill>
                  <a:srgbClr val="009900"/>
                </a:solidFill>
              </a:rPr>
              <a:t>7</a:t>
            </a:r>
            <a:r>
              <a:rPr lang="en-US" b="1" i="1">
                <a:solidFill>
                  <a:srgbClr val="009900"/>
                </a:solidFill>
              </a:rPr>
              <a:t> points are necessary</a:t>
            </a:r>
          </a:p>
        </p:txBody>
      </p:sp>
      <p:sp>
        <p:nvSpPr>
          <p:cNvPr id="6964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696464"/>
                </a:solidFill>
              </a:rPr>
              <a:t>© </a:t>
            </a:r>
            <a:r>
              <a:rPr lang="en-US" sz="1200" dirty="0" smtClean="0">
                <a:solidFill>
                  <a:srgbClr val="696464"/>
                </a:solidFill>
              </a:rPr>
              <a:t>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ChangeArrowheads="1"/>
          </p:cNvSpPr>
          <p:nvPr/>
        </p:nvSpPr>
        <p:spPr bwMode="auto">
          <a:xfrm>
            <a:off x="2438400" y="1752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71684" name="Rectangle 3"/>
          <p:cNvSpPr>
            <a:spLocks noChangeArrowheads="1"/>
          </p:cNvSpPr>
          <p:nvPr/>
        </p:nvSpPr>
        <p:spPr bwMode="auto">
          <a:xfrm>
            <a:off x="2971800" y="1752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71685" name="Rectangle 4"/>
          <p:cNvSpPr>
            <a:spLocks noChangeArrowheads="1"/>
          </p:cNvSpPr>
          <p:nvPr/>
        </p:nvSpPr>
        <p:spPr bwMode="auto">
          <a:xfrm>
            <a:off x="3505200" y="1752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21</a:t>
            </a:r>
          </a:p>
        </p:txBody>
      </p:sp>
      <p:sp>
        <p:nvSpPr>
          <p:cNvPr id="71686" name="Rectangle 5"/>
          <p:cNvSpPr>
            <a:spLocks noChangeArrowheads="1"/>
          </p:cNvSpPr>
          <p:nvPr/>
        </p:nvSpPr>
        <p:spPr bwMode="auto">
          <a:xfrm>
            <a:off x="4038600" y="1752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28</a:t>
            </a:r>
          </a:p>
        </p:txBody>
      </p:sp>
      <p:sp>
        <p:nvSpPr>
          <p:cNvPr id="71687" name="Rectangle 6"/>
          <p:cNvSpPr>
            <a:spLocks noChangeArrowheads="1"/>
          </p:cNvSpPr>
          <p:nvPr/>
        </p:nvSpPr>
        <p:spPr bwMode="auto">
          <a:xfrm>
            <a:off x="4572000" y="1752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35</a:t>
            </a:r>
          </a:p>
        </p:txBody>
      </p:sp>
      <p:sp>
        <p:nvSpPr>
          <p:cNvPr id="71688" name="Rectangle 7"/>
          <p:cNvSpPr>
            <a:spLocks noChangeArrowheads="1"/>
          </p:cNvSpPr>
          <p:nvPr/>
        </p:nvSpPr>
        <p:spPr bwMode="auto">
          <a:xfrm>
            <a:off x="5105400" y="1752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42</a:t>
            </a:r>
          </a:p>
        </p:txBody>
      </p:sp>
      <p:sp>
        <p:nvSpPr>
          <p:cNvPr id="71689" name="Rectangle 8"/>
          <p:cNvSpPr>
            <a:spLocks noChangeArrowheads="1"/>
          </p:cNvSpPr>
          <p:nvPr/>
        </p:nvSpPr>
        <p:spPr bwMode="auto">
          <a:xfrm>
            <a:off x="5638800" y="1752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49</a:t>
            </a:r>
          </a:p>
        </p:txBody>
      </p:sp>
      <p:sp>
        <p:nvSpPr>
          <p:cNvPr id="71690" name="Rectangle 9"/>
          <p:cNvSpPr>
            <a:spLocks noChangeArrowheads="1"/>
          </p:cNvSpPr>
          <p:nvPr/>
        </p:nvSpPr>
        <p:spPr bwMode="auto">
          <a:xfrm>
            <a:off x="2438400" y="2209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1691" name="Rectangle 10"/>
          <p:cNvSpPr>
            <a:spLocks noChangeArrowheads="1"/>
          </p:cNvSpPr>
          <p:nvPr/>
        </p:nvSpPr>
        <p:spPr bwMode="auto">
          <a:xfrm>
            <a:off x="2971800" y="2209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1692" name="Rectangle 11"/>
          <p:cNvSpPr>
            <a:spLocks noChangeArrowheads="1"/>
          </p:cNvSpPr>
          <p:nvPr/>
        </p:nvSpPr>
        <p:spPr bwMode="auto">
          <a:xfrm>
            <a:off x="3505200" y="2209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71693" name="Rectangle 12"/>
          <p:cNvSpPr>
            <a:spLocks noChangeArrowheads="1"/>
          </p:cNvSpPr>
          <p:nvPr/>
        </p:nvSpPr>
        <p:spPr bwMode="auto">
          <a:xfrm>
            <a:off x="4038600" y="2209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24</a:t>
            </a:r>
          </a:p>
        </p:txBody>
      </p:sp>
      <p:sp>
        <p:nvSpPr>
          <p:cNvPr id="71694" name="Rectangle 13"/>
          <p:cNvSpPr>
            <a:spLocks noChangeArrowheads="1"/>
          </p:cNvSpPr>
          <p:nvPr/>
        </p:nvSpPr>
        <p:spPr bwMode="auto">
          <a:xfrm>
            <a:off x="4572000" y="2209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30</a:t>
            </a:r>
          </a:p>
        </p:txBody>
      </p:sp>
      <p:sp>
        <p:nvSpPr>
          <p:cNvPr id="71695" name="Rectangle 14"/>
          <p:cNvSpPr>
            <a:spLocks noChangeArrowheads="1"/>
          </p:cNvSpPr>
          <p:nvPr/>
        </p:nvSpPr>
        <p:spPr bwMode="auto">
          <a:xfrm>
            <a:off x="5105400" y="2209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36</a:t>
            </a:r>
          </a:p>
        </p:txBody>
      </p:sp>
      <p:sp>
        <p:nvSpPr>
          <p:cNvPr id="71696" name="Rectangle 15"/>
          <p:cNvSpPr>
            <a:spLocks noChangeArrowheads="1"/>
          </p:cNvSpPr>
          <p:nvPr/>
        </p:nvSpPr>
        <p:spPr bwMode="auto">
          <a:xfrm>
            <a:off x="5638800" y="2209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42</a:t>
            </a:r>
          </a:p>
        </p:txBody>
      </p:sp>
      <p:sp>
        <p:nvSpPr>
          <p:cNvPr id="71697" name="Rectangle 16"/>
          <p:cNvSpPr>
            <a:spLocks noChangeArrowheads="1"/>
          </p:cNvSpPr>
          <p:nvPr/>
        </p:nvSpPr>
        <p:spPr bwMode="auto">
          <a:xfrm>
            <a:off x="2438400" y="2667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1698" name="Rectangle 17"/>
          <p:cNvSpPr>
            <a:spLocks noChangeArrowheads="1"/>
          </p:cNvSpPr>
          <p:nvPr/>
        </p:nvSpPr>
        <p:spPr bwMode="auto">
          <a:xfrm>
            <a:off x="2971800" y="26670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71699" name="Rectangle 18"/>
          <p:cNvSpPr>
            <a:spLocks noChangeArrowheads="1"/>
          </p:cNvSpPr>
          <p:nvPr/>
        </p:nvSpPr>
        <p:spPr bwMode="auto">
          <a:xfrm>
            <a:off x="3505200" y="2667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71700" name="Rectangle 19"/>
          <p:cNvSpPr>
            <a:spLocks noChangeArrowheads="1"/>
          </p:cNvSpPr>
          <p:nvPr/>
        </p:nvSpPr>
        <p:spPr bwMode="auto">
          <a:xfrm>
            <a:off x="4038600" y="2667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71701" name="Rectangle 20"/>
          <p:cNvSpPr>
            <a:spLocks noChangeArrowheads="1"/>
          </p:cNvSpPr>
          <p:nvPr/>
        </p:nvSpPr>
        <p:spPr bwMode="auto">
          <a:xfrm>
            <a:off x="4572000" y="2667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25</a:t>
            </a:r>
          </a:p>
        </p:txBody>
      </p:sp>
      <p:sp>
        <p:nvSpPr>
          <p:cNvPr id="71702" name="Rectangle 21"/>
          <p:cNvSpPr>
            <a:spLocks noChangeArrowheads="1"/>
          </p:cNvSpPr>
          <p:nvPr/>
        </p:nvSpPr>
        <p:spPr bwMode="auto">
          <a:xfrm>
            <a:off x="5105400" y="2667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30</a:t>
            </a:r>
          </a:p>
        </p:txBody>
      </p:sp>
      <p:sp>
        <p:nvSpPr>
          <p:cNvPr id="71703" name="Rectangle 22"/>
          <p:cNvSpPr>
            <a:spLocks noChangeArrowheads="1"/>
          </p:cNvSpPr>
          <p:nvPr/>
        </p:nvSpPr>
        <p:spPr bwMode="auto">
          <a:xfrm>
            <a:off x="5638800" y="2667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35</a:t>
            </a:r>
          </a:p>
        </p:txBody>
      </p:sp>
      <p:sp>
        <p:nvSpPr>
          <p:cNvPr id="71704" name="Rectangle 23"/>
          <p:cNvSpPr>
            <a:spLocks noChangeArrowheads="1"/>
          </p:cNvSpPr>
          <p:nvPr/>
        </p:nvSpPr>
        <p:spPr bwMode="auto">
          <a:xfrm>
            <a:off x="2438400" y="31242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1705" name="Rectangle 24"/>
          <p:cNvSpPr>
            <a:spLocks noChangeArrowheads="1"/>
          </p:cNvSpPr>
          <p:nvPr/>
        </p:nvSpPr>
        <p:spPr bwMode="auto">
          <a:xfrm>
            <a:off x="2971800" y="31242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71706" name="Rectangle 25"/>
          <p:cNvSpPr>
            <a:spLocks noChangeArrowheads="1"/>
          </p:cNvSpPr>
          <p:nvPr/>
        </p:nvSpPr>
        <p:spPr bwMode="auto">
          <a:xfrm>
            <a:off x="3505200" y="3124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1707" name="Rectangle 26"/>
          <p:cNvSpPr>
            <a:spLocks noChangeArrowheads="1"/>
          </p:cNvSpPr>
          <p:nvPr/>
        </p:nvSpPr>
        <p:spPr bwMode="auto">
          <a:xfrm>
            <a:off x="4038600" y="3124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16</a:t>
            </a:r>
          </a:p>
        </p:txBody>
      </p:sp>
      <p:sp>
        <p:nvSpPr>
          <p:cNvPr id="71708" name="Rectangle 27"/>
          <p:cNvSpPr>
            <a:spLocks noChangeArrowheads="1"/>
          </p:cNvSpPr>
          <p:nvPr/>
        </p:nvSpPr>
        <p:spPr bwMode="auto">
          <a:xfrm>
            <a:off x="4572000" y="3124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71709" name="Rectangle 28"/>
          <p:cNvSpPr>
            <a:spLocks noChangeArrowheads="1"/>
          </p:cNvSpPr>
          <p:nvPr/>
        </p:nvSpPr>
        <p:spPr bwMode="auto">
          <a:xfrm>
            <a:off x="5105400" y="3124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24</a:t>
            </a:r>
          </a:p>
        </p:txBody>
      </p:sp>
      <p:sp>
        <p:nvSpPr>
          <p:cNvPr id="71710" name="Rectangle 29"/>
          <p:cNvSpPr>
            <a:spLocks noChangeArrowheads="1"/>
          </p:cNvSpPr>
          <p:nvPr/>
        </p:nvSpPr>
        <p:spPr bwMode="auto">
          <a:xfrm>
            <a:off x="5638800" y="3124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28</a:t>
            </a:r>
          </a:p>
        </p:txBody>
      </p:sp>
      <p:sp>
        <p:nvSpPr>
          <p:cNvPr id="71711" name="Rectangle 30"/>
          <p:cNvSpPr>
            <a:spLocks noChangeArrowheads="1"/>
          </p:cNvSpPr>
          <p:nvPr/>
        </p:nvSpPr>
        <p:spPr bwMode="auto">
          <a:xfrm>
            <a:off x="2438400" y="35814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71712" name="Rectangle 31"/>
          <p:cNvSpPr>
            <a:spLocks noChangeArrowheads="1"/>
          </p:cNvSpPr>
          <p:nvPr/>
        </p:nvSpPr>
        <p:spPr bwMode="auto">
          <a:xfrm>
            <a:off x="2971800" y="35814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1713" name="Rectangle 32"/>
          <p:cNvSpPr>
            <a:spLocks noChangeArrowheads="1"/>
          </p:cNvSpPr>
          <p:nvPr/>
        </p:nvSpPr>
        <p:spPr bwMode="auto">
          <a:xfrm>
            <a:off x="3505200" y="35814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71714" name="Rectangle 33"/>
          <p:cNvSpPr>
            <a:spLocks noChangeArrowheads="1"/>
          </p:cNvSpPr>
          <p:nvPr/>
        </p:nvSpPr>
        <p:spPr bwMode="auto">
          <a:xfrm>
            <a:off x="4038600" y="3581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1715" name="Rectangle 34"/>
          <p:cNvSpPr>
            <a:spLocks noChangeArrowheads="1"/>
          </p:cNvSpPr>
          <p:nvPr/>
        </p:nvSpPr>
        <p:spPr bwMode="auto">
          <a:xfrm>
            <a:off x="4572000" y="3581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71716" name="Rectangle 35"/>
          <p:cNvSpPr>
            <a:spLocks noChangeArrowheads="1"/>
          </p:cNvSpPr>
          <p:nvPr/>
        </p:nvSpPr>
        <p:spPr bwMode="auto">
          <a:xfrm>
            <a:off x="5105400" y="3581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71717" name="Rectangle 36"/>
          <p:cNvSpPr>
            <a:spLocks noChangeArrowheads="1"/>
          </p:cNvSpPr>
          <p:nvPr/>
        </p:nvSpPr>
        <p:spPr bwMode="auto">
          <a:xfrm>
            <a:off x="5638800" y="3581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21</a:t>
            </a:r>
          </a:p>
        </p:txBody>
      </p:sp>
      <p:sp>
        <p:nvSpPr>
          <p:cNvPr id="71718" name="Rectangle 37"/>
          <p:cNvSpPr>
            <a:spLocks noChangeArrowheads="1"/>
          </p:cNvSpPr>
          <p:nvPr/>
        </p:nvSpPr>
        <p:spPr bwMode="auto">
          <a:xfrm>
            <a:off x="2438400" y="40386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1719" name="Rectangle 38"/>
          <p:cNvSpPr>
            <a:spLocks noChangeArrowheads="1"/>
          </p:cNvSpPr>
          <p:nvPr/>
        </p:nvSpPr>
        <p:spPr bwMode="auto">
          <a:xfrm>
            <a:off x="2971800" y="4038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1720" name="Rectangle 39"/>
          <p:cNvSpPr>
            <a:spLocks noChangeArrowheads="1"/>
          </p:cNvSpPr>
          <p:nvPr/>
        </p:nvSpPr>
        <p:spPr bwMode="auto">
          <a:xfrm>
            <a:off x="3505200" y="4038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1721" name="Rectangle 40"/>
          <p:cNvSpPr>
            <a:spLocks noChangeArrowheads="1"/>
          </p:cNvSpPr>
          <p:nvPr/>
        </p:nvSpPr>
        <p:spPr bwMode="auto">
          <a:xfrm>
            <a:off x="4038600" y="4038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71722" name="Rectangle 41"/>
          <p:cNvSpPr>
            <a:spLocks noChangeArrowheads="1"/>
          </p:cNvSpPr>
          <p:nvPr/>
        </p:nvSpPr>
        <p:spPr bwMode="auto">
          <a:xfrm>
            <a:off x="4572000" y="4038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71723" name="Rectangle 42"/>
          <p:cNvSpPr>
            <a:spLocks noChangeArrowheads="1"/>
          </p:cNvSpPr>
          <p:nvPr/>
        </p:nvSpPr>
        <p:spPr bwMode="auto">
          <a:xfrm>
            <a:off x="5105400" y="4038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1724" name="Rectangle 43"/>
          <p:cNvSpPr>
            <a:spLocks noChangeArrowheads="1"/>
          </p:cNvSpPr>
          <p:nvPr/>
        </p:nvSpPr>
        <p:spPr bwMode="auto">
          <a:xfrm>
            <a:off x="5638800" y="4038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71725" name="Rectangle 44"/>
          <p:cNvSpPr>
            <a:spLocks noChangeArrowheads="1"/>
          </p:cNvSpPr>
          <p:nvPr/>
        </p:nvSpPr>
        <p:spPr bwMode="auto">
          <a:xfrm>
            <a:off x="1905000" y="17526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1726" name="Rectangle 45"/>
          <p:cNvSpPr>
            <a:spLocks noChangeArrowheads="1"/>
          </p:cNvSpPr>
          <p:nvPr/>
        </p:nvSpPr>
        <p:spPr bwMode="auto">
          <a:xfrm>
            <a:off x="1905000" y="22098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1727" name="Rectangle 46"/>
          <p:cNvSpPr>
            <a:spLocks noChangeArrowheads="1"/>
          </p:cNvSpPr>
          <p:nvPr/>
        </p:nvSpPr>
        <p:spPr bwMode="auto">
          <a:xfrm>
            <a:off x="1905000" y="26670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1728" name="Rectangle 47"/>
          <p:cNvSpPr>
            <a:spLocks noChangeArrowheads="1"/>
          </p:cNvSpPr>
          <p:nvPr/>
        </p:nvSpPr>
        <p:spPr bwMode="auto">
          <a:xfrm>
            <a:off x="1905000" y="31242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1729" name="Rectangle 48"/>
          <p:cNvSpPr>
            <a:spLocks noChangeArrowheads="1"/>
          </p:cNvSpPr>
          <p:nvPr/>
        </p:nvSpPr>
        <p:spPr bwMode="auto">
          <a:xfrm>
            <a:off x="1905000" y="3581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1730" name="Rectangle 49"/>
          <p:cNvSpPr>
            <a:spLocks noChangeArrowheads="1"/>
          </p:cNvSpPr>
          <p:nvPr/>
        </p:nvSpPr>
        <p:spPr bwMode="auto">
          <a:xfrm>
            <a:off x="1905000" y="40386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1731" name="Rectangle 50"/>
          <p:cNvSpPr>
            <a:spLocks noChangeArrowheads="1"/>
          </p:cNvSpPr>
          <p:nvPr/>
        </p:nvSpPr>
        <p:spPr bwMode="auto">
          <a:xfrm>
            <a:off x="1905000" y="44958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1732" name="Rectangle 51"/>
          <p:cNvSpPr>
            <a:spLocks noChangeArrowheads="1"/>
          </p:cNvSpPr>
          <p:nvPr/>
        </p:nvSpPr>
        <p:spPr bwMode="auto">
          <a:xfrm>
            <a:off x="2438400" y="49530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1733" name="Rectangle 52"/>
          <p:cNvSpPr>
            <a:spLocks noChangeArrowheads="1"/>
          </p:cNvSpPr>
          <p:nvPr/>
        </p:nvSpPr>
        <p:spPr bwMode="auto">
          <a:xfrm>
            <a:off x="2971800" y="49530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1734" name="Rectangle 53"/>
          <p:cNvSpPr>
            <a:spLocks noChangeArrowheads="1"/>
          </p:cNvSpPr>
          <p:nvPr/>
        </p:nvSpPr>
        <p:spPr bwMode="auto">
          <a:xfrm>
            <a:off x="3505200" y="49530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1735" name="Rectangle 54"/>
          <p:cNvSpPr>
            <a:spLocks noChangeArrowheads="1"/>
          </p:cNvSpPr>
          <p:nvPr/>
        </p:nvSpPr>
        <p:spPr bwMode="auto">
          <a:xfrm>
            <a:off x="4038600" y="49530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1736" name="Rectangle 55"/>
          <p:cNvSpPr>
            <a:spLocks noChangeArrowheads="1"/>
          </p:cNvSpPr>
          <p:nvPr/>
        </p:nvSpPr>
        <p:spPr bwMode="auto">
          <a:xfrm>
            <a:off x="4572000" y="49530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1737" name="Rectangle 56"/>
          <p:cNvSpPr>
            <a:spLocks noChangeArrowheads="1"/>
          </p:cNvSpPr>
          <p:nvPr/>
        </p:nvSpPr>
        <p:spPr bwMode="auto">
          <a:xfrm>
            <a:off x="5105400" y="49530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1738" name="Rectangle 57"/>
          <p:cNvSpPr>
            <a:spLocks noChangeArrowheads="1"/>
          </p:cNvSpPr>
          <p:nvPr/>
        </p:nvSpPr>
        <p:spPr bwMode="auto">
          <a:xfrm>
            <a:off x="5638800" y="49530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1739" name="Rectangle 58"/>
          <p:cNvSpPr>
            <a:spLocks noChangeArrowheads="1"/>
          </p:cNvSpPr>
          <p:nvPr/>
        </p:nvSpPr>
        <p:spPr bwMode="auto">
          <a:xfrm>
            <a:off x="2438400" y="4495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71740" name="Rectangle 59"/>
          <p:cNvSpPr>
            <a:spLocks noChangeArrowheads="1"/>
          </p:cNvSpPr>
          <p:nvPr/>
        </p:nvSpPr>
        <p:spPr bwMode="auto">
          <a:xfrm>
            <a:off x="2971800" y="4495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1741" name="Rectangle 60"/>
          <p:cNvSpPr>
            <a:spLocks noChangeArrowheads="1"/>
          </p:cNvSpPr>
          <p:nvPr/>
        </p:nvSpPr>
        <p:spPr bwMode="auto">
          <a:xfrm>
            <a:off x="3505200" y="4495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71742" name="Rectangle 61"/>
          <p:cNvSpPr>
            <a:spLocks noChangeArrowheads="1"/>
          </p:cNvSpPr>
          <p:nvPr/>
        </p:nvSpPr>
        <p:spPr bwMode="auto">
          <a:xfrm>
            <a:off x="4038600" y="4495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1743" name="Rectangle 62"/>
          <p:cNvSpPr>
            <a:spLocks noChangeArrowheads="1"/>
          </p:cNvSpPr>
          <p:nvPr/>
        </p:nvSpPr>
        <p:spPr bwMode="auto">
          <a:xfrm>
            <a:off x="4572000" y="4495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1744" name="Rectangle 63"/>
          <p:cNvSpPr>
            <a:spLocks noChangeArrowheads="1"/>
          </p:cNvSpPr>
          <p:nvPr/>
        </p:nvSpPr>
        <p:spPr bwMode="auto">
          <a:xfrm>
            <a:off x="5105400" y="4495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1745" name="Rectangle 64"/>
          <p:cNvSpPr>
            <a:spLocks noChangeArrowheads="1"/>
          </p:cNvSpPr>
          <p:nvPr/>
        </p:nvSpPr>
        <p:spPr bwMode="auto">
          <a:xfrm>
            <a:off x="5638800" y="4495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71746" name="Text Box 65"/>
          <p:cNvSpPr txBox="1">
            <a:spLocks noChangeArrowheads="1"/>
          </p:cNvSpPr>
          <p:nvPr/>
        </p:nvSpPr>
        <p:spPr bwMode="auto">
          <a:xfrm>
            <a:off x="2590800" y="55626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Time</a:t>
            </a:r>
          </a:p>
        </p:txBody>
      </p:sp>
      <p:sp>
        <p:nvSpPr>
          <p:cNvPr id="71747" name="Text Box 66"/>
          <p:cNvSpPr txBox="1">
            <a:spLocks noChangeArrowheads="1"/>
          </p:cNvSpPr>
          <p:nvPr/>
        </p:nvSpPr>
        <p:spPr bwMode="auto">
          <a:xfrm>
            <a:off x="304800" y="29718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Stress</a:t>
            </a:r>
          </a:p>
        </p:txBody>
      </p:sp>
      <p:sp>
        <p:nvSpPr>
          <p:cNvPr id="71748" name="Rectangle 67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696464"/>
                </a:solidFill>
              </a:rPr>
              <a:t>A Common Currency</a:t>
            </a:r>
          </a:p>
          <a:p>
            <a:pPr algn="ctr"/>
            <a:r>
              <a:rPr lang="en-US" sz="3200" b="1">
                <a:solidFill>
                  <a:srgbClr val="696464"/>
                </a:solidFill>
              </a:rPr>
              <a:t>for interactions with </a:t>
            </a:r>
            <a:r>
              <a:rPr lang="en-US" sz="3600" b="1">
                <a:solidFill>
                  <a:srgbClr val="696464"/>
                </a:solidFill>
              </a:rPr>
              <a:t>TIME</a:t>
            </a:r>
            <a:endParaRPr lang="en-US" sz="2800" b="1">
              <a:solidFill>
                <a:srgbClr val="696464"/>
              </a:solidFill>
            </a:endParaRPr>
          </a:p>
        </p:txBody>
      </p:sp>
      <p:sp>
        <p:nvSpPr>
          <p:cNvPr id="71749" name="Rectangle 69"/>
          <p:cNvSpPr>
            <a:spLocks noChangeArrowheads="1"/>
          </p:cNvSpPr>
          <p:nvPr/>
        </p:nvSpPr>
        <p:spPr bwMode="auto">
          <a:xfrm>
            <a:off x="6172200" y="4495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750" name="Rectangle 70"/>
          <p:cNvSpPr>
            <a:spLocks noChangeArrowheads="1"/>
          </p:cNvSpPr>
          <p:nvPr/>
        </p:nvSpPr>
        <p:spPr bwMode="auto">
          <a:xfrm>
            <a:off x="2438400" y="1295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751" name="Text Box 71"/>
          <p:cNvSpPr txBox="1">
            <a:spLocks noChangeArrowheads="1"/>
          </p:cNvSpPr>
          <p:nvPr/>
        </p:nvSpPr>
        <p:spPr bwMode="auto">
          <a:xfrm>
            <a:off x="7086600" y="1828800"/>
            <a:ext cx="16002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009900"/>
                </a:solidFill>
              </a:rPr>
              <a:t>A simple design tool</a:t>
            </a:r>
          </a:p>
        </p:txBody>
      </p:sp>
      <p:sp>
        <p:nvSpPr>
          <p:cNvPr id="71752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696464"/>
                </a:solidFill>
              </a:rPr>
              <a:t>© </a:t>
            </a:r>
            <a:r>
              <a:rPr lang="en-US" sz="1200" dirty="0" smtClean="0">
                <a:solidFill>
                  <a:srgbClr val="696464"/>
                </a:solidFill>
              </a:rPr>
              <a:t>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05800" cy="7620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696464"/>
                </a:solidFill>
              </a:rPr>
              <a:t>Things that Happen over Time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219200"/>
            <a:ext cx="5562600" cy="4724400"/>
          </a:xfrm>
        </p:spPr>
        <p:txBody>
          <a:bodyPr/>
          <a:lstStyle/>
          <a:p>
            <a:pPr eaLnBrk="1" hangingPunct="1"/>
            <a:r>
              <a:rPr lang="en-US" sz="2400"/>
              <a:t>Aging (everything)</a:t>
            </a:r>
          </a:p>
          <a:p>
            <a:pPr eaLnBrk="1" hangingPunct="1"/>
            <a:r>
              <a:rPr lang="en-US" sz="2400" i="1"/>
              <a:t>Growth (size, strength)</a:t>
            </a:r>
          </a:p>
          <a:p>
            <a:pPr eaLnBrk="1" hangingPunct="1"/>
            <a:r>
              <a:rPr lang="en-US" sz="2400" i="1"/>
              <a:t>Learning (motor, information)</a:t>
            </a:r>
          </a:p>
          <a:p>
            <a:pPr eaLnBrk="1" hangingPunct="1"/>
            <a:r>
              <a:rPr lang="en-US" sz="2400"/>
              <a:t>Fatigue (local, general)</a:t>
            </a:r>
          </a:p>
          <a:p>
            <a:pPr eaLnBrk="1" hangingPunct="1"/>
            <a:r>
              <a:rPr lang="en-US" sz="2400" i="1"/>
              <a:t>Adaptation (light, perception)</a:t>
            </a:r>
          </a:p>
          <a:p>
            <a:pPr eaLnBrk="1" hangingPunct="1"/>
            <a:r>
              <a:rPr lang="en-US" sz="2400" i="1"/>
              <a:t>Acclimatization (temperature, noise)</a:t>
            </a:r>
          </a:p>
          <a:p>
            <a:pPr eaLnBrk="1" hangingPunct="1"/>
            <a:r>
              <a:rPr lang="en-US" sz="2400"/>
              <a:t>Forgetting (information)</a:t>
            </a:r>
          </a:p>
          <a:p>
            <a:pPr eaLnBrk="1" hangingPunct="1"/>
            <a:r>
              <a:rPr lang="en-US" sz="2400"/>
              <a:t>Cumulative trauma (musculoskeletal)</a:t>
            </a:r>
          </a:p>
          <a:p>
            <a:pPr eaLnBrk="1" hangingPunct="1"/>
            <a:r>
              <a:rPr lang="en-US" sz="2400"/>
              <a:t>Boredom (motivation)</a:t>
            </a:r>
          </a:p>
          <a:p>
            <a:pPr eaLnBrk="1" hangingPunct="1"/>
            <a:r>
              <a:rPr lang="en-US" sz="2400"/>
              <a:t>Vigilance decrement (attention)</a:t>
            </a:r>
          </a:p>
          <a:p>
            <a:pPr eaLnBrk="1" hangingPunct="1"/>
            <a:r>
              <a:rPr lang="en-US" sz="2400"/>
              <a:t>Etc.</a:t>
            </a:r>
          </a:p>
          <a:p>
            <a:pPr eaLnBrk="1" hangingPunct="1">
              <a:buFont typeface="Wingdings 2" charset="2"/>
              <a:buNone/>
            </a:pPr>
            <a:endParaRPr lang="en-US" sz="2400"/>
          </a:p>
        </p:txBody>
      </p:sp>
      <p:sp>
        <p:nvSpPr>
          <p:cNvPr id="18437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410200" y="1295400"/>
            <a:ext cx="2971800" cy="2286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b="1" i="1"/>
              <a:t>	Time is “filled” with something such as Work, Information, and Environmental and Social stresses</a:t>
            </a:r>
          </a:p>
          <a:p>
            <a:pPr algn="ctr" eaLnBrk="1" hangingPunct="1">
              <a:buFontTx/>
              <a:buNone/>
            </a:pPr>
            <a:endParaRPr lang="en-US" sz="2400" b="1" i="1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5943600" y="3886200"/>
            <a:ext cx="2819400" cy="2193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“Exposure” </a:t>
            </a:r>
          </a:p>
          <a:p>
            <a:pPr algn="ctr">
              <a:spcBef>
                <a:spcPct val="50000"/>
              </a:spcBef>
            </a:pPr>
            <a:r>
              <a:rPr lang="en-US" sz="4400" b="1"/>
              <a:t>= </a:t>
            </a:r>
          </a:p>
          <a:p>
            <a:pPr algn="ctr">
              <a:spcBef>
                <a:spcPct val="50000"/>
              </a:spcBef>
            </a:pPr>
            <a:r>
              <a:rPr lang="en-US" sz="2800" b="1"/>
              <a:t>Stress x Time</a:t>
            </a:r>
          </a:p>
        </p:txBody>
      </p:sp>
      <p:sp>
        <p:nvSpPr>
          <p:cNvPr id="1843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33400" y="1143000"/>
            <a:ext cx="7620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1026"/>
          <p:cNvSpPr>
            <a:spLocks noChangeArrowheads="1"/>
          </p:cNvSpPr>
          <p:nvPr/>
        </p:nvSpPr>
        <p:spPr bwMode="auto">
          <a:xfrm>
            <a:off x="1371600" y="12954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73732" name="Rectangle 1027"/>
          <p:cNvSpPr>
            <a:spLocks noChangeArrowheads="1"/>
          </p:cNvSpPr>
          <p:nvPr/>
        </p:nvSpPr>
        <p:spPr bwMode="auto">
          <a:xfrm>
            <a:off x="1905000" y="1295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73733" name="Rectangle 1028"/>
          <p:cNvSpPr>
            <a:spLocks noChangeArrowheads="1"/>
          </p:cNvSpPr>
          <p:nvPr/>
        </p:nvSpPr>
        <p:spPr bwMode="auto">
          <a:xfrm>
            <a:off x="2438400" y="1295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21</a:t>
            </a:r>
          </a:p>
        </p:txBody>
      </p:sp>
      <p:sp>
        <p:nvSpPr>
          <p:cNvPr id="73734" name="Rectangle 1029"/>
          <p:cNvSpPr>
            <a:spLocks noChangeArrowheads="1"/>
          </p:cNvSpPr>
          <p:nvPr/>
        </p:nvSpPr>
        <p:spPr bwMode="auto">
          <a:xfrm>
            <a:off x="2971800" y="1295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28</a:t>
            </a:r>
          </a:p>
        </p:txBody>
      </p:sp>
      <p:sp>
        <p:nvSpPr>
          <p:cNvPr id="73735" name="Rectangle 1030"/>
          <p:cNvSpPr>
            <a:spLocks noChangeArrowheads="1"/>
          </p:cNvSpPr>
          <p:nvPr/>
        </p:nvSpPr>
        <p:spPr bwMode="auto">
          <a:xfrm>
            <a:off x="3505200" y="1295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35</a:t>
            </a:r>
          </a:p>
        </p:txBody>
      </p:sp>
      <p:sp>
        <p:nvSpPr>
          <p:cNvPr id="73736" name="Rectangle 1031"/>
          <p:cNvSpPr>
            <a:spLocks noChangeArrowheads="1"/>
          </p:cNvSpPr>
          <p:nvPr/>
        </p:nvSpPr>
        <p:spPr bwMode="auto">
          <a:xfrm>
            <a:off x="4038600" y="1295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42</a:t>
            </a:r>
          </a:p>
        </p:txBody>
      </p:sp>
      <p:sp>
        <p:nvSpPr>
          <p:cNvPr id="73737" name="Rectangle 1032"/>
          <p:cNvSpPr>
            <a:spLocks noChangeArrowheads="1"/>
          </p:cNvSpPr>
          <p:nvPr/>
        </p:nvSpPr>
        <p:spPr bwMode="auto">
          <a:xfrm>
            <a:off x="4572000" y="1295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49</a:t>
            </a:r>
          </a:p>
        </p:txBody>
      </p:sp>
      <p:sp>
        <p:nvSpPr>
          <p:cNvPr id="73738" name="Rectangle 1033"/>
          <p:cNvSpPr>
            <a:spLocks noChangeArrowheads="1"/>
          </p:cNvSpPr>
          <p:nvPr/>
        </p:nvSpPr>
        <p:spPr bwMode="auto">
          <a:xfrm>
            <a:off x="1371600" y="1752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3739" name="Rectangle 1034"/>
          <p:cNvSpPr>
            <a:spLocks noChangeArrowheads="1"/>
          </p:cNvSpPr>
          <p:nvPr/>
        </p:nvSpPr>
        <p:spPr bwMode="auto">
          <a:xfrm>
            <a:off x="1905000" y="1752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3740" name="Rectangle 1035"/>
          <p:cNvSpPr>
            <a:spLocks noChangeArrowheads="1"/>
          </p:cNvSpPr>
          <p:nvPr/>
        </p:nvSpPr>
        <p:spPr bwMode="auto">
          <a:xfrm>
            <a:off x="2438400" y="1752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73741" name="Rectangle 1036"/>
          <p:cNvSpPr>
            <a:spLocks noChangeArrowheads="1"/>
          </p:cNvSpPr>
          <p:nvPr/>
        </p:nvSpPr>
        <p:spPr bwMode="auto">
          <a:xfrm>
            <a:off x="2971800" y="1752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24</a:t>
            </a:r>
          </a:p>
        </p:txBody>
      </p:sp>
      <p:sp>
        <p:nvSpPr>
          <p:cNvPr id="73742" name="Rectangle 1037"/>
          <p:cNvSpPr>
            <a:spLocks noChangeArrowheads="1"/>
          </p:cNvSpPr>
          <p:nvPr/>
        </p:nvSpPr>
        <p:spPr bwMode="auto">
          <a:xfrm>
            <a:off x="3505200" y="1752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30</a:t>
            </a:r>
          </a:p>
        </p:txBody>
      </p:sp>
      <p:sp>
        <p:nvSpPr>
          <p:cNvPr id="73743" name="Rectangle 1038"/>
          <p:cNvSpPr>
            <a:spLocks noChangeArrowheads="1"/>
          </p:cNvSpPr>
          <p:nvPr/>
        </p:nvSpPr>
        <p:spPr bwMode="auto">
          <a:xfrm>
            <a:off x="4038600" y="1752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36</a:t>
            </a:r>
          </a:p>
        </p:txBody>
      </p:sp>
      <p:sp>
        <p:nvSpPr>
          <p:cNvPr id="73744" name="Rectangle 1039"/>
          <p:cNvSpPr>
            <a:spLocks noChangeArrowheads="1"/>
          </p:cNvSpPr>
          <p:nvPr/>
        </p:nvSpPr>
        <p:spPr bwMode="auto">
          <a:xfrm>
            <a:off x="4572000" y="1752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42</a:t>
            </a:r>
          </a:p>
        </p:txBody>
      </p:sp>
      <p:sp>
        <p:nvSpPr>
          <p:cNvPr id="73745" name="Rectangle 1040"/>
          <p:cNvSpPr>
            <a:spLocks noChangeArrowheads="1"/>
          </p:cNvSpPr>
          <p:nvPr/>
        </p:nvSpPr>
        <p:spPr bwMode="auto">
          <a:xfrm>
            <a:off x="1371600" y="2209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3746" name="Rectangle 1041"/>
          <p:cNvSpPr>
            <a:spLocks noChangeArrowheads="1"/>
          </p:cNvSpPr>
          <p:nvPr/>
        </p:nvSpPr>
        <p:spPr bwMode="auto">
          <a:xfrm>
            <a:off x="1905000" y="2209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73747" name="Rectangle 1042"/>
          <p:cNvSpPr>
            <a:spLocks noChangeArrowheads="1"/>
          </p:cNvSpPr>
          <p:nvPr/>
        </p:nvSpPr>
        <p:spPr bwMode="auto">
          <a:xfrm>
            <a:off x="2438400" y="2209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73748" name="Rectangle 1043"/>
          <p:cNvSpPr>
            <a:spLocks noChangeArrowheads="1"/>
          </p:cNvSpPr>
          <p:nvPr/>
        </p:nvSpPr>
        <p:spPr bwMode="auto">
          <a:xfrm>
            <a:off x="2971800" y="2209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73749" name="Rectangle 1044"/>
          <p:cNvSpPr>
            <a:spLocks noChangeArrowheads="1"/>
          </p:cNvSpPr>
          <p:nvPr/>
        </p:nvSpPr>
        <p:spPr bwMode="auto">
          <a:xfrm>
            <a:off x="3505200" y="2209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25</a:t>
            </a:r>
          </a:p>
        </p:txBody>
      </p:sp>
      <p:sp>
        <p:nvSpPr>
          <p:cNvPr id="73750" name="Rectangle 1045"/>
          <p:cNvSpPr>
            <a:spLocks noChangeArrowheads="1"/>
          </p:cNvSpPr>
          <p:nvPr/>
        </p:nvSpPr>
        <p:spPr bwMode="auto">
          <a:xfrm>
            <a:off x="4038600" y="2209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30</a:t>
            </a:r>
          </a:p>
        </p:txBody>
      </p:sp>
      <p:sp>
        <p:nvSpPr>
          <p:cNvPr id="73751" name="Rectangle 1046"/>
          <p:cNvSpPr>
            <a:spLocks noChangeArrowheads="1"/>
          </p:cNvSpPr>
          <p:nvPr/>
        </p:nvSpPr>
        <p:spPr bwMode="auto">
          <a:xfrm>
            <a:off x="4572000" y="2209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35</a:t>
            </a:r>
          </a:p>
        </p:txBody>
      </p:sp>
      <p:sp>
        <p:nvSpPr>
          <p:cNvPr id="73752" name="Rectangle 1047"/>
          <p:cNvSpPr>
            <a:spLocks noChangeArrowheads="1"/>
          </p:cNvSpPr>
          <p:nvPr/>
        </p:nvSpPr>
        <p:spPr bwMode="auto">
          <a:xfrm>
            <a:off x="1371600" y="2667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3753" name="Rectangle 1048"/>
          <p:cNvSpPr>
            <a:spLocks noChangeArrowheads="1"/>
          </p:cNvSpPr>
          <p:nvPr/>
        </p:nvSpPr>
        <p:spPr bwMode="auto">
          <a:xfrm>
            <a:off x="1905000" y="26670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73754" name="Rectangle 1049"/>
          <p:cNvSpPr>
            <a:spLocks noChangeArrowheads="1"/>
          </p:cNvSpPr>
          <p:nvPr/>
        </p:nvSpPr>
        <p:spPr bwMode="auto">
          <a:xfrm>
            <a:off x="2438400" y="2667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3755" name="Rectangle 1050"/>
          <p:cNvSpPr>
            <a:spLocks noChangeArrowheads="1"/>
          </p:cNvSpPr>
          <p:nvPr/>
        </p:nvSpPr>
        <p:spPr bwMode="auto">
          <a:xfrm>
            <a:off x="2971800" y="2667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16</a:t>
            </a:r>
          </a:p>
        </p:txBody>
      </p:sp>
      <p:sp>
        <p:nvSpPr>
          <p:cNvPr id="73756" name="Rectangle 1051"/>
          <p:cNvSpPr>
            <a:spLocks noChangeArrowheads="1"/>
          </p:cNvSpPr>
          <p:nvPr/>
        </p:nvSpPr>
        <p:spPr bwMode="auto">
          <a:xfrm>
            <a:off x="3505200" y="2667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73757" name="Rectangle 1052"/>
          <p:cNvSpPr>
            <a:spLocks noChangeArrowheads="1"/>
          </p:cNvSpPr>
          <p:nvPr/>
        </p:nvSpPr>
        <p:spPr bwMode="auto">
          <a:xfrm>
            <a:off x="4038600" y="2667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24</a:t>
            </a:r>
          </a:p>
        </p:txBody>
      </p:sp>
      <p:sp>
        <p:nvSpPr>
          <p:cNvPr id="73758" name="Rectangle 1053"/>
          <p:cNvSpPr>
            <a:spLocks noChangeArrowheads="1"/>
          </p:cNvSpPr>
          <p:nvPr/>
        </p:nvSpPr>
        <p:spPr bwMode="auto">
          <a:xfrm>
            <a:off x="4572000" y="2667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28</a:t>
            </a:r>
          </a:p>
        </p:txBody>
      </p:sp>
      <p:sp>
        <p:nvSpPr>
          <p:cNvPr id="73759" name="Rectangle 1054"/>
          <p:cNvSpPr>
            <a:spLocks noChangeArrowheads="1"/>
          </p:cNvSpPr>
          <p:nvPr/>
        </p:nvSpPr>
        <p:spPr bwMode="auto">
          <a:xfrm>
            <a:off x="1371600" y="31242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73760" name="Rectangle 1055"/>
          <p:cNvSpPr>
            <a:spLocks noChangeArrowheads="1"/>
          </p:cNvSpPr>
          <p:nvPr/>
        </p:nvSpPr>
        <p:spPr bwMode="auto">
          <a:xfrm>
            <a:off x="1905000" y="31242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3761" name="Rectangle 1056"/>
          <p:cNvSpPr>
            <a:spLocks noChangeArrowheads="1"/>
          </p:cNvSpPr>
          <p:nvPr/>
        </p:nvSpPr>
        <p:spPr bwMode="auto">
          <a:xfrm>
            <a:off x="2438400" y="31242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73762" name="Rectangle 1057"/>
          <p:cNvSpPr>
            <a:spLocks noChangeArrowheads="1"/>
          </p:cNvSpPr>
          <p:nvPr/>
        </p:nvSpPr>
        <p:spPr bwMode="auto">
          <a:xfrm>
            <a:off x="2971800" y="3124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3763" name="Rectangle 1058"/>
          <p:cNvSpPr>
            <a:spLocks noChangeArrowheads="1"/>
          </p:cNvSpPr>
          <p:nvPr/>
        </p:nvSpPr>
        <p:spPr bwMode="auto">
          <a:xfrm>
            <a:off x="3505200" y="3124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73764" name="Rectangle 1059"/>
          <p:cNvSpPr>
            <a:spLocks noChangeArrowheads="1"/>
          </p:cNvSpPr>
          <p:nvPr/>
        </p:nvSpPr>
        <p:spPr bwMode="auto">
          <a:xfrm>
            <a:off x="4038600" y="3124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73765" name="Rectangle 1060"/>
          <p:cNvSpPr>
            <a:spLocks noChangeArrowheads="1"/>
          </p:cNvSpPr>
          <p:nvPr/>
        </p:nvSpPr>
        <p:spPr bwMode="auto">
          <a:xfrm>
            <a:off x="4572000" y="3124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21</a:t>
            </a:r>
          </a:p>
        </p:txBody>
      </p:sp>
      <p:sp>
        <p:nvSpPr>
          <p:cNvPr id="73766" name="Rectangle 1061"/>
          <p:cNvSpPr>
            <a:spLocks noChangeArrowheads="1"/>
          </p:cNvSpPr>
          <p:nvPr/>
        </p:nvSpPr>
        <p:spPr bwMode="auto">
          <a:xfrm>
            <a:off x="1371600" y="35814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3767" name="Rectangle 1062"/>
          <p:cNvSpPr>
            <a:spLocks noChangeArrowheads="1"/>
          </p:cNvSpPr>
          <p:nvPr/>
        </p:nvSpPr>
        <p:spPr bwMode="auto">
          <a:xfrm>
            <a:off x="1905000" y="35814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3768" name="Rectangle 1063"/>
          <p:cNvSpPr>
            <a:spLocks noChangeArrowheads="1"/>
          </p:cNvSpPr>
          <p:nvPr/>
        </p:nvSpPr>
        <p:spPr bwMode="auto">
          <a:xfrm>
            <a:off x="2438400" y="35814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3769" name="Rectangle 1064"/>
          <p:cNvSpPr>
            <a:spLocks noChangeArrowheads="1"/>
          </p:cNvSpPr>
          <p:nvPr/>
        </p:nvSpPr>
        <p:spPr bwMode="auto">
          <a:xfrm>
            <a:off x="2971800" y="35814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73770" name="Rectangle 1065"/>
          <p:cNvSpPr>
            <a:spLocks noChangeArrowheads="1"/>
          </p:cNvSpPr>
          <p:nvPr/>
        </p:nvSpPr>
        <p:spPr bwMode="auto">
          <a:xfrm>
            <a:off x="3505200" y="35814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73771" name="Rectangle 1066"/>
          <p:cNvSpPr>
            <a:spLocks noChangeArrowheads="1"/>
          </p:cNvSpPr>
          <p:nvPr/>
        </p:nvSpPr>
        <p:spPr bwMode="auto">
          <a:xfrm>
            <a:off x="4038600" y="3581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3772" name="Rectangle 1067"/>
          <p:cNvSpPr>
            <a:spLocks noChangeArrowheads="1"/>
          </p:cNvSpPr>
          <p:nvPr/>
        </p:nvSpPr>
        <p:spPr bwMode="auto">
          <a:xfrm>
            <a:off x="4572000" y="3581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73773" name="Rectangle 1075"/>
          <p:cNvSpPr>
            <a:spLocks noChangeArrowheads="1"/>
          </p:cNvSpPr>
          <p:nvPr/>
        </p:nvSpPr>
        <p:spPr bwMode="auto">
          <a:xfrm>
            <a:off x="838200" y="129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3774" name="Rectangle 1076"/>
          <p:cNvSpPr>
            <a:spLocks noChangeArrowheads="1"/>
          </p:cNvSpPr>
          <p:nvPr/>
        </p:nvSpPr>
        <p:spPr bwMode="auto">
          <a:xfrm>
            <a:off x="838200" y="17526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3775" name="Rectangle 1077"/>
          <p:cNvSpPr>
            <a:spLocks noChangeArrowheads="1"/>
          </p:cNvSpPr>
          <p:nvPr/>
        </p:nvSpPr>
        <p:spPr bwMode="auto">
          <a:xfrm>
            <a:off x="838200" y="22098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3776" name="Rectangle 1078"/>
          <p:cNvSpPr>
            <a:spLocks noChangeArrowheads="1"/>
          </p:cNvSpPr>
          <p:nvPr/>
        </p:nvSpPr>
        <p:spPr bwMode="auto">
          <a:xfrm>
            <a:off x="838200" y="26670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3777" name="Rectangle 1079"/>
          <p:cNvSpPr>
            <a:spLocks noChangeArrowheads="1"/>
          </p:cNvSpPr>
          <p:nvPr/>
        </p:nvSpPr>
        <p:spPr bwMode="auto">
          <a:xfrm>
            <a:off x="838200" y="31242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3778" name="Rectangle 1080"/>
          <p:cNvSpPr>
            <a:spLocks noChangeArrowheads="1"/>
          </p:cNvSpPr>
          <p:nvPr/>
        </p:nvSpPr>
        <p:spPr bwMode="auto">
          <a:xfrm>
            <a:off x="838200" y="3581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3779" name="Rectangle 1081"/>
          <p:cNvSpPr>
            <a:spLocks noChangeArrowheads="1"/>
          </p:cNvSpPr>
          <p:nvPr/>
        </p:nvSpPr>
        <p:spPr bwMode="auto">
          <a:xfrm>
            <a:off x="838200" y="40386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3780" name="Rectangle 1082"/>
          <p:cNvSpPr>
            <a:spLocks noChangeArrowheads="1"/>
          </p:cNvSpPr>
          <p:nvPr/>
        </p:nvSpPr>
        <p:spPr bwMode="auto">
          <a:xfrm>
            <a:off x="1371600" y="44958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3781" name="Rectangle 1083"/>
          <p:cNvSpPr>
            <a:spLocks noChangeArrowheads="1"/>
          </p:cNvSpPr>
          <p:nvPr/>
        </p:nvSpPr>
        <p:spPr bwMode="auto">
          <a:xfrm>
            <a:off x="1905000" y="44958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2</a:t>
            </a:r>
          </a:p>
        </p:txBody>
      </p:sp>
      <p:sp>
        <p:nvSpPr>
          <p:cNvPr id="73782" name="Rectangle 1084"/>
          <p:cNvSpPr>
            <a:spLocks noChangeArrowheads="1"/>
          </p:cNvSpPr>
          <p:nvPr/>
        </p:nvSpPr>
        <p:spPr bwMode="auto">
          <a:xfrm>
            <a:off x="2438400" y="44958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3</a:t>
            </a:r>
          </a:p>
        </p:txBody>
      </p:sp>
      <p:sp>
        <p:nvSpPr>
          <p:cNvPr id="73783" name="Rectangle 1085"/>
          <p:cNvSpPr>
            <a:spLocks noChangeArrowheads="1"/>
          </p:cNvSpPr>
          <p:nvPr/>
        </p:nvSpPr>
        <p:spPr bwMode="auto">
          <a:xfrm>
            <a:off x="2971800" y="44958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4</a:t>
            </a:r>
          </a:p>
        </p:txBody>
      </p:sp>
      <p:sp>
        <p:nvSpPr>
          <p:cNvPr id="73784" name="Rectangle 1086"/>
          <p:cNvSpPr>
            <a:spLocks noChangeArrowheads="1"/>
          </p:cNvSpPr>
          <p:nvPr/>
        </p:nvSpPr>
        <p:spPr bwMode="auto">
          <a:xfrm>
            <a:off x="3505200" y="44958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3785" name="Rectangle 1087"/>
          <p:cNvSpPr>
            <a:spLocks noChangeArrowheads="1"/>
          </p:cNvSpPr>
          <p:nvPr/>
        </p:nvSpPr>
        <p:spPr bwMode="auto">
          <a:xfrm>
            <a:off x="4038600" y="44958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6</a:t>
            </a:r>
          </a:p>
        </p:txBody>
      </p:sp>
      <p:sp>
        <p:nvSpPr>
          <p:cNvPr id="73786" name="Rectangle 1088"/>
          <p:cNvSpPr>
            <a:spLocks noChangeArrowheads="1"/>
          </p:cNvSpPr>
          <p:nvPr/>
        </p:nvSpPr>
        <p:spPr bwMode="auto">
          <a:xfrm>
            <a:off x="4572000" y="44958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7</a:t>
            </a:r>
          </a:p>
        </p:txBody>
      </p:sp>
      <p:sp>
        <p:nvSpPr>
          <p:cNvPr id="73787" name="Rectangle 1068"/>
          <p:cNvSpPr>
            <a:spLocks noChangeArrowheads="1"/>
          </p:cNvSpPr>
          <p:nvPr/>
        </p:nvSpPr>
        <p:spPr bwMode="auto">
          <a:xfrm>
            <a:off x="1371600" y="40386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73788" name="Rectangle 1069"/>
          <p:cNvSpPr>
            <a:spLocks noChangeArrowheads="1"/>
          </p:cNvSpPr>
          <p:nvPr/>
        </p:nvSpPr>
        <p:spPr bwMode="auto">
          <a:xfrm>
            <a:off x="1905000" y="40386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3789" name="Rectangle 1070"/>
          <p:cNvSpPr>
            <a:spLocks noChangeArrowheads="1"/>
          </p:cNvSpPr>
          <p:nvPr/>
        </p:nvSpPr>
        <p:spPr bwMode="auto">
          <a:xfrm>
            <a:off x="2438400" y="40386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73790" name="Rectangle 1071"/>
          <p:cNvSpPr>
            <a:spLocks noChangeArrowheads="1"/>
          </p:cNvSpPr>
          <p:nvPr/>
        </p:nvSpPr>
        <p:spPr bwMode="auto">
          <a:xfrm>
            <a:off x="2971800" y="40386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3791" name="Rectangle 1072"/>
          <p:cNvSpPr>
            <a:spLocks noChangeArrowheads="1"/>
          </p:cNvSpPr>
          <p:nvPr/>
        </p:nvSpPr>
        <p:spPr bwMode="auto">
          <a:xfrm>
            <a:off x="3505200" y="40386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3792" name="Rectangle 1073"/>
          <p:cNvSpPr>
            <a:spLocks noChangeArrowheads="1"/>
          </p:cNvSpPr>
          <p:nvPr/>
        </p:nvSpPr>
        <p:spPr bwMode="auto">
          <a:xfrm>
            <a:off x="4038600" y="4038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3793" name="Rectangle 1074"/>
          <p:cNvSpPr>
            <a:spLocks noChangeArrowheads="1"/>
          </p:cNvSpPr>
          <p:nvPr/>
        </p:nvSpPr>
        <p:spPr bwMode="auto">
          <a:xfrm>
            <a:off x="4572000" y="4038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73794" name="Text Box 1089"/>
          <p:cNvSpPr txBox="1">
            <a:spLocks noChangeArrowheads="1"/>
          </p:cNvSpPr>
          <p:nvPr/>
        </p:nvSpPr>
        <p:spPr bwMode="auto">
          <a:xfrm>
            <a:off x="1295400" y="5181600"/>
            <a:ext cx="335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Time</a:t>
            </a:r>
          </a:p>
        </p:txBody>
      </p:sp>
      <p:sp>
        <p:nvSpPr>
          <p:cNvPr id="73795" name="Text Box 1090"/>
          <p:cNvSpPr txBox="1">
            <a:spLocks noChangeArrowheads="1"/>
          </p:cNvSpPr>
          <p:nvPr/>
        </p:nvSpPr>
        <p:spPr bwMode="auto">
          <a:xfrm>
            <a:off x="0" y="6096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Stress</a:t>
            </a:r>
          </a:p>
        </p:txBody>
      </p:sp>
      <p:sp>
        <p:nvSpPr>
          <p:cNvPr id="73796" name="Rectangle 1091"/>
          <p:cNvSpPr>
            <a:spLocks noChangeArrowheads="1"/>
          </p:cNvSpPr>
          <p:nvPr/>
        </p:nvSpPr>
        <p:spPr bwMode="auto">
          <a:xfrm>
            <a:off x="838200" y="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696464"/>
                </a:solidFill>
              </a:rPr>
              <a:t>Dealing with Major Context</a:t>
            </a:r>
            <a:endParaRPr lang="en-US" sz="3600" b="1">
              <a:solidFill>
                <a:srgbClr val="696464"/>
              </a:solidFill>
            </a:endParaRPr>
          </a:p>
        </p:txBody>
      </p:sp>
      <p:sp>
        <p:nvSpPr>
          <p:cNvPr id="73797" name="Text Box 1092"/>
          <p:cNvSpPr txBox="1">
            <a:spLocks noChangeArrowheads="1"/>
          </p:cNvSpPr>
          <p:nvPr/>
        </p:nvSpPr>
        <p:spPr bwMode="auto">
          <a:xfrm>
            <a:off x="5638800" y="4724400"/>
            <a:ext cx="2895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i="1">
                <a:solidFill>
                  <a:srgbClr val="009900"/>
                </a:solidFill>
              </a:rPr>
              <a:t>As contextual factor values increase, move up or across the chart</a:t>
            </a:r>
          </a:p>
        </p:txBody>
      </p:sp>
      <p:sp>
        <p:nvSpPr>
          <p:cNvPr id="73798" name="Text Box 1112"/>
          <p:cNvSpPr txBox="1">
            <a:spLocks noChangeArrowheads="1"/>
          </p:cNvSpPr>
          <p:nvPr/>
        </p:nvSpPr>
        <p:spPr bwMode="auto">
          <a:xfrm>
            <a:off x="5943600" y="1447800"/>
            <a:ext cx="3810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Rating</a:t>
            </a:r>
          </a:p>
        </p:txBody>
      </p:sp>
      <p:sp>
        <p:nvSpPr>
          <p:cNvPr id="73799" name="Text Box 1114"/>
          <p:cNvSpPr txBox="1">
            <a:spLocks noChangeArrowheads="1"/>
          </p:cNvSpPr>
          <p:nvPr/>
        </p:nvSpPr>
        <p:spPr bwMode="auto">
          <a:xfrm>
            <a:off x="7772400" y="1752600"/>
            <a:ext cx="381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Value</a:t>
            </a:r>
          </a:p>
        </p:txBody>
      </p:sp>
      <p:sp>
        <p:nvSpPr>
          <p:cNvPr id="73800" name="Rectangle 1116"/>
          <p:cNvSpPr>
            <a:spLocks noChangeArrowheads="1"/>
          </p:cNvSpPr>
          <p:nvPr/>
        </p:nvSpPr>
        <p:spPr bwMode="auto">
          <a:xfrm>
            <a:off x="5105400" y="4038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801" name="Rectangle 1117"/>
          <p:cNvSpPr>
            <a:spLocks noChangeArrowheads="1"/>
          </p:cNvSpPr>
          <p:nvPr/>
        </p:nvSpPr>
        <p:spPr bwMode="auto">
          <a:xfrm>
            <a:off x="1371600" y="838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802" name="Rectangle 1118"/>
          <p:cNvSpPr>
            <a:spLocks noChangeArrowheads="1"/>
          </p:cNvSpPr>
          <p:nvPr/>
        </p:nvSpPr>
        <p:spPr bwMode="auto">
          <a:xfrm>
            <a:off x="6477000" y="1295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73803" name="Rectangle 1119"/>
          <p:cNvSpPr>
            <a:spLocks noChangeArrowheads="1"/>
          </p:cNvSpPr>
          <p:nvPr/>
        </p:nvSpPr>
        <p:spPr bwMode="auto">
          <a:xfrm>
            <a:off x="7010400" y="1295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804" name="Rectangle 1120"/>
          <p:cNvSpPr>
            <a:spLocks noChangeArrowheads="1"/>
          </p:cNvSpPr>
          <p:nvPr/>
        </p:nvSpPr>
        <p:spPr bwMode="auto">
          <a:xfrm>
            <a:off x="6477000" y="1752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3805" name="Rectangle 1121"/>
          <p:cNvSpPr>
            <a:spLocks noChangeArrowheads="1"/>
          </p:cNvSpPr>
          <p:nvPr/>
        </p:nvSpPr>
        <p:spPr bwMode="auto">
          <a:xfrm>
            <a:off x="7010400" y="1752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806" name="Rectangle 1122"/>
          <p:cNvSpPr>
            <a:spLocks noChangeArrowheads="1"/>
          </p:cNvSpPr>
          <p:nvPr/>
        </p:nvSpPr>
        <p:spPr bwMode="auto">
          <a:xfrm>
            <a:off x="6477000" y="2209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3807" name="Rectangle 1123"/>
          <p:cNvSpPr>
            <a:spLocks noChangeArrowheads="1"/>
          </p:cNvSpPr>
          <p:nvPr/>
        </p:nvSpPr>
        <p:spPr bwMode="auto">
          <a:xfrm>
            <a:off x="7010400" y="2209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808" name="Rectangle 1124"/>
          <p:cNvSpPr>
            <a:spLocks noChangeArrowheads="1"/>
          </p:cNvSpPr>
          <p:nvPr/>
        </p:nvSpPr>
        <p:spPr bwMode="auto">
          <a:xfrm>
            <a:off x="6477000" y="26670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3809" name="Rectangle 1125"/>
          <p:cNvSpPr>
            <a:spLocks noChangeArrowheads="1"/>
          </p:cNvSpPr>
          <p:nvPr/>
        </p:nvSpPr>
        <p:spPr bwMode="auto">
          <a:xfrm>
            <a:off x="7010400" y="26670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810" name="Rectangle 1126"/>
          <p:cNvSpPr>
            <a:spLocks noChangeArrowheads="1"/>
          </p:cNvSpPr>
          <p:nvPr/>
        </p:nvSpPr>
        <p:spPr bwMode="auto">
          <a:xfrm>
            <a:off x="6477000" y="31242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73811" name="Rectangle 1127"/>
          <p:cNvSpPr>
            <a:spLocks noChangeArrowheads="1"/>
          </p:cNvSpPr>
          <p:nvPr/>
        </p:nvSpPr>
        <p:spPr bwMode="auto">
          <a:xfrm>
            <a:off x="7010400" y="31242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812" name="Rectangle 1128"/>
          <p:cNvSpPr>
            <a:spLocks noChangeArrowheads="1"/>
          </p:cNvSpPr>
          <p:nvPr/>
        </p:nvSpPr>
        <p:spPr bwMode="auto">
          <a:xfrm>
            <a:off x="6477000" y="35814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3813" name="Rectangle 1129"/>
          <p:cNvSpPr>
            <a:spLocks noChangeArrowheads="1"/>
          </p:cNvSpPr>
          <p:nvPr/>
        </p:nvSpPr>
        <p:spPr bwMode="auto">
          <a:xfrm>
            <a:off x="7010400" y="35814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814" name="Rectangle 1130"/>
          <p:cNvSpPr>
            <a:spLocks noChangeArrowheads="1"/>
          </p:cNvSpPr>
          <p:nvPr/>
        </p:nvSpPr>
        <p:spPr bwMode="auto">
          <a:xfrm>
            <a:off x="6477000" y="40386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73815" name="Rectangle 1131"/>
          <p:cNvSpPr>
            <a:spLocks noChangeArrowheads="1"/>
          </p:cNvSpPr>
          <p:nvPr/>
        </p:nvSpPr>
        <p:spPr bwMode="auto">
          <a:xfrm>
            <a:off x="7010400" y="40386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3816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4008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ChangeArrowheads="1"/>
          </p:cNvSpPr>
          <p:nvPr/>
        </p:nvSpPr>
        <p:spPr bwMode="auto">
          <a:xfrm>
            <a:off x="2971800" y="1447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75780" name="Rectangle 3"/>
          <p:cNvSpPr>
            <a:spLocks noChangeArrowheads="1"/>
          </p:cNvSpPr>
          <p:nvPr/>
        </p:nvSpPr>
        <p:spPr bwMode="auto">
          <a:xfrm>
            <a:off x="3505200" y="1447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75781" name="Rectangle 4"/>
          <p:cNvSpPr>
            <a:spLocks noChangeArrowheads="1"/>
          </p:cNvSpPr>
          <p:nvPr/>
        </p:nvSpPr>
        <p:spPr bwMode="auto">
          <a:xfrm>
            <a:off x="4038600" y="1447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21</a:t>
            </a:r>
          </a:p>
        </p:txBody>
      </p:sp>
      <p:sp>
        <p:nvSpPr>
          <p:cNvPr id="75782" name="Rectangle 5"/>
          <p:cNvSpPr>
            <a:spLocks noChangeArrowheads="1"/>
          </p:cNvSpPr>
          <p:nvPr/>
        </p:nvSpPr>
        <p:spPr bwMode="auto">
          <a:xfrm>
            <a:off x="4572000" y="1447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28</a:t>
            </a:r>
          </a:p>
        </p:txBody>
      </p:sp>
      <p:sp>
        <p:nvSpPr>
          <p:cNvPr id="75783" name="Rectangle 6"/>
          <p:cNvSpPr>
            <a:spLocks noChangeArrowheads="1"/>
          </p:cNvSpPr>
          <p:nvPr/>
        </p:nvSpPr>
        <p:spPr bwMode="auto">
          <a:xfrm>
            <a:off x="5105400" y="1447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35</a:t>
            </a:r>
          </a:p>
        </p:txBody>
      </p:sp>
      <p:sp>
        <p:nvSpPr>
          <p:cNvPr id="75784" name="Rectangle 7"/>
          <p:cNvSpPr>
            <a:spLocks noChangeArrowheads="1"/>
          </p:cNvSpPr>
          <p:nvPr/>
        </p:nvSpPr>
        <p:spPr bwMode="auto">
          <a:xfrm>
            <a:off x="5638800" y="1447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42</a:t>
            </a:r>
          </a:p>
        </p:txBody>
      </p:sp>
      <p:sp>
        <p:nvSpPr>
          <p:cNvPr id="75785" name="Rectangle 8"/>
          <p:cNvSpPr>
            <a:spLocks noChangeArrowheads="1"/>
          </p:cNvSpPr>
          <p:nvPr/>
        </p:nvSpPr>
        <p:spPr bwMode="auto">
          <a:xfrm>
            <a:off x="6172200" y="1447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49</a:t>
            </a:r>
          </a:p>
        </p:txBody>
      </p:sp>
      <p:sp>
        <p:nvSpPr>
          <p:cNvPr id="75786" name="Rectangle 9"/>
          <p:cNvSpPr>
            <a:spLocks noChangeArrowheads="1"/>
          </p:cNvSpPr>
          <p:nvPr/>
        </p:nvSpPr>
        <p:spPr bwMode="auto">
          <a:xfrm>
            <a:off x="2971800" y="19050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5787" name="Rectangle 10"/>
          <p:cNvSpPr>
            <a:spLocks noChangeArrowheads="1"/>
          </p:cNvSpPr>
          <p:nvPr/>
        </p:nvSpPr>
        <p:spPr bwMode="auto">
          <a:xfrm>
            <a:off x="3505200" y="1905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5788" name="Rectangle 11"/>
          <p:cNvSpPr>
            <a:spLocks noChangeArrowheads="1"/>
          </p:cNvSpPr>
          <p:nvPr/>
        </p:nvSpPr>
        <p:spPr bwMode="auto">
          <a:xfrm>
            <a:off x="4038600" y="1905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75789" name="Rectangle 12"/>
          <p:cNvSpPr>
            <a:spLocks noChangeArrowheads="1"/>
          </p:cNvSpPr>
          <p:nvPr/>
        </p:nvSpPr>
        <p:spPr bwMode="auto">
          <a:xfrm>
            <a:off x="4572000" y="1905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24</a:t>
            </a:r>
          </a:p>
        </p:txBody>
      </p:sp>
      <p:sp>
        <p:nvSpPr>
          <p:cNvPr id="75790" name="Rectangle 13"/>
          <p:cNvSpPr>
            <a:spLocks noChangeArrowheads="1"/>
          </p:cNvSpPr>
          <p:nvPr/>
        </p:nvSpPr>
        <p:spPr bwMode="auto">
          <a:xfrm>
            <a:off x="5105400" y="1905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30</a:t>
            </a:r>
          </a:p>
        </p:txBody>
      </p:sp>
      <p:sp>
        <p:nvSpPr>
          <p:cNvPr id="75791" name="Rectangle 14"/>
          <p:cNvSpPr>
            <a:spLocks noChangeArrowheads="1"/>
          </p:cNvSpPr>
          <p:nvPr/>
        </p:nvSpPr>
        <p:spPr bwMode="auto">
          <a:xfrm>
            <a:off x="5638800" y="1905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36</a:t>
            </a:r>
          </a:p>
        </p:txBody>
      </p:sp>
      <p:sp>
        <p:nvSpPr>
          <p:cNvPr id="75792" name="Rectangle 15"/>
          <p:cNvSpPr>
            <a:spLocks noChangeArrowheads="1"/>
          </p:cNvSpPr>
          <p:nvPr/>
        </p:nvSpPr>
        <p:spPr bwMode="auto">
          <a:xfrm>
            <a:off x="6172200" y="1905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42</a:t>
            </a:r>
          </a:p>
        </p:txBody>
      </p:sp>
      <p:sp>
        <p:nvSpPr>
          <p:cNvPr id="75793" name="Rectangle 16"/>
          <p:cNvSpPr>
            <a:spLocks noChangeArrowheads="1"/>
          </p:cNvSpPr>
          <p:nvPr/>
        </p:nvSpPr>
        <p:spPr bwMode="auto">
          <a:xfrm>
            <a:off x="2971800" y="23622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5794" name="Rectangle 17"/>
          <p:cNvSpPr>
            <a:spLocks noChangeArrowheads="1"/>
          </p:cNvSpPr>
          <p:nvPr/>
        </p:nvSpPr>
        <p:spPr bwMode="auto">
          <a:xfrm>
            <a:off x="3505200" y="23622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75795" name="Rectangle 18"/>
          <p:cNvSpPr>
            <a:spLocks noChangeArrowheads="1"/>
          </p:cNvSpPr>
          <p:nvPr/>
        </p:nvSpPr>
        <p:spPr bwMode="auto">
          <a:xfrm>
            <a:off x="4038600" y="2362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75796" name="Rectangle 19"/>
          <p:cNvSpPr>
            <a:spLocks noChangeArrowheads="1"/>
          </p:cNvSpPr>
          <p:nvPr/>
        </p:nvSpPr>
        <p:spPr bwMode="auto">
          <a:xfrm>
            <a:off x="4572000" y="2362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75797" name="Rectangle 20"/>
          <p:cNvSpPr>
            <a:spLocks noChangeArrowheads="1"/>
          </p:cNvSpPr>
          <p:nvPr/>
        </p:nvSpPr>
        <p:spPr bwMode="auto">
          <a:xfrm>
            <a:off x="5105400" y="2362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25</a:t>
            </a:r>
          </a:p>
        </p:txBody>
      </p:sp>
      <p:sp>
        <p:nvSpPr>
          <p:cNvPr id="75798" name="Rectangle 21"/>
          <p:cNvSpPr>
            <a:spLocks noChangeArrowheads="1"/>
          </p:cNvSpPr>
          <p:nvPr/>
        </p:nvSpPr>
        <p:spPr bwMode="auto">
          <a:xfrm>
            <a:off x="5638800" y="2362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30</a:t>
            </a:r>
          </a:p>
        </p:txBody>
      </p:sp>
      <p:sp>
        <p:nvSpPr>
          <p:cNvPr id="75799" name="Rectangle 22"/>
          <p:cNvSpPr>
            <a:spLocks noChangeArrowheads="1"/>
          </p:cNvSpPr>
          <p:nvPr/>
        </p:nvSpPr>
        <p:spPr bwMode="auto">
          <a:xfrm>
            <a:off x="6172200" y="2362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35</a:t>
            </a:r>
          </a:p>
        </p:txBody>
      </p:sp>
      <p:sp>
        <p:nvSpPr>
          <p:cNvPr id="75800" name="Rectangle 23"/>
          <p:cNvSpPr>
            <a:spLocks noChangeArrowheads="1"/>
          </p:cNvSpPr>
          <p:nvPr/>
        </p:nvSpPr>
        <p:spPr bwMode="auto">
          <a:xfrm>
            <a:off x="2971800" y="28194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5801" name="Rectangle 24"/>
          <p:cNvSpPr>
            <a:spLocks noChangeArrowheads="1"/>
          </p:cNvSpPr>
          <p:nvPr/>
        </p:nvSpPr>
        <p:spPr bwMode="auto">
          <a:xfrm>
            <a:off x="3505200" y="28194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75802" name="Rectangle 25"/>
          <p:cNvSpPr>
            <a:spLocks noChangeArrowheads="1"/>
          </p:cNvSpPr>
          <p:nvPr/>
        </p:nvSpPr>
        <p:spPr bwMode="auto">
          <a:xfrm>
            <a:off x="4038600" y="2819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5803" name="Rectangle 26"/>
          <p:cNvSpPr>
            <a:spLocks noChangeArrowheads="1"/>
          </p:cNvSpPr>
          <p:nvPr/>
        </p:nvSpPr>
        <p:spPr bwMode="auto">
          <a:xfrm>
            <a:off x="4572000" y="2819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16</a:t>
            </a:r>
          </a:p>
        </p:txBody>
      </p:sp>
      <p:sp>
        <p:nvSpPr>
          <p:cNvPr id="75804" name="Rectangle 27"/>
          <p:cNvSpPr>
            <a:spLocks noChangeArrowheads="1"/>
          </p:cNvSpPr>
          <p:nvPr/>
        </p:nvSpPr>
        <p:spPr bwMode="auto">
          <a:xfrm>
            <a:off x="5105400" y="2819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75805" name="Rectangle 28"/>
          <p:cNvSpPr>
            <a:spLocks noChangeArrowheads="1"/>
          </p:cNvSpPr>
          <p:nvPr/>
        </p:nvSpPr>
        <p:spPr bwMode="auto">
          <a:xfrm>
            <a:off x="5638800" y="2819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24</a:t>
            </a:r>
          </a:p>
        </p:txBody>
      </p:sp>
      <p:sp>
        <p:nvSpPr>
          <p:cNvPr id="75806" name="Rectangle 29"/>
          <p:cNvSpPr>
            <a:spLocks noChangeArrowheads="1"/>
          </p:cNvSpPr>
          <p:nvPr/>
        </p:nvSpPr>
        <p:spPr bwMode="auto">
          <a:xfrm>
            <a:off x="6172200" y="2819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28</a:t>
            </a:r>
          </a:p>
        </p:txBody>
      </p:sp>
      <p:sp>
        <p:nvSpPr>
          <p:cNvPr id="75807" name="Rectangle 30"/>
          <p:cNvSpPr>
            <a:spLocks noChangeArrowheads="1"/>
          </p:cNvSpPr>
          <p:nvPr/>
        </p:nvSpPr>
        <p:spPr bwMode="auto">
          <a:xfrm>
            <a:off x="2971800" y="32766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75808" name="Rectangle 31"/>
          <p:cNvSpPr>
            <a:spLocks noChangeArrowheads="1"/>
          </p:cNvSpPr>
          <p:nvPr/>
        </p:nvSpPr>
        <p:spPr bwMode="auto">
          <a:xfrm>
            <a:off x="3505200" y="3276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5809" name="Rectangle 32"/>
          <p:cNvSpPr>
            <a:spLocks noChangeArrowheads="1"/>
          </p:cNvSpPr>
          <p:nvPr/>
        </p:nvSpPr>
        <p:spPr bwMode="auto">
          <a:xfrm>
            <a:off x="4038600" y="3276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75810" name="Rectangle 33"/>
          <p:cNvSpPr>
            <a:spLocks noChangeArrowheads="1"/>
          </p:cNvSpPr>
          <p:nvPr/>
        </p:nvSpPr>
        <p:spPr bwMode="auto">
          <a:xfrm>
            <a:off x="4572000" y="3276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5811" name="Rectangle 34"/>
          <p:cNvSpPr>
            <a:spLocks noChangeArrowheads="1"/>
          </p:cNvSpPr>
          <p:nvPr/>
        </p:nvSpPr>
        <p:spPr bwMode="auto">
          <a:xfrm>
            <a:off x="5105400" y="3276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75812" name="Rectangle 35"/>
          <p:cNvSpPr>
            <a:spLocks noChangeArrowheads="1"/>
          </p:cNvSpPr>
          <p:nvPr/>
        </p:nvSpPr>
        <p:spPr bwMode="auto">
          <a:xfrm>
            <a:off x="5638800" y="3276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75813" name="Rectangle 36"/>
          <p:cNvSpPr>
            <a:spLocks noChangeArrowheads="1"/>
          </p:cNvSpPr>
          <p:nvPr/>
        </p:nvSpPr>
        <p:spPr bwMode="auto">
          <a:xfrm>
            <a:off x="6172200" y="3276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21</a:t>
            </a:r>
          </a:p>
        </p:txBody>
      </p:sp>
      <p:sp>
        <p:nvSpPr>
          <p:cNvPr id="75814" name="Rectangle 37"/>
          <p:cNvSpPr>
            <a:spLocks noChangeArrowheads="1"/>
          </p:cNvSpPr>
          <p:nvPr/>
        </p:nvSpPr>
        <p:spPr bwMode="auto">
          <a:xfrm>
            <a:off x="2971800" y="3733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5815" name="Rectangle 38"/>
          <p:cNvSpPr>
            <a:spLocks noChangeArrowheads="1"/>
          </p:cNvSpPr>
          <p:nvPr/>
        </p:nvSpPr>
        <p:spPr bwMode="auto">
          <a:xfrm>
            <a:off x="3505200" y="3733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5816" name="Rectangle 39"/>
          <p:cNvSpPr>
            <a:spLocks noChangeArrowheads="1"/>
          </p:cNvSpPr>
          <p:nvPr/>
        </p:nvSpPr>
        <p:spPr bwMode="auto">
          <a:xfrm>
            <a:off x="4038600" y="3733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5817" name="Rectangle 40"/>
          <p:cNvSpPr>
            <a:spLocks noChangeArrowheads="1"/>
          </p:cNvSpPr>
          <p:nvPr/>
        </p:nvSpPr>
        <p:spPr bwMode="auto">
          <a:xfrm>
            <a:off x="4572000" y="3733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75818" name="Rectangle 41"/>
          <p:cNvSpPr>
            <a:spLocks noChangeArrowheads="1"/>
          </p:cNvSpPr>
          <p:nvPr/>
        </p:nvSpPr>
        <p:spPr bwMode="auto">
          <a:xfrm>
            <a:off x="5105400" y="3733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75819" name="Rectangle 42"/>
          <p:cNvSpPr>
            <a:spLocks noChangeArrowheads="1"/>
          </p:cNvSpPr>
          <p:nvPr/>
        </p:nvSpPr>
        <p:spPr bwMode="auto">
          <a:xfrm>
            <a:off x="5638800" y="3733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5820" name="Rectangle 43"/>
          <p:cNvSpPr>
            <a:spLocks noChangeArrowheads="1"/>
          </p:cNvSpPr>
          <p:nvPr/>
        </p:nvSpPr>
        <p:spPr bwMode="auto">
          <a:xfrm>
            <a:off x="6172200" y="3733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75821" name="Rectangle 44"/>
          <p:cNvSpPr>
            <a:spLocks noChangeArrowheads="1"/>
          </p:cNvSpPr>
          <p:nvPr/>
        </p:nvSpPr>
        <p:spPr bwMode="auto">
          <a:xfrm>
            <a:off x="29718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75822" name="Rectangle 45"/>
          <p:cNvSpPr>
            <a:spLocks noChangeArrowheads="1"/>
          </p:cNvSpPr>
          <p:nvPr/>
        </p:nvSpPr>
        <p:spPr bwMode="auto">
          <a:xfrm>
            <a:off x="35052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5823" name="Rectangle 46"/>
          <p:cNvSpPr>
            <a:spLocks noChangeArrowheads="1"/>
          </p:cNvSpPr>
          <p:nvPr/>
        </p:nvSpPr>
        <p:spPr bwMode="auto">
          <a:xfrm>
            <a:off x="40386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75824" name="Rectangle 47"/>
          <p:cNvSpPr>
            <a:spLocks noChangeArrowheads="1"/>
          </p:cNvSpPr>
          <p:nvPr/>
        </p:nvSpPr>
        <p:spPr bwMode="auto">
          <a:xfrm>
            <a:off x="45720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5825" name="Rectangle 48"/>
          <p:cNvSpPr>
            <a:spLocks noChangeArrowheads="1"/>
          </p:cNvSpPr>
          <p:nvPr/>
        </p:nvSpPr>
        <p:spPr bwMode="auto">
          <a:xfrm>
            <a:off x="51054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5826" name="Rectangle 49"/>
          <p:cNvSpPr>
            <a:spLocks noChangeArrowheads="1"/>
          </p:cNvSpPr>
          <p:nvPr/>
        </p:nvSpPr>
        <p:spPr bwMode="auto">
          <a:xfrm>
            <a:off x="5638800" y="41910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5827" name="Rectangle 50"/>
          <p:cNvSpPr>
            <a:spLocks noChangeArrowheads="1"/>
          </p:cNvSpPr>
          <p:nvPr/>
        </p:nvSpPr>
        <p:spPr bwMode="auto">
          <a:xfrm>
            <a:off x="6172200" y="41910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7</a:t>
            </a:r>
          </a:p>
        </p:txBody>
      </p:sp>
      <p:grpSp>
        <p:nvGrpSpPr>
          <p:cNvPr id="75828" name="Group 68"/>
          <p:cNvGrpSpPr>
            <a:grpSpLocks/>
          </p:cNvGrpSpPr>
          <p:nvPr/>
        </p:nvGrpSpPr>
        <p:grpSpPr bwMode="auto">
          <a:xfrm>
            <a:off x="2438400" y="1447800"/>
            <a:ext cx="533400" cy="3200400"/>
            <a:chOff x="1536" y="1008"/>
            <a:chExt cx="336" cy="2016"/>
          </a:xfrm>
        </p:grpSpPr>
        <p:sp>
          <p:nvSpPr>
            <p:cNvPr id="75875" name="Rectangle 51"/>
            <p:cNvSpPr>
              <a:spLocks noChangeArrowheads="1"/>
            </p:cNvSpPr>
            <p:nvPr/>
          </p:nvSpPr>
          <p:spPr bwMode="auto">
            <a:xfrm>
              <a:off x="1536" y="1008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7</a:t>
              </a:r>
            </a:p>
          </p:txBody>
        </p:sp>
        <p:sp>
          <p:nvSpPr>
            <p:cNvPr id="75876" name="Rectangle 52"/>
            <p:cNvSpPr>
              <a:spLocks noChangeArrowheads="1"/>
            </p:cNvSpPr>
            <p:nvPr/>
          </p:nvSpPr>
          <p:spPr bwMode="auto">
            <a:xfrm>
              <a:off x="1536" y="1296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6</a:t>
              </a:r>
            </a:p>
          </p:txBody>
        </p:sp>
        <p:sp>
          <p:nvSpPr>
            <p:cNvPr id="75877" name="Rectangle 53"/>
            <p:cNvSpPr>
              <a:spLocks noChangeArrowheads="1"/>
            </p:cNvSpPr>
            <p:nvPr/>
          </p:nvSpPr>
          <p:spPr bwMode="auto">
            <a:xfrm>
              <a:off x="1536" y="1584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75878" name="Rectangle 54"/>
            <p:cNvSpPr>
              <a:spLocks noChangeArrowheads="1"/>
            </p:cNvSpPr>
            <p:nvPr/>
          </p:nvSpPr>
          <p:spPr bwMode="auto">
            <a:xfrm>
              <a:off x="1536" y="1872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75879" name="Rectangle 55"/>
            <p:cNvSpPr>
              <a:spLocks noChangeArrowheads="1"/>
            </p:cNvSpPr>
            <p:nvPr/>
          </p:nvSpPr>
          <p:spPr bwMode="auto">
            <a:xfrm>
              <a:off x="1536" y="216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75880" name="Rectangle 56"/>
            <p:cNvSpPr>
              <a:spLocks noChangeArrowheads="1"/>
            </p:cNvSpPr>
            <p:nvPr/>
          </p:nvSpPr>
          <p:spPr bwMode="auto">
            <a:xfrm>
              <a:off x="1536" y="2448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75881" name="Rectangle 57"/>
            <p:cNvSpPr>
              <a:spLocks noChangeArrowheads="1"/>
            </p:cNvSpPr>
            <p:nvPr/>
          </p:nvSpPr>
          <p:spPr bwMode="auto">
            <a:xfrm>
              <a:off x="1536" y="2736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</p:grpSp>
      <p:grpSp>
        <p:nvGrpSpPr>
          <p:cNvPr id="75829" name="Group 77"/>
          <p:cNvGrpSpPr>
            <a:grpSpLocks/>
          </p:cNvGrpSpPr>
          <p:nvPr/>
        </p:nvGrpSpPr>
        <p:grpSpPr bwMode="auto">
          <a:xfrm>
            <a:off x="2971800" y="4648200"/>
            <a:ext cx="3733800" cy="457200"/>
            <a:chOff x="1872" y="2640"/>
            <a:chExt cx="2352" cy="288"/>
          </a:xfrm>
        </p:grpSpPr>
        <p:sp>
          <p:nvSpPr>
            <p:cNvPr id="75868" name="Rectangle 58"/>
            <p:cNvSpPr>
              <a:spLocks noChangeArrowheads="1"/>
            </p:cNvSpPr>
            <p:nvPr/>
          </p:nvSpPr>
          <p:spPr bwMode="auto">
            <a:xfrm>
              <a:off x="1872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  <p:sp>
          <p:nvSpPr>
            <p:cNvPr id="75869" name="Rectangle 59"/>
            <p:cNvSpPr>
              <a:spLocks noChangeArrowheads="1"/>
            </p:cNvSpPr>
            <p:nvPr/>
          </p:nvSpPr>
          <p:spPr bwMode="auto">
            <a:xfrm>
              <a:off x="2208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75870" name="Rectangle 60"/>
            <p:cNvSpPr>
              <a:spLocks noChangeArrowheads="1"/>
            </p:cNvSpPr>
            <p:nvPr/>
          </p:nvSpPr>
          <p:spPr bwMode="auto">
            <a:xfrm>
              <a:off x="2544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75871" name="Rectangle 61"/>
            <p:cNvSpPr>
              <a:spLocks noChangeArrowheads="1"/>
            </p:cNvSpPr>
            <p:nvPr/>
          </p:nvSpPr>
          <p:spPr bwMode="auto">
            <a:xfrm>
              <a:off x="2880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75872" name="Rectangle 62"/>
            <p:cNvSpPr>
              <a:spLocks noChangeArrowheads="1"/>
            </p:cNvSpPr>
            <p:nvPr/>
          </p:nvSpPr>
          <p:spPr bwMode="auto">
            <a:xfrm>
              <a:off x="3216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75873" name="Rectangle 63"/>
            <p:cNvSpPr>
              <a:spLocks noChangeArrowheads="1"/>
            </p:cNvSpPr>
            <p:nvPr/>
          </p:nvSpPr>
          <p:spPr bwMode="auto">
            <a:xfrm>
              <a:off x="3552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6</a:t>
              </a:r>
            </a:p>
          </p:txBody>
        </p:sp>
        <p:sp>
          <p:nvSpPr>
            <p:cNvPr id="75874" name="Rectangle 64"/>
            <p:cNvSpPr>
              <a:spLocks noChangeArrowheads="1"/>
            </p:cNvSpPr>
            <p:nvPr/>
          </p:nvSpPr>
          <p:spPr bwMode="auto">
            <a:xfrm>
              <a:off x="3888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7</a:t>
              </a:r>
            </a:p>
          </p:txBody>
        </p:sp>
      </p:grpSp>
      <p:sp>
        <p:nvSpPr>
          <p:cNvPr id="75830" name="Text Box 65"/>
          <p:cNvSpPr txBox="1">
            <a:spLocks noChangeArrowheads="1"/>
          </p:cNvSpPr>
          <p:nvPr/>
        </p:nvSpPr>
        <p:spPr bwMode="auto">
          <a:xfrm>
            <a:off x="2590800" y="5715000"/>
            <a:ext cx="441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Duration (minutes)</a:t>
            </a:r>
          </a:p>
        </p:txBody>
      </p:sp>
      <p:sp>
        <p:nvSpPr>
          <p:cNvPr id="75831" name="Text Box 66"/>
          <p:cNvSpPr txBox="1">
            <a:spLocks noChangeArrowheads="1"/>
          </p:cNvSpPr>
          <p:nvPr/>
        </p:nvSpPr>
        <p:spPr bwMode="auto">
          <a:xfrm>
            <a:off x="304800" y="2133600"/>
            <a:ext cx="1447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% Joint Range</a:t>
            </a:r>
          </a:p>
        </p:txBody>
      </p:sp>
      <p:sp>
        <p:nvSpPr>
          <p:cNvPr id="75832" name="Rectangle 67"/>
          <p:cNvSpPr>
            <a:spLocks noChangeArrowheads="1"/>
          </p:cNvSpPr>
          <p:nvPr/>
        </p:nvSpPr>
        <p:spPr bwMode="auto">
          <a:xfrm>
            <a:off x="533400" y="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696464"/>
                </a:solidFill>
              </a:rPr>
              <a:t>Example: Static Posture</a:t>
            </a:r>
          </a:p>
        </p:txBody>
      </p:sp>
      <p:sp>
        <p:nvSpPr>
          <p:cNvPr id="75833" name="Rectangle 70"/>
          <p:cNvSpPr>
            <a:spLocks noChangeArrowheads="1"/>
          </p:cNvSpPr>
          <p:nvPr/>
        </p:nvSpPr>
        <p:spPr bwMode="auto">
          <a:xfrm>
            <a:off x="1905000" y="14478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60</a:t>
            </a:r>
          </a:p>
        </p:txBody>
      </p:sp>
      <p:sp>
        <p:nvSpPr>
          <p:cNvPr id="75834" name="Rectangle 71"/>
          <p:cNvSpPr>
            <a:spLocks noChangeArrowheads="1"/>
          </p:cNvSpPr>
          <p:nvPr/>
        </p:nvSpPr>
        <p:spPr bwMode="auto">
          <a:xfrm>
            <a:off x="1905000" y="19050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50</a:t>
            </a:r>
          </a:p>
        </p:txBody>
      </p:sp>
      <p:sp>
        <p:nvSpPr>
          <p:cNvPr id="75835" name="Rectangle 72"/>
          <p:cNvSpPr>
            <a:spLocks noChangeArrowheads="1"/>
          </p:cNvSpPr>
          <p:nvPr/>
        </p:nvSpPr>
        <p:spPr bwMode="auto">
          <a:xfrm>
            <a:off x="1905000" y="23622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40</a:t>
            </a:r>
          </a:p>
        </p:txBody>
      </p:sp>
      <p:sp>
        <p:nvSpPr>
          <p:cNvPr id="75836" name="Rectangle 73"/>
          <p:cNvSpPr>
            <a:spLocks noChangeArrowheads="1"/>
          </p:cNvSpPr>
          <p:nvPr/>
        </p:nvSpPr>
        <p:spPr bwMode="auto">
          <a:xfrm>
            <a:off x="1905000" y="2819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30</a:t>
            </a:r>
          </a:p>
        </p:txBody>
      </p:sp>
      <p:sp>
        <p:nvSpPr>
          <p:cNvPr id="75837" name="Rectangle 74"/>
          <p:cNvSpPr>
            <a:spLocks noChangeArrowheads="1"/>
          </p:cNvSpPr>
          <p:nvPr/>
        </p:nvSpPr>
        <p:spPr bwMode="auto">
          <a:xfrm>
            <a:off x="1905000" y="32766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20</a:t>
            </a:r>
          </a:p>
        </p:txBody>
      </p:sp>
      <p:sp>
        <p:nvSpPr>
          <p:cNvPr id="75838" name="Rectangle 75"/>
          <p:cNvSpPr>
            <a:spLocks noChangeArrowheads="1"/>
          </p:cNvSpPr>
          <p:nvPr/>
        </p:nvSpPr>
        <p:spPr bwMode="auto">
          <a:xfrm>
            <a:off x="1905000" y="37338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10</a:t>
            </a:r>
          </a:p>
        </p:txBody>
      </p:sp>
      <p:sp>
        <p:nvSpPr>
          <p:cNvPr id="75839" name="Rectangle 76"/>
          <p:cNvSpPr>
            <a:spLocks noChangeArrowheads="1"/>
          </p:cNvSpPr>
          <p:nvPr/>
        </p:nvSpPr>
        <p:spPr bwMode="auto">
          <a:xfrm>
            <a:off x="1905000" y="41910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0</a:t>
            </a:r>
          </a:p>
        </p:txBody>
      </p:sp>
      <p:sp>
        <p:nvSpPr>
          <p:cNvPr id="75840" name="Rectangle 79"/>
          <p:cNvSpPr>
            <a:spLocks noChangeArrowheads="1"/>
          </p:cNvSpPr>
          <p:nvPr/>
        </p:nvSpPr>
        <p:spPr bwMode="auto">
          <a:xfrm>
            <a:off x="29718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5841" name="Rectangle 80"/>
          <p:cNvSpPr>
            <a:spLocks noChangeArrowheads="1"/>
          </p:cNvSpPr>
          <p:nvPr/>
        </p:nvSpPr>
        <p:spPr bwMode="auto">
          <a:xfrm>
            <a:off x="35052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5842" name="Rectangle 81"/>
          <p:cNvSpPr>
            <a:spLocks noChangeArrowheads="1"/>
          </p:cNvSpPr>
          <p:nvPr/>
        </p:nvSpPr>
        <p:spPr bwMode="auto">
          <a:xfrm>
            <a:off x="40386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10</a:t>
            </a:r>
          </a:p>
        </p:txBody>
      </p:sp>
      <p:sp>
        <p:nvSpPr>
          <p:cNvPr id="75843" name="Rectangle 82"/>
          <p:cNvSpPr>
            <a:spLocks noChangeArrowheads="1"/>
          </p:cNvSpPr>
          <p:nvPr/>
        </p:nvSpPr>
        <p:spPr bwMode="auto">
          <a:xfrm>
            <a:off x="45720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15</a:t>
            </a:r>
          </a:p>
        </p:txBody>
      </p:sp>
      <p:sp>
        <p:nvSpPr>
          <p:cNvPr id="75844" name="Rectangle 83"/>
          <p:cNvSpPr>
            <a:spLocks noChangeArrowheads="1"/>
          </p:cNvSpPr>
          <p:nvPr/>
        </p:nvSpPr>
        <p:spPr bwMode="auto">
          <a:xfrm>
            <a:off x="51054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20</a:t>
            </a:r>
          </a:p>
        </p:txBody>
      </p:sp>
      <p:sp>
        <p:nvSpPr>
          <p:cNvPr id="75845" name="Rectangle 84"/>
          <p:cNvSpPr>
            <a:spLocks noChangeArrowheads="1"/>
          </p:cNvSpPr>
          <p:nvPr/>
        </p:nvSpPr>
        <p:spPr bwMode="auto">
          <a:xfrm>
            <a:off x="56388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25</a:t>
            </a:r>
          </a:p>
        </p:txBody>
      </p:sp>
      <p:sp>
        <p:nvSpPr>
          <p:cNvPr id="75846" name="Rectangle 85"/>
          <p:cNvSpPr>
            <a:spLocks noChangeArrowheads="1"/>
          </p:cNvSpPr>
          <p:nvPr/>
        </p:nvSpPr>
        <p:spPr bwMode="auto">
          <a:xfrm>
            <a:off x="61722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30</a:t>
            </a:r>
          </a:p>
        </p:txBody>
      </p:sp>
      <p:sp>
        <p:nvSpPr>
          <p:cNvPr id="75847" name="Text Box 86"/>
          <p:cNvSpPr txBox="1">
            <a:spLocks noChangeArrowheads="1"/>
          </p:cNvSpPr>
          <p:nvPr/>
        </p:nvSpPr>
        <p:spPr bwMode="auto">
          <a:xfrm>
            <a:off x="533400" y="4191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Neutral</a:t>
            </a:r>
          </a:p>
        </p:txBody>
      </p:sp>
      <p:sp>
        <p:nvSpPr>
          <p:cNvPr id="75848" name="Rectangle 87"/>
          <p:cNvSpPr>
            <a:spLocks noChangeArrowheads="1"/>
          </p:cNvSpPr>
          <p:nvPr/>
        </p:nvSpPr>
        <p:spPr bwMode="auto">
          <a:xfrm>
            <a:off x="24384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b="1"/>
              <a:t>&lt;</a:t>
            </a:r>
          </a:p>
        </p:txBody>
      </p:sp>
      <p:sp>
        <p:nvSpPr>
          <p:cNvPr id="75849" name="Rectangle 88"/>
          <p:cNvSpPr>
            <a:spLocks noChangeArrowheads="1"/>
          </p:cNvSpPr>
          <p:nvPr/>
        </p:nvSpPr>
        <p:spPr bwMode="auto">
          <a:xfrm>
            <a:off x="1905000" y="46482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b="1"/>
              <a:t>&gt;</a:t>
            </a:r>
          </a:p>
        </p:txBody>
      </p:sp>
      <p:sp>
        <p:nvSpPr>
          <p:cNvPr id="75850" name="Rectangle 105"/>
          <p:cNvSpPr>
            <a:spLocks noChangeArrowheads="1"/>
          </p:cNvSpPr>
          <p:nvPr/>
        </p:nvSpPr>
        <p:spPr bwMode="auto">
          <a:xfrm>
            <a:off x="7315200" y="1447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75851" name="Rectangle 106"/>
          <p:cNvSpPr>
            <a:spLocks noChangeArrowheads="1"/>
          </p:cNvSpPr>
          <p:nvPr/>
        </p:nvSpPr>
        <p:spPr bwMode="auto">
          <a:xfrm>
            <a:off x="7848600" y="1447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30</a:t>
            </a:r>
          </a:p>
        </p:txBody>
      </p:sp>
      <p:sp>
        <p:nvSpPr>
          <p:cNvPr id="75852" name="Rectangle 107"/>
          <p:cNvSpPr>
            <a:spLocks noChangeArrowheads="1"/>
          </p:cNvSpPr>
          <p:nvPr/>
        </p:nvSpPr>
        <p:spPr bwMode="auto">
          <a:xfrm>
            <a:off x="7315200" y="1905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5853" name="Rectangle 108"/>
          <p:cNvSpPr>
            <a:spLocks noChangeArrowheads="1"/>
          </p:cNvSpPr>
          <p:nvPr/>
        </p:nvSpPr>
        <p:spPr bwMode="auto">
          <a:xfrm>
            <a:off x="7848600" y="1905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25</a:t>
            </a:r>
          </a:p>
        </p:txBody>
      </p:sp>
      <p:sp>
        <p:nvSpPr>
          <p:cNvPr id="75854" name="Rectangle 109"/>
          <p:cNvSpPr>
            <a:spLocks noChangeArrowheads="1"/>
          </p:cNvSpPr>
          <p:nvPr/>
        </p:nvSpPr>
        <p:spPr bwMode="auto">
          <a:xfrm>
            <a:off x="7315200" y="23622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5855" name="Rectangle 110"/>
          <p:cNvSpPr>
            <a:spLocks noChangeArrowheads="1"/>
          </p:cNvSpPr>
          <p:nvPr/>
        </p:nvSpPr>
        <p:spPr bwMode="auto">
          <a:xfrm>
            <a:off x="7848600" y="23622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75856" name="Rectangle 111"/>
          <p:cNvSpPr>
            <a:spLocks noChangeArrowheads="1"/>
          </p:cNvSpPr>
          <p:nvPr/>
        </p:nvSpPr>
        <p:spPr bwMode="auto">
          <a:xfrm>
            <a:off x="7315200" y="28194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5857" name="Rectangle 112"/>
          <p:cNvSpPr>
            <a:spLocks noChangeArrowheads="1"/>
          </p:cNvSpPr>
          <p:nvPr/>
        </p:nvSpPr>
        <p:spPr bwMode="auto">
          <a:xfrm>
            <a:off x="7848600" y="28194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75858" name="Rectangle 113"/>
          <p:cNvSpPr>
            <a:spLocks noChangeArrowheads="1"/>
          </p:cNvSpPr>
          <p:nvPr/>
        </p:nvSpPr>
        <p:spPr bwMode="auto">
          <a:xfrm>
            <a:off x="7315200" y="3276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75859" name="Rectangle 114"/>
          <p:cNvSpPr>
            <a:spLocks noChangeArrowheads="1"/>
          </p:cNvSpPr>
          <p:nvPr/>
        </p:nvSpPr>
        <p:spPr bwMode="auto">
          <a:xfrm>
            <a:off x="7848600" y="3276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75860" name="Rectangle 115"/>
          <p:cNvSpPr>
            <a:spLocks noChangeArrowheads="1"/>
          </p:cNvSpPr>
          <p:nvPr/>
        </p:nvSpPr>
        <p:spPr bwMode="auto">
          <a:xfrm>
            <a:off x="7315200" y="3733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5861" name="Rectangle 116"/>
          <p:cNvSpPr>
            <a:spLocks noChangeArrowheads="1"/>
          </p:cNvSpPr>
          <p:nvPr/>
        </p:nvSpPr>
        <p:spPr bwMode="auto">
          <a:xfrm>
            <a:off x="7848600" y="3733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5862" name="Rectangle 117"/>
          <p:cNvSpPr>
            <a:spLocks noChangeArrowheads="1"/>
          </p:cNvSpPr>
          <p:nvPr/>
        </p:nvSpPr>
        <p:spPr bwMode="auto">
          <a:xfrm>
            <a:off x="73152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75863" name="Rectangle 118"/>
          <p:cNvSpPr>
            <a:spLocks noChangeArrowheads="1"/>
          </p:cNvSpPr>
          <p:nvPr/>
        </p:nvSpPr>
        <p:spPr bwMode="auto">
          <a:xfrm>
            <a:off x="78486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75864" name="Text Box 119"/>
          <p:cNvSpPr txBox="1">
            <a:spLocks noChangeArrowheads="1"/>
          </p:cNvSpPr>
          <p:nvPr/>
        </p:nvSpPr>
        <p:spPr bwMode="auto">
          <a:xfrm>
            <a:off x="7162800" y="8382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Force</a:t>
            </a:r>
          </a:p>
        </p:txBody>
      </p:sp>
      <p:sp>
        <p:nvSpPr>
          <p:cNvPr id="75865" name="Rectangle 120"/>
          <p:cNvSpPr>
            <a:spLocks noChangeArrowheads="1"/>
          </p:cNvSpPr>
          <p:nvPr/>
        </p:nvSpPr>
        <p:spPr bwMode="auto">
          <a:xfrm>
            <a:off x="6705600" y="4191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5866" name="Rectangle 121"/>
          <p:cNvSpPr>
            <a:spLocks noChangeArrowheads="1"/>
          </p:cNvSpPr>
          <p:nvPr/>
        </p:nvSpPr>
        <p:spPr bwMode="auto">
          <a:xfrm>
            <a:off x="2971800" y="990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586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4008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ChangeArrowheads="1"/>
          </p:cNvSpPr>
          <p:nvPr/>
        </p:nvSpPr>
        <p:spPr bwMode="auto">
          <a:xfrm>
            <a:off x="2971800" y="1447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77828" name="Rectangle 3"/>
          <p:cNvSpPr>
            <a:spLocks noChangeArrowheads="1"/>
          </p:cNvSpPr>
          <p:nvPr/>
        </p:nvSpPr>
        <p:spPr bwMode="auto">
          <a:xfrm>
            <a:off x="3505200" y="1447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77829" name="Rectangle 4"/>
          <p:cNvSpPr>
            <a:spLocks noChangeArrowheads="1"/>
          </p:cNvSpPr>
          <p:nvPr/>
        </p:nvSpPr>
        <p:spPr bwMode="auto">
          <a:xfrm>
            <a:off x="4038600" y="1447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21</a:t>
            </a:r>
          </a:p>
        </p:txBody>
      </p:sp>
      <p:sp>
        <p:nvSpPr>
          <p:cNvPr id="77830" name="Rectangle 9"/>
          <p:cNvSpPr>
            <a:spLocks noChangeArrowheads="1"/>
          </p:cNvSpPr>
          <p:nvPr/>
        </p:nvSpPr>
        <p:spPr bwMode="auto">
          <a:xfrm>
            <a:off x="2971800" y="19050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7831" name="Rectangle 10"/>
          <p:cNvSpPr>
            <a:spLocks noChangeArrowheads="1"/>
          </p:cNvSpPr>
          <p:nvPr/>
        </p:nvSpPr>
        <p:spPr bwMode="auto">
          <a:xfrm>
            <a:off x="3505200" y="1905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7832" name="Rectangle 11"/>
          <p:cNvSpPr>
            <a:spLocks noChangeArrowheads="1"/>
          </p:cNvSpPr>
          <p:nvPr/>
        </p:nvSpPr>
        <p:spPr bwMode="auto">
          <a:xfrm>
            <a:off x="4038600" y="1905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77833" name="Rectangle 16"/>
          <p:cNvSpPr>
            <a:spLocks noChangeArrowheads="1"/>
          </p:cNvSpPr>
          <p:nvPr/>
        </p:nvSpPr>
        <p:spPr bwMode="auto">
          <a:xfrm>
            <a:off x="2971800" y="23622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7834" name="Rectangle 17"/>
          <p:cNvSpPr>
            <a:spLocks noChangeArrowheads="1"/>
          </p:cNvSpPr>
          <p:nvPr/>
        </p:nvSpPr>
        <p:spPr bwMode="auto">
          <a:xfrm>
            <a:off x="3505200" y="23622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77835" name="Rectangle 18"/>
          <p:cNvSpPr>
            <a:spLocks noChangeArrowheads="1"/>
          </p:cNvSpPr>
          <p:nvPr/>
        </p:nvSpPr>
        <p:spPr bwMode="auto">
          <a:xfrm>
            <a:off x="4038600" y="2362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77836" name="Rectangle 19"/>
          <p:cNvSpPr>
            <a:spLocks noChangeArrowheads="1"/>
          </p:cNvSpPr>
          <p:nvPr/>
        </p:nvSpPr>
        <p:spPr bwMode="auto">
          <a:xfrm>
            <a:off x="4572000" y="2362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77837" name="Rectangle 23"/>
          <p:cNvSpPr>
            <a:spLocks noChangeArrowheads="1"/>
          </p:cNvSpPr>
          <p:nvPr/>
        </p:nvSpPr>
        <p:spPr bwMode="auto">
          <a:xfrm>
            <a:off x="2971800" y="28194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7838" name="Rectangle 24"/>
          <p:cNvSpPr>
            <a:spLocks noChangeArrowheads="1"/>
          </p:cNvSpPr>
          <p:nvPr/>
        </p:nvSpPr>
        <p:spPr bwMode="auto">
          <a:xfrm>
            <a:off x="3505200" y="28194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77839" name="Rectangle 25"/>
          <p:cNvSpPr>
            <a:spLocks noChangeArrowheads="1"/>
          </p:cNvSpPr>
          <p:nvPr/>
        </p:nvSpPr>
        <p:spPr bwMode="auto">
          <a:xfrm>
            <a:off x="4038600" y="2819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7840" name="Rectangle 26"/>
          <p:cNvSpPr>
            <a:spLocks noChangeArrowheads="1"/>
          </p:cNvSpPr>
          <p:nvPr/>
        </p:nvSpPr>
        <p:spPr bwMode="auto">
          <a:xfrm>
            <a:off x="4572000" y="2819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16</a:t>
            </a:r>
          </a:p>
        </p:txBody>
      </p:sp>
      <p:sp>
        <p:nvSpPr>
          <p:cNvPr id="77841" name="Rectangle 27"/>
          <p:cNvSpPr>
            <a:spLocks noChangeArrowheads="1"/>
          </p:cNvSpPr>
          <p:nvPr/>
        </p:nvSpPr>
        <p:spPr bwMode="auto">
          <a:xfrm>
            <a:off x="5105400" y="2819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77842" name="Rectangle 30"/>
          <p:cNvSpPr>
            <a:spLocks noChangeArrowheads="1"/>
          </p:cNvSpPr>
          <p:nvPr/>
        </p:nvSpPr>
        <p:spPr bwMode="auto">
          <a:xfrm>
            <a:off x="2971800" y="32766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77843" name="Rectangle 31"/>
          <p:cNvSpPr>
            <a:spLocks noChangeArrowheads="1"/>
          </p:cNvSpPr>
          <p:nvPr/>
        </p:nvSpPr>
        <p:spPr bwMode="auto">
          <a:xfrm>
            <a:off x="3505200" y="3276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7844" name="Rectangle 32"/>
          <p:cNvSpPr>
            <a:spLocks noChangeArrowheads="1"/>
          </p:cNvSpPr>
          <p:nvPr/>
        </p:nvSpPr>
        <p:spPr bwMode="auto">
          <a:xfrm>
            <a:off x="4038600" y="3276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77845" name="Rectangle 33"/>
          <p:cNvSpPr>
            <a:spLocks noChangeArrowheads="1"/>
          </p:cNvSpPr>
          <p:nvPr/>
        </p:nvSpPr>
        <p:spPr bwMode="auto">
          <a:xfrm>
            <a:off x="4572000" y="3276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7846" name="Rectangle 34"/>
          <p:cNvSpPr>
            <a:spLocks noChangeArrowheads="1"/>
          </p:cNvSpPr>
          <p:nvPr/>
        </p:nvSpPr>
        <p:spPr bwMode="auto">
          <a:xfrm>
            <a:off x="5105400" y="3276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77847" name="Rectangle 35"/>
          <p:cNvSpPr>
            <a:spLocks noChangeArrowheads="1"/>
          </p:cNvSpPr>
          <p:nvPr/>
        </p:nvSpPr>
        <p:spPr bwMode="auto">
          <a:xfrm>
            <a:off x="5638800" y="3276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77848" name="Rectangle 36"/>
          <p:cNvSpPr>
            <a:spLocks noChangeArrowheads="1"/>
          </p:cNvSpPr>
          <p:nvPr/>
        </p:nvSpPr>
        <p:spPr bwMode="auto">
          <a:xfrm>
            <a:off x="6172200" y="3276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21</a:t>
            </a:r>
          </a:p>
        </p:txBody>
      </p:sp>
      <p:sp>
        <p:nvSpPr>
          <p:cNvPr id="77849" name="Rectangle 37"/>
          <p:cNvSpPr>
            <a:spLocks noChangeArrowheads="1"/>
          </p:cNvSpPr>
          <p:nvPr/>
        </p:nvSpPr>
        <p:spPr bwMode="auto">
          <a:xfrm>
            <a:off x="2971800" y="3733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7850" name="Rectangle 38"/>
          <p:cNvSpPr>
            <a:spLocks noChangeArrowheads="1"/>
          </p:cNvSpPr>
          <p:nvPr/>
        </p:nvSpPr>
        <p:spPr bwMode="auto">
          <a:xfrm>
            <a:off x="3505200" y="3733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7851" name="Rectangle 39"/>
          <p:cNvSpPr>
            <a:spLocks noChangeArrowheads="1"/>
          </p:cNvSpPr>
          <p:nvPr/>
        </p:nvSpPr>
        <p:spPr bwMode="auto">
          <a:xfrm>
            <a:off x="4038600" y="3733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7852" name="Rectangle 40"/>
          <p:cNvSpPr>
            <a:spLocks noChangeArrowheads="1"/>
          </p:cNvSpPr>
          <p:nvPr/>
        </p:nvSpPr>
        <p:spPr bwMode="auto">
          <a:xfrm>
            <a:off x="4572000" y="3733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77853" name="Rectangle 41"/>
          <p:cNvSpPr>
            <a:spLocks noChangeArrowheads="1"/>
          </p:cNvSpPr>
          <p:nvPr/>
        </p:nvSpPr>
        <p:spPr bwMode="auto">
          <a:xfrm>
            <a:off x="5105400" y="3733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77854" name="Rectangle 42"/>
          <p:cNvSpPr>
            <a:spLocks noChangeArrowheads="1"/>
          </p:cNvSpPr>
          <p:nvPr/>
        </p:nvSpPr>
        <p:spPr bwMode="auto">
          <a:xfrm>
            <a:off x="5638800" y="3733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7855" name="Rectangle 43"/>
          <p:cNvSpPr>
            <a:spLocks noChangeArrowheads="1"/>
          </p:cNvSpPr>
          <p:nvPr/>
        </p:nvSpPr>
        <p:spPr bwMode="auto">
          <a:xfrm>
            <a:off x="6172200" y="3733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77856" name="Rectangle 44"/>
          <p:cNvSpPr>
            <a:spLocks noChangeArrowheads="1"/>
          </p:cNvSpPr>
          <p:nvPr/>
        </p:nvSpPr>
        <p:spPr bwMode="auto">
          <a:xfrm>
            <a:off x="29718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77857" name="Rectangle 45"/>
          <p:cNvSpPr>
            <a:spLocks noChangeArrowheads="1"/>
          </p:cNvSpPr>
          <p:nvPr/>
        </p:nvSpPr>
        <p:spPr bwMode="auto">
          <a:xfrm>
            <a:off x="35052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7858" name="Rectangle 46"/>
          <p:cNvSpPr>
            <a:spLocks noChangeArrowheads="1"/>
          </p:cNvSpPr>
          <p:nvPr/>
        </p:nvSpPr>
        <p:spPr bwMode="auto">
          <a:xfrm>
            <a:off x="40386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77859" name="Rectangle 47"/>
          <p:cNvSpPr>
            <a:spLocks noChangeArrowheads="1"/>
          </p:cNvSpPr>
          <p:nvPr/>
        </p:nvSpPr>
        <p:spPr bwMode="auto">
          <a:xfrm>
            <a:off x="45720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7860" name="Rectangle 48"/>
          <p:cNvSpPr>
            <a:spLocks noChangeArrowheads="1"/>
          </p:cNvSpPr>
          <p:nvPr/>
        </p:nvSpPr>
        <p:spPr bwMode="auto">
          <a:xfrm>
            <a:off x="51054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7861" name="Rectangle 49"/>
          <p:cNvSpPr>
            <a:spLocks noChangeArrowheads="1"/>
          </p:cNvSpPr>
          <p:nvPr/>
        </p:nvSpPr>
        <p:spPr bwMode="auto">
          <a:xfrm>
            <a:off x="5638800" y="41910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7862" name="Rectangle 50"/>
          <p:cNvSpPr>
            <a:spLocks noChangeArrowheads="1"/>
          </p:cNvSpPr>
          <p:nvPr/>
        </p:nvSpPr>
        <p:spPr bwMode="auto">
          <a:xfrm>
            <a:off x="6172200" y="41910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7</a:t>
            </a:r>
          </a:p>
        </p:txBody>
      </p:sp>
      <p:grpSp>
        <p:nvGrpSpPr>
          <p:cNvPr id="77863" name="Group 51"/>
          <p:cNvGrpSpPr>
            <a:grpSpLocks/>
          </p:cNvGrpSpPr>
          <p:nvPr/>
        </p:nvGrpSpPr>
        <p:grpSpPr bwMode="auto">
          <a:xfrm>
            <a:off x="2438400" y="1447800"/>
            <a:ext cx="533400" cy="3200400"/>
            <a:chOff x="1536" y="1008"/>
            <a:chExt cx="336" cy="2016"/>
          </a:xfrm>
        </p:grpSpPr>
        <p:sp>
          <p:nvSpPr>
            <p:cNvPr id="77909" name="Rectangle 52"/>
            <p:cNvSpPr>
              <a:spLocks noChangeArrowheads="1"/>
            </p:cNvSpPr>
            <p:nvPr/>
          </p:nvSpPr>
          <p:spPr bwMode="auto">
            <a:xfrm>
              <a:off x="1536" y="1008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7</a:t>
              </a:r>
            </a:p>
          </p:txBody>
        </p:sp>
        <p:sp>
          <p:nvSpPr>
            <p:cNvPr id="77910" name="Rectangle 53"/>
            <p:cNvSpPr>
              <a:spLocks noChangeArrowheads="1"/>
            </p:cNvSpPr>
            <p:nvPr/>
          </p:nvSpPr>
          <p:spPr bwMode="auto">
            <a:xfrm>
              <a:off x="1536" y="1296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6</a:t>
              </a:r>
            </a:p>
          </p:txBody>
        </p:sp>
        <p:sp>
          <p:nvSpPr>
            <p:cNvPr id="77911" name="Rectangle 54"/>
            <p:cNvSpPr>
              <a:spLocks noChangeArrowheads="1"/>
            </p:cNvSpPr>
            <p:nvPr/>
          </p:nvSpPr>
          <p:spPr bwMode="auto">
            <a:xfrm>
              <a:off x="1536" y="1584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77912" name="Rectangle 55"/>
            <p:cNvSpPr>
              <a:spLocks noChangeArrowheads="1"/>
            </p:cNvSpPr>
            <p:nvPr/>
          </p:nvSpPr>
          <p:spPr bwMode="auto">
            <a:xfrm>
              <a:off x="1536" y="1872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77913" name="Rectangle 56"/>
            <p:cNvSpPr>
              <a:spLocks noChangeArrowheads="1"/>
            </p:cNvSpPr>
            <p:nvPr/>
          </p:nvSpPr>
          <p:spPr bwMode="auto">
            <a:xfrm>
              <a:off x="1536" y="216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77914" name="Rectangle 57"/>
            <p:cNvSpPr>
              <a:spLocks noChangeArrowheads="1"/>
            </p:cNvSpPr>
            <p:nvPr/>
          </p:nvSpPr>
          <p:spPr bwMode="auto">
            <a:xfrm>
              <a:off x="1536" y="2448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77915" name="Rectangle 58"/>
            <p:cNvSpPr>
              <a:spLocks noChangeArrowheads="1"/>
            </p:cNvSpPr>
            <p:nvPr/>
          </p:nvSpPr>
          <p:spPr bwMode="auto">
            <a:xfrm>
              <a:off x="1536" y="2736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</p:grpSp>
      <p:grpSp>
        <p:nvGrpSpPr>
          <p:cNvPr id="77864" name="Group 59"/>
          <p:cNvGrpSpPr>
            <a:grpSpLocks/>
          </p:cNvGrpSpPr>
          <p:nvPr/>
        </p:nvGrpSpPr>
        <p:grpSpPr bwMode="auto">
          <a:xfrm>
            <a:off x="2971800" y="4648200"/>
            <a:ext cx="3733800" cy="457200"/>
            <a:chOff x="1872" y="2640"/>
            <a:chExt cx="2352" cy="288"/>
          </a:xfrm>
        </p:grpSpPr>
        <p:sp>
          <p:nvSpPr>
            <p:cNvPr id="77902" name="Rectangle 60"/>
            <p:cNvSpPr>
              <a:spLocks noChangeArrowheads="1"/>
            </p:cNvSpPr>
            <p:nvPr/>
          </p:nvSpPr>
          <p:spPr bwMode="auto">
            <a:xfrm>
              <a:off x="1872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  <p:sp>
          <p:nvSpPr>
            <p:cNvPr id="77903" name="Rectangle 61"/>
            <p:cNvSpPr>
              <a:spLocks noChangeArrowheads="1"/>
            </p:cNvSpPr>
            <p:nvPr/>
          </p:nvSpPr>
          <p:spPr bwMode="auto">
            <a:xfrm>
              <a:off x="2208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77904" name="Rectangle 62"/>
            <p:cNvSpPr>
              <a:spLocks noChangeArrowheads="1"/>
            </p:cNvSpPr>
            <p:nvPr/>
          </p:nvSpPr>
          <p:spPr bwMode="auto">
            <a:xfrm>
              <a:off x="2544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77905" name="Rectangle 63"/>
            <p:cNvSpPr>
              <a:spLocks noChangeArrowheads="1"/>
            </p:cNvSpPr>
            <p:nvPr/>
          </p:nvSpPr>
          <p:spPr bwMode="auto">
            <a:xfrm>
              <a:off x="2880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77906" name="Rectangle 64"/>
            <p:cNvSpPr>
              <a:spLocks noChangeArrowheads="1"/>
            </p:cNvSpPr>
            <p:nvPr/>
          </p:nvSpPr>
          <p:spPr bwMode="auto">
            <a:xfrm>
              <a:off x="3216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77907" name="Rectangle 65"/>
            <p:cNvSpPr>
              <a:spLocks noChangeArrowheads="1"/>
            </p:cNvSpPr>
            <p:nvPr/>
          </p:nvSpPr>
          <p:spPr bwMode="auto">
            <a:xfrm>
              <a:off x="3552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6</a:t>
              </a:r>
            </a:p>
          </p:txBody>
        </p:sp>
        <p:sp>
          <p:nvSpPr>
            <p:cNvPr id="77908" name="Rectangle 66"/>
            <p:cNvSpPr>
              <a:spLocks noChangeArrowheads="1"/>
            </p:cNvSpPr>
            <p:nvPr/>
          </p:nvSpPr>
          <p:spPr bwMode="auto">
            <a:xfrm>
              <a:off x="3888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7</a:t>
              </a:r>
            </a:p>
          </p:txBody>
        </p:sp>
      </p:grpSp>
      <p:sp>
        <p:nvSpPr>
          <p:cNvPr id="77865" name="Text Box 67"/>
          <p:cNvSpPr txBox="1">
            <a:spLocks noChangeArrowheads="1"/>
          </p:cNvSpPr>
          <p:nvPr/>
        </p:nvSpPr>
        <p:spPr bwMode="auto">
          <a:xfrm>
            <a:off x="2438400" y="5715000"/>
            <a:ext cx="441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Percent Job Cycle</a:t>
            </a:r>
          </a:p>
        </p:txBody>
      </p:sp>
      <p:sp>
        <p:nvSpPr>
          <p:cNvPr id="77866" name="Text Box 68"/>
          <p:cNvSpPr txBox="1">
            <a:spLocks noChangeArrowheads="1"/>
          </p:cNvSpPr>
          <p:nvPr/>
        </p:nvSpPr>
        <p:spPr bwMode="auto">
          <a:xfrm>
            <a:off x="304800" y="2514600"/>
            <a:ext cx="1447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% MVC</a:t>
            </a:r>
          </a:p>
        </p:txBody>
      </p:sp>
      <p:sp>
        <p:nvSpPr>
          <p:cNvPr id="77867" name="Rectangle 69"/>
          <p:cNvSpPr>
            <a:spLocks noChangeArrowheads="1"/>
          </p:cNvSpPr>
          <p:nvPr/>
        </p:nvSpPr>
        <p:spPr bwMode="auto">
          <a:xfrm>
            <a:off x="5334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696464"/>
                </a:solidFill>
              </a:rPr>
              <a:t>Example: Force Exertion</a:t>
            </a:r>
          </a:p>
        </p:txBody>
      </p:sp>
      <p:sp>
        <p:nvSpPr>
          <p:cNvPr id="77868" name="Rectangle 70"/>
          <p:cNvSpPr>
            <a:spLocks noChangeArrowheads="1"/>
          </p:cNvSpPr>
          <p:nvPr/>
        </p:nvSpPr>
        <p:spPr bwMode="auto">
          <a:xfrm>
            <a:off x="1905000" y="14478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90</a:t>
            </a:r>
          </a:p>
        </p:txBody>
      </p:sp>
      <p:sp>
        <p:nvSpPr>
          <p:cNvPr id="77869" name="Rectangle 71"/>
          <p:cNvSpPr>
            <a:spLocks noChangeArrowheads="1"/>
          </p:cNvSpPr>
          <p:nvPr/>
        </p:nvSpPr>
        <p:spPr bwMode="auto">
          <a:xfrm>
            <a:off x="1905000" y="19050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80</a:t>
            </a:r>
          </a:p>
        </p:txBody>
      </p:sp>
      <p:sp>
        <p:nvSpPr>
          <p:cNvPr id="77870" name="Rectangle 72"/>
          <p:cNvSpPr>
            <a:spLocks noChangeArrowheads="1"/>
          </p:cNvSpPr>
          <p:nvPr/>
        </p:nvSpPr>
        <p:spPr bwMode="auto">
          <a:xfrm>
            <a:off x="1905000" y="23622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70</a:t>
            </a:r>
          </a:p>
        </p:txBody>
      </p:sp>
      <p:sp>
        <p:nvSpPr>
          <p:cNvPr id="77871" name="Rectangle 73"/>
          <p:cNvSpPr>
            <a:spLocks noChangeArrowheads="1"/>
          </p:cNvSpPr>
          <p:nvPr/>
        </p:nvSpPr>
        <p:spPr bwMode="auto">
          <a:xfrm>
            <a:off x="1905000" y="2819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60</a:t>
            </a:r>
          </a:p>
        </p:txBody>
      </p:sp>
      <p:sp>
        <p:nvSpPr>
          <p:cNvPr id="77872" name="Rectangle 74"/>
          <p:cNvSpPr>
            <a:spLocks noChangeArrowheads="1"/>
          </p:cNvSpPr>
          <p:nvPr/>
        </p:nvSpPr>
        <p:spPr bwMode="auto">
          <a:xfrm>
            <a:off x="1905000" y="32766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50</a:t>
            </a:r>
          </a:p>
        </p:txBody>
      </p:sp>
      <p:sp>
        <p:nvSpPr>
          <p:cNvPr id="77873" name="Rectangle 75"/>
          <p:cNvSpPr>
            <a:spLocks noChangeArrowheads="1"/>
          </p:cNvSpPr>
          <p:nvPr/>
        </p:nvSpPr>
        <p:spPr bwMode="auto">
          <a:xfrm>
            <a:off x="1905000" y="37338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40</a:t>
            </a:r>
          </a:p>
        </p:txBody>
      </p:sp>
      <p:sp>
        <p:nvSpPr>
          <p:cNvPr id="77874" name="Rectangle 76"/>
          <p:cNvSpPr>
            <a:spLocks noChangeArrowheads="1"/>
          </p:cNvSpPr>
          <p:nvPr/>
        </p:nvSpPr>
        <p:spPr bwMode="auto">
          <a:xfrm>
            <a:off x="1905000" y="41910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30</a:t>
            </a:r>
          </a:p>
        </p:txBody>
      </p:sp>
      <p:sp>
        <p:nvSpPr>
          <p:cNvPr id="77875" name="Rectangle 77"/>
          <p:cNvSpPr>
            <a:spLocks noChangeArrowheads="1"/>
          </p:cNvSpPr>
          <p:nvPr/>
        </p:nvSpPr>
        <p:spPr bwMode="auto">
          <a:xfrm>
            <a:off x="29718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7876" name="Rectangle 78"/>
          <p:cNvSpPr>
            <a:spLocks noChangeArrowheads="1"/>
          </p:cNvSpPr>
          <p:nvPr/>
        </p:nvSpPr>
        <p:spPr bwMode="auto">
          <a:xfrm>
            <a:off x="35052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7877" name="Rectangle 79"/>
          <p:cNvSpPr>
            <a:spLocks noChangeArrowheads="1"/>
          </p:cNvSpPr>
          <p:nvPr/>
        </p:nvSpPr>
        <p:spPr bwMode="auto">
          <a:xfrm>
            <a:off x="40386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10</a:t>
            </a:r>
          </a:p>
        </p:txBody>
      </p:sp>
      <p:sp>
        <p:nvSpPr>
          <p:cNvPr id="77878" name="Rectangle 80"/>
          <p:cNvSpPr>
            <a:spLocks noChangeArrowheads="1"/>
          </p:cNvSpPr>
          <p:nvPr/>
        </p:nvSpPr>
        <p:spPr bwMode="auto">
          <a:xfrm>
            <a:off x="45720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15</a:t>
            </a:r>
          </a:p>
        </p:txBody>
      </p:sp>
      <p:sp>
        <p:nvSpPr>
          <p:cNvPr id="77879" name="Rectangle 81"/>
          <p:cNvSpPr>
            <a:spLocks noChangeArrowheads="1"/>
          </p:cNvSpPr>
          <p:nvPr/>
        </p:nvSpPr>
        <p:spPr bwMode="auto">
          <a:xfrm>
            <a:off x="51054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20</a:t>
            </a:r>
          </a:p>
        </p:txBody>
      </p:sp>
      <p:sp>
        <p:nvSpPr>
          <p:cNvPr id="77880" name="Rectangle 82"/>
          <p:cNvSpPr>
            <a:spLocks noChangeArrowheads="1"/>
          </p:cNvSpPr>
          <p:nvPr/>
        </p:nvSpPr>
        <p:spPr bwMode="auto">
          <a:xfrm>
            <a:off x="56388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25</a:t>
            </a:r>
          </a:p>
        </p:txBody>
      </p:sp>
      <p:sp>
        <p:nvSpPr>
          <p:cNvPr id="77881" name="Rectangle 83"/>
          <p:cNvSpPr>
            <a:spLocks noChangeArrowheads="1"/>
          </p:cNvSpPr>
          <p:nvPr/>
        </p:nvSpPr>
        <p:spPr bwMode="auto">
          <a:xfrm>
            <a:off x="61722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30</a:t>
            </a:r>
          </a:p>
        </p:txBody>
      </p:sp>
      <p:sp>
        <p:nvSpPr>
          <p:cNvPr id="77882" name="Rectangle 85"/>
          <p:cNvSpPr>
            <a:spLocks noChangeArrowheads="1"/>
          </p:cNvSpPr>
          <p:nvPr/>
        </p:nvSpPr>
        <p:spPr bwMode="auto">
          <a:xfrm>
            <a:off x="24384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b="1"/>
              <a:t>&lt;</a:t>
            </a:r>
          </a:p>
        </p:txBody>
      </p:sp>
      <p:sp>
        <p:nvSpPr>
          <p:cNvPr id="77883" name="Rectangle 86"/>
          <p:cNvSpPr>
            <a:spLocks noChangeArrowheads="1"/>
          </p:cNvSpPr>
          <p:nvPr/>
        </p:nvSpPr>
        <p:spPr bwMode="auto">
          <a:xfrm>
            <a:off x="1905000" y="46482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b="1"/>
              <a:t>&gt;</a:t>
            </a:r>
          </a:p>
        </p:txBody>
      </p:sp>
      <p:sp>
        <p:nvSpPr>
          <p:cNvPr id="77884" name="Rectangle 87"/>
          <p:cNvSpPr>
            <a:spLocks noChangeArrowheads="1"/>
          </p:cNvSpPr>
          <p:nvPr/>
        </p:nvSpPr>
        <p:spPr bwMode="auto">
          <a:xfrm>
            <a:off x="7315200" y="1447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77885" name="Rectangle 88"/>
          <p:cNvSpPr>
            <a:spLocks noChangeArrowheads="1"/>
          </p:cNvSpPr>
          <p:nvPr/>
        </p:nvSpPr>
        <p:spPr bwMode="auto">
          <a:xfrm>
            <a:off x="7848600" y="1447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60</a:t>
            </a:r>
          </a:p>
        </p:txBody>
      </p:sp>
      <p:sp>
        <p:nvSpPr>
          <p:cNvPr id="77886" name="Rectangle 89"/>
          <p:cNvSpPr>
            <a:spLocks noChangeArrowheads="1"/>
          </p:cNvSpPr>
          <p:nvPr/>
        </p:nvSpPr>
        <p:spPr bwMode="auto">
          <a:xfrm>
            <a:off x="7315200" y="1905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7887" name="Rectangle 90"/>
          <p:cNvSpPr>
            <a:spLocks noChangeArrowheads="1"/>
          </p:cNvSpPr>
          <p:nvPr/>
        </p:nvSpPr>
        <p:spPr bwMode="auto">
          <a:xfrm>
            <a:off x="7848600" y="1905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50</a:t>
            </a:r>
          </a:p>
        </p:txBody>
      </p:sp>
      <p:sp>
        <p:nvSpPr>
          <p:cNvPr id="77888" name="Rectangle 91"/>
          <p:cNvSpPr>
            <a:spLocks noChangeArrowheads="1"/>
          </p:cNvSpPr>
          <p:nvPr/>
        </p:nvSpPr>
        <p:spPr bwMode="auto">
          <a:xfrm>
            <a:off x="7315200" y="23622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7889" name="Rectangle 92"/>
          <p:cNvSpPr>
            <a:spLocks noChangeArrowheads="1"/>
          </p:cNvSpPr>
          <p:nvPr/>
        </p:nvSpPr>
        <p:spPr bwMode="auto">
          <a:xfrm>
            <a:off x="7848600" y="23622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40</a:t>
            </a:r>
          </a:p>
        </p:txBody>
      </p:sp>
      <p:sp>
        <p:nvSpPr>
          <p:cNvPr id="77890" name="Rectangle 93"/>
          <p:cNvSpPr>
            <a:spLocks noChangeArrowheads="1"/>
          </p:cNvSpPr>
          <p:nvPr/>
        </p:nvSpPr>
        <p:spPr bwMode="auto">
          <a:xfrm>
            <a:off x="7315200" y="28194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7891" name="Rectangle 94"/>
          <p:cNvSpPr>
            <a:spLocks noChangeArrowheads="1"/>
          </p:cNvSpPr>
          <p:nvPr/>
        </p:nvSpPr>
        <p:spPr bwMode="auto">
          <a:xfrm>
            <a:off x="7848600" y="28194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30</a:t>
            </a:r>
          </a:p>
        </p:txBody>
      </p:sp>
      <p:sp>
        <p:nvSpPr>
          <p:cNvPr id="77892" name="Rectangle 95"/>
          <p:cNvSpPr>
            <a:spLocks noChangeArrowheads="1"/>
          </p:cNvSpPr>
          <p:nvPr/>
        </p:nvSpPr>
        <p:spPr bwMode="auto">
          <a:xfrm>
            <a:off x="7315200" y="3276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77893" name="Rectangle 96"/>
          <p:cNvSpPr>
            <a:spLocks noChangeArrowheads="1"/>
          </p:cNvSpPr>
          <p:nvPr/>
        </p:nvSpPr>
        <p:spPr bwMode="auto">
          <a:xfrm>
            <a:off x="7848600" y="3276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77894" name="Rectangle 97"/>
          <p:cNvSpPr>
            <a:spLocks noChangeArrowheads="1"/>
          </p:cNvSpPr>
          <p:nvPr/>
        </p:nvSpPr>
        <p:spPr bwMode="auto">
          <a:xfrm>
            <a:off x="7315200" y="3733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7895" name="Rectangle 98"/>
          <p:cNvSpPr>
            <a:spLocks noChangeArrowheads="1"/>
          </p:cNvSpPr>
          <p:nvPr/>
        </p:nvSpPr>
        <p:spPr bwMode="auto">
          <a:xfrm>
            <a:off x="7848600" y="3733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77896" name="Rectangle 99"/>
          <p:cNvSpPr>
            <a:spLocks noChangeArrowheads="1"/>
          </p:cNvSpPr>
          <p:nvPr/>
        </p:nvSpPr>
        <p:spPr bwMode="auto">
          <a:xfrm>
            <a:off x="73152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77897" name="Rectangle 100"/>
          <p:cNvSpPr>
            <a:spLocks noChangeArrowheads="1"/>
          </p:cNvSpPr>
          <p:nvPr/>
        </p:nvSpPr>
        <p:spPr bwMode="auto">
          <a:xfrm>
            <a:off x="78486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77898" name="Text Box 101"/>
          <p:cNvSpPr txBox="1">
            <a:spLocks noChangeArrowheads="1"/>
          </p:cNvSpPr>
          <p:nvPr/>
        </p:nvSpPr>
        <p:spPr bwMode="auto">
          <a:xfrm>
            <a:off x="7086600" y="8382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Posture</a:t>
            </a:r>
          </a:p>
        </p:txBody>
      </p:sp>
      <p:sp>
        <p:nvSpPr>
          <p:cNvPr id="77899" name="Rectangle 102"/>
          <p:cNvSpPr>
            <a:spLocks noChangeArrowheads="1"/>
          </p:cNvSpPr>
          <p:nvPr/>
        </p:nvSpPr>
        <p:spPr bwMode="auto">
          <a:xfrm>
            <a:off x="2971800" y="990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7900" name="Rectangle 103"/>
          <p:cNvSpPr>
            <a:spLocks noChangeArrowheads="1"/>
          </p:cNvSpPr>
          <p:nvPr/>
        </p:nvSpPr>
        <p:spPr bwMode="auto">
          <a:xfrm>
            <a:off x="6705600" y="4191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790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4008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ChangeArrowheads="1"/>
          </p:cNvSpPr>
          <p:nvPr/>
        </p:nvSpPr>
        <p:spPr bwMode="auto">
          <a:xfrm>
            <a:off x="2971800" y="1447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79876" name="Rectangle 3"/>
          <p:cNvSpPr>
            <a:spLocks noChangeArrowheads="1"/>
          </p:cNvSpPr>
          <p:nvPr/>
        </p:nvSpPr>
        <p:spPr bwMode="auto">
          <a:xfrm>
            <a:off x="3505200" y="1447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79877" name="Rectangle 4"/>
          <p:cNvSpPr>
            <a:spLocks noChangeArrowheads="1"/>
          </p:cNvSpPr>
          <p:nvPr/>
        </p:nvSpPr>
        <p:spPr bwMode="auto">
          <a:xfrm>
            <a:off x="4038600" y="1447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21</a:t>
            </a:r>
          </a:p>
        </p:txBody>
      </p:sp>
      <p:sp>
        <p:nvSpPr>
          <p:cNvPr id="79878" name="Rectangle 9"/>
          <p:cNvSpPr>
            <a:spLocks noChangeArrowheads="1"/>
          </p:cNvSpPr>
          <p:nvPr/>
        </p:nvSpPr>
        <p:spPr bwMode="auto">
          <a:xfrm>
            <a:off x="2971800" y="19050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9879" name="Rectangle 10"/>
          <p:cNvSpPr>
            <a:spLocks noChangeArrowheads="1"/>
          </p:cNvSpPr>
          <p:nvPr/>
        </p:nvSpPr>
        <p:spPr bwMode="auto">
          <a:xfrm>
            <a:off x="3505200" y="1905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9880" name="Rectangle 11"/>
          <p:cNvSpPr>
            <a:spLocks noChangeArrowheads="1"/>
          </p:cNvSpPr>
          <p:nvPr/>
        </p:nvSpPr>
        <p:spPr bwMode="auto">
          <a:xfrm>
            <a:off x="4038600" y="1905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79881" name="Rectangle 16"/>
          <p:cNvSpPr>
            <a:spLocks noChangeArrowheads="1"/>
          </p:cNvSpPr>
          <p:nvPr/>
        </p:nvSpPr>
        <p:spPr bwMode="auto">
          <a:xfrm>
            <a:off x="2971800" y="23622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9882" name="Rectangle 17"/>
          <p:cNvSpPr>
            <a:spLocks noChangeArrowheads="1"/>
          </p:cNvSpPr>
          <p:nvPr/>
        </p:nvSpPr>
        <p:spPr bwMode="auto">
          <a:xfrm>
            <a:off x="3505200" y="23622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79883" name="Rectangle 18"/>
          <p:cNvSpPr>
            <a:spLocks noChangeArrowheads="1"/>
          </p:cNvSpPr>
          <p:nvPr/>
        </p:nvSpPr>
        <p:spPr bwMode="auto">
          <a:xfrm>
            <a:off x="4038600" y="2362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79884" name="Rectangle 19"/>
          <p:cNvSpPr>
            <a:spLocks noChangeArrowheads="1"/>
          </p:cNvSpPr>
          <p:nvPr/>
        </p:nvSpPr>
        <p:spPr bwMode="auto">
          <a:xfrm>
            <a:off x="4572000" y="23622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79885" name="Rectangle 23"/>
          <p:cNvSpPr>
            <a:spLocks noChangeArrowheads="1"/>
          </p:cNvSpPr>
          <p:nvPr/>
        </p:nvSpPr>
        <p:spPr bwMode="auto">
          <a:xfrm>
            <a:off x="2971800" y="28194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9886" name="Rectangle 24"/>
          <p:cNvSpPr>
            <a:spLocks noChangeArrowheads="1"/>
          </p:cNvSpPr>
          <p:nvPr/>
        </p:nvSpPr>
        <p:spPr bwMode="auto">
          <a:xfrm>
            <a:off x="3505200" y="28194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79887" name="Rectangle 25"/>
          <p:cNvSpPr>
            <a:spLocks noChangeArrowheads="1"/>
          </p:cNvSpPr>
          <p:nvPr/>
        </p:nvSpPr>
        <p:spPr bwMode="auto">
          <a:xfrm>
            <a:off x="4038600" y="2819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9888" name="Rectangle 26"/>
          <p:cNvSpPr>
            <a:spLocks noChangeArrowheads="1"/>
          </p:cNvSpPr>
          <p:nvPr/>
        </p:nvSpPr>
        <p:spPr bwMode="auto">
          <a:xfrm>
            <a:off x="4572000" y="2819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16</a:t>
            </a:r>
          </a:p>
        </p:txBody>
      </p:sp>
      <p:sp>
        <p:nvSpPr>
          <p:cNvPr id="79889" name="Rectangle 27"/>
          <p:cNvSpPr>
            <a:spLocks noChangeArrowheads="1"/>
          </p:cNvSpPr>
          <p:nvPr/>
        </p:nvSpPr>
        <p:spPr bwMode="auto">
          <a:xfrm>
            <a:off x="5105400" y="28194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20</a:t>
            </a:r>
          </a:p>
        </p:txBody>
      </p:sp>
      <p:sp>
        <p:nvSpPr>
          <p:cNvPr id="79890" name="Rectangle 30"/>
          <p:cNvSpPr>
            <a:spLocks noChangeArrowheads="1"/>
          </p:cNvSpPr>
          <p:nvPr/>
        </p:nvSpPr>
        <p:spPr bwMode="auto">
          <a:xfrm>
            <a:off x="2971800" y="32766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79891" name="Rectangle 31"/>
          <p:cNvSpPr>
            <a:spLocks noChangeArrowheads="1"/>
          </p:cNvSpPr>
          <p:nvPr/>
        </p:nvSpPr>
        <p:spPr bwMode="auto">
          <a:xfrm>
            <a:off x="3505200" y="3276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9892" name="Rectangle 32"/>
          <p:cNvSpPr>
            <a:spLocks noChangeArrowheads="1"/>
          </p:cNvSpPr>
          <p:nvPr/>
        </p:nvSpPr>
        <p:spPr bwMode="auto">
          <a:xfrm>
            <a:off x="4038600" y="3276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79893" name="Rectangle 33"/>
          <p:cNvSpPr>
            <a:spLocks noChangeArrowheads="1"/>
          </p:cNvSpPr>
          <p:nvPr/>
        </p:nvSpPr>
        <p:spPr bwMode="auto">
          <a:xfrm>
            <a:off x="4572000" y="3276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9894" name="Rectangle 34"/>
          <p:cNvSpPr>
            <a:spLocks noChangeArrowheads="1"/>
          </p:cNvSpPr>
          <p:nvPr/>
        </p:nvSpPr>
        <p:spPr bwMode="auto">
          <a:xfrm>
            <a:off x="5105400" y="3276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15</a:t>
            </a:r>
          </a:p>
        </p:txBody>
      </p:sp>
      <p:sp>
        <p:nvSpPr>
          <p:cNvPr id="79895" name="Rectangle 35"/>
          <p:cNvSpPr>
            <a:spLocks noChangeArrowheads="1"/>
          </p:cNvSpPr>
          <p:nvPr/>
        </p:nvSpPr>
        <p:spPr bwMode="auto">
          <a:xfrm>
            <a:off x="5638800" y="3276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18</a:t>
            </a:r>
          </a:p>
        </p:txBody>
      </p:sp>
      <p:sp>
        <p:nvSpPr>
          <p:cNvPr id="79896" name="Rectangle 36"/>
          <p:cNvSpPr>
            <a:spLocks noChangeArrowheads="1"/>
          </p:cNvSpPr>
          <p:nvPr/>
        </p:nvSpPr>
        <p:spPr bwMode="auto">
          <a:xfrm>
            <a:off x="6172200" y="3276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21</a:t>
            </a:r>
          </a:p>
        </p:txBody>
      </p:sp>
      <p:sp>
        <p:nvSpPr>
          <p:cNvPr id="79897" name="Rectangle 37"/>
          <p:cNvSpPr>
            <a:spLocks noChangeArrowheads="1"/>
          </p:cNvSpPr>
          <p:nvPr/>
        </p:nvSpPr>
        <p:spPr bwMode="auto">
          <a:xfrm>
            <a:off x="2971800" y="3733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9898" name="Rectangle 38"/>
          <p:cNvSpPr>
            <a:spLocks noChangeArrowheads="1"/>
          </p:cNvSpPr>
          <p:nvPr/>
        </p:nvSpPr>
        <p:spPr bwMode="auto">
          <a:xfrm>
            <a:off x="3505200" y="3733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9899" name="Rectangle 39"/>
          <p:cNvSpPr>
            <a:spLocks noChangeArrowheads="1"/>
          </p:cNvSpPr>
          <p:nvPr/>
        </p:nvSpPr>
        <p:spPr bwMode="auto">
          <a:xfrm>
            <a:off x="4038600" y="3733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9900" name="Rectangle 40"/>
          <p:cNvSpPr>
            <a:spLocks noChangeArrowheads="1"/>
          </p:cNvSpPr>
          <p:nvPr/>
        </p:nvSpPr>
        <p:spPr bwMode="auto">
          <a:xfrm>
            <a:off x="4572000" y="3733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79901" name="Rectangle 41"/>
          <p:cNvSpPr>
            <a:spLocks noChangeArrowheads="1"/>
          </p:cNvSpPr>
          <p:nvPr/>
        </p:nvSpPr>
        <p:spPr bwMode="auto">
          <a:xfrm>
            <a:off x="5105400" y="37338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79902" name="Rectangle 42"/>
          <p:cNvSpPr>
            <a:spLocks noChangeArrowheads="1"/>
          </p:cNvSpPr>
          <p:nvPr/>
        </p:nvSpPr>
        <p:spPr bwMode="auto">
          <a:xfrm>
            <a:off x="5638800" y="3733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12</a:t>
            </a:r>
          </a:p>
        </p:txBody>
      </p:sp>
      <p:sp>
        <p:nvSpPr>
          <p:cNvPr id="79903" name="Rectangle 43"/>
          <p:cNvSpPr>
            <a:spLocks noChangeArrowheads="1"/>
          </p:cNvSpPr>
          <p:nvPr/>
        </p:nvSpPr>
        <p:spPr bwMode="auto">
          <a:xfrm>
            <a:off x="6172200" y="3733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79904" name="Rectangle 44"/>
          <p:cNvSpPr>
            <a:spLocks noChangeArrowheads="1"/>
          </p:cNvSpPr>
          <p:nvPr/>
        </p:nvSpPr>
        <p:spPr bwMode="auto">
          <a:xfrm>
            <a:off x="29718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79905" name="Rectangle 45"/>
          <p:cNvSpPr>
            <a:spLocks noChangeArrowheads="1"/>
          </p:cNvSpPr>
          <p:nvPr/>
        </p:nvSpPr>
        <p:spPr bwMode="auto">
          <a:xfrm>
            <a:off x="35052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9906" name="Rectangle 46"/>
          <p:cNvSpPr>
            <a:spLocks noChangeArrowheads="1"/>
          </p:cNvSpPr>
          <p:nvPr/>
        </p:nvSpPr>
        <p:spPr bwMode="auto">
          <a:xfrm>
            <a:off x="40386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79907" name="Rectangle 47"/>
          <p:cNvSpPr>
            <a:spLocks noChangeArrowheads="1"/>
          </p:cNvSpPr>
          <p:nvPr/>
        </p:nvSpPr>
        <p:spPr bwMode="auto">
          <a:xfrm>
            <a:off x="45720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9908" name="Rectangle 48"/>
          <p:cNvSpPr>
            <a:spLocks noChangeArrowheads="1"/>
          </p:cNvSpPr>
          <p:nvPr/>
        </p:nvSpPr>
        <p:spPr bwMode="auto">
          <a:xfrm>
            <a:off x="51054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9909" name="Rectangle 49"/>
          <p:cNvSpPr>
            <a:spLocks noChangeArrowheads="1"/>
          </p:cNvSpPr>
          <p:nvPr/>
        </p:nvSpPr>
        <p:spPr bwMode="auto">
          <a:xfrm>
            <a:off x="5638800" y="41910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9910" name="Rectangle 50"/>
          <p:cNvSpPr>
            <a:spLocks noChangeArrowheads="1"/>
          </p:cNvSpPr>
          <p:nvPr/>
        </p:nvSpPr>
        <p:spPr bwMode="auto">
          <a:xfrm>
            <a:off x="6172200" y="41910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7</a:t>
            </a:r>
          </a:p>
        </p:txBody>
      </p:sp>
      <p:grpSp>
        <p:nvGrpSpPr>
          <p:cNvPr id="79911" name="Group 51"/>
          <p:cNvGrpSpPr>
            <a:grpSpLocks/>
          </p:cNvGrpSpPr>
          <p:nvPr/>
        </p:nvGrpSpPr>
        <p:grpSpPr bwMode="auto">
          <a:xfrm>
            <a:off x="2438400" y="1447800"/>
            <a:ext cx="533400" cy="3200400"/>
            <a:chOff x="1536" y="1008"/>
            <a:chExt cx="336" cy="2016"/>
          </a:xfrm>
        </p:grpSpPr>
        <p:sp>
          <p:nvSpPr>
            <p:cNvPr id="79957" name="Rectangle 52"/>
            <p:cNvSpPr>
              <a:spLocks noChangeArrowheads="1"/>
            </p:cNvSpPr>
            <p:nvPr/>
          </p:nvSpPr>
          <p:spPr bwMode="auto">
            <a:xfrm>
              <a:off x="1536" y="1008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7</a:t>
              </a:r>
            </a:p>
          </p:txBody>
        </p:sp>
        <p:sp>
          <p:nvSpPr>
            <p:cNvPr id="79958" name="Rectangle 53"/>
            <p:cNvSpPr>
              <a:spLocks noChangeArrowheads="1"/>
            </p:cNvSpPr>
            <p:nvPr/>
          </p:nvSpPr>
          <p:spPr bwMode="auto">
            <a:xfrm>
              <a:off x="1536" y="1296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6</a:t>
              </a:r>
            </a:p>
          </p:txBody>
        </p:sp>
        <p:sp>
          <p:nvSpPr>
            <p:cNvPr id="79959" name="Rectangle 54"/>
            <p:cNvSpPr>
              <a:spLocks noChangeArrowheads="1"/>
            </p:cNvSpPr>
            <p:nvPr/>
          </p:nvSpPr>
          <p:spPr bwMode="auto">
            <a:xfrm>
              <a:off x="1536" y="1584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79960" name="Rectangle 55"/>
            <p:cNvSpPr>
              <a:spLocks noChangeArrowheads="1"/>
            </p:cNvSpPr>
            <p:nvPr/>
          </p:nvSpPr>
          <p:spPr bwMode="auto">
            <a:xfrm>
              <a:off x="1536" y="1872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79961" name="Rectangle 56"/>
            <p:cNvSpPr>
              <a:spLocks noChangeArrowheads="1"/>
            </p:cNvSpPr>
            <p:nvPr/>
          </p:nvSpPr>
          <p:spPr bwMode="auto">
            <a:xfrm>
              <a:off x="1536" y="216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79962" name="Rectangle 57"/>
            <p:cNvSpPr>
              <a:spLocks noChangeArrowheads="1"/>
            </p:cNvSpPr>
            <p:nvPr/>
          </p:nvSpPr>
          <p:spPr bwMode="auto">
            <a:xfrm>
              <a:off x="1536" y="2448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79963" name="Rectangle 58"/>
            <p:cNvSpPr>
              <a:spLocks noChangeArrowheads="1"/>
            </p:cNvSpPr>
            <p:nvPr/>
          </p:nvSpPr>
          <p:spPr bwMode="auto">
            <a:xfrm>
              <a:off x="1536" y="2736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</p:grpSp>
      <p:grpSp>
        <p:nvGrpSpPr>
          <p:cNvPr id="79912" name="Group 59"/>
          <p:cNvGrpSpPr>
            <a:grpSpLocks/>
          </p:cNvGrpSpPr>
          <p:nvPr/>
        </p:nvGrpSpPr>
        <p:grpSpPr bwMode="auto">
          <a:xfrm>
            <a:off x="2971800" y="4648200"/>
            <a:ext cx="3733800" cy="457200"/>
            <a:chOff x="1872" y="2640"/>
            <a:chExt cx="2352" cy="288"/>
          </a:xfrm>
        </p:grpSpPr>
        <p:sp>
          <p:nvSpPr>
            <p:cNvPr id="79950" name="Rectangle 60"/>
            <p:cNvSpPr>
              <a:spLocks noChangeArrowheads="1"/>
            </p:cNvSpPr>
            <p:nvPr/>
          </p:nvSpPr>
          <p:spPr bwMode="auto">
            <a:xfrm>
              <a:off x="1872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1</a:t>
              </a:r>
            </a:p>
          </p:txBody>
        </p:sp>
        <p:sp>
          <p:nvSpPr>
            <p:cNvPr id="79951" name="Rectangle 61"/>
            <p:cNvSpPr>
              <a:spLocks noChangeArrowheads="1"/>
            </p:cNvSpPr>
            <p:nvPr/>
          </p:nvSpPr>
          <p:spPr bwMode="auto">
            <a:xfrm>
              <a:off x="2208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2</a:t>
              </a:r>
            </a:p>
          </p:txBody>
        </p:sp>
        <p:sp>
          <p:nvSpPr>
            <p:cNvPr id="79952" name="Rectangle 62"/>
            <p:cNvSpPr>
              <a:spLocks noChangeArrowheads="1"/>
            </p:cNvSpPr>
            <p:nvPr/>
          </p:nvSpPr>
          <p:spPr bwMode="auto">
            <a:xfrm>
              <a:off x="2544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3</a:t>
              </a:r>
            </a:p>
          </p:txBody>
        </p:sp>
        <p:sp>
          <p:nvSpPr>
            <p:cNvPr id="79953" name="Rectangle 63"/>
            <p:cNvSpPr>
              <a:spLocks noChangeArrowheads="1"/>
            </p:cNvSpPr>
            <p:nvPr/>
          </p:nvSpPr>
          <p:spPr bwMode="auto">
            <a:xfrm>
              <a:off x="2880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4</a:t>
              </a:r>
            </a:p>
          </p:txBody>
        </p:sp>
        <p:sp>
          <p:nvSpPr>
            <p:cNvPr id="79954" name="Rectangle 64"/>
            <p:cNvSpPr>
              <a:spLocks noChangeArrowheads="1"/>
            </p:cNvSpPr>
            <p:nvPr/>
          </p:nvSpPr>
          <p:spPr bwMode="auto">
            <a:xfrm>
              <a:off x="3216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5</a:t>
              </a:r>
            </a:p>
          </p:txBody>
        </p:sp>
        <p:sp>
          <p:nvSpPr>
            <p:cNvPr id="79955" name="Rectangle 65"/>
            <p:cNvSpPr>
              <a:spLocks noChangeArrowheads="1"/>
            </p:cNvSpPr>
            <p:nvPr/>
          </p:nvSpPr>
          <p:spPr bwMode="auto">
            <a:xfrm>
              <a:off x="3552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6</a:t>
              </a:r>
            </a:p>
          </p:txBody>
        </p:sp>
        <p:sp>
          <p:nvSpPr>
            <p:cNvPr id="79956" name="Rectangle 66"/>
            <p:cNvSpPr>
              <a:spLocks noChangeArrowheads="1"/>
            </p:cNvSpPr>
            <p:nvPr/>
          </p:nvSpPr>
          <p:spPr bwMode="auto">
            <a:xfrm>
              <a:off x="3888" y="2640"/>
              <a:ext cx="336" cy="28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b="1"/>
                <a:t>7</a:t>
              </a:r>
            </a:p>
          </p:txBody>
        </p:sp>
      </p:grpSp>
      <p:sp>
        <p:nvSpPr>
          <p:cNvPr id="79913" name="Text Box 67"/>
          <p:cNvSpPr txBox="1">
            <a:spLocks noChangeArrowheads="1"/>
          </p:cNvSpPr>
          <p:nvPr/>
        </p:nvSpPr>
        <p:spPr bwMode="auto">
          <a:xfrm>
            <a:off x="2438400" y="5562600"/>
            <a:ext cx="441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Duration (minutes)</a:t>
            </a:r>
          </a:p>
        </p:txBody>
      </p:sp>
      <p:sp>
        <p:nvSpPr>
          <p:cNvPr id="79914" name="Text Box 68"/>
          <p:cNvSpPr txBox="1">
            <a:spLocks noChangeArrowheads="1"/>
          </p:cNvSpPr>
          <p:nvPr/>
        </p:nvSpPr>
        <p:spPr bwMode="auto">
          <a:xfrm>
            <a:off x="0" y="838200"/>
            <a:ext cx="2667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Temperature</a:t>
            </a:r>
          </a:p>
          <a:p>
            <a:pPr algn="ctr">
              <a:spcBef>
                <a:spcPct val="50000"/>
              </a:spcBef>
            </a:pPr>
            <a:r>
              <a:rPr lang="en-US" sz="3200" b="1" baseline="30000"/>
              <a:t>0</a:t>
            </a:r>
            <a:r>
              <a:rPr lang="en-US" sz="3200" b="1"/>
              <a:t>F</a:t>
            </a:r>
          </a:p>
        </p:txBody>
      </p:sp>
      <p:sp>
        <p:nvSpPr>
          <p:cNvPr id="79915" name="Rectangle 69"/>
          <p:cNvSpPr>
            <a:spLocks noChangeArrowheads="1"/>
          </p:cNvSpPr>
          <p:nvPr/>
        </p:nvSpPr>
        <p:spPr bwMode="auto">
          <a:xfrm>
            <a:off x="304800" y="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400" b="1">
                <a:solidFill>
                  <a:srgbClr val="696464"/>
                </a:solidFill>
              </a:rPr>
              <a:t>Example: Thermal Environment</a:t>
            </a:r>
          </a:p>
        </p:txBody>
      </p:sp>
      <p:sp>
        <p:nvSpPr>
          <p:cNvPr id="79916" name="Rectangle 70"/>
          <p:cNvSpPr>
            <a:spLocks noChangeArrowheads="1"/>
          </p:cNvSpPr>
          <p:nvPr/>
        </p:nvSpPr>
        <p:spPr bwMode="auto">
          <a:xfrm>
            <a:off x="1905000" y="14478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110</a:t>
            </a:r>
          </a:p>
        </p:txBody>
      </p:sp>
      <p:sp>
        <p:nvSpPr>
          <p:cNvPr id="79917" name="Rectangle 71"/>
          <p:cNvSpPr>
            <a:spLocks noChangeArrowheads="1"/>
          </p:cNvSpPr>
          <p:nvPr/>
        </p:nvSpPr>
        <p:spPr bwMode="auto">
          <a:xfrm>
            <a:off x="1905000" y="19050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105</a:t>
            </a:r>
          </a:p>
        </p:txBody>
      </p:sp>
      <p:sp>
        <p:nvSpPr>
          <p:cNvPr id="79918" name="Rectangle 72"/>
          <p:cNvSpPr>
            <a:spLocks noChangeArrowheads="1"/>
          </p:cNvSpPr>
          <p:nvPr/>
        </p:nvSpPr>
        <p:spPr bwMode="auto">
          <a:xfrm>
            <a:off x="1905000" y="23622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100</a:t>
            </a:r>
          </a:p>
        </p:txBody>
      </p:sp>
      <p:sp>
        <p:nvSpPr>
          <p:cNvPr id="79919" name="Rectangle 73"/>
          <p:cNvSpPr>
            <a:spLocks noChangeArrowheads="1"/>
          </p:cNvSpPr>
          <p:nvPr/>
        </p:nvSpPr>
        <p:spPr bwMode="auto">
          <a:xfrm>
            <a:off x="1905000" y="2819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95</a:t>
            </a:r>
          </a:p>
        </p:txBody>
      </p:sp>
      <p:sp>
        <p:nvSpPr>
          <p:cNvPr id="79920" name="Rectangle 74"/>
          <p:cNvSpPr>
            <a:spLocks noChangeArrowheads="1"/>
          </p:cNvSpPr>
          <p:nvPr/>
        </p:nvSpPr>
        <p:spPr bwMode="auto">
          <a:xfrm>
            <a:off x="1905000" y="32766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90</a:t>
            </a:r>
          </a:p>
        </p:txBody>
      </p:sp>
      <p:sp>
        <p:nvSpPr>
          <p:cNvPr id="79921" name="Rectangle 75"/>
          <p:cNvSpPr>
            <a:spLocks noChangeArrowheads="1"/>
          </p:cNvSpPr>
          <p:nvPr/>
        </p:nvSpPr>
        <p:spPr bwMode="auto">
          <a:xfrm>
            <a:off x="1905000" y="37338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85</a:t>
            </a:r>
          </a:p>
        </p:txBody>
      </p:sp>
      <p:sp>
        <p:nvSpPr>
          <p:cNvPr id="79922" name="Rectangle 76"/>
          <p:cNvSpPr>
            <a:spLocks noChangeArrowheads="1"/>
          </p:cNvSpPr>
          <p:nvPr/>
        </p:nvSpPr>
        <p:spPr bwMode="auto">
          <a:xfrm>
            <a:off x="1905000" y="41910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80</a:t>
            </a:r>
          </a:p>
        </p:txBody>
      </p:sp>
      <p:sp>
        <p:nvSpPr>
          <p:cNvPr id="79923" name="Rectangle 77"/>
          <p:cNvSpPr>
            <a:spLocks noChangeArrowheads="1"/>
          </p:cNvSpPr>
          <p:nvPr/>
        </p:nvSpPr>
        <p:spPr bwMode="auto">
          <a:xfrm>
            <a:off x="29718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</a:t>
            </a:r>
          </a:p>
        </p:txBody>
      </p:sp>
      <p:sp>
        <p:nvSpPr>
          <p:cNvPr id="79924" name="Rectangle 78"/>
          <p:cNvSpPr>
            <a:spLocks noChangeArrowheads="1"/>
          </p:cNvSpPr>
          <p:nvPr/>
        </p:nvSpPr>
        <p:spPr bwMode="auto">
          <a:xfrm>
            <a:off x="35052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5</a:t>
            </a:r>
          </a:p>
        </p:txBody>
      </p:sp>
      <p:sp>
        <p:nvSpPr>
          <p:cNvPr id="79925" name="Rectangle 79"/>
          <p:cNvSpPr>
            <a:spLocks noChangeArrowheads="1"/>
          </p:cNvSpPr>
          <p:nvPr/>
        </p:nvSpPr>
        <p:spPr bwMode="auto">
          <a:xfrm>
            <a:off x="40386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10</a:t>
            </a:r>
          </a:p>
        </p:txBody>
      </p:sp>
      <p:sp>
        <p:nvSpPr>
          <p:cNvPr id="79926" name="Rectangle 80"/>
          <p:cNvSpPr>
            <a:spLocks noChangeArrowheads="1"/>
          </p:cNvSpPr>
          <p:nvPr/>
        </p:nvSpPr>
        <p:spPr bwMode="auto">
          <a:xfrm>
            <a:off x="45720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15</a:t>
            </a:r>
          </a:p>
        </p:txBody>
      </p:sp>
      <p:sp>
        <p:nvSpPr>
          <p:cNvPr id="79927" name="Rectangle 81"/>
          <p:cNvSpPr>
            <a:spLocks noChangeArrowheads="1"/>
          </p:cNvSpPr>
          <p:nvPr/>
        </p:nvSpPr>
        <p:spPr bwMode="auto">
          <a:xfrm>
            <a:off x="51054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20</a:t>
            </a:r>
          </a:p>
        </p:txBody>
      </p:sp>
      <p:sp>
        <p:nvSpPr>
          <p:cNvPr id="79928" name="Rectangle 82"/>
          <p:cNvSpPr>
            <a:spLocks noChangeArrowheads="1"/>
          </p:cNvSpPr>
          <p:nvPr/>
        </p:nvSpPr>
        <p:spPr bwMode="auto">
          <a:xfrm>
            <a:off x="56388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25</a:t>
            </a:r>
          </a:p>
        </p:txBody>
      </p:sp>
      <p:sp>
        <p:nvSpPr>
          <p:cNvPr id="79929" name="Rectangle 83"/>
          <p:cNvSpPr>
            <a:spLocks noChangeArrowheads="1"/>
          </p:cNvSpPr>
          <p:nvPr/>
        </p:nvSpPr>
        <p:spPr bwMode="auto">
          <a:xfrm>
            <a:off x="61722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b="1"/>
              <a:t>30</a:t>
            </a:r>
          </a:p>
        </p:txBody>
      </p:sp>
      <p:sp>
        <p:nvSpPr>
          <p:cNvPr id="79930" name="Rectangle 85"/>
          <p:cNvSpPr>
            <a:spLocks noChangeArrowheads="1"/>
          </p:cNvSpPr>
          <p:nvPr/>
        </p:nvSpPr>
        <p:spPr bwMode="auto">
          <a:xfrm>
            <a:off x="2438400" y="51054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b="1"/>
              <a:t>&lt;</a:t>
            </a:r>
          </a:p>
        </p:txBody>
      </p:sp>
      <p:sp>
        <p:nvSpPr>
          <p:cNvPr id="79931" name="Rectangle 86"/>
          <p:cNvSpPr>
            <a:spLocks noChangeArrowheads="1"/>
          </p:cNvSpPr>
          <p:nvPr/>
        </p:nvSpPr>
        <p:spPr bwMode="auto">
          <a:xfrm>
            <a:off x="1905000" y="4648200"/>
            <a:ext cx="5334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3200" b="1"/>
              <a:t>&gt;</a:t>
            </a:r>
          </a:p>
        </p:txBody>
      </p:sp>
      <p:sp>
        <p:nvSpPr>
          <p:cNvPr id="79932" name="Rectangle 87"/>
          <p:cNvSpPr>
            <a:spLocks noChangeArrowheads="1"/>
          </p:cNvSpPr>
          <p:nvPr/>
        </p:nvSpPr>
        <p:spPr bwMode="auto">
          <a:xfrm>
            <a:off x="7315200" y="1447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79933" name="Rectangle 88"/>
          <p:cNvSpPr>
            <a:spLocks noChangeArrowheads="1"/>
          </p:cNvSpPr>
          <p:nvPr/>
        </p:nvSpPr>
        <p:spPr bwMode="auto">
          <a:xfrm>
            <a:off x="7848600" y="14478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79934" name="Rectangle 89"/>
          <p:cNvSpPr>
            <a:spLocks noChangeArrowheads="1"/>
          </p:cNvSpPr>
          <p:nvPr/>
        </p:nvSpPr>
        <p:spPr bwMode="auto">
          <a:xfrm>
            <a:off x="7315200" y="1905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9935" name="Rectangle 90"/>
          <p:cNvSpPr>
            <a:spLocks noChangeArrowheads="1"/>
          </p:cNvSpPr>
          <p:nvPr/>
        </p:nvSpPr>
        <p:spPr bwMode="auto">
          <a:xfrm>
            <a:off x="7848600" y="1905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79936" name="Rectangle 91"/>
          <p:cNvSpPr>
            <a:spLocks noChangeArrowheads="1"/>
          </p:cNvSpPr>
          <p:nvPr/>
        </p:nvSpPr>
        <p:spPr bwMode="auto">
          <a:xfrm>
            <a:off x="7315200" y="23622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9937" name="Rectangle 92"/>
          <p:cNvSpPr>
            <a:spLocks noChangeArrowheads="1"/>
          </p:cNvSpPr>
          <p:nvPr/>
        </p:nvSpPr>
        <p:spPr bwMode="auto">
          <a:xfrm>
            <a:off x="7848600" y="23622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79938" name="Rectangle 93"/>
          <p:cNvSpPr>
            <a:spLocks noChangeArrowheads="1"/>
          </p:cNvSpPr>
          <p:nvPr/>
        </p:nvSpPr>
        <p:spPr bwMode="auto">
          <a:xfrm>
            <a:off x="7315200" y="28194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9939" name="Rectangle 94"/>
          <p:cNvSpPr>
            <a:spLocks noChangeArrowheads="1"/>
          </p:cNvSpPr>
          <p:nvPr/>
        </p:nvSpPr>
        <p:spPr bwMode="auto">
          <a:xfrm>
            <a:off x="7848600" y="28194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79940" name="Rectangle 95"/>
          <p:cNvSpPr>
            <a:spLocks noChangeArrowheads="1"/>
          </p:cNvSpPr>
          <p:nvPr/>
        </p:nvSpPr>
        <p:spPr bwMode="auto">
          <a:xfrm>
            <a:off x="7315200" y="3276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79941" name="Rectangle 96"/>
          <p:cNvSpPr>
            <a:spLocks noChangeArrowheads="1"/>
          </p:cNvSpPr>
          <p:nvPr/>
        </p:nvSpPr>
        <p:spPr bwMode="auto">
          <a:xfrm>
            <a:off x="7848600" y="32766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79942" name="Rectangle 97"/>
          <p:cNvSpPr>
            <a:spLocks noChangeArrowheads="1"/>
          </p:cNvSpPr>
          <p:nvPr/>
        </p:nvSpPr>
        <p:spPr bwMode="auto">
          <a:xfrm>
            <a:off x="7315200" y="3733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9943" name="Rectangle 98"/>
          <p:cNvSpPr>
            <a:spLocks noChangeArrowheads="1"/>
          </p:cNvSpPr>
          <p:nvPr/>
        </p:nvSpPr>
        <p:spPr bwMode="auto">
          <a:xfrm>
            <a:off x="7848600" y="37338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79944" name="Rectangle 99"/>
          <p:cNvSpPr>
            <a:spLocks noChangeArrowheads="1"/>
          </p:cNvSpPr>
          <p:nvPr/>
        </p:nvSpPr>
        <p:spPr bwMode="auto">
          <a:xfrm>
            <a:off x="73152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79945" name="Rectangle 100"/>
          <p:cNvSpPr>
            <a:spLocks noChangeArrowheads="1"/>
          </p:cNvSpPr>
          <p:nvPr/>
        </p:nvSpPr>
        <p:spPr bwMode="auto">
          <a:xfrm>
            <a:off x="7848600" y="4191000"/>
            <a:ext cx="533400" cy="4572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79946" name="Text Box 101"/>
          <p:cNvSpPr txBox="1">
            <a:spLocks noChangeArrowheads="1"/>
          </p:cNvSpPr>
          <p:nvPr/>
        </p:nvSpPr>
        <p:spPr bwMode="auto">
          <a:xfrm>
            <a:off x="6858000" y="914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 kcal / min</a:t>
            </a:r>
          </a:p>
        </p:txBody>
      </p:sp>
      <p:sp>
        <p:nvSpPr>
          <p:cNvPr id="79947" name="Rectangle 102"/>
          <p:cNvSpPr>
            <a:spLocks noChangeArrowheads="1"/>
          </p:cNvSpPr>
          <p:nvPr/>
        </p:nvSpPr>
        <p:spPr bwMode="auto">
          <a:xfrm>
            <a:off x="2971800" y="9906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9948" name="Rectangle 103"/>
          <p:cNvSpPr>
            <a:spLocks noChangeArrowheads="1"/>
          </p:cNvSpPr>
          <p:nvPr/>
        </p:nvSpPr>
        <p:spPr bwMode="auto">
          <a:xfrm>
            <a:off x="6705600" y="4191000"/>
            <a:ext cx="5334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994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4008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696464"/>
                </a:solidFill>
              </a:rPr>
              <a:t>Time Management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62484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/>
              <a:t>Traditional Industrial Engineering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Henry Ford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Gilbreths (Therbligs)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Predetermined Time Systems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MTM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Work-factor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Standard data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/>
              <a:t>Job Design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Rotation, enlargement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Semi autonomous teams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/>
              <a:t>Selection, assignment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b="1"/>
              <a:t>Ergonomics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/>
              <a:t>Anthropometry, Biomechanics, Work physiology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/>
              <a:t>Cognition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b="1"/>
              <a:t>Checklists and worksheets</a:t>
            </a:r>
          </a:p>
          <a:p>
            <a:pPr lvl="1" eaLnBrk="1" hangingPunct="1">
              <a:lnSpc>
                <a:spcPct val="80000"/>
              </a:lnSpc>
            </a:pPr>
            <a:endParaRPr lang="en-US" sz="2000" b="1"/>
          </a:p>
          <a:p>
            <a:pPr eaLnBrk="1" hangingPunct="1">
              <a:lnSpc>
                <a:spcPct val="80000"/>
              </a:lnSpc>
            </a:pPr>
            <a:endParaRPr lang="en-US" sz="2400"/>
          </a:p>
          <a:p>
            <a:pPr lvl="1" eaLnBrk="1" hangingPunct="1">
              <a:lnSpc>
                <a:spcPct val="80000"/>
              </a:lnSpc>
            </a:pPr>
            <a:endParaRPr lang="en-US" sz="2000"/>
          </a:p>
        </p:txBody>
      </p:sp>
      <p:sp>
        <p:nvSpPr>
          <p:cNvPr id="81925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5867400" y="838200"/>
            <a:ext cx="28956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b="1">
                <a:solidFill>
                  <a:srgbClr val="FF0000"/>
                </a:solidFill>
              </a:rPr>
              <a:t>Incentives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>
                <a:solidFill>
                  <a:srgbClr val="FF0000"/>
                </a:solidFill>
              </a:rPr>
              <a:t>Line pacing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b="1">
                <a:solidFill>
                  <a:srgbClr val="FF0000"/>
                </a:solidFill>
              </a:rPr>
              <a:t>Quotas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6324600" y="2743200"/>
            <a:ext cx="2819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i="1">
                <a:solidFill>
                  <a:srgbClr val="009900"/>
                </a:solidFill>
              </a:rPr>
              <a:t>Cars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i="1">
                <a:solidFill>
                  <a:srgbClr val="009900"/>
                </a:solidFill>
              </a:rPr>
              <a:t>Chickens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i="1">
                <a:solidFill>
                  <a:srgbClr val="009900"/>
                </a:solidFill>
              </a:rPr>
              <a:t>Computers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i="1">
                <a:solidFill>
                  <a:srgbClr val="009900"/>
                </a:solidFill>
              </a:rPr>
              <a:t>Textiles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i="1">
                <a:solidFill>
                  <a:srgbClr val="009900"/>
                </a:solidFill>
              </a:rPr>
              <a:t>Toys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 i="1">
                <a:solidFill>
                  <a:srgbClr val="009900"/>
                </a:solidFill>
              </a:rPr>
              <a:t>Telemarketers</a:t>
            </a:r>
          </a:p>
        </p:txBody>
      </p:sp>
      <p:sp>
        <p:nvSpPr>
          <p:cNvPr id="8192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14400" y="838200"/>
            <a:ext cx="4038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 Management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Manage time with simple charts that involve major stressors and major context.</a:t>
            </a:r>
          </a:p>
          <a:p>
            <a:r>
              <a:rPr lang="en-US" smtClean="0"/>
              <a:t>Use a Common Currency</a:t>
            </a:r>
          </a:p>
          <a:p>
            <a:r>
              <a:rPr lang="en-US" smtClean="0"/>
              <a:t>Use consensus to establish cut off points.</a:t>
            </a:r>
          </a:p>
          <a:p>
            <a:pPr lvl="1"/>
            <a:r>
              <a:rPr lang="en-US" smtClean="0"/>
              <a:t>Use data if it is available.</a:t>
            </a:r>
          </a:p>
          <a:p>
            <a:pPr lvl="1"/>
            <a:r>
              <a:rPr lang="en-US" smtClean="0"/>
              <a:t>Use established tools eg NLE to establish cut offs.</a:t>
            </a:r>
          </a:p>
          <a:p>
            <a:r>
              <a:rPr lang="en-US" smtClean="0"/>
              <a:t>Don’t try to micro manage time.</a:t>
            </a:r>
          </a:p>
          <a:p>
            <a:r>
              <a:rPr lang="en-US" smtClean="0"/>
              <a:t>Use work cells to increase flexibility.</a:t>
            </a:r>
          </a:p>
          <a:p>
            <a:r>
              <a:rPr lang="en-US" smtClean="0"/>
              <a:t>Use teams to deal with individual differences and choices.</a:t>
            </a:r>
          </a:p>
          <a:p>
            <a:endParaRPr lang="en-US" smtClean="0"/>
          </a:p>
        </p:txBody>
      </p:sp>
      <p:sp>
        <p:nvSpPr>
          <p:cNvPr id="83972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© Brian Peacock Ergonomics (BPE) Pte. Ltd.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Aspects of Time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Frequency</a:t>
            </a:r>
          </a:p>
          <a:p>
            <a:pPr lvl="1"/>
            <a:r>
              <a:rPr lang="en-US" smtClean="0"/>
              <a:t>Repetition (Hertz)</a:t>
            </a:r>
          </a:p>
          <a:p>
            <a:r>
              <a:rPr lang="en-US" smtClean="0"/>
              <a:t>Duration</a:t>
            </a:r>
          </a:p>
          <a:p>
            <a:pPr lvl="1"/>
            <a:r>
              <a:rPr lang="en-US" smtClean="0"/>
              <a:t>Continuous exposure to a physical, informational or social source of stress</a:t>
            </a:r>
          </a:p>
          <a:p>
            <a:pPr lvl="2"/>
            <a:r>
              <a:rPr lang="en-US" smtClean="0"/>
              <a:t>Static postures, noise, crowding, artificial habitat</a:t>
            </a:r>
          </a:p>
          <a:p>
            <a:pPr lvl="1"/>
            <a:r>
              <a:rPr lang="en-US" smtClean="0"/>
              <a:t>Intermittent exposure to a physical, informational or social source of stress</a:t>
            </a:r>
          </a:p>
          <a:p>
            <a:pPr lvl="2"/>
            <a:r>
              <a:rPr lang="en-US" smtClean="0"/>
              <a:t>Climate, schedule, job, training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mtClean="0"/>
              <a:t>© Brian Peacock Ergonomics (BPE) Pte. Ltd.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696464"/>
                </a:solidFill>
                <a:ea typeface="+mj-ea"/>
                <a:cs typeface="+mj-cs"/>
              </a:rPr>
              <a:t>Too Much or Too Little Time</a:t>
            </a:r>
            <a:br>
              <a:rPr lang="en-US" b="1" dirty="0" smtClean="0">
                <a:solidFill>
                  <a:srgbClr val="696464"/>
                </a:solidFill>
                <a:ea typeface="+mj-ea"/>
                <a:cs typeface="+mj-cs"/>
              </a:rPr>
            </a:br>
            <a:r>
              <a:rPr lang="en-US" sz="3200" b="1" dirty="0" smtClean="0">
                <a:solidFill>
                  <a:srgbClr val="696464"/>
                </a:solidFill>
                <a:ea typeface="+mj-ea"/>
                <a:cs typeface="+mj-cs"/>
              </a:rPr>
              <a:t>Exposure = Stress </a:t>
            </a:r>
            <a:r>
              <a:rPr lang="en-US" sz="3200" b="1" dirty="0" err="1" smtClean="0">
                <a:solidFill>
                  <a:srgbClr val="696464"/>
                </a:solidFill>
                <a:ea typeface="+mj-ea"/>
                <a:cs typeface="+mj-cs"/>
              </a:rPr>
              <a:t>x</a:t>
            </a:r>
            <a:r>
              <a:rPr lang="en-US" sz="3200" b="1" dirty="0" smtClean="0">
                <a:solidFill>
                  <a:srgbClr val="696464"/>
                </a:solidFill>
                <a:ea typeface="+mj-ea"/>
                <a:cs typeface="+mj-cs"/>
              </a:rPr>
              <a:t> Time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2209800"/>
            <a:ext cx="7772400" cy="3276600"/>
          </a:xfrm>
        </p:spPr>
        <p:txBody>
          <a:bodyPr/>
          <a:lstStyle/>
          <a:p>
            <a:pPr eaLnBrk="1" hangingPunct="1"/>
            <a:r>
              <a:rPr lang="en-US" b="1"/>
              <a:t>To much time</a:t>
            </a:r>
            <a:r>
              <a:rPr lang="en-US"/>
              <a:t> exposure causes such things as forgetting, fatigue.</a:t>
            </a:r>
          </a:p>
          <a:p>
            <a:pPr eaLnBrk="1" hangingPunct="1"/>
            <a:r>
              <a:rPr lang="en-US" b="1"/>
              <a:t>To little time</a:t>
            </a:r>
            <a:r>
              <a:rPr lang="en-US"/>
              <a:t> means we have to hurry our tasks and may not be able to make the most of available information, which leads to errors of omission, inaccuracy etc.</a:t>
            </a:r>
          </a:p>
        </p:txBody>
      </p:sp>
      <p:sp>
        <p:nvSpPr>
          <p:cNvPr id="2253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696464"/>
                </a:solidFill>
                <a:ea typeface="+mj-ea"/>
                <a:cs typeface="+mj-cs"/>
              </a:rPr>
              <a:t>Time Interacts With Context</a:t>
            </a:r>
            <a:br>
              <a:rPr lang="en-US" b="1" dirty="0" smtClean="0">
                <a:solidFill>
                  <a:srgbClr val="696464"/>
                </a:solidFill>
                <a:ea typeface="+mj-ea"/>
                <a:cs typeface="+mj-cs"/>
              </a:rPr>
            </a:br>
            <a:r>
              <a:rPr lang="en-US" sz="2800" b="1" dirty="0" smtClean="0">
                <a:solidFill>
                  <a:srgbClr val="696464"/>
                </a:solidFill>
                <a:ea typeface="+mj-ea"/>
                <a:cs typeface="+mj-cs"/>
              </a:rPr>
              <a:t>(e.g. Physical Work Load, Environment)</a:t>
            </a:r>
          </a:p>
        </p:txBody>
      </p:sp>
      <p:sp>
        <p:nvSpPr>
          <p:cNvPr id="24580" name="Line 3"/>
          <p:cNvSpPr>
            <a:spLocks noChangeShapeType="1"/>
          </p:cNvSpPr>
          <p:nvPr/>
        </p:nvSpPr>
        <p:spPr bwMode="auto">
          <a:xfrm>
            <a:off x="2133600" y="1600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1" name="Line 4"/>
          <p:cNvSpPr>
            <a:spLocks noChangeShapeType="1"/>
          </p:cNvSpPr>
          <p:nvPr/>
        </p:nvSpPr>
        <p:spPr bwMode="auto">
          <a:xfrm>
            <a:off x="2133600" y="51054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3429000" y="5334000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Time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457200" y="24384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Effect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V="1">
            <a:off x="2819400" y="3505200"/>
            <a:ext cx="29718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 flipV="1">
            <a:off x="2819400" y="1371600"/>
            <a:ext cx="266700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V="1">
            <a:off x="2895600" y="2362200"/>
            <a:ext cx="28194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 flipV="1">
            <a:off x="6019800" y="1600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6248400" y="2362200"/>
            <a:ext cx="1600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Context</a:t>
            </a:r>
          </a:p>
        </p:txBody>
      </p:sp>
      <p:sp>
        <p:nvSpPr>
          <p:cNvPr id="2458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696464"/>
                </a:solidFill>
                <a:ea typeface="+mj-ea"/>
                <a:cs typeface="+mj-cs"/>
              </a:rPr>
              <a:t>Time Effects Are Non Linear</a:t>
            </a:r>
            <a:br>
              <a:rPr lang="en-US" sz="2400" b="1" dirty="0" smtClean="0">
                <a:solidFill>
                  <a:srgbClr val="696464"/>
                </a:solidFill>
                <a:ea typeface="+mj-ea"/>
                <a:cs typeface="+mj-cs"/>
              </a:rPr>
            </a:br>
            <a:r>
              <a:rPr lang="en-US" sz="2400" b="1" dirty="0" smtClean="0">
                <a:solidFill>
                  <a:srgbClr val="696464"/>
                </a:solidFill>
                <a:ea typeface="+mj-ea"/>
                <a:cs typeface="+mj-cs"/>
              </a:rPr>
              <a:t>(e.g. Adaptation)</a:t>
            </a: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1676400" y="22860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9" name="Line 4"/>
          <p:cNvSpPr>
            <a:spLocks noChangeShapeType="1"/>
          </p:cNvSpPr>
          <p:nvPr/>
        </p:nvSpPr>
        <p:spPr bwMode="auto">
          <a:xfrm>
            <a:off x="1676400" y="52578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Freeform 6"/>
          <p:cNvSpPr>
            <a:spLocks/>
          </p:cNvSpPr>
          <p:nvPr/>
        </p:nvSpPr>
        <p:spPr bwMode="auto">
          <a:xfrm rot="788416">
            <a:off x="2073275" y="2278063"/>
            <a:ext cx="2967038" cy="3108325"/>
          </a:xfrm>
          <a:custGeom>
            <a:avLst/>
            <a:gdLst>
              <a:gd name="T0" fmla="*/ 0 w 2832"/>
              <a:gd name="T1" fmla="*/ 2147483647 h 1968"/>
              <a:gd name="T2" fmla="*/ 2147483647 w 2832"/>
              <a:gd name="T3" fmla="*/ 2147483647 h 1968"/>
              <a:gd name="T4" fmla="*/ 2147483647 w 2832"/>
              <a:gd name="T5" fmla="*/ 2147483647 h 1968"/>
              <a:gd name="T6" fmla="*/ 2147483647 w 2832"/>
              <a:gd name="T7" fmla="*/ 0 h 1968"/>
              <a:gd name="T8" fmla="*/ 0 60000 65536"/>
              <a:gd name="T9" fmla="*/ 0 60000 65536"/>
              <a:gd name="T10" fmla="*/ 0 60000 65536"/>
              <a:gd name="T11" fmla="*/ 0 60000 65536"/>
              <a:gd name="T12" fmla="*/ 0 w 2832"/>
              <a:gd name="T13" fmla="*/ 0 h 1968"/>
              <a:gd name="T14" fmla="*/ 2832 w 2832"/>
              <a:gd name="T15" fmla="*/ 1968 h 19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32" h="1968">
                <a:moveTo>
                  <a:pt x="0" y="1968"/>
                </a:moveTo>
                <a:cubicBezTo>
                  <a:pt x="448" y="1804"/>
                  <a:pt x="896" y="1640"/>
                  <a:pt x="1152" y="1392"/>
                </a:cubicBezTo>
                <a:cubicBezTo>
                  <a:pt x="1408" y="1144"/>
                  <a:pt x="1256" y="712"/>
                  <a:pt x="1536" y="480"/>
                </a:cubicBezTo>
                <a:cubicBezTo>
                  <a:pt x="1816" y="248"/>
                  <a:pt x="2324" y="124"/>
                  <a:pt x="28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>
            <a:off x="2590800" y="42672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>
            <a:off x="3657600" y="27432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3" name="Text Box 11"/>
          <p:cNvSpPr txBox="1">
            <a:spLocks noChangeArrowheads="1"/>
          </p:cNvSpPr>
          <p:nvPr/>
        </p:nvSpPr>
        <p:spPr bwMode="auto">
          <a:xfrm>
            <a:off x="1981200" y="55626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Cause (including Time)</a:t>
            </a:r>
          </a:p>
        </p:txBody>
      </p:sp>
      <p:sp>
        <p:nvSpPr>
          <p:cNvPr id="26634" name="Text Box 12"/>
          <p:cNvSpPr txBox="1">
            <a:spLocks noChangeArrowheads="1"/>
          </p:cNvSpPr>
          <p:nvPr/>
        </p:nvSpPr>
        <p:spPr bwMode="auto">
          <a:xfrm>
            <a:off x="-304800" y="32004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Effect</a:t>
            </a:r>
          </a:p>
        </p:txBody>
      </p:sp>
      <p:sp>
        <p:nvSpPr>
          <p:cNvPr id="26635" name="Freeform 13"/>
          <p:cNvSpPr>
            <a:spLocks/>
          </p:cNvSpPr>
          <p:nvPr/>
        </p:nvSpPr>
        <p:spPr bwMode="auto">
          <a:xfrm rot="788416">
            <a:off x="2424113" y="2630488"/>
            <a:ext cx="2667000" cy="2955925"/>
          </a:xfrm>
          <a:custGeom>
            <a:avLst/>
            <a:gdLst>
              <a:gd name="T0" fmla="*/ 0 w 2832"/>
              <a:gd name="T1" fmla="*/ 2147483647 h 1968"/>
              <a:gd name="T2" fmla="*/ 2147483647 w 2832"/>
              <a:gd name="T3" fmla="*/ 2147483647 h 1968"/>
              <a:gd name="T4" fmla="*/ 2147483647 w 2832"/>
              <a:gd name="T5" fmla="*/ 2147483647 h 1968"/>
              <a:gd name="T6" fmla="*/ 2147483647 w 2832"/>
              <a:gd name="T7" fmla="*/ 0 h 1968"/>
              <a:gd name="T8" fmla="*/ 0 60000 65536"/>
              <a:gd name="T9" fmla="*/ 0 60000 65536"/>
              <a:gd name="T10" fmla="*/ 0 60000 65536"/>
              <a:gd name="T11" fmla="*/ 0 60000 65536"/>
              <a:gd name="T12" fmla="*/ 0 w 2832"/>
              <a:gd name="T13" fmla="*/ 0 h 1968"/>
              <a:gd name="T14" fmla="*/ 2832 w 2832"/>
              <a:gd name="T15" fmla="*/ 1968 h 19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32" h="1968">
                <a:moveTo>
                  <a:pt x="0" y="1968"/>
                </a:moveTo>
                <a:cubicBezTo>
                  <a:pt x="448" y="1804"/>
                  <a:pt x="896" y="1640"/>
                  <a:pt x="1152" y="1392"/>
                </a:cubicBezTo>
                <a:cubicBezTo>
                  <a:pt x="1408" y="1144"/>
                  <a:pt x="1256" y="712"/>
                  <a:pt x="1536" y="480"/>
                </a:cubicBezTo>
                <a:cubicBezTo>
                  <a:pt x="1816" y="248"/>
                  <a:pt x="2324" y="124"/>
                  <a:pt x="2832" y="0"/>
                </a:cubicBezTo>
              </a:path>
            </a:pathLst>
          </a:cu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6" name="Freeform 14"/>
          <p:cNvSpPr>
            <a:spLocks/>
          </p:cNvSpPr>
          <p:nvPr/>
        </p:nvSpPr>
        <p:spPr bwMode="auto">
          <a:xfrm rot="788416">
            <a:off x="1981200" y="1828800"/>
            <a:ext cx="2967038" cy="3108325"/>
          </a:xfrm>
          <a:custGeom>
            <a:avLst/>
            <a:gdLst>
              <a:gd name="T0" fmla="*/ 0 w 2832"/>
              <a:gd name="T1" fmla="*/ 2147483647 h 1968"/>
              <a:gd name="T2" fmla="*/ 2147483647 w 2832"/>
              <a:gd name="T3" fmla="*/ 2147483647 h 1968"/>
              <a:gd name="T4" fmla="*/ 2147483647 w 2832"/>
              <a:gd name="T5" fmla="*/ 2147483647 h 1968"/>
              <a:gd name="T6" fmla="*/ 2147483647 w 2832"/>
              <a:gd name="T7" fmla="*/ 0 h 1968"/>
              <a:gd name="T8" fmla="*/ 0 60000 65536"/>
              <a:gd name="T9" fmla="*/ 0 60000 65536"/>
              <a:gd name="T10" fmla="*/ 0 60000 65536"/>
              <a:gd name="T11" fmla="*/ 0 60000 65536"/>
              <a:gd name="T12" fmla="*/ 0 w 2832"/>
              <a:gd name="T13" fmla="*/ 0 h 1968"/>
              <a:gd name="T14" fmla="*/ 2832 w 2832"/>
              <a:gd name="T15" fmla="*/ 1968 h 19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32" h="1968">
                <a:moveTo>
                  <a:pt x="0" y="1968"/>
                </a:moveTo>
                <a:cubicBezTo>
                  <a:pt x="448" y="1804"/>
                  <a:pt x="896" y="1640"/>
                  <a:pt x="1152" y="1392"/>
                </a:cubicBezTo>
                <a:cubicBezTo>
                  <a:pt x="1408" y="1144"/>
                  <a:pt x="1256" y="712"/>
                  <a:pt x="1536" y="480"/>
                </a:cubicBezTo>
                <a:cubicBezTo>
                  <a:pt x="1816" y="248"/>
                  <a:pt x="2324" y="124"/>
                  <a:pt x="2832" y="0"/>
                </a:cubicBezTo>
              </a:path>
            </a:pathLst>
          </a:custGeom>
          <a:noFill/>
          <a:ln w="381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7" name="Text Box 15"/>
          <p:cNvSpPr txBox="1">
            <a:spLocks noChangeArrowheads="1"/>
          </p:cNvSpPr>
          <p:nvPr/>
        </p:nvSpPr>
        <p:spPr bwMode="auto">
          <a:xfrm>
            <a:off x="5410200" y="1828800"/>
            <a:ext cx="533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0"/>
              <a:t>}</a:t>
            </a:r>
          </a:p>
        </p:txBody>
      </p:sp>
      <p:sp>
        <p:nvSpPr>
          <p:cNvPr id="26638" name="Text Box 16"/>
          <p:cNvSpPr txBox="1">
            <a:spLocks noChangeArrowheads="1"/>
          </p:cNvSpPr>
          <p:nvPr/>
        </p:nvSpPr>
        <p:spPr bwMode="auto">
          <a:xfrm>
            <a:off x="6019800" y="2057400"/>
            <a:ext cx="2209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Human</a:t>
            </a:r>
          </a:p>
          <a:p>
            <a:pPr algn="ctr">
              <a:spcBef>
                <a:spcPct val="50000"/>
              </a:spcBef>
            </a:pPr>
            <a:r>
              <a:rPr lang="en-US"/>
              <a:t>Variability</a:t>
            </a:r>
          </a:p>
        </p:txBody>
      </p:sp>
      <p:sp>
        <p:nvSpPr>
          <p:cNvPr id="26639" name="AutoShape 17"/>
          <p:cNvSpPr>
            <a:spLocks noChangeArrowheads="1"/>
          </p:cNvSpPr>
          <p:nvPr/>
        </p:nvSpPr>
        <p:spPr bwMode="auto">
          <a:xfrm>
            <a:off x="5105400" y="3352800"/>
            <a:ext cx="3124200" cy="1752600"/>
          </a:xfrm>
          <a:prstGeom prst="wedgeEllipseCallout">
            <a:avLst>
              <a:gd name="adj1" fmla="val -106403"/>
              <a:gd name="adj2" fmla="val -17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 sz="2800" b="1"/>
              <a:t>Region</a:t>
            </a:r>
          </a:p>
          <a:p>
            <a:pPr algn="ctr"/>
            <a:r>
              <a:rPr lang="en-US" sz="2800" b="1"/>
              <a:t>of</a:t>
            </a:r>
          </a:p>
          <a:p>
            <a:pPr algn="ctr"/>
            <a:r>
              <a:rPr lang="en-US" sz="2800" b="1"/>
              <a:t>Interest</a:t>
            </a:r>
          </a:p>
        </p:txBody>
      </p:sp>
      <p:sp>
        <p:nvSpPr>
          <p:cNvPr id="26640" name="Line 18"/>
          <p:cNvSpPr>
            <a:spLocks noChangeShapeType="1"/>
          </p:cNvSpPr>
          <p:nvPr/>
        </p:nvSpPr>
        <p:spPr bwMode="auto">
          <a:xfrm flipH="1">
            <a:off x="1676400" y="2743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1" name="Line 19"/>
          <p:cNvSpPr>
            <a:spLocks noChangeShapeType="1"/>
          </p:cNvSpPr>
          <p:nvPr/>
        </p:nvSpPr>
        <p:spPr bwMode="auto">
          <a:xfrm flipH="1">
            <a:off x="16764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42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9144000" cy="1143000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696464"/>
                </a:solidFill>
              </a:rPr>
              <a:t>Asymptotes and Diminishing Returns</a:t>
            </a:r>
          </a:p>
        </p:txBody>
      </p:sp>
      <p:sp>
        <p:nvSpPr>
          <p:cNvPr id="28676" name="Line 3"/>
          <p:cNvSpPr>
            <a:spLocks noChangeShapeType="1"/>
          </p:cNvSpPr>
          <p:nvPr/>
        </p:nvSpPr>
        <p:spPr bwMode="auto">
          <a:xfrm>
            <a:off x="1905000" y="17526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1905000" y="54864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8" name="Freeform 5"/>
          <p:cNvSpPr>
            <a:spLocks/>
          </p:cNvSpPr>
          <p:nvPr/>
        </p:nvSpPr>
        <p:spPr bwMode="auto">
          <a:xfrm>
            <a:off x="1905000" y="2514600"/>
            <a:ext cx="4343400" cy="2971800"/>
          </a:xfrm>
          <a:custGeom>
            <a:avLst/>
            <a:gdLst>
              <a:gd name="T0" fmla="*/ 0 w 2736"/>
              <a:gd name="T1" fmla="*/ 2147483647 h 1536"/>
              <a:gd name="T2" fmla="*/ 2147483647 w 2736"/>
              <a:gd name="T3" fmla="*/ 2147483647 h 1536"/>
              <a:gd name="T4" fmla="*/ 2147483647 w 2736"/>
              <a:gd name="T5" fmla="*/ 2147483647 h 1536"/>
              <a:gd name="T6" fmla="*/ 2147483647 w 2736"/>
              <a:gd name="T7" fmla="*/ 0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2736"/>
              <a:gd name="T13" fmla="*/ 0 h 1536"/>
              <a:gd name="T14" fmla="*/ 2736 w 2736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6" h="1536">
                <a:moveTo>
                  <a:pt x="0" y="1536"/>
                </a:moveTo>
                <a:cubicBezTo>
                  <a:pt x="164" y="1240"/>
                  <a:pt x="328" y="944"/>
                  <a:pt x="576" y="720"/>
                </a:cubicBezTo>
                <a:cubicBezTo>
                  <a:pt x="824" y="496"/>
                  <a:pt x="1128" y="312"/>
                  <a:pt x="1488" y="192"/>
                </a:cubicBezTo>
                <a:cubicBezTo>
                  <a:pt x="1848" y="72"/>
                  <a:pt x="2440" y="40"/>
                  <a:pt x="27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9" name="Freeform 6"/>
          <p:cNvSpPr>
            <a:spLocks/>
          </p:cNvSpPr>
          <p:nvPr/>
        </p:nvSpPr>
        <p:spPr bwMode="auto">
          <a:xfrm flipV="1">
            <a:off x="1981200" y="2286000"/>
            <a:ext cx="4343400" cy="2971800"/>
          </a:xfrm>
          <a:custGeom>
            <a:avLst/>
            <a:gdLst>
              <a:gd name="T0" fmla="*/ 0 w 2736"/>
              <a:gd name="T1" fmla="*/ 2147483647 h 1536"/>
              <a:gd name="T2" fmla="*/ 2147483647 w 2736"/>
              <a:gd name="T3" fmla="*/ 2147483647 h 1536"/>
              <a:gd name="T4" fmla="*/ 2147483647 w 2736"/>
              <a:gd name="T5" fmla="*/ 2147483647 h 1536"/>
              <a:gd name="T6" fmla="*/ 2147483647 w 2736"/>
              <a:gd name="T7" fmla="*/ 0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2736"/>
              <a:gd name="T13" fmla="*/ 0 h 1536"/>
              <a:gd name="T14" fmla="*/ 2736 w 2736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6" h="1536">
                <a:moveTo>
                  <a:pt x="0" y="1536"/>
                </a:moveTo>
                <a:cubicBezTo>
                  <a:pt x="164" y="1240"/>
                  <a:pt x="328" y="944"/>
                  <a:pt x="576" y="720"/>
                </a:cubicBezTo>
                <a:cubicBezTo>
                  <a:pt x="824" y="496"/>
                  <a:pt x="1128" y="312"/>
                  <a:pt x="1488" y="192"/>
                </a:cubicBezTo>
                <a:cubicBezTo>
                  <a:pt x="1848" y="72"/>
                  <a:pt x="2440" y="40"/>
                  <a:pt x="27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0" name="Text Box 7"/>
          <p:cNvSpPr txBox="1">
            <a:spLocks noChangeArrowheads="1"/>
          </p:cNvSpPr>
          <p:nvPr/>
        </p:nvSpPr>
        <p:spPr bwMode="auto">
          <a:xfrm>
            <a:off x="1905000" y="5638800"/>
            <a:ext cx="571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Time – Duration, Repetition, Age</a:t>
            </a:r>
          </a:p>
        </p:txBody>
      </p:sp>
      <p:sp>
        <p:nvSpPr>
          <p:cNvPr id="28681" name="Text Box 8"/>
          <p:cNvSpPr txBox="1">
            <a:spLocks noChangeArrowheads="1"/>
          </p:cNvSpPr>
          <p:nvPr/>
        </p:nvSpPr>
        <p:spPr bwMode="auto">
          <a:xfrm>
            <a:off x="228600" y="1219200"/>
            <a:ext cx="1828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Effects of exposure over time</a:t>
            </a:r>
          </a:p>
        </p:txBody>
      </p:sp>
      <p:sp>
        <p:nvSpPr>
          <p:cNvPr id="28682" name="Text Box 9"/>
          <p:cNvSpPr txBox="1">
            <a:spLocks noChangeArrowheads="1"/>
          </p:cNvSpPr>
          <p:nvPr/>
        </p:nvSpPr>
        <p:spPr bwMode="auto">
          <a:xfrm>
            <a:off x="6858000" y="1600200"/>
            <a:ext cx="17526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Time works both ways</a:t>
            </a:r>
          </a:p>
        </p:txBody>
      </p:sp>
      <p:sp>
        <p:nvSpPr>
          <p:cNvPr id="28683" name="AutoShape 10"/>
          <p:cNvSpPr>
            <a:spLocks noChangeArrowheads="1"/>
          </p:cNvSpPr>
          <p:nvPr/>
        </p:nvSpPr>
        <p:spPr bwMode="auto">
          <a:xfrm>
            <a:off x="4267200" y="3657600"/>
            <a:ext cx="1752600" cy="685800"/>
          </a:xfrm>
          <a:prstGeom prst="wedgeEllipseCallout">
            <a:avLst>
              <a:gd name="adj1" fmla="val -39491"/>
              <a:gd name="adj2" fmla="val 124306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/>
              <a:t>Fatigue</a:t>
            </a:r>
          </a:p>
        </p:txBody>
      </p:sp>
      <p:sp>
        <p:nvSpPr>
          <p:cNvPr id="28684" name="AutoShape 11"/>
          <p:cNvSpPr>
            <a:spLocks noChangeArrowheads="1"/>
          </p:cNvSpPr>
          <p:nvPr/>
        </p:nvSpPr>
        <p:spPr bwMode="auto">
          <a:xfrm>
            <a:off x="2971800" y="1676400"/>
            <a:ext cx="1524000" cy="609600"/>
          </a:xfrm>
          <a:prstGeom prst="wedgeEllipseCallout">
            <a:avLst>
              <a:gd name="adj1" fmla="val 75000"/>
              <a:gd name="adj2" fmla="val 1054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/>
            <a:r>
              <a:rPr lang="en-US"/>
              <a:t>Skill</a:t>
            </a:r>
          </a:p>
          <a:p>
            <a:pPr algn="ctr"/>
            <a:endParaRPr lang="en-US"/>
          </a:p>
          <a:p>
            <a:pPr algn="ctr"/>
            <a:endParaRPr lang="en-US"/>
          </a:p>
        </p:txBody>
      </p:sp>
      <p:sp>
        <p:nvSpPr>
          <p:cNvPr id="28685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696464"/>
                </a:solidFill>
                <a:ea typeface="+mj-ea"/>
                <a:cs typeface="+mj-cs"/>
              </a:rPr>
              <a:t>Catastrophic Failure</a:t>
            </a:r>
            <a:br>
              <a:rPr lang="en-US" sz="2800" dirty="0" smtClean="0">
                <a:solidFill>
                  <a:srgbClr val="696464"/>
                </a:solidFill>
                <a:ea typeface="+mj-ea"/>
                <a:cs typeface="+mj-cs"/>
              </a:rPr>
            </a:br>
            <a:r>
              <a:rPr lang="en-US" sz="2800" dirty="0" smtClean="0">
                <a:solidFill>
                  <a:srgbClr val="696464"/>
                </a:solidFill>
                <a:ea typeface="+mj-ea"/>
                <a:cs typeface="+mj-cs"/>
              </a:rPr>
              <a:t>(e.g. Local Muscle Fatigue, Aging)</a:t>
            </a:r>
          </a:p>
        </p:txBody>
      </p:sp>
      <p:sp>
        <p:nvSpPr>
          <p:cNvPr id="30724" name="Line 3"/>
          <p:cNvSpPr>
            <a:spLocks noChangeShapeType="1"/>
          </p:cNvSpPr>
          <p:nvPr/>
        </p:nvSpPr>
        <p:spPr bwMode="auto">
          <a:xfrm>
            <a:off x="1219200" y="2057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5" name="Line 4"/>
          <p:cNvSpPr>
            <a:spLocks noChangeShapeType="1"/>
          </p:cNvSpPr>
          <p:nvPr/>
        </p:nvSpPr>
        <p:spPr bwMode="auto">
          <a:xfrm>
            <a:off x="1219200" y="48006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Freeform 5"/>
          <p:cNvSpPr>
            <a:spLocks/>
          </p:cNvSpPr>
          <p:nvPr/>
        </p:nvSpPr>
        <p:spPr bwMode="auto">
          <a:xfrm>
            <a:off x="2209800" y="2209800"/>
            <a:ext cx="3733800" cy="2590800"/>
          </a:xfrm>
          <a:custGeom>
            <a:avLst/>
            <a:gdLst>
              <a:gd name="T0" fmla="*/ 0 w 1920"/>
              <a:gd name="T1" fmla="*/ 0 h 1200"/>
              <a:gd name="T2" fmla="*/ 2147483647 w 1920"/>
              <a:gd name="T3" fmla="*/ 2147483647 h 1200"/>
              <a:gd name="T4" fmla="*/ 2147483647 w 1920"/>
              <a:gd name="T5" fmla="*/ 2147483647 h 1200"/>
              <a:gd name="T6" fmla="*/ 2147483647 w 1920"/>
              <a:gd name="T7" fmla="*/ 2147483647 h 1200"/>
              <a:gd name="T8" fmla="*/ 2147483647 w 1920"/>
              <a:gd name="T9" fmla="*/ 2147483647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0"/>
              <a:gd name="T16" fmla="*/ 0 h 1200"/>
              <a:gd name="T17" fmla="*/ 1920 w 1920"/>
              <a:gd name="T18" fmla="*/ 1200 h 12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0" h="1200">
                <a:moveTo>
                  <a:pt x="0" y="0"/>
                </a:moveTo>
                <a:cubicBezTo>
                  <a:pt x="72" y="160"/>
                  <a:pt x="144" y="320"/>
                  <a:pt x="240" y="432"/>
                </a:cubicBezTo>
                <a:cubicBezTo>
                  <a:pt x="336" y="544"/>
                  <a:pt x="352" y="608"/>
                  <a:pt x="576" y="672"/>
                </a:cubicBezTo>
                <a:cubicBezTo>
                  <a:pt x="800" y="736"/>
                  <a:pt x="1360" y="728"/>
                  <a:pt x="1584" y="816"/>
                </a:cubicBezTo>
                <a:cubicBezTo>
                  <a:pt x="1808" y="904"/>
                  <a:pt x="1864" y="1052"/>
                  <a:pt x="1920" y="1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7" name="Line 6"/>
          <p:cNvSpPr>
            <a:spLocks noChangeShapeType="1"/>
          </p:cNvSpPr>
          <p:nvPr/>
        </p:nvSpPr>
        <p:spPr bwMode="auto">
          <a:xfrm>
            <a:off x="5105400" y="38862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8" name="Text Box 7"/>
          <p:cNvSpPr txBox="1">
            <a:spLocks noChangeArrowheads="1"/>
          </p:cNvSpPr>
          <p:nvPr/>
        </p:nvSpPr>
        <p:spPr bwMode="auto">
          <a:xfrm>
            <a:off x="2514600" y="4876800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/>
              <a:t>Time</a:t>
            </a:r>
          </a:p>
        </p:txBody>
      </p:sp>
      <p:sp>
        <p:nvSpPr>
          <p:cNvPr id="30729" name="Text Box 8"/>
          <p:cNvSpPr txBox="1">
            <a:spLocks noChangeArrowheads="1"/>
          </p:cNvSpPr>
          <p:nvPr/>
        </p:nvSpPr>
        <p:spPr bwMode="auto">
          <a:xfrm>
            <a:off x="5029200" y="50292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Failure</a:t>
            </a:r>
          </a:p>
        </p:txBody>
      </p:sp>
      <p:sp>
        <p:nvSpPr>
          <p:cNvPr id="30730" name="Text Box 9"/>
          <p:cNvSpPr txBox="1">
            <a:spLocks noChangeArrowheads="1"/>
          </p:cNvSpPr>
          <p:nvPr/>
        </p:nvSpPr>
        <p:spPr bwMode="auto">
          <a:xfrm>
            <a:off x="228600" y="15240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Capability</a:t>
            </a:r>
          </a:p>
        </p:txBody>
      </p:sp>
      <p:sp>
        <p:nvSpPr>
          <p:cNvPr id="30731" name="Text Box 10"/>
          <p:cNvSpPr txBox="1">
            <a:spLocks noChangeArrowheads="1"/>
          </p:cNvSpPr>
          <p:nvPr/>
        </p:nvSpPr>
        <p:spPr bwMode="auto">
          <a:xfrm>
            <a:off x="4267200" y="3200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Limitation</a:t>
            </a:r>
          </a:p>
        </p:txBody>
      </p:sp>
      <p:sp>
        <p:nvSpPr>
          <p:cNvPr id="30732" name="Freeform 11"/>
          <p:cNvSpPr>
            <a:spLocks/>
          </p:cNvSpPr>
          <p:nvPr/>
        </p:nvSpPr>
        <p:spPr bwMode="auto">
          <a:xfrm>
            <a:off x="1219200" y="2032000"/>
            <a:ext cx="990600" cy="2768600"/>
          </a:xfrm>
          <a:custGeom>
            <a:avLst/>
            <a:gdLst>
              <a:gd name="T0" fmla="*/ 0 w 624"/>
              <a:gd name="T1" fmla="*/ 2147483647 h 1696"/>
              <a:gd name="T2" fmla="*/ 2147483647 w 624"/>
              <a:gd name="T3" fmla="*/ 2147483647 h 1696"/>
              <a:gd name="T4" fmla="*/ 2147483647 w 624"/>
              <a:gd name="T5" fmla="*/ 2147483647 h 1696"/>
              <a:gd name="T6" fmla="*/ 2147483647 w 624"/>
              <a:gd name="T7" fmla="*/ 2147483647 h 1696"/>
              <a:gd name="T8" fmla="*/ 2147483647 w 624"/>
              <a:gd name="T9" fmla="*/ 2147483647 h 16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4"/>
              <a:gd name="T16" fmla="*/ 0 h 1696"/>
              <a:gd name="T17" fmla="*/ 624 w 624"/>
              <a:gd name="T18" fmla="*/ 1696 h 16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4" h="1696">
                <a:moveTo>
                  <a:pt x="0" y="1696"/>
                </a:moveTo>
                <a:cubicBezTo>
                  <a:pt x="88" y="1676"/>
                  <a:pt x="176" y="1656"/>
                  <a:pt x="240" y="1552"/>
                </a:cubicBezTo>
                <a:cubicBezTo>
                  <a:pt x="304" y="1448"/>
                  <a:pt x="344" y="1304"/>
                  <a:pt x="384" y="1072"/>
                </a:cubicBezTo>
                <a:cubicBezTo>
                  <a:pt x="424" y="840"/>
                  <a:pt x="440" y="320"/>
                  <a:pt x="480" y="160"/>
                </a:cubicBezTo>
                <a:cubicBezTo>
                  <a:pt x="520" y="0"/>
                  <a:pt x="572" y="56"/>
                  <a:pt x="624" y="112"/>
                </a:cubicBezTo>
              </a:path>
            </a:pathLst>
          </a:cu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762000" y="6248400"/>
            <a:ext cx="3962400" cy="45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sz="1200" dirty="0" smtClean="0">
                <a:solidFill>
                  <a:srgbClr val="696464"/>
                </a:solidFill>
              </a:rPr>
              <a:t>© Brian Peacock Ergonomics (BPE) </a:t>
            </a:r>
            <a:r>
              <a:rPr lang="en-US" sz="1200" dirty="0" err="1" smtClean="0">
                <a:solidFill>
                  <a:srgbClr val="696464"/>
                </a:solidFill>
              </a:rPr>
              <a:t>Pte</a:t>
            </a:r>
            <a:r>
              <a:rPr lang="en-US" sz="1200" dirty="0" smtClean="0">
                <a:solidFill>
                  <a:srgbClr val="696464"/>
                </a:solidFill>
              </a:rPr>
              <a:t>. Ltd.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1676</TotalTime>
  <Words>2129</Words>
  <Application>Microsoft Office PowerPoint</Application>
  <PresentationFormat>On-screen Show (4:3)</PresentationFormat>
  <Paragraphs>916</Paragraphs>
  <Slides>35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Equity</vt:lpstr>
      <vt:lpstr>Time The Ultimate Ergonomics Challenge</vt:lpstr>
      <vt:lpstr>Ergonomics Opportunities What can we change?</vt:lpstr>
      <vt:lpstr>Things that Happen over Time</vt:lpstr>
      <vt:lpstr>Aspects of Time</vt:lpstr>
      <vt:lpstr>Too Much or Too Little Time Exposure = Stress x Time</vt:lpstr>
      <vt:lpstr>Time Interacts With Context (e.g. Physical Work Load, Environment)</vt:lpstr>
      <vt:lpstr>Time Effects Are Non Linear (e.g. Adaptation)</vt:lpstr>
      <vt:lpstr>Asymptotes and Diminishing Returns</vt:lpstr>
      <vt:lpstr>Catastrophic Failure (e.g. Local Muscle Fatigue, Aging)</vt:lpstr>
      <vt:lpstr>PowerPoint Presentation</vt:lpstr>
      <vt:lpstr>Industrial Engineering</vt:lpstr>
      <vt:lpstr>Line Balance</vt:lpstr>
      <vt:lpstr>PowerPoint Presentation</vt:lpstr>
      <vt:lpstr>Time, Stress and Context (Interactions)</vt:lpstr>
      <vt:lpstr>An example: The NIOSH Lift Equation</vt:lpstr>
      <vt:lpstr>PowerPoint Presentation</vt:lpstr>
      <vt:lpstr>The Box (Functional Reach Curves, Cut off the corners?)</vt:lpstr>
      <vt:lpstr>PowerPoint Presentation</vt:lpstr>
      <vt:lpstr>The 1991 NIOSH Lift Index (All Spatial Multipliers {context} = 1, 8 Hours) (Cutoffs assumed to be 1 and 2)</vt:lpstr>
      <vt:lpstr>PowerPoint Presentation</vt:lpstr>
      <vt:lpstr>‘81, ‘91 and Pounds per Minute (All Contextual Factors = 1, 8 Hours)</vt:lpstr>
      <vt:lpstr>Solve the Contextual Problems by Design</vt:lpstr>
      <vt:lpstr>But how do we come up with the numbers? Consensus Rule Making</vt:lpstr>
      <vt:lpstr>Understand Loss Functions</vt:lpstr>
      <vt:lpstr>PowerPoint Presentation</vt:lpstr>
      <vt:lpstr>Rules and Tools  A pragmatic approach to ergonomics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Time Management</vt:lpstr>
      <vt:lpstr>Time Management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The Ultimate Ergonomics Challenge</dc:title>
  <dc:creator>Brian Peacock</dc:creator>
  <cp:lastModifiedBy>user</cp:lastModifiedBy>
  <cp:revision>41</cp:revision>
  <cp:lastPrinted>2010-07-29T08:51:51Z</cp:lastPrinted>
  <dcterms:created xsi:type="dcterms:W3CDTF">2010-08-01T09:08:20Z</dcterms:created>
  <dcterms:modified xsi:type="dcterms:W3CDTF">2014-07-03T14:24:20Z</dcterms:modified>
</cp:coreProperties>
</file>