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</p:sldMasterIdLst>
  <p:notesMasterIdLst>
    <p:notesMasterId r:id="rId27"/>
  </p:notesMasterIdLst>
  <p:handoutMasterIdLst>
    <p:handoutMasterId r:id="rId28"/>
  </p:handoutMasterIdLst>
  <p:sldIdLst>
    <p:sldId id="286" r:id="rId2"/>
    <p:sldId id="259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2" r:id="rId14"/>
    <p:sldId id="271" r:id="rId15"/>
    <p:sldId id="274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</p:sldIdLst>
  <p:sldSz cx="9144000" cy="6858000" type="screen4x3"/>
  <p:notesSz cx="6765925" cy="9867900"/>
  <p:custDataLst>
    <p:tags r:id="rId29"/>
  </p:custDataLst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pitchFamily="120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pitchFamily="120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pitchFamily="120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pitchFamily="120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pitchFamily="120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pitchFamily="120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pitchFamily="120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pitchFamily="120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pitchFamily="120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06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08">
          <p15:clr>
            <a:srgbClr val="A4A3A4"/>
          </p15:clr>
        </p15:guide>
        <p15:guide id="2" pos="2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0018"/>
    <a:srgbClr val="474B55"/>
    <a:srgbClr val="891545"/>
    <a:srgbClr val="FFFFFF"/>
    <a:srgbClr val="9C004E"/>
    <a:srgbClr val="595A62"/>
    <a:srgbClr val="93176C"/>
    <a:srgbClr val="A41A7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70" d="100"/>
          <a:sy n="70" d="100"/>
        </p:scale>
        <p:origin x="-522" y="-96"/>
      </p:cViewPr>
      <p:guideLst>
        <p:guide orient="horz" pos="206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52" d="100"/>
          <a:sy n="52" d="100"/>
        </p:scale>
        <p:origin x="-2598" y="-108"/>
      </p:cViewPr>
      <p:guideLst>
        <p:guide orient="horz" pos="3108"/>
        <p:guide pos="213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14332" y="9285420"/>
            <a:ext cx="2931901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fld id="{1850B365-2EDE-4037-A511-A9D7A97953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6147" name="Picture 5" descr="SIM University Full Colour Logo_Horizontal (120ppi)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20014" y="9372792"/>
            <a:ext cx="2000020" cy="320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541901" y="193590"/>
            <a:ext cx="5868501" cy="44627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00" dirty="0">
                <a:solidFill>
                  <a:srgbClr val="890018"/>
                </a:solidFill>
                <a:latin typeface="Lucida Sans" pitchFamily="34" charset="0"/>
                <a:cs typeface="Lucida Sans" pitchFamily="34" charset="0"/>
              </a:rPr>
              <a:t>Train The Trainer OH Masterclass For Ergonomics</a:t>
            </a:r>
          </a:p>
          <a:p>
            <a:pPr algn="ctr">
              <a:defRPr/>
            </a:pPr>
            <a:r>
              <a:rPr lang="en-US" sz="1100" dirty="0">
                <a:solidFill>
                  <a:srgbClr val="890018"/>
                </a:solidFill>
                <a:latin typeface="Lucida Sans" pitchFamily="34" charset="0"/>
                <a:cs typeface="Lucida Sans" pitchFamily="34" charset="0"/>
              </a:rPr>
              <a:t>Presented by Brian Peacock &amp; Chui Yoon Ping </a:t>
            </a:r>
          </a:p>
        </p:txBody>
      </p:sp>
    </p:spTree>
    <p:extLst>
      <p:ext uri="{BB962C8B-B14F-4D97-AF65-F5344CB8AC3E}">
        <p14:creationId xmlns="" xmlns:p14="http://schemas.microsoft.com/office/powerpoint/2010/main" val="18918439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76593" y="739775"/>
            <a:ext cx="5502697" cy="4127024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593" y="4687253"/>
            <a:ext cx="5412740" cy="44405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32458" y="9372792"/>
            <a:ext cx="2931901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185593CD-3B5A-446F-8CB5-2C9A4B9385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3692" y="175104"/>
            <a:ext cx="486770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dirty="0" smtClean="0"/>
              <a:t>Train The Trainer OH Masterclass For Ergonomics</a:t>
            </a:r>
          </a:p>
          <a:p>
            <a:pPr algn="ctr">
              <a:defRPr/>
            </a:pPr>
            <a:r>
              <a:rPr lang="en-US" sz="1200" i="1" dirty="0" smtClean="0"/>
              <a:t>Prof Brian Peacock and Assoc Prof Chui Yoon Ping</a:t>
            </a:r>
          </a:p>
        </p:txBody>
      </p:sp>
    </p:spTree>
    <p:extLst>
      <p:ext uri="{BB962C8B-B14F-4D97-AF65-F5344CB8AC3E}">
        <p14:creationId xmlns="" xmlns:p14="http://schemas.microsoft.com/office/powerpoint/2010/main" val="30638309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10AA945-27E3-470D-9B0C-78CABDDC2259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14627168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A24B01F-CDB2-46C4-941F-1132556F2207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3566501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00AF825-DF6F-4022-AEFF-F73A5EF14D7A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15322401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F7B264D-AF50-4439-BF0B-50CE36018521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35917754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6CC4013-6598-47E1-9290-8D4D944468A4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32429576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CAF553C-61DB-426A-9FCE-FDB5D6BBEA4F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31546654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681EDC2-BA6A-4EFB-A4FF-5EF93C2C56DD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312589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4B88930-DA52-4BB1-A37A-0B862B67E471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30019567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604376B-9491-4735-A003-966FFB441C19}" type="slidenum">
              <a:rPr lang="en-US" smtClean="0"/>
              <a:pPr>
                <a:defRPr/>
              </a:pPr>
              <a:t>18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5749391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B340E68-5243-4E1A-AB80-63CB107082C4}" type="slidenum">
              <a:rPr lang="en-US" smtClean="0"/>
              <a:pPr>
                <a:defRPr/>
              </a:pPr>
              <a:t>19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316273561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5BDAE84-537B-4156-B442-7E792EB2D940}" type="slidenum">
              <a:rPr lang="en-US" smtClean="0"/>
              <a:pPr>
                <a:defRPr/>
              </a:pPr>
              <a:t>20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34653231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22D2C78-75CD-475B-85A3-EB07B36B8A0C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155367509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5F1B71-FAE0-4275-BBA8-71CADD5F5CC1}" type="slidenum">
              <a:rPr lang="en-US" smtClean="0"/>
              <a:pPr>
                <a:defRPr/>
              </a:pPr>
              <a:t>21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256804461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476A7EB-BD2C-4A87-B54A-20F7551CF87D}" type="slidenum">
              <a:rPr lang="en-US" smtClean="0"/>
              <a:pPr>
                <a:defRPr/>
              </a:pPr>
              <a:t>22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407976518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7BB88F6-CF66-41EF-8B0A-38A593D907ED}" type="slidenum">
              <a:rPr lang="en-US" smtClean="0"/>
              <a:pPr>
                <a:defRPr/>
              </a:pPr>
              <a:t>23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35023266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CF00CE-9E8F-4F1B-8318-CE7FE7104058}" type="slidenum">
              <a:rPr lang="en-US" smtClean="0"/>
              <a:pPr>
                <a:defRPr/>
              </a:pPr>
              <a:t>24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132279567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5593CD-3B5A-446F-8CB5-2C9A4B938555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B75C53A-89E8-4050-AA8F-6C37AEF399FE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809422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F742DF3-2622-49EC-AA20-E1CBAFC99CB2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40315387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EA67024-A4B8-497B-97D8-326CE9E46EFE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41475913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76275" y="739775"/>
            <a:ext cx="5502275" cy="4127500"/>
          </a:xfrm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272F9D-9CA7-469F-B97D-1A40596D2870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13606659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7CF62E1-E714-4AFD-B842-82610490555C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1557621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4F6202D-CE71-4037-8243-73CB4F8809E0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36529628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9ADC8F9-530F-49BD-8B0A-38CDD2C83CA2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293685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2088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90018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0" y="980728"/>
            <a:ext cx="91440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6512" y="260648"/>
            <a:ext cx="9144000" cy="393576"/>
          </a:xfrm>
          <a:prstGeom prst="rect">
            <a:avLst/>
          </a:prstGeom>
        </p:spPr>
        <p:txBody>
          <a:bodyPr/>
          <a:lstStyle>
            <a:lvl1pPr algn="ctr">
              <a:defRPr sz="3200" baseline="0">
                <a:solidFill>
                  <a:srgbClr val="890018"/>
                </a:solidFill>
                <a:latin typeface="Lucida sans"/>
                <a:cs typeface="Lucida san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685800" y="1387810"/>
            <a:ext cx="7543800" cy="4572000"/>
          </a:xfrm>
          <a:prstGeom prst="rect">
            <a:avLst/>
          </a:prstGeom>
        </p:spPr>
        <p:txBody>
          <a:bodyPr vert="horz"/>
          <a:lstStyle>
            <a:lvl1pPr marL="342900" marR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90018"/>
              </a:buClr>
              <a:buSzTx/>
              <a:buFont typeface="Arial" pitchFamily="34" charset="0"/>
              <a:buChar char="•"/>
              <a:tabLst/>
              <a:defRPr sz="2400" baseline="0">
                <a:solidFill>
                  <a:schemeClr val="tx1"/>
                </a:solidFill>
                <a:latin typeface="Lucida Sans"/>
                <a:cs typeface="Lucida Sans"/>
              </a:defRPr>
            </a:lvl1pPr>
            <a:lvl2pPr>
              <a:buClr>
                <a:srgbClr val="890018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Lucida Sans" pitchFamily="34" charset="0"/>
                <a:cs typeface="Lucida Sans" pitchFamily="34" charset="0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marL="742950" marR="0" lvl="1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 smtClean="0"/>
              <a:t>Click to edit Master text styles</a:t>
            </a:r>
          </a:p>
          <a:p>
            <a:pPr lvl="0"/>
            <a:endParaRPr lang="en-US" dirty="0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19400"/>
            <a:ext cx="6596082" cy="609600"/>
          </a:xfrm>
          <a:prstGeom prst="rect">
            <a:avLst/>
          </a:prstGeom>
        </p:spPr>
        <p:txBody>
          <a:bodyPr/>
          <a:lstStyle>
            <a:lvl1pPr algn="l">
              <a:defRPr sz="3500">
                <a:solidFill>
                  <a:schemeClr val="bg1"/>
                </a:solidFill>
                <a:latin typeface="Lucida sans"/>
                <a:cs typeface="Lucida san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762000" y="3505200"/>
            <a:ext cx="3810000" cy="45720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1600" b="0" baseline="0">
                <a:solidFill>
                  <a:schemeClr val="bg1"/>
                </a:solidFill>
                <a:latin typeface="Lucida sans"/>
                <a:cs typeface="Lucida sans"/>
              </a:defRPr>
            </a:lvl1pPr>
            <a:lvl2pPr marL="1588" indent="-1588">
              <a:buFontTx/>
              <a:buNone/>
              <a:tabLst/>
              <a:defRPr sz="1400"/>
            </a:lvl2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813E962-C789-49F2-B8ED-AF9E1099765F}" type="datetime1">
              <a:rPr lang="en-US" smtClean="0"/>
              <a:pPr>
                <a:defRPr/>
              </a:pPr>
              <a:t>04/11/2013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BP Facilitators UHCL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5B64286-22DA-45B9-9C89-47D53277696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CA7818F-8D09-4497-BB64-876182FD8E3C}" type="datetime1">
              <a:rPr lang="en-US" smtClean="0"/>
              <a:pPr>
                <a:defRPr/>
              </a:pPr>
              <a:t>04/11/2013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BP Facilitators UHCL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B00A81C-7A54-4DD8-B90F-46E111B09C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Untitled-1.jpg"/>
          <p:cNvPicPr>
            <a:picLocks noChangeAspect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8" r:id="rId2"/>
    <p:sldLayoutId id="2147483667" r:id="rId3"/>
    <p:sldLayoutId id="2147483670" r:id="rId4"/>
    <p:sldLayoutId id="2147483671" r:id="rId5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-128"/>
          <a:cs typeface="ヒラギノ角ゴ Pro W3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ヒラギノ角ゴ Pro W3" charset="-128"/>
          <a:cs typeface="ヒラギノ角ゴ Pro W3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ヒラギノ角ゴ Pro W3" charset="-128"/>
          <a:cs typeface="ヒラギノ角ゴ Pro W3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ヒラギノ角ゴ Pro W3" charset="-128"/>
          <a:cs typeface="ヒラギノ角ゴ Pro W3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ヒラギノ角ゴ Pro W3" charset="-128"/>
          <a:cs typeface="ヒラギノ角ゴ Pro W3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ヒラギノ角ゴ Pro W3" charset="-128"/>
          <a:cs typeface="ヒラギノ角ゴ Pro W3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ヒラギノ角ゴ Pro W3" charset="-128"/>
          <a:cs typeface="ヒラギノ角ゴ Pro W3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ヒラギノ角ゴ Pro W3" charset="-128"/>
          <a:cs typeface="ヒラギノ角ゴ Pro W3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 bwMode="auto">
          <a:xfrm>
            <a:off x="457200" y="2420938"/>
            <a:ext cx="8229600" cy="2664246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 i="1" dirty="0" smtClean="0">
                <a:latin typeface="Lucida Sans" pitchFamily="34" charset="0"/>
                <a:ea typeface="ヒラギノ角ゴ Pro W3" pitchFamily="120" charset="-128"/>
                <a:cs typeface="Lucida Sans" pitchFamily="34" charset="0"/>
              </a:rPr>
              <a:t>Train The Trainer OH Masterclass For Ergonomics:</a:t>
            </a:r>
            <a:br>
              <a:rPr lang="en-US" sz="2400" i="1" dirty="0" smtClean="0">
                <a:latin typeface="Lucida Sans" pitchFamily="34" charset="0"/>
                <a:ea typeface="ヒラギノ角ゴ Pro W3" pitchFamily="120" charset="-128"/>
                <a:cs typeface="Lucida Sans" pitchFamily="34" charset="0"/>
              </a:rPr>
            </a:br>
            <a:r>
              <a:rPr lang="en-US" sz="2800" dirty="0" smtClean="0">
                <a:latin typeface="Lucida Sans" pitchFamily="34" charset="0"/>
                <a:ea typeface="ヒラギノ角ゴ Pro W3" pitchFamily="120" charset="-128"/>
                <a:cs typeface="Lucida Sans" pitchFamily="34" charset="0"/>
              </a:rPr>
              <a:t/>
            </a:r>
            <a:br>
              <a:rPr lang="en-US" sz="2800" dirty="0" smtClean="0">
                <a:latin typeface="Lucida Sans" pitchFamily="34" charset="0"/>
                <a:ea typeface="ヒラギノ角ゴ Pro W3" pitchFamily="120" charset="-128"/>
                <a:cs typeface="Lucida Sans" pitchFamily="34" charset="0"/>
              </a:rPr>
            </a:br>
            <a:r>
              <a:rPr lang="en-US" sz="2800" dirty="0" smtClean="0">
                <a:latin typeface="Lucida Sans" pitchFamily="34" charset="0"/>
                <a:cs typeface="Lucida Sans" pitchFamily="34" charset="0"/>
              </a:rPr>
              <a:t> </a:t>
            </a:r>
            <a:r>
              <a:rPr lang="en-US" sz="2800" b="1" dirty="0" smtClean="0">
                <a:latin typeface="Lucida Sans" pitchFamily="34" charset="0"/>
                <a:cs typeface="Lucida Sans" pitchFamily="34" charset="0"/>
              </a:rPr>
              <a:t>Facilitators Design</a:t>
            </a:r>
            <a:r>
              <a:rPr lang="en-US" sz="2800" b="1" dirty="0" smtClean="0">
                <a:latin typeface="Lucida Sans" pitchFamily="34" charset="0"/>
                <a:ea typeface="ヒラギノ角ゴ Pro W3" pitchFamily="120" charset="-128"/>
                <a:cs typeface="Lucida Sans" pitchFamily="34" charset="0"/>
              </a:rPr>
              <a:t/>
            </a:r>
            <a:br>
              <a:rPr lang="en-US" sz="2800" b="1" dirty="0" smtClean="0">
                <a:latin typeface="Lucida Sans" pitchFamily="34" charset="0"/>
                <a:ea typeface="ヒラギノ角ゴ Pro W3" pitchFamily="120" charset="-128"/>
                <a:cs typeface="Lucida Sans" pitchFamily="34" charset="0"/>
              </a:rPr>
            </a:br>
            <a:r>
              <a:rPr lang="en-US" sz="2800" b="1" dirty="0" smtClean="0">
                <a:latin typeface="Lucida Sans" pitchFamily="34" charset="0"/>
                <a:ea typeface="ヒラギノ角ゴ Pro W3" pitchFamily="120" charset="-128"/>
                <a:cs typeface="Lucida Sans" pitchFamily="34" charset="0"/>
              </a:rPr>
              <a:t/>
            </a:r>
            <a:br>
              <a:rPr lang="en-US" sz="2800" b="1" dirty="0" smtClean="0">
                <a:latin typeface="Lucida Sans" pitchFamily="34" charset="0"/>
                <a:ea typeface="ヒラギノ角ゴ Pro W3" pitchFamily="120" charset="-128"/>
                <a:cs typeface="Lucida Sans" pitchFamily="34" charset="0"/>
              </a:rPr>
            </a:br>
            <a:r>
              <a:rPr lang="en-US" sz="1800" i="1" dirty="0" smtClean="0">
                <a:latin typeface="Lucida Sans" pitchFamily="34" charset="0"/>
                <a:ea typeface="ヒラギノ角ゴ Pro W3" pitchFamily="120" charset="-128"/>
                <a:cs typeface="Lucida Sans" pitchFamily="34" charset="0"/>
              </a:rPr>
              <a:t>Prof. Brian Peacock  A. Prof. Chui Yoon Ping </a:t>
            </a:r>
            <a:r>
              <a:rPr lang="en-US" sz="2000" i="1" dirty="0" smtClean="0">
                <a:ea typeface="ヒラギノ角ゴ Pro W3" pitchFamily="120" charset="-128"/>
              </a:rPr>
              <a:t/>
            </a:r>
            <a:br>
              <a:rPr lang="en-US" sz="2000" i="1" dirty="0" smtClean="0">
                <a:ea typeface="ヒラギノ角ゴ Pro W3" pitchFamily="120" charset="-128"/>
              </a:rPr>
            </a:br>
            <a:endParaRPr lang="en-US" sz="2400" i="1" dirty="0" smtClean="0">
              <a:ea typeface="ヒラギノ角ゴ Pro W3" pitchFamily="12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Examples of Instructions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dirty="0" smtClean="0"/>
              <a:t>Tire change</a:t>
            </a:r>
          </a:p>
          <a:p>
            <a:pPr eaLnBrk="1" hangingPunct="1"/>
            <a:r>
              <a:rPr lang="en-US" dirty="0" smtClean="0"/>
              <a:t>ATM</a:t>
            </a:r>
          </a:p>
          <a:p>
            <a:pPr eaLnBrk="1" hangingPunct="1"/>
            <a:r>
              <a:rPr lang="en-US" dirty="0" smtClean="0"/>
              <a:t>Tax forms</a:t>
            </a:r>
          </a:p>
          <a:p>
            <a:pPr eaLnBrk="1" hangingPunct="1"/>
            <a:r>
              <a:rPr lang="en-US" dirty="0" smtClean="0"/>
              <a:t>Route planning</a:t>
            </a:r>
          </a:p>
          <a:p>
            <a:pPr eaLnBrk="1" hangingPunct="1"/>
            <a:r>
              <a:rPr lang="en-US" dirty="0" smtClean="0"/>
              <a:t>Fault diagnosis</a:t>
            </a:r>
          </a:p>
          <a:p>
            <a:pPr eaLnBrk="1" hangingPunct="1"/>
            <a:r>
              <a:rPr lang="en-US" dirty="0" smtClean="0"/>
              <a:t>“Some assembly required”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99592" y="5498145"/>
            <a:ext cx="5400600" cy="923330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Explore the Internet for examples of instructions for common human activities. Evaluate their utility and design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Procedures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sz="quarter" idx="11"/>
          </p:nvPr>
        </p:nvSpPr>
        <p:spPr>
          <a:xfrm>
            <a:off x="685800" y="1387810"/>
            <a:ext cx="7918648" cy="3049302"/>
          </a:xfrm>
          <a:prstGeom prst="rect">
            <a:avLst/>
          </a:prstGeo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A </a:t>
            </a:r>
            <a:r>
              <a:rPr lang="en-US" sz="2000" dirty="0" smtClean="0"/>
              <a:t>subset of instructions – but usually carry more weight – not optional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Examples of procedures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Strength testing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CPR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Emergency medical response on the ISS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Report writing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Making bread?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51520" y="5013176"/>
            <a:ext cx="6336704" cy="1477328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How would you ensure accuracy and reliability in a human strength testing investigation?</a:t>
            </a:r>
          </a:p>
          <a:p>
            <a:pPr algn="ctr"/>
            <a:endParaRPr lang="en-US" i="1" dirty="0" smtClean="0"/>
          </a:p>
          <a:p>
            <a:pPr algn="ctr"/>
            <a:r>
              <a:rPr lang="en-US" i="1" dirty="0" smtClean="0"/>
              <a:t>Would you need to know the correct procedure to apply CPR to a person who had just had a heart attack? 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Memory Aids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dirty="0" smtClean="0"/>
              <a:t>Supplement human memory</a:t>
            </a:r>
          </a:p>
          <a:p>
            <a:pPr eaLnBrk="1" hangingPunct="1"/>
            <a:r>
              <a:rPr lang="en-US" dirty="0" smtClean="0"/>
              <a:t>Operational memory</a:t>
            </a:r>
          </a:p>
          <a:p>
            <a:pPr eaLnBrk="1" hangingPunct="1"/>
            <a:r>
              <a:rPr lang="en-US" dirty="0" smtClean="0"/>
              <a:t>Long term memory</a:t>
            </a:r>
          </a:p>
          <a:p>
            <a:pPr eaLnBrk="1" hangingPunct="1"/>
            <a:r>
              <a:rPr lang="en-US" dirty="0" smtClean="0"/>
              <a:t>May become redundant over time and use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99592" y="5636644"/>
            <a:ext cx="4320480" cy="646331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Discuss and describe some common memory aids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Memory Aid Examples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sz="quarter" idx="11"/>
          </p:nvPr>
        </p:nvSpPr>
        <p:spPr>
          <a:xfrm>
            <a:off x="685800" y="1700808"/>
            <a:ext cx="7543800" cy="4259002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dirty="0" smtClean="0"/>
              <a:t>Telephone book</a:t>
            </a:r>
          </a:p>
          <a:p>
            <a:pPr eaLnBrk="1" hangingPunct="1"/>
            <a:r>
              <a:rPr lang="en-US" dirty="0" smtClean="0"/>
              <a:t>Look up tables</a:t>
            </a:r>
          </a:p>
          <a:p>
            <a:pPr eaLnBrk="1" hangingPunct="1"/>
            <a:r>
              <a:rPr lang="en-US" dirty="0" smtClean="0"/>
              <a:t>Circuit diagrams</a:t>
            </a:r>
          </a:p>
          <a:p>
            <a:pPr eaLnBrk="1" hangingPunct="1"/>
            <a:r>
              <a:rPr lang="en-US" dirty="0" smtClean="0"/>
              <a:t>Checklists</a:t>
            </a:r>
          </a:p>
          <a:p>
            <a:pPr eaLnBrk="1" hangingPunct="1"/>
            <a:r>
              <a:rPr lang="en-US" dirty="0" smtClean="0"/>
              <a:t>Manifest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71600" y="5803523"/>
            <a:ext cx="5400600" cy="646331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Check out Google and Google Images for examples of all these types of facilitator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Essential Characteristics of Memory Aids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Must be available at the right time and place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Criteria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Accuracy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Speed of access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Ease of use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i="1" dirty="0" smtClean="0"/>
              <a:t>Which is the best –yellow </a:t>
            </a:r>
            <a:r>
              <a:rPr lang="en-US" sz="2800" i="1" dirty="0" err="1" smtClean="0"/>
              <a:t>notelets</a:t>
            </a:r>
            <a:r>
              <a:rPr lang="en-US" sz="2800" i="1" dirty="0" smtClean="0"/>
              <a:t>, a pocket calendar, a diary, a secretary or a smart phone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21804" y="5659505"/>
            <a:ext cx="5378388" cy="646331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Describe and evaluate a common memory aid, identify some failure modes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Examples of Labels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sz="quarter" idx="11"/>
          </p:nvPr>
        </p:nvSpPr>
        <p:spPr>
          <a:xfrm>
            <a:off x="685800" y="1387810"/>
            <a:ext cx="7543800" cy="3337334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sz="2400" dirty="0" smtClean="0"/>
              <a:t>Control and display labels</a:t>
            </a:r>
          </a:p>
          <a:p>
            <a:pPr eaLnBrk="1" hangingPunct="1"/>
            <a:r>
              <a:rPr lang="en-US" sz="2400" dirty="0" smtClean="0"/>
              <a:t>Food</a:t>
            </a:r>
          </a:p>
          <a:p>
            <a:pPr eaLnBrk="1" hangingPunct="1"/>
            <a:r>
              <a:rPr lang="en-US" sz="2400" dirty="0" smtClean="0"/>
              <a:t>Clothing</a:t>
            </a:r>
          </a:p>
          <a:p>
            <a:pPr eaLnBrk="1" hangingPunct="1"/>
            <a:r>
              <a:rPr lang="en-US" sz="2400" dirty="0" smtClean="0"/>
              <a:t>Medicine </a:t>
            </a:r>
          </a:p>
          <a:p>
            <a:pPr eaLnBrk="1" hangingPunct="1"/>
            <a:r>
              <a:rPr lang="en-US" sz="2400" dirty="0" smtClean="0"/>
              <a:t>Tools</a:t>
            </a:r>
          </a:p>
          <a:p>
            <a:pPr eaLnBrk="1" hangingPunct="1"/>
            <a:r>
              <a:rPr lang="en-US" sz="2400" dirty="0" smtClean="0"/>
              <a:t>Consumer products</a:t>
            </a:r>
          </a:p>
          <a:p>
            <a:pPr eaLnBrk="1" hangingPunct="1"/>
            <a:r>
              <a:rPr lang="en-US" sz="2400" dirty="0" smtClean="0"/>
              <a:t>Identification of hardware, software or human functions</a:t>
            </a:r>
          </a:p>
          <a:p>
            <a:pPr eaLnBrk="1" hangingPunct="1"/>
            <a:r>
              <a:rPr lang="en-US" sz="2400" dirty="0" smtClean="0"/>
              <a:t>Redundant functional guidance</a:t>
            </a:r>
          </a:p>
          <a:p>
            <a:pPr eaLnBrk="1" hangingPunct="1"/>
            <a:endParaRPr lang="en-US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85800" y="5325015"/>
            <a:ext cx="5542384" cy="1200329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Look around you and describe some labels.</a:t>
            </a:r>
          </a:p>
          <a:p>
            <a:pPr algn="ctr"/>
            <a:endParaRPr lang="en-US" i="1" dirty="0" smtClean="0"/>
          </a:p>
          <a:p>
            <a:pPr algn="ctr"/>
            <a:r>
              <a:rPr lang="en-US" i="1" dirty="0" smtClean="0"/>
              <a:t>Now discuss  and evaluate some  labels on food or medicine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Characteristics of Labels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eaLnBrk="1" hangingPunct="1">
              <a:buClr>
                <a:srgbClr val="890018"/>
              </a:buClr>
            </a:pPr>
            <a:r>
              <a:rPr lang="en-US" dirty="0" smtClean="0"/>
              <a:t>Content</a:t>
            </a:r>
          </a:p>
          <a:p>
            <a:pPr eaLnBrk="1" hangingPunct="1">
              <a:buClr>
                <a:srgbClr val="890018"/>
              </a:buClr>
            </a:pPr>
            <a:r>
              <a:rPr lang="en-US" dirty="0" smtClean="0"/>
              <a:t>Font</a:t>
            </a:r>
          </a:p>
          <a:p>
            <a:pPr eaLnBrk="1" hangingPunct="1">
              <a:buClr>
                <a:srgbClr val="890018"/>
              </a:buClr>
            </a:pPr>
            <a:r>
              <a:rPr lang="en-US" dirty="0" smtClean="0"/>
              <a:t>Color</a:t>
            </a:r>
          </a:p>
          <a:p>
            <a:pPr eaLnBrk="1" hangingPunct="1">
              <a:buClr>
                <a:srgbClr val="890018"/>
              </a:buClr>
            </a:pPr>
            <a:r>
              <a:rPr lang="en-US" dirty="0" smtClean="0"/>
              <a:t>Location</a:t>
            </a:r>
          </a:p>
          <a:p>
            <a:pPr eaLnBrk="1" hangingPunct="1">
              <a:buClr>
                <a:srgbClr val="890018"/>
              </a:buClr>
            </a:pPr>
            <a:r>
              <a:rPr lang="en-US" dirty="0" smtClean="0"/>
              <a:t>Contrast</a:t>
            </a:r>
          </a:p>
          <a:p>
            <a:pPr eaLnBrk="1" hangingPunct="1">
              <a:buClr>
                <a:srgbClr val="890018"/>
              </a:buClr>
            </a:pPr>
            <a:r>
              <a:rPr lang="en-US" dirty="0" smtClean="0"/>
              <a:t>Low light visibility</a:t>
            </a:r>
          </a:p>
          <a:p>
            <a:pPr eaLnBrk="1" hangingPunct="1">
              <a:buClr>
                <a:srgbClr val="890018"/>
              </a:buClr>
            </a:pPr>
            <a:r>
              <a:rPr lang="en-US" dirty="0" smtClean="0"/>
              <a:t>Coding</a:t>
            </a:r>
          </a:p>
        </p:txBody>
      </p:sp>
      <p:sp>
        <p:nvSpPr>
          <p:cNvPr id="24582" name="Text Box 4"/>
          <p:cNvSpPr txBox="1">
            <a:spLocks noChangeArrowheads="1"/>
          </p:cNvSpPr>
          <p:nvPr/>
        </p:nvSpPr>
        <p:spPr bwMode="auto">
          <a:xfrm>
            <a:off x="3653036" y="1124744"/>
            <a:ext cx="1990328" cy="361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Stop</a:t>
            </a:r>
          </a:p>
          <a:p>
            <a:pPr>
              <a:spcBef>
                <a:spcPct val="50000"/>
              </a:spcBef>
            </a:pPr>
            <a:r>
              <a:rPr lang="en-US" dirty="0"/>
              <a:t>			</a:t>
            </a:r>
            <a:r>
              <a:rPr lang="en-US" sz="6000" b="1" dirty="0">
                <a:solidFill>
                  <a:srgbClr val="FF6600"/>
                </a:solidFill>
              </a:rPr>
              <a:t>Go</a:t>
            </a:r>
          </a:p>
          <a:p>
            <a:pPr>
              <a:spcBef>
                <a:spcPct val="50000"/>
              </a:spcBef>
            </a:pPr>
            <a:r>
              <a:rPr lang="en-US" dirty="0">
                <a:latin typeface="Curlz MT" pitchFamily="82" charset="0"/>
              </a:rPr>
              <a:t>Read me</a:t>
            </a:r>
          </a:p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hlink"/>
                </a:solidFill>
              </a:rPr>
              <a:t>Do not dive into the shallow pool</a:t>
            </a:r>
          </a:p>
          <a:p>
            <a:pPr>
              <a:spcBef>
                <a:spcPct val="50000"/>
              </a:spcBef>
            </a:pPr>
            <a:r>
              <a:rPr lang="en-US" dirty="0"/>
              <a:t>		</a:t>
            </a:r>
            <a:endParaRPr lang="en-US" b="1" i="1" u="sng" dirty="0"/>
          </a:p>
        </p:txBody>
      </p:sp>
      <p:sp>
        <p:nvSpPr>
          <p:cNvPr id="24583" name="AutoShape 5"/>
          <p:cNvSpPr>
            <a:spLocks noChangeArrowheads="1"/>
          </p:cNvSpPr>
          <p:nvPr/>
        </p:nvSpPr>
        <p:spPr bwMode="auto">
          <a:xfrm>
            <a:off x="7010400" y="1219200"/>
            <a:ext cx="1509713" cy="638175"/>
          </a:xfrm>
          <a:prstGeom prst="rightArrow">
            <a:avLst>
              <a:gd name="adj1" fmla="val 50000"/>
              <a:gd name="adj2" fmla="val 5024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solidFill>
                  <a:srgbClr val="FFFF66"/>
                </a:solidFill>
              </a:rPr>
              <a:t>Turn Left</a:t>
            </a:r>
          </a:p>
        </p:txBody>
      </p:sp>
      <p:sp>
        <p:nvSpPr>
          <p:cNvPr id="24584" name="Text Box 6"/>
          <p:cNvSpPr txBox="1">
            <a:spLocks noChangeArrowheads="1"/>
          </p:cNvSpPr>
          <p:nvPr/>
        </p:nvSpPr>
        <p:spPr bwMode="auto">
          <a:xfrm>
            <a:off x="7620000" y="3645024"/>
            <a:ext cx="990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/>
              <a:t>Danger</a:t>
            </a:r>
          </a:p>
        </p:txBody>
      </p:sp>
      <p:sp>
        <p:nvSpPr>
          <p:cNvPr id="24585" name="Text Box 7"/>
          <p:cNvSpPr txBox="1">
            <a:spLocks noChangeArrowheads="1"/>
          </p:cNvSpPr>
          <p:nvPr/>
        </p:nvSpPr>
        <p:spPr bwMode="auto">
          <a:xfrm>
            <a:off x="4648200" y="4449762"/>
            <a:ext cx="2971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i="1" dirty="0">
                <a:solidFill>
                  <a:srgbClr val="FF0000"/>
                </a:solidFill>
              </a:rPr>
              <a:t>According to the surgeon general smoking is harmful to your health</a:t>
            </a:r>
          </a:p>
        </p:txBody>
      </p:sp>
      <p:sp>
        <p:nvSpPr>
          <p:cNvPr id="24586" name="Rectangle 8"/>
          <p:cNvSpPr>
            <a:spLocks noChangeArrowheads="1"/>
          </p:cNvSpPr>
          <p:nvPr/>
        </p:nvSpPr>
        <p:spPr bwMode="auto">
          <a:xfrm>
            <a:off x="7772400" y="4449762"/>
            <a:ext cx="457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24587" name="Rectangle 9"/>
          <p:cNvSpPr>
            <a:spLocks noChangeArrowheads="1"/>
          </p:cNvSpPr>
          <p:nvPr/>
        </p:nvSpPr>
        <p:spPr bwMode="auto">
          <a:xfrm>
            <a:off x="8229600" y="4449762"/>
            <a:ext cx="457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55576" y="5980836"/>
            <a:ext cx="4887788" cy="646331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Analyze some examples of labels with regard to these features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Warnings and Reminders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sz="quarter" idx="11"/>
          </p:nvPr>
        </p:nvSpPr>
        <p:spPr>
          <a:xfrm>
            <a:off x="685800" y="1387810"/>
            <a:ext cx="5027984" cy="45720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dirty="0" smtClean="0"/>
              <a:t>Danger, caution, warning, reminder</a:t>
            </a:r>
          </a:p>
          <a:p>
            <a:pPr eaLnBrk="1" hangingPunct="1"/>
            <a:r>
              <a:rPr lang="en-US" dirty="0" smtClean="0"/>
              <a:t>Urgency</a:t>
            </a:r>
          </a:p>
          <a:p>
            <a:pPr eaLnBrk="1" hangingPunct="1"/>
            <a:r>
              <a:rPr lang="en-US" dirty="0" smtClean="0"/>
              <a:t>Specific conditions</a:t>
            </a:r>
          </a:p>
          <a:p>
            <a:pPr eaLnBrk="1" hangingPunct="1"/>
            <a:r>
              <a:rPr lang="en-US" dirty="0" smtClean="0"/>
              <a:t>Implications of failure to heed warning</a:t>
            </a:r>
          </a:p>
          <a:p>
            <a:pPr eaLnBrk="1" hangingPunct="1"/>
            <a:r>
              <a:rPr lang="en-US" dirty="0" smtClean="0"/>
              <a:t>Appropriate actions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28184" y="2060848"/>
            <a:ext cx="2304256" cy="2308324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Look around you and describe some warnings</a:t>
            </a:r>
          </a:p>
          <a:p>
            <a:pPr algn="ctr"/>
            <a:endParaRPr lang="en-US" i="1" dirty="0" smtClean="0"/>
          </a:p>
          <a:p>
            <a:pPr algn="ctr"/>
            <a:r>
              <a:rPr lang="en-US" i="1" dirty="0" smtClean="0"/>
              <a:t>Now discuss  and evaluate the likely effectiveness of the warnings</a:t>
            </a:r>
            <a:endParaRPr lang="en-US" i="1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5803524"/>
            <a:ext cx="5256584" cy="646331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Distinguish between a warning. caution, danger and reminder facilitator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Examples of Warnings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sz="quarter" idx="11"/>
          </p:nvPr>
        </p:nvSpPr>
        <p:spPr>
          <a:xfrm>
            <a:off x="685800" y="1772816"/>
            <a:ext cx="7543800" cy="2329222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dirty="0" smtClean="0"/>
              <a:t>Electrical shock hazard</a:t>
            </a:r>
          </a:p>
          <a:p>
            <a:pPr eaLnBrk="1" hangingPunct="1"/>
            <a:r>
              <a:rPr lang="en-US" dirty="0" smtClean="0"/>
              <a:t>Moving equipment, pinch points</a:t>
            </a:r>
          </a:p>
          <a:p>
            <a:pPr eaLnBrk="1" hangingPunct="1"/>
            <a:r>
              <a:rPr lang="en-US" dirty="0" smtClean="0"/>
              <a:t>Hot / abrasive materials</a:t>
            </a:r>
          </a:p>
          <a:p>
            <a:pPr eaLnBrk="1" hangingPunct="1"/>
            <a:r>
              <a:rPr lang="en-US" dirty="0" smtClean="0"/>
              <a:t>Poisons, Irritants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99592" y="5517232"/>
            <a:ext cx="4968552" cy="923330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Search the Internet for examples of these warnings, describe their functions and design features.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Failure to Warn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sz="2400" dirty="0" smtClean="0"/>
              <a:t>Seat belts and seat recline</a:t>
            </a:r>
          </a:p>
          <a:p>
            <a:pPr eaLnBrk="1" hangingPunct="1"/>
            <a:r>
              <a:rPr lang="en-US" sz="2400" dirty="0" smtClean="0"/>
              <a:t>Tire replacement</a:t>
            </a:r>
          </a:p>
          <a:p>
            <a:pPr eaLnBrk="1" hangingPunct="1"/>
            <a:r>
              <a:rPr lang="en-US" sz="2400" dirty="0" smtClean="0"/>
              <a:t>Powered garden equipment and safety glasses</a:t>
            </a:r>
          </a:p>
          <a:p>
            <a:pPr eaLnBrk="1" hangingPunct="1"/>
            <a:r>
              <a:rPr lang="en-US" sz="2400" dirty="0" smtClean="0"/>
              <a:t>ATV usage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i="1" dirty="0" smtClean="0"/>
              <a:t>Clear and obvious? To whom? The average Joe? Or grandma who doesn’t speak English?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99592" y="4941168"/>
            <a:ext cx="5614392" cy="1477328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Discuss the issue of blame in  failure to warn situation – is it the user’s fault or the product designers fault.</a:t>
            </a:r>
          </a:p>
          <a:p>
            <a:pPr algn="ctr"/>
            <a:endParaRPr lang="en-US" i="1" dirty="0" smtClean="0"/>
          </a:p>
          <a:p>
            <a:pPr algn="ctr"/>
            <a:r>
              <a:rPr lang="en-US" i="1" dirty="0" smtClean="0"/>
              <a:t>Read the handout on Failure to warn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Facilitators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sz="quarter" idx="11"/>
          </p:nvPr>
        </p:nvSpPr>
        <p:spPr>
          <a:xfrm>
            <a:off x="827584" y="1521296"/>
            <a:ext cx="4030216" cy="45720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dirty="0" smtClean="0"/>
              <a:t>Instructions</a:t>
            </a:r>
          </a:p>
          <a:p>
            <a:pPr eaLnBrk="1" hangingPunct="1"/>
            <a:r>
              <a:rPr lang="en-US" dirty="0" smtClean="0"/>
              <a:t>Procedures</a:t>
            </a:r>
          </a:p>
          <a:p>
            <a:pPr eaLnBrk="1" hangingPunct="1"/>
            <a:r>
              <a:rPr lang="en-US" dirty="0" smtClean="0"/>
              <a:t>Warnings</a:t>
            </a:r>
          </a:p>
          <a:p>
            <a:pPr eaLnBrk="1" hangingPunct="1"/>
            <a:r>
              <a:rPr lang="en-US" dirty="0" smtClean="0"/>
              <a:t>Labels</a:t>
            </a:r>
          </a:p>
          <a:p>
            <a:pPr eaLnBrk="1" hangingPunct="1"/>
            <a:r>
              <a:rPr lang="en-US" dirty="0" smtClean="0"/>
              <a:t>Annunciators</a:t>
            </a:r>
          </a:p>
          <a:p>
            <a:pPr eaLnBrk="1" hangingPunct="1"/>
            <a:r>
              <a:rPr lang="en-US" dirty="0" smtClean="0"/>
              <a:t>Memory Aids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7584" y="5523111"/>
            <a:ext cx="4392488" cy="923330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Check out Google and Google Images for examples of all these types of facilitator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Examples of Reminders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smtClean="0"/>
              <a:t>Seat belt, turn signal, lights, keys</a:t>
            </a:r>
          </a:p>
          <a:p>
            <a:pPr eaLnBrk="1" hangingPunct="1"/>
            <a:r>
              <a:rPr lang="en-US" smtClean="0"/>
              <a:t>High beam status</a:t>
            </a:r>
          </a:p>
          <a:p>
            <a:pPr eaLnBrk="1" hangingPunct="1"/>
            <a:r>
              <a:rPr lang="en-US" smtClean="0"/>
              <a:t>Ear, eye protection</a:t>
            </a:r>
          </a:p>
          <a:p>
            <a:pPr eaLnBrk="1" hangingPunct="1"/>
            <a:r>
              <a:rPr lang="en-US" smtClean="0"/>
              <a:t>Notelets</a:t>
            </a:r>
          </a:p>
          <a:p>
            <a:pPr eaLnBrk="1" hangingPunct="1"/>
            <a:r>
              <a:rPr lang="en-US" smtClean="0"/>
              <a:t>“Don’t forget to ............................”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71600" y="5253007"/>
            <a:ext cx="4752528" cy="1200329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Reminders are generally less important than warnings but sometimes they can be life savers – discuss and describe some examples of reminders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Examples of Annunciators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sz="2800" dirty="0" smtClean="0"/>
              <a:t>Bells and whistles</a:t>
            </a:r>
          </a:p>
          <a:p>
            <a:pPr eaLnBrk="1" hangingPunct="1"/>
            <a:r>
              <a:rPr lang="en-US" sz="2800" dirty="0" smtClean="0"/>
              <a:t>Buzzers and chimes</a:t>
            </a:r>
          </a:p>
          <a:p>
            <a:pPr eaLnBrk="1" hangingPunct="1"/>
            <a:r>
              <a:rPr lang="en-US" sz="2800" dirty="0" smtClean="0"/>
              <a:t>Talking cars</a:t>
            </a:r>
          </a:p>
          <a:p>
            <a:pPr eaLnBrk="1" hangingPunct="1"/>
            <a:r>
              <a:rPr lang="en-US" sz="2800" dirty="0" smtClean="0"/>
              <a:t>Flashing lights</a:t>
            </a:r>
          </a:p>
          <a:p>
            <a:pPr eaLnBrk="1" hangingPunct="1"/>
            <a:r>
              <a:rPr lang="en-US" sz="2800" dirty="0" err="1" smtClean="0"/>
              <a:t>Andon</a:t>
            </a:r>
            <a:r>
              <a:rPr lang="en-US" sz="2800" dirty="0" smtClean="0"/>
              <a:t> tunes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27584" y="5734997"/>
            <a:ext cx="4680520" cy="646331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Annunciators may be visual, auditory or tactile. Give some examples of </a:t>
            </a:r>
            <a:r>
              <a:rPr lang="en-US" i="1" dirty="0" err="1" smtClean="0"/>
              <a:t>annunciators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Annunciator Design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sz="quarter" idx="11"/>
          </p:nvPr>
        </p:nvSpPr>
        <p:spPr>
          <a:xfrm>
            <a:off x="685800" y="1449288"/>
            <a:ext cx="7543800" cy="45720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sz="2400" dirty="0" smtClean="0"/>
              <a:t>Must command attention</a:t>
            </a:r>
          </a:p>
          <a:p>
            <a:pPr eaLnBrk="1" hangingPunct="1"/>
            <a:r>
              <a:rPr lang="en-US" sz="2400" dirty="0" smtClean="0"/>
              <a:t>Should communicate level of urgency</a:t>
            </a:r>
          </a:p>
          <a:p>
            <a:pPr eaLnBrk="1" hangingPunct="1"/>
            <a:r>
              <a:rPr lang="en-US" sz="2400" dirty="0" smtClean="0"/>
              <a:t>Must comprehend context / environment</a:t>
            </a:r>
          </a:p>
          <a:p>
            <a:pPr lvl="1" eaLnBrk="1" hangingPunct="1"/>
            <a:r>
              <a:rPr lang="en-US" sz="2400" dirty="0" smtClean="0"/>
              <a:t>Noise on station</a:t>
            </a:r>
          </a:p>
          <a:p>
            <a:pPr eaLnBrk="1" hangingPunct="1"/>
            <a:r>
              <a:rPr lang="en-US" sz="2400" dirty="0" smtClean="0"/>
              <a:t>Must comprehend primary task workload</a:t>
            </a:r>
          </a:p>
          <a:p>
            <a:pPr eaLnBrk="1" hangingPunct="1"/>
            <a:r>
              <a:rPr lang="en-US" sz="2400" dirty="0" smtClean="0"/>
              <a:t>Must avoid startle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i="1" dirty="0" smtClean="0"/>
              <a:t>Visual, Auditory Tactile?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71600" y="5745450"/>
            <a:ext cx="5328592" cy="70788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/>
              <a:t>Discuss and give examples of these requirements</a:t>
            </a: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15144"/>
            <a:ext cx="8134672" cy="6096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/>
              <a:t>Annunciators As Part of System Display Sequence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39552" y="1700808"/>
            <a:ext cx="5904656" cy="3168352"/>
          </a:xfrm>
          <a:prstGeom prst="rect">
            <a:avLst/>
          </a:prstGeo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z="2800" dirty="0" smtClean="0"/>
              <a:t>Attention to information source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800" dirty="0" smtClean="0"/>
              <a:t>System status / trend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800" dirty="0" smtClean="0"/>
              <a:t>Importance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800" dirty="0" smtClean="0"/>
              <a:t>Implication of failure to act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z="2800" dirty="0" smtClean="0"/>
              <a:t>Response options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71600" y="5517232"/>
            <a:ext cx="5112568" cy="923330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Describe these features with an example of an annunciator.</a:t>
            </a:r>
          </a:p>
          <a:p>
            <a:pPr algn="ctr"/>
            <a:r>
              <a:rPr lang="en-US" i="1" dirty="0" smtClean="0"/>
              <a:t>Discuss some possible failure modes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Facilitators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dirty="0" smtClean="0"/>
              <a:t>An essential part of system design</a:t>
            </a:r>
          </a:p>
          <a:p>
            <a:pPr eaLnBrk="1" hangingPunct="1"/>
            <a:r>
              <a:rPr lang="en-US" dirty="0" smtClean="0"/>
              <a:t>Major functional and legal implications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b="1" dirty="0" smtClean="0"/>
              <a:t>Deserve the same design attention and evaluation as other system elements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71600" y="5807005"/>
            <a:ext cx="4896544" cy="646331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Develop an annunciator for preventing drivers / pilots going to sleep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75928"/>
          </a:xfrm>
        </p:spPr>
        <p:txBody>
          <a:bodyPr/>
          <a:lstStyle/>
          <a:p>
            <a:pPr eaLnBrk="1" hangingPunct="1"/>
            <a:r>
              <a:rPr lang="en-US" sz="3200" dirty="0" smtClean="0">
                <a:solidFill>
                  <a:srgbClr val="890018"/>
                </a:solidFill>
              </a:rPr>
              <a:t>Facilitators Homework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710808" y="1262533"/>
            <a:ext cx="3325688" cy="439871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1800" i="1" dirty="0" smtClean="0"/>
              <a:t>Make a photographic collection of 20 facilitators</a:t>
            </a:r>
          </a:p>
          <a:p>
            <a:pPr eaLnBrk="1" hangingPunct="1">
              <a:defRPr/>
            </a:pPr>
            <a:r>
              <a:rPr lang="en-US" sz="1800" i="1" dirty="0" smtClean="0"/>
              <a:t>Describe the features of each facilitator with reference to the list on the left</a:t>
            </a:r>
          </a:p>
          <a:p>
            <a:pPr eaLnBrk="1" hangingPunct="1">
              <a:defRPr/>
            </a:pPr>
            <a:r>
              <a:rPr lang="en-US" sz="1800" i="1" dirty="0" smtClean="0"/>
              <a:t>Describe each facilitator by reference to the 6 Us</a:t>
            </a:r>
          </a:p>
          <a:p>
            <a:pPr eaLnBrk="1" hangingPunct="1">
              <a:defRPr/>
            </a:pPr>
            <a:r>
              <a:rPr lang="en-US" sz="1800" i="1" dirty="0" smtClean="0"/>
              <a:t>Carry out an experiment with at least 20 subjects with different backgrounds regarding their understanding of the facilitators</a:t>
            </a:r>
          </a:p>
          <a:p>
            <a:pPr eaLnBrk="1" hangingPunct="1">
              <a:defRPr/>
            </a:pPr>
            <a:r>
              <a:rPr lang="en-US" sz="1800" i="1" dirty="0" smtClean="0"/>
              <a:t>Develop a TWO page report describing your findings</a:t>
            </a:r>
          </a:p>
          <a:p>
            <a:pPr eaLnBrk="1" hangingPunct="1">
              <a:defRPr/>
            </a:pPr>
            <a:endParaRPr lang="en-US" sz="18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107504" y="1262533"/>
            <a:ext cx="5531296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1" hangingPunct="1">
              <a:buClr>
                <a:srgbClr val="890018"/>
              </a:buClr>
              <a:buFont typeface="Arial" pitchFamily="34" charset="0"/>
              <a:buChar char="•"/>
            </a:pPr>
            <a:r>
              <a:rPr lang="en-US" sz="1600" dirty="0" smtClean="0"/>
              <a:t>Facilitators are generally temporary devices that assist the user until he or she becomes familiar with the system displays and controls.</a:t>
            </a:r>
          </a:p>
          <a:p>
            <a:pPr marL="342900" indent="-342900" eaLnBrk="1" hangingPunct="1">
              <a:buClr>
                <a:srgbClr val="890018"/>
              </a:buClr>
              <a:buFont typeface="Arial" pitchFamily="34" charset="0"/>
              <a:buChar char="•"/>
            </a:pPr>
            <a:r>
              <a:rPr lang="en-US" sz="1600" dirty="0" smtClean="0"/>
              <a:t>Examples include: labels, icons, warnings, instructions, procedures</a:t>
            </a:r>
          </a:p>
          <a:p>
            <a:pPr marL="342900" indent="-342900" eaLnBrk="1" hangingPunct="1">
              <a:buClr>
                <a:srgbClr val="890018"/>
              </a:buClr>
              <a:buFont typeface="Arial" pitchFamily="34" charset="0"/>
              <a:buChar char="•"/>
            </a:pPr>
            <a:r>
              <a:rPr lang="en-US" sz="1600" dirty="0" smtClean="0"/>
              <a:t>Important features of facilitator design include</a:t>
            </a:r>
          </a:p>
          <a:p>
            <a:pPr marL="800100" lvl="1" indent="-342900" eaLnBrk="1" hangingPunct="1">
              <a:buClr>
                <a:srgbClr val="890018"/>
              </a:buClr>
              <a:buFont typeface="Arial" pitchFamily="34" charset="0"/>
              <a:buChar char="•"/>
            </a:pPr>
            <a:r>
              <a:rPr lang="en-US" sz="1400" dirty="0" smtClean="0"/>
              <a:t>Sensing – Is the facilitator designed to be seen, heard or felt clearly?</a:t>
            </a:r>
          </a:p>
          <a:p>
            <a:pPr marL="800100" lvl="1" indent="-342900" eaLnBrk="1" hangingPunct="1">
              <a:buClr>
                <a:srgbClr val="890018"/>
              </a:buClr>
              <a:buFont typeface="Arial" pitchFamily="34" charset="0"/>
              <a:buChar char="•"/>
            </a:pPr>
            <a:r>
              <a:rPr lang="en-US" sz="1400" dirty="0" smtClean="0"/>
              <a:t>Attention – Does the facilitator attract attention in the context of distraction by other tasks / activities / noise?</a:t>
            </a:r>
          </a:p>
          <a:p>
            <a:pPr marL="800100" lvl="1" indent="-342900" eaLnBrk="1" hangingPunct="1">
              <a:buClr>
                <a:srgbClr val="890018"/>
              </a:buClr>
              <a:buFont typeface="Arial" pitchFamily="34" charset="0"/>
              <a:buChar char="•"/>
            </a:pPr>
            <a:r>
              <a:rPr lang="en-US" sz="1400" dirty="0" smtClean="0"/>
              <a:t>Perception – Do the intended users understand the meaning of the facilitator?</a:t>
            </a:r>
          </a:p>
          <a:p>
            <a:pPr marL="1257300" lvl="2" indent="-342900" eaLnBrk="1" hangingPunct="1">
              <a:buClr>
                <a:srgbClr val="890018"/>
              </a:buClr>
              <a:buFont typeface="Arial" pitchFamily="34" charset="0"/>
              <a:buChar char="•"/>
            </a:pPr>
            <a:r>
              <a:rPr lang="en-US" sz="1400" dirty="0" smtClean="0"/>
              <a:t>Is the facilitator part of a small or large  set of facilitators that may be used in  similar situations?</a:t>
            </a:r>
          </a:p>
          <a:p>
            <a:pPr marL="800100" lvl="1" indent="-342900" eaLnBrk="1" hangingPunct="1">
              <a:buClr>
                <a:srgbClr val="890018"/>
              </a:buClr>
              <a:buFont typeface="Arial" pitchFamily="34" charset="0"/>
              <a:buChar char="•"/>
            </a:pPr>
            <a:r>
              <a:rPr lang="en-US" sz="1400" dirty="0" smtClean="0"/>
              <a:t>Memory – Is the facilitator designed to be remembered over the short or long term</a:t>
            </a:r>
          </a:p>
          <a:p>
            <a:pPr marL="800100" lvl="1" indent="-342900" eaLnBrk="1" hangingPunct="1">
              <a:buClr>
                <a:srgbClr val="890018"/>
              </a:buClr>
              <a:buFont typeface="Arial" pitchFamily="34" charset="0"/>
              <a:buChar char="•"/>
            </a:pPr>
            <a:r>
              <a:rPr lang="en-US" sz="1400" dirty="0" smtClean="0"/>
              <a:t>Decisions – Does the facilitator indicate the importance and possible outcomes of responding to the facilitator? </a:t>
            </a:r>
          </a:p>
          <a:p>
            <a:pPr marL="800100" lvl="1" indent="-342900" eaLnBrk="1" hangingPunct="1">
              <a:buClr>
                <a:srgbClr val="890018"/>
              </a:buClr>
              <a:buFont typeface="Arial" pitchFamily="34" charset="0"/>
              <a:buChar char="•"/>
            </a:pPr>
            <a:r>
              <a:rPr lang="en-US" sz="1400" dirty="0" smtClean="0"/>
              <a:t>Response selection – Does the facilitator indicate clearly the action that should be taken?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0552"/>
            <a:ext cx="91440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88640"/>
            <a:ext cx="7772400" cy="5319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>
                <a:solidFill>
                  <a:srgbClr val="890018"/>
                </a:solidFill>
              </a:rPr>
              <a:t>System Demands and Human Performance</a:t>
            </a:r>
          </a:p>
        </p:txBody>
      </p:sp>
      <p:sp>
        <p:nvSpPr>
          <p:cNvPr id="9222" name="Line 3"/>
          <p:cNvSpPr>
            <a:spLocks noChangeShapeType="1"/>
          </p:cNvSpPr>
          <p:nvPr/>
        </p:nvSpPr>
        <p:spPr bwMode="auto">
          <a:xfrm>
            <a:off x="838200" y="5562600"/>
            <a:ext cx="762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Line 4"/>
          <p:cNvSpPr>
            <a:spLocks noChangeShapeType="1"/>
          </p:cNvSpPr>
          <p:nvPr/>
        </p:nvSpPr>
        <p:spPr bwMode="auto">
          <a:xfrm>
            <a:off x="1524000" y="30480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Line 5"/>
          <p:cNvSpPr>
            <a:spLocks noChangeShapeType="1"/>
          </p:cNvSpPr>
          <p:nvPr/>
        </p:nvSpPr>
        <p:spPr bwMode="auto">
          <a:xfrm>
            <a:off x="8077200" y="30480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Freeform 7"/>
          <p:cNvSpPr>
            <a:spLocks/>
          </p:cNvSpPr>
          <p:nvPr/>
        </p:nvSpPr>
        <p:spPr bwMode="auto">
          <a:xfrm>
            <a:off x="1524000" y="2608263"/>
            <a:ext cx="6632575" cy="1762125"/>
          </a:xfrm>
          <a:custGeom>
            <a:avLst/>
            <a:gdLst>
              <a:gd name="T0" fmla="*/ 0 w 4178"/>
              <a:gd name="T1" fmla="*/ 1762125 h 1110"/>
              <a:gd name="T2" fmla="*/ 260350 w 4178"/>
              <a:gd name="T3" fmla="*/ 1681163 h 1110"/>
              <a:gd name="T4" fmla="*/ 320675 w 4178"/>
              <a:gd name="T5" fmla="*/ 1641475 h 1110"/>
              <a:gd name="T6" fmla="*/ 381000 w 4178"/>
              <a:gd name="T7" fmla="*/ 1622425 h 1110"/>
              <a:gd name="T8" fmla="*/ 481012 w 4178"/>
              <a:gd name="T9" fmla="*/ 1562100 h 1110"/>
              <a:gd name="T10" fmla="*/ 561975 w 4178"/>
              <a:gd name="T11" fmla="*/ 1481137 h 1110"/>
              <a:gd name="T12" fmla="*/ 762000 w 4178"/>
              <a:gd name="T13" fmla="*/ 1320800 h 1110"/>
              <a:gd name="T14" fmla="*/ 801687 w 4178"/>
              <a:gd name="T15" fmla="*/ 1260475 h 1110"/>
              <a:gd name="T16" fmla="*/ 862012 w 4178"/>
              <a:gd name="T17" fmla="*/ 1220787 h 1110"/>
              <a:gd name="T18" fmla="*/ 882650 w 4178"/>
              <a:gd name="T19" fmla="*/ 1160462 h 1110"/>
              <a:gd name="T20" fmla="*/ 962025 w 4178"/>
              <a:gd name="T21" fmla="*/ 1039812 h 1110"/>
              <a:gd name="T22" fmla="*/ 1001712 w 4178"/>
              <a:gd name="T23" fmla="*/ 981075 h 1110"/>
              <a:gd name="T24" fmla="*/ 1042987 w 4178"/>
              <a:gd name="T25" fmla="*/ 920750 h 1110"/>
              <a:gd name="T26" fmla="*/ 1323975 w 4178"/>
              <a:gd name="T27" fmla="*/ 439738 h 1110"/>
              <a:gd name="T28" fmla="*/ 1484312 w 4178"/>
              <a:gd name="T29" fmla="*/ 298450 h 1110"/>
              <a:gd name="T30" fmla="*/ 1603375 w 4178"/>
              <a:gd name="T31" fmla="*/ 258762 h 1110"/>
              <a:gd name="T32" fmla="*/ 1844675 w 4178"/>
              <a:gd name="T33" fmla="*/ 279400 h 1110"/>
              <a:gd name="T34" fmla="*/ 1884362 w 4178"/>
              <a:gd name="T35" fmla="*/ 338137 h 1110"/>
              <a:gd name="T36" fmla="*/ 2005012 w 4178"/>
              <a:gd name="T37" fmla="*/ 479425 h 1110"/>
              <a:gd name="T38" fmla="*/ 2044700 w 4178"/>
              <a:gd name="T39" fmla="*/ 558800 h 1110"/>
              <a:gd name="T40" fmla="*/ 2165350 w 4178"/>
              <a:gd name="T41" fmla="*/ 639762 h 1110"/>
              <a:gd name="T42" fmla="*/ 2406650 w 4178"/>
              <a:gd name="T43" fmla="*/ 600075 h 1110"/>
              <a:gd name="T44" fmla="*/ 2646362 w 4178"/>
              <a:gd name="T45" fmla="*/ 398462 h 1110"/>
              <a:gd name="T46" fmla="*/ 2846387 w 4178"/>
              <a:gd name="T47" fmla="*/ 177800 h 1110"/>
              <a:gd name="T48" fmla="*/ 3027362 w 4178"/>
              <a:gd name="T49" fmla="*/ 177800 h 1110"/>
              <a:gd name="T50" fmla="*/ 3208337 w 4178"/>
              <a:gd name="T51" fmla="*/ 379412 h 1110"/>
              <a:gd name="T52" fmla="*/ 3287713 w 4178"/>
              <a:gd name="T53" fmla="*/ 519112 h 1110"/>
              <a:gd name="T54" fmla="*/ 3308350 w 4178"/>
              <a:gd name="T55" fmla="*/ 600075 h 1110"/>
              <a:gd name="T56" fmla="*/ 3548062 w 4178"/>
              <a:gd name="T57" fmla="*/ 839788 h 1110"/>
              <a:gd name="T58" fmla="*/ 3870325 w 4178"/>
              <a:gd name="T59" fmla="*/ 800100 h 1110"/>
              <a:gd name="T60" fmla="*/ 3989387 w 4178"/>
              <a:gd name="T61" fmla="*/ 619125 h 1110"/>
              <a:gd name="T62" fmla="*/ 4149725 w 4178"/>
              <a:gd name="T63" fmla="*/ 458787 h 1110"/>
              <a:gd name="T64" fmla="*/ 4351337 w 4178"/>
              <a:gd name="T65" fmla="*/ 398462 h 1110"/>
              <a:gd name="T66" fmla="*/ 4611687 w 4178"/>
              <a:gd name="T67" fmla="*/ 739775 h 1110"/>
              <a:gd name="T68" fmla="*/ 4732337 w 4178"/>
              <a:gd name="T69" fmla="*/ 981075 h 1110"/>
              <a:gd name="T70" fmla="*/ 5153024 w 4178"/>
              <a:gd name="T71" fmla="*/ 1241425 h 1110"/>
              <a:gd name="T72" fmla="*/ 5313362 w 4178"/>
              <a:gd name="T73" fmla="*/ 1220787 h 1110"/>
              <a:gd name="T74" fmla="*/ 5453062 w 4178"/>
              <a:gd name="T75" fmla="*/ 1020762 h 1110"/>
              <a:gd name="T76" fmla="*/ 5554661 w 4178"/>
              <a:gd name="T77" fmla="*/ 800100 h 1110"/>
              <a:gd name="T78" fmla="*/ 5594349 w 4178"/>
              <a:gd name="T79" fmla="*/ 679450 h 1110"/>
              <a:gd name="T80" fmla="*/ 5634036 w 4178"/>
              <a:gd name="T81" fmla="*/ 519112 h 1110"/>
              <a:gd name="T82" fmla="*/ 5673724 w 4178"/>
              <a:gd name="T83" fmla="*/ 458787 h 1110"/>
              <a:gd name="T84" fmla="*/ 5773736 w 4178"/>
              <a:gd name="T85" fmla="*/ 319087 h 1110"/>
              <a:gd name="T86" fmla="*/ 6115049 w 4178"/>
              <a:gd name="T87" fmla="*/ 379412 h 1110"/>
              <a:gd name="T88" fmla="*/ 6175374 w 4178"/>
              <a:gd name="T89" fmla="*/ 338137 h 1110"/>
              <a:gd name="T90" fmla="*/ 6235699 w 4178"/>
              <a:gd name="T91" fmla="*/ 319087 h 1110"/>
              <a:gd name="T92" fmla="*/ 6396036 w 4178"/>
              <a:gd name="T93" fmla="*/ 177800 h 1110"/>
              <a:gd name="T94" fmla="*/ 6577013 w 4178"/>
              <a:gd name="T95" fmla="*/ 77787 h 1110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4178"/>
              <a:gd name="T145" fmla="*/ 0 h 1110"/>
              <a:gd name="T146" fmla="*/ 4178 w 4178"/>
              <a:gd name="T147" fmla="*/ 1110 h 1110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4178" h="1110">
                <a:moveTo>
                  <a:pt x="0" y="1110"/>
                </a:moveTo>
                <a:cubicBezTo>
                  <a:pt x="56" y="1096"/>
                  <a:pt x="110" y="1078"/>
                  <a:pt x="164" y="1059"/>
                </a:cubicBezTo>
                <a:cubicBezTo>
                  <a:pt x="178" y="1054"/>
                  <a:pt x="188" y="1041"/>
                  <a:pt x="202" y="1034"/>
                </a:cubicBezTo>
                <a:cubicBezTo>
                  <a:pt x="214" y="1028"/>
                  <a:pt x="227" y="1026"/>
                  <a:pt x="240" y="1022"/>
                </a:cubicBezTo>
                <a:cubicBezTo>
                  <a:pt x="327" y="931"/>
                  <a:pt x="195" y="1060"/>
                  <a:pt x="303" y="984"/>
                </a:cubicBezTo>
                <a:cubicBezTo>
                  <a:pt x="323" y="970"/>
                  <a:pt x="334" y="946"/>
                  <a:pt x="354" y="933"/>
                </a:cubicBezTo>
                <a:cubicBezTo>
                  <a:pt x="400" y="902"/>
                  <a:pt x="434" y="862"/>
                  <a:pt x="480" y="832"/>
                </a:cubicBezTo>
                <a:cubicBezTo>
                  <a:pt x="488" y="819"/>
                  <a:pt x="494" y="805"/>
                  <a:pt x="505" y="794"/>
                </a:cubicBezTo>
                <a:cubicBezTo>
                  <a:pt x="516" y="783"/>
                  <a:pt x="533" y="781"/>
                  <a:pt x="543" y="769"/>
                </a:cubicBezTo>
                <a:cubicBezTo>
                  <a:pt x="551" y="759"/>
                  <a:pt x="550" y="743"/>
                  <a:pt x="556" y="731"/>
                </a:cubicBezTo>
                <a:cubicBezTo>
                  <a:pt x="571" y="704"/>
                  <a:pt x="589" y="680"/>
                  <a:pt x="606" y="655"/>
                </a:cubicBezTo>
                <a:cubicBezTo>
                  <a:pt x="614" y="643"/>
                  <a:pt x="623" y="630"/>
                  <a:pt x="631" y="618"/>
                </a:cubicBezTo>
                <a:cubicBezTo>
                  <a:pt x="640" y="605"/>
                  <a:pt x="657" y="580"/>
                  <a:pt x="657" y="580"/>
                </a:cubicBezTo>
                <a:cubicBezTo>
                  <a:pt x="691" y="472"/>
                  <a:pt x="769" y="370"/>
                  <a:pt x="834" y="277"/>
                </a:cubicBezTo>
                <a:cubicBezTo>
                  <a:pt x="850" y="255"/>
                  <a:pt x="901" y="203"/>
                  <a:pt x="935" y="188"/>
                </a:cubicBezTo>
                <a:cubicBezTo>
                  <a:pt x="959" y="177"/>
                  <a:pt x="1010" y="163"/>
                  <a:pt x="1010" y="163"/>
                </a:cubicBezTo>
                <a:cubicBezTo>
                  <a:pt x="1061" y="167"/>
                  <a:pt x="1113" y="162"/>
                  <a:pt x="1162" y="176"/>
                </a:cubicBezTo>
                <a:cubicBezTo>
                  <a:pt x="1176" y="180"/>
                  <a:pt x="1177" y="202"/>
                  <a:pt x="1187" y="213"/>
                </a:cubicBezTo>
                <a:cubicBezTo>
                  <a:pt x="1241" y="275"/>
                  <a:pt x="1230" y="244"/>
                  <a:pt x="1263" y="302"/>
                </a:cubicBezTo>
                <a:cubicBezTo>
                  <a:pt x="1272" y="318"/>
                  <a:pt x="1275" y="339"/>
                  <a:pt x="1288" y="352"/>
                </a:cubicBezTo>
                <a:cubicBezTo>
                  <a:pt x="1310" y="374"/>
                  <a:pt x="1364" y="403"/>
                  <a:pt x="1364" y="403"/>
                </a:cubicBezTo>
                <a:cubicBezTo>
                  <a:pt x="1376" y="401"/>
                  <a:pt x="1486" y="391"/>
                  <a:pt x="1516" y="378"/>
                </a:cubicBezTo>
                <a:cubicBezTo>
                  <a:pt x="1575" y="352"/>
                  <a:pt x="1613" y="288"/>
                  <a:pt x="1667" y="251"/>
                </a:cubicBezTo>
                <a:cubicBezTo>
                  <a:pt x="1709" y="188"/>
                  <a:pt x="1714" y="140"/>
                  <a:pt x="1793" y="112"/>
                </a:cubicBezTo>
                <a:cubicBezTo>
                  <a:pt x="1837" y="70"/>
                  <a:pt x="1847" y="98"/>
                  <a:pt x="1907" y="112"/>
                </a:cubicBezTo>
                <a:cubicBezTo>
                  <a:pt x="1939" y="160"/>
                  <a:pt x="1990" y="192"/>
                  <a:pt x="2021" y="239"/>
                </a:cubicBezTo>
                <a:cubicBezTo>
                  <a:pt x="2041" y="270"/>
                  <a:pt x="2058" y="291"/>
                  <a:pt x="2071" y="327"/>
                </a:cubicBezTo>
                <a:cubicBezTo>
                  <a:pt x="2077" y="343"/>
                  <a:pt x="2077" y="362"/>
                  <a:pt x="2084" y="378"/>
                </a:cubicBezTo>
                <a:cubicBezTo>
                  <a:pt x="2110" y="439"/>
                  <a:pt x="2180" y="492"/>
                  <a:pt x="2235" y="529"/>
                </a:cubicBezTo>
                <a:cubicBezTo>
                  <a:pt x="2303" y="521"/>
                  <a:pt x="2375" y="529"/>
                  <a:pt x="2438" y="504"/>
                </a:cubicBezTo>
                <a:cubicBezTo>
                  <a:pt x="2461" y="495"/>
                  <a:pt x="2489" y="414"/>
                  <a:pt x="2513" y="390"/>
                </a:cubicBezTo>
                <a:cubicBezTo>
                  <a:pt x="2590" y="315"/>
                  <a:pt x="2556" y="348"/>
                  <a:pt x="2614" y="289"/>
                </a:cubicBezTo>
                <a:cubicBezTo>
                  <a:pt x="2645" y="257"/>
                  <a:pt x="2699" y="265"/>
                  <a:pt x="2741" y="251"/>
                </a:cubicBezTo>
                <a:cubicBezTo>
                  <a:pt x="2818" y="304"/>
                  <a:pt x="2875" y="375"/>
                  <a:pt x="2905" y="466"/>
                </a:cubicBezTo>
                <a:cubicBezTo>
                  <a:pt x="2925" y="526"/>
                  <a:pt x="2936" y="573"/>
                  <a:pt x="2981" y="618"/>
                </a:cubicBezTo>
                <a:cubicBezTo>
                  <a:pt x="3022" y="743"/>
                  <a:pt x="3129" y="752"/>
                  <a:pt x="3246" y="782"/>
                </a:cubicBezTo>
                <a:cubicBezTo>
                  <a:pt x="3280" y="778"/>
                  <a:pt x="3315" y="781"/>
                  <a:pt x="3347" y="769"/>
                </a:cubicBezTo>
                <a:cubicBezTo>
                  <a:pt x="3389" y="753"/>
                  <a:pt x="3412" y="678"/>
                  <a:pt x="3435" y="643"/>
                </a:cubicBezTo>
                <a:cubicBezTo>
                  <a:pt x="3449" y="589"/>
                  <a:pt x="3468" y="550"/>
                  <a:pt x="3499" y="504"/>
                </a:cubicBezTo>
                <a:cubicBezTo>
                  <a:pt x="3507" y="479"/>
                  <a:pt x="3518" y="454"/>
                  <a:pt x="3524" y="428"/>
                </a:cubicBezTo>
                <a:cubicBezTo>
                  <a:pt x="3532" y="394"/>
                  <a:pt x="3530" y="356"/>
                  <a:pt x="3549" y="327"/>
                </a:cubicBezTo>
                <a:cubicBezTo>
                  <a:pt x="3557" y="314"/>
                  <a:pt x="3568" y="303"/>
                  <a:pt x="3574" y="289"/>
                </a:cubicBezTo>
                <a:cubicBezTo>
                  <a:pt x="3615" y="197"/>
                  <a:pt x="3569" y="223"/>
                  <a:pt x="3637" y="201"/>
                </a:cubicBezTo>
                <a:cubicBezTo>
                  <a:pt x="3773" y="268"/>
                  <a:pt x="3701" y="255"/>
                  <a:pt x="3852" y="239"/>
                </a:cubicBezTo>
                <a:cubicBezTo>
                  <a:pt x="3865" y="230"/>
                  <a:pt x="3876" y="220"/>
                  <a:pt x="3890" y="213"/>
                </a:cubicBezTo>
                <a:cubicBezTo>
                  <a:pt x="3902" y="207"/>
                  <a:pt x="3917" y="208"/>
                  <a:pt x="3928" y="201"/>
                </a:cubicBezTo>
                <a:cubicBezTo>
                  <a:pt x="3964" y="177"/>
                  <a:pt x="3995" y="138"/>
                  <a:pt x="4029" y="112"/>
                </a:cubicBezTo>
                <a:cubicBezTo>
                  <a:pt x="4178" y="0"/>
                  <a:pt x="4126" y="102"/>
                  <a:pt x="4143" y="49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Freeform 8"/>
          <p:cNvSpPr>
            <a:spLocks/>
          </p:cNvSpPr>
          <p:nvPr/>
        </p:nvSpPr>
        <p:spPr bwMode="auto">
          <a:xfrm>
            <a:off x="1524000" y="3768725"/>
            <a:ext cx="6496050" cy="420688"/>
          </a:xfrm>
          <a:custGeom>
            <a:avLst/>
            <a:gdLst>
              <a:gd name="T0" fmla="*/ 0 w 4092"/>
              <a:gd name="T1" fmla="*/ 20638 h 265"/>
              <a:gd name="T2" fmla="*/ 180975 w 4092"/>
              <a:gd name="T3" fmla="*/ 80963 h 265"/>
              <a:gd name="T4" fmla="*/ 341313 w 4092"/>
              <a:gd name="T5" fmla="*/ 200025 h 265"/>
              <a:gd name="T6" fmla="*/ 401638 w 4092"/>
              <a:gd name="T7" fmla="*/ 220663 h 265"/>
              <a:gd name="T8" fmla="*/ 620713 w 4092"/>
              <a:gd name="T9" fmla="*/ 360363 h 265"/>
              <a:gd name="T10" fmla="*/ 882650 w 4092"/>
              <a:gd name="T11" fmla="*/ 341313 h 265"/>
              <a:gd name="T12" fmla="*/ 1001713 w 4092"/>
              <a:gd name="T13" fmla="*/ 280988 h 265"/>
              <a:gd name="T14" fmla="*/ 1143000 w 4092"/>
              <a:gd name="T15" fmla="*/ 241300 h 265"/>
              <a:gd name="T16" fmla="*/ 1443038 w 4092"/>
              <a:gd name="T17" fmla="*/ 39688 h 265"/>
              <a:gd name="T18" fmla="*/ 1684338 w 4092"/>
              <a:gd name="T19" fmla="*/ 180975 h 265"/>
              <a:gd name="T20" fmla="*/ 2005013 w 4092"/>
              <a:gd name="T21" fmla="*/ 401638 h 265"/>
              <a:gd name="T22" fmla="*/ 2125663 w 4092"/>
              <a:gd name="T23" fmla="*/ 360363 h 265"/>
              <a:gd name="T24" fmla="*/ 2225675 w 4092"/>
              <a:gd name="T25" fmla="*/ 241300 h 265"/>
              <a:gd name="T26" fmla="*/ 2346325 w 4092"/>
              <a:gd name="T27" fmla="*/ 220663 h 265"/>
              <a:gd name="T28" fmla="*/ 2846388 w 4092"/>
              <a:gd name="T29" fmla="*/ 200025 h 265"/>
              <a:gd name="T30" fmla="*/ 3006725 w 4092"/>
              <a:gd name="T31" fmla="*/ 280988 h 265"/>
              <a:gd name="T32" fmla="*/ 3287713 w 4092"/>
              <a:gd name="T33" fmla="*/ 80963 h 265"/>
              <a:gd name="T34" fmla="*/ 3348038 w 4092"/>
              <a:gd name="T35" fmla="*/ 120650 h 265"/>
              <a:gd name="T36" fmla="*/ 3429001 w 4092"/>
              <a:gd name="T37" fmla="*/ 141288 h 265"/>
              <a:gd name="T38" fmla="*/ 3608388 w 4092"/>
              <a:gd name="T39" fmla="*/ 220663 h 265"/>
              <a:gd name="T40" fmla="*/ 3709988 w 4092"/>
              <a:gd name="T41" fmla="*/ 301625 h 265"/>
              <a:gd name="T42" fmla="*/ 3829051 w 4092"/>
              <a:gd name="T43" fmla="*/ 341313 h 265"/>
              <a:gd name="T44" fmla="*/ 4030663 w 4092"/>
              <a:gd name="T45" fmla="*/ 260350 h 265"/>
              <a:gd name="T46" fmla="*/ 4651375 w 4092"/>
              <a:gd name="T47" fmla="*/ 280988 h 265"/>
              <a:gd name="T48" fmla="*/ 4992688 w 4092"/>
              <a:gd name="T49" fmla="*/ 0 h 265"/>
              <a:gd name="T50" fmla="*/ 5392738 w 4092"/>
              <a:gd name="T51" fmla="*/ 20638 h 265"/>
              <a:gd name="T52" fmla="*/ 5453063 w 4092"/>
              <a:gd name="T53" fmla="*/ 39688 h 265"/>
              <a:gd name="T54" fmla="*/ 5715000 w 4092"/>
              <a:gd name="T55" fmla="*/ 301625 h 265"/>
              <a:gd name="T56" fmla="*/ 5754688 w 4092"/>
              <a:gd name="T57" fmla="*/ 360363 h 265"/>
              <a:gd name="T58" fmla="*/ 5875338 w 4092"/>
              <a:gd name="T59" fmla="*/ 420688 h 265"/>
              <a:gd name="T60" fmla="*/ 6054725 w 4092"/>
              <a:gd name="T61" fmla="*/ 381000 h 265"/>
              <a:gd name="T62" fmla="*/ 6235700 w 4092"/>
              <a:gd name="T63" fmla="*/ 320675 h 265"/>
              <a:gd name="T64" fmla="*/ 6496050 w 4092"/>
              <a:gd name="T65" fmla="*/ 320675 h 265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4092"/>
              <a:gd name="T100" fmla="*/ 0 h 265"/>
              <a:gd name="T101" fmla="*/ 4092 w 4092"/>
              <a:gd name="T102" fmla="*/ 265 h 265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4092" h="265">
                <a:moveTo>
                  <a:pt x="0" y="13"/>
                </a:moveTo>
                <a:cubicBezTo>
                  <a:pt x="38" y="26"/>
                  <a:pt x="81" y="29"/>
                  <a:pt x="114" y="51"/>
                </a:cubicBezTo>
                <a:cubicBezTo>
                  <a:pt x="148" y="74"/>
                  <a:pt x="178" y="107"/>
                  <a:pt x="215" y="126"/>
                </a:cubicBezTo>
                <a:cubicBezTo>
                  <a:pt x="227" y="132"/>
                  <a:pt x="241" y="132"/>
                  <a:pt x="253" y="139"/>
                </a:cubicBezTo>
                <a:cubicBezTo>
                  <a:pt x="303" y="168"/>
                  <a:pt x="337" y="210"/>
                  <a:pt x="391" y="227"/>
                </a:cubicBezTo>
                <a:cubicBezTo>
                  <a:pt x="446" y="223"/>
                  <a:pt x="501" y="222"/>
                  <a:pt x="556" y="215"/>
                </a:cubicBezTo>
                <a:cubicBezTo>
                  <a:pt x="610" y="208"/>
                  <a:pt x="580" y="197"/>
                  <a:pt x="631" y="177"/>
                </a:cubicBezTo>
                <a:cubicBezTo>
                  <a:pt x="660" y="166"/>
                  <a:pt x="690" y="160"/>
                  <a:pt x="720" y="152"/>
                </a:cubicBezTo>
                <a:cubicBezTo>
                  <a:pt x="774" y="96"/>
                  <a:pt x="834" y="44"/>
                  <a:pt x="909" y="25"/>
                </a:cubicBezTo>
                <a:cubicBezTo>
                  <a:pt x="1010" y="59"/>
                  <a:pt x="977" y="59"/>
                  <a:pt x="1061" y="114"/>
                </a:cubicBezTo>
                <a:cubicBezTo>
                  <a:pt x="1102" y="176"/>
                  <a:pt x="1191" y="235"/>
                  <a:pt x="1263" y="253"/>
                </a:cubicBezTo>
                <a:cubicBezTo>
                  <a:pt x="1288" y="244"/>
                  <a:pt x="1314" y="236"/>
                  <a:pt x="1339" y="227"/>
                </a:cubicBezTo>
                <a:cubicBezTo>
                  <a:pt x="1451" y="189"/>
                  <a:pt x="1313" y="197"/>
                  <a:pt x="1402" y="152"/>
                </a:cubicBezTo>
                <a:cubicBezTo>
                  <a:pt x="1425" y="140"/>
                  <a:pt x="1453" y="143"/>
                  <a:pt x="1478" y="139"/>
                </a:cubicBezTo>
                <a:cubicBezTo>
                  <a:pt x="1597" y="80"/>
                  <a:pt x="1663" y="111"/>
                  <a:pt x="1793" y="126"/>
                </a:cubicBezTo>
                <a:cubicBezTo>
                  <a:pt x="1824" y="157"/>
                  <a:pt x="1853" y="162"/>
                  <a:pt x="1894" y="177"/>
                </a:cubicBezTo>
                <a:cubicBezTo>
                  <a:pt x="1945" y="128"/>
                  <a:pt x="2003" y="72"/>
                  <a:pt x="2071" y="51"/>
                </a:cubicBezTo>
                <a:cubicBezTo>
                  <a:pt x="2084" y="59"/>
                  <a:pt x="2095" y="70"/>
                  <a:pt x="2109" y="76"/>
                </a:cubicBezTo>
                <a:cubicBezTo>
                  <a:pt x="2125" y="83"/>
                  <a:pt x="2145" y="80"/>
                  <a:pt x="2160" y="89"/>
                </a:cubicBezTo>
                <a:cubicBezTo>
                  <a:pt x="2276" y="154"/>
                  <a:pt x="2095" y="108"/>
                  <a:pt x="2273" y="139"/>
                </a:cubicBezTo>
                <a:cubicBezTo>
                  <a:pt x="2293" y="158"/>
                  <a:pt x="2311" y="178"/>
                  <a:pt x="2337" y="190"/>
                </a:cubicBezTo>
                <a:cubicBezTo>
                  <a:pt x="2361" y="201"/>
                  <a:pt x="2412" y="215"/>
                  <a:pt x="2412" y="215"/>
                </a:cubicBezTo>
                <a:cubicBezTo>
                  <a:pt x="2506" y="184"/>
                  <a:pt x="2464" y="202"/>
                  <a:pt x="2539" y="164"/>
                </a:cubicBezTo>
                <a:cubicBezTo>
                  <a:pt x="2675" y="177"/>
                  <a:pt x="2794" y="191"/>
                  <a:pt x="2930" y="177"/>
                </a:cubicBezTo>
                <a:cubicBezTo>
                  <a:pt x="3008" y="126"/>
                  <a:pt x="3067" y="52"/>
                  <a:pt x="3145" y="0"/>
                </a:cubicBezTo>
                <a:cubicBezTo>
                  <a:pt x="3229" y="4"/>
                  <a:pt x="3313" y="6"/>
                  <a:pt x="3397" y="13"/>
                </a:cubicBezTo>
                <a:cubicBezTo>
                  <a:pt x="3410" y="14"/>
                  <a:pt x="3424" y="17"/>
                  <a:pt x="3435" y="25"/>
                </a:cubicBezTo>
                <a:cubicBezTo>
                  <a:pt x="3467" y="49"/>
                  <a:pt x="3574" y="151"/>
                  <a:pt x="3600" y="190"/>
                </a:cubicBezTo>
                <a:cubicBezTo>
                  <a:pt x="3608" y="202"/>
                  <a:pt x="3613" y="218"/>
                  <a:pt x="3625" y="227"/>
                </a:cubicBezTo>
                <a:cubicBezTo>
                  <a:pt x="3647" y="245"/>
                  <a:pt x="3677" y="249"/>
                  <a:pt x="3701" y="265"/>
                </a:cubicBezTo>
                <a:cubicBezTo>
                  <a:pt x="3748" y="256"/>
                  <a:pt x="3770" y="253"/>
                  <a:pt x="3814" y="240"/>
                </a:cubicBezTo>
                <a:cubicBezTo>
                  <a:pt x="3852" y="228"/>
                  <a:pt x="3888" y="202"/>
                  <a:pt x="3928" y="202"/>
                </a:cubicBezTo>
                <a:cubicBezTo>
                  <a:pt x="3979" y="202"/>
                  <a:pt x="4029" y="202"/>
                  <a:pt x="4092" y="202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Text Box 9"/>
          <p:cNvSpPr txBox="1">
            <a:spLocks noChangeArrowheads="1"/>
          </p:cNvSpPr>
          <p:nvPr/>
        </p:nvSpPr>
        <p:spPr bwMode="auto">
          <a:xfrm>
            <a:off x="2590800" y="4343400"/>
            <a:ext cx="241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System Demands</a:t>
            </a:r>
          </a:p>
        </p:txBody>
      </p:sp>
      <p:sp>
        <p:nvSpPr>
          <p:cNvPr id="9228" name="Text Box 10"/>
          <p:cNvSpPr txBox="1">
            <a:spLocks noChangeArrowheads="1"/>
          </p:cNvSpPr>
          <p:nvPr/>
        </p:nvSpPr>
        <p:spPr bwMode="auto">
          <a:xfrm>
            <a:off x="3722688" y="2324100"/>
            <a:ext cx="293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Human Performance</a:t>
            </a:r>
          </a:p>
        </p:txBody>
      </p:sp>
      <p:sp>
        <p:nvSpPr>
          <p:cNvPr id="9229" name="AutoShape 11"/>
          <p:cNvSpPr>
            <a:spLocks noChangeArrowheads="1"/>
          </p:cNvSpPr>
          <p:nvPr/>
        </p:nvSpPr>
        <p:spPr bwMode="auto">
          <a:xfrm>
            <a:off x="6096000" y="3429000"/>
            <a:ext cx="990600" cy="838200"/>
          </a:xfrm>
          <a:prstGeom prst="irregularSeal1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0" name="Text Box 12"/>
          <p:cNvSpPr txBox="1">
            <a:spLocks noChangeArrowheads="1"/>
          </p:cNvSpPr>
          <p:nvPr/>
        </p:nvSpPr>
        <p:spPr bwMode="auto">
          <a:xfrm>
            <a:off x="6324600" y="1773238"/>
            <a:ext cx="1828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800" b="1" i="1">
                <a:solidFill>
                  <a:srgbClr val="FF6600"/>
                </a:solidFill>
              </a:rPr>
              <a:t>CRASH!</a:t>
            </a:r>
            <a:endParaRPr lang="en-US" sz="2800" i="1"/>
          </a:p>
        </p:txBody>
      </p:sp>
      <p:cxnSp>
        <p:nvCxnSpPr>
          <p:cNvPr id="9231" name="AutoShape 13"/>
          <p:cNvCxnSpPr>
            <a:cxnSpLocks noChangeShapeType="1"/>
            <a:stCxn id="9230" idx="2"/>
            <a:endCxn id="9229" idx="0"/>
          </p:cNvCxnSpPr>
          <p:nvPr/>
        </p:nvCxnSpPr>
        <p:spPr bwMode="auto">
          <a:xfrm rot="5400000">
            <a:off x="6432550" y="2622550"/>
            <a:ext cx="1136650" cy="47625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9232" name="Text Box 14"/>
          <p:cNvSpPr txBox="1">
            <a:spLocks noChangeArrowheads="1"/>
          </p:cNvSpPr>
          <p:nvPr/>
        </p:nvSpPr>
        <p:spPr bwMode="auto">
          <a:xfrm>
            <a:off x="3440113" y="3421063"/>
            <a:ext cx="1590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(Facilitators)</a:t>
            </a:r>
          </a:p>
        </p:txBody>
      </p:sp>
      <p:sp>
        <p:nvSpPr>
          <p:cNvPr id="9233" name="Text Box 15"/>
          <p:cNvSpPr txBox="1">
            <a:spLocks noChangeArrowheads="1"/>
          </p:cNvSpPr>
          <p:nvPr/>
        </p:nvSpPr>
        <p:spPr bwMode="auto">
          <a:xfrm>
            <a:off x="1676400" y="1981200"/>
            <a:ext cx="1127125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Selection</a:t>
            </a:r>
          </a:p>
          <a:p>
            <a:pPr>
              <a:spcBef>
                <a:spcPct val="50000"/>
              </a:spcBef>
            </a:pPr>
            <a:r>
              <a:rPr lang="en-US"/>
              <a:t>Training</a:t>
            </a:r>
          </a:p>
        </p:txBody>
      </p:sp>
      <p:sp>
        <p:nvSpPr>
          <p:cNvPr id="9234" name="Text Box 16"/>
          <p:cNvSpPr txBox="1">
            <a:spLocks noChangeArrowheads="1"/>
          </p:cNvSpPr>
          <p:nvPr/>
        </p:nvSpPr>
        <p:spPr bwMode="auto">
          <a:xfrm>
            <a:off x="6400800" y="4495800"/>
            <a:ext cx="930275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System</a:t>
            </a:r>
          </a:p>
          <a:p>
            <a:pPr>
              <a:spcBef>
                <a:spcPct val="50000"/>
              </a:spcBef>
            </a:pPr>
            <a:r>
              <a:rPr lang="en-US"/>
              <a:t>Design</a:t>
            </a:r>
          </a:p>
        </p:txBody>
      </p:sp>
      <p:sp>
        <p:nvSpPr>
          <p:cNvPr id="9235" name="Line 17"/>
          <p:cNvSpPr>
            <a:spLocks noChangeShapeType="1"/>
          </p:cNvSpPr>
          <p:nvPr/>
        </p:nvSpPr>
        <p:spPr bwMode="auto">
          <a:xfrm flipV="1">
            <a:off x="1115616" y="3421063"/>
            <a:ext cx="0" cy="914400"/>
          </a:xfrm>
          <a:prstGeom prst="line">
            <a:avLst/>
          </a:prstGeom>
          <a:noFill/>
          <a:ln w="76200" cap="rnd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6" name="Line 18"/>
          <p:cNvSpPr>
            <a:spLocks noChangeShapeType="1"/>
          </p:cNvSpPr>
          <p:nvPr/>
        </p:nvSpPr>
        <p:spPr bwMode="auto">
          <a:xfrm>
            <a:off x="8458200" y="3275013"/>
            <a:ext cx="0" cy="914400"/>
          </a:xfrm>
          <a:prstGeom prst="line">
            <a:avLst/>
          </a:prstGeom>
          <a:noFill/>
          <a:ln w="76200" cap="rnd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7" name="Line 19"/>
          <p:cNvSpPr>
            <a:spLocks noChangeShapeType="1"/>
          </p:cNvSpPr>
          <p:nvPr/>
        </p:nvSpPr>
        <p:spPr bwMode="auto">
          <a:xfrm>
            <a:off x="1828800" y="5715000"/>
            <a:ext cx="5943600" cy="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8" name="Text Box 20"/>
          <p:cNvSpPr txBox="1">
            <a:spLocks noChangeArrowheads="1"/>
          </p:cNvSpPr>
          <p:nvPr/>
        </p:nvSpPr>
        <p:spPr bwMode="auto">
          <a:xfrm>
            <a:off x="4191000" y="5761038"/>
            <a:ext cx="1524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Time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38200" y="836712"/>
            <a:ext cx="769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System demands vary but people can be trained to overcome these demands, but human performance is variable so sometimes they fail. Facilitators are temporary devices to help people manage systems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46001" y="6280150"/>
            <a:ext cx="5749999" cy="369332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Give some examples of visual and auditory warnings</a:t>
            </a:r>
            <a:endParaRPr lang="en-US" i="1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0" y="720552"/>
            <a:ext cx="91440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Characteristics of Facilitators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sz="quarter" idx="11"/>
          </p:nvPr>
        </p:nvSpPr>
        <p:spPr>
          <a:xfrm>
            <a:off x="685800" y="1387810"/>
            <a:ext cx="7543800" cy="420143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400" dirty="0" smtClean="0"/>
              <a:t>Facilitators are usually temporary devices used until the user can predict system behavior</a:t>
            </a:r>
          </a:p>
          <a:p>
            <a:pPr eaLnBrk="1" hangingPunct="1"/>
            <a:r>
              <a:rPr lang="en-US" sz="2400" dirty="0" smtClean="0"/>
              <a:t>May become redundant over time</a:t>
            </a:r>
          </a:p>
          <a:p>
            <a:pPr eaLnBrk="1" hangingPunct="1"/>
            <a:r>
              <a:rPr lang="en-US" sz="2400" dirty="0" smtClean="0"/>
              <a:t>May only apply to a subset of the user population</a:t>
            </a:r>
          </a:p>
          <a:p>
            <a:pPr eaLnBrk="1" hangingPunct="1"/>
            <a:r>
              <a:rPr lang="en-US" sz="2400" dirty="0" smtClean="0"/>
              <a:t>A powerful adjunct to process and system design</a:t>
            </a:r>
          </a:p>
          <a:p>
            <a:pPr eaLnBrk="1" hangingPunct="1"/>
            <a:r>
              <a:rPr lang="en-US" sz="2400" dirty="0" smtClean="0"/>
              <a:t>Must be evaluated for effectiveness like any other system</a:t>
            </a:r>
          </a:p>
          <a:p>
            <a:pPr eaLnBrk="1" hangingPunct="1"/>
            <a:r>
              <a:rPr lang="en-US" sz="2400" dirty="0" smtClean="0"/>
              <a:t>Bridges the gap between the user and other system interfaces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99592" y="5885116"/>
            <a:ext cx="4896544" cy="646331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Discuss and give some examples of each of these facilitator characteristics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51756" y="103909"/>
            <a:ext cx="7772400" cy="7620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rgbClr val="890018"/>
                </a:solidFill>
              </a:rPr>
              <a:t>Facilitators and the Human Machine Interface</a:t>
            </a:r>
          </a:p>
        </p:txBody>
      </p:sp>
      <p:sp>
        <p:nvSpPr>
          <p:cNvPr id="11269" name="Rectangle 3"/>
          <p:cNvSpPr>
            <a:spLocks noChangeArrowheads="1"/>
          </p:cNvSpPr>
          <p:nvPr/>
        </p:nvSpPr>
        <p:spPr bwMode="auto">
          <a:xfrm>
            <a:off x="4518856" y="762000"/>
            <a:ext cx="14478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Memory</a:t>
            </a:r>
          </a:p>
        </p:txBody>
      </p:sp>
      <p:sp>
        <p:nvSpPr>
          <p:cNvPr id="11270" name="Rectangle 4"/>
          <p:cNvSpPr>
            <a:spLocks noChangeArrowheads="1"/>
          </p:cNvSpPr>
          <p:nvPr/>
        </p:nvSpPr>
        <p:spPr bwMode="auto">
          <a:xfrm>
            <a:off x="2347156" y="2057400"/>
            <a:ext cx="14478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Senses</a:t>
            </a:r>
          </a:p>
        </p:txBody>
      </p:sp>
      <p:sp>
        <p:nvSpPr>
          <p:cNvPr id="11271" name="Rectangle 5"/>
          <p:cNvSpPr>
            <a:spLocks noChangeArrowheads="1"/>
          </p:cNvSpPr>
          <p:nvPr/>
        </p:nvSpPr>
        <p:spPr bwMode="auto">
          <a:xfrm>
            <a:off x="4518856" y="2057400"/>
            <a:ext cx="14478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Thinking</a:t>
            </a:r>
          </a:p>
        </p:txBody>
      </p:sp>
      <p:sp>
        <p:nvSpPr>
          <p:cNvPr id="11272" name="Rectangle 6"/>
          <p:cNvSpPr>
            <a:spLocks noChangeArrowheads="1"/>
          </p:cNvSpPr>
          <p:nvPr/>
        </p:nvSpPr>
        <p:spPr bwMode="auto">
          <a:xfrm>
            <a:off x="6842956" y="2057400"/>
            <a:ext cx="14478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Effectors</a:t>
            </a:r>
          </a:p>
        </p:txBody>
      </p:sp>
      <p:sp>
        <p:nvSpPr>
          <p:cNvPr id="11273" name="Rectangle 7"/>
          <p:cNvSpPr>
            <a:spLocks noChangeArrowheads="1"/>
          </p:cNvSpPr>
          <p:nvPr/>
        </p:nvSpPr>
        <p:spPr bwMode="auto">
          <a:xfrm>
            <a:off x="2347156" y="3962400"/>
            <a:ext cx="14478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Displays</a:t>
            </a:r>
          </a:p>
        </p:txBody>
      </p:sp>
      <p:sp>
        <p:nvSpPr>
          <p:cNvPr id="11274" name="Rectangle 8"/>
          <p:cNvSpPr>
            <a:spLocks noChangeArrowheads="1"/>
          </p:cNvSpPr>
          <p:nvPr/>
        </p:nvSpPr>
        <p:spPr bwMode="auto">
          <a:xfrm>
            <a:off x="4518856" y="3962400"/>
            <a:ext cx="14478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System</a:t>
            </a:r>
          </a:p>
        </p:txBody>
      </p:sp>
      <p:sp>
        <p:nvSpPr>
          <p:cNvPr id="11275" name="Rectangle 9"/>
          <p:cNvSpPr>
            <a:spLocks noChangeArrowheads="1"/>
          </p:cNvSpPr>
          <p:nvPr/>
        </p:nvSpPr>
        <p:spPr bwMode="auto">
          <a:xfrm>
            <a:off x="6842956" y="3962400"/>
            <a:ext cx="14478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Controls</a:t>
            </a:r>
          </a:p>
        </p:txBody>
      </p:sp>
      <p:sp>
        <p:nvSpPr>
          <p:cNvPr id="11276" name="Rectangle 10"/>
          <p:cNvSpPr>
            <a:spLocks noChangeArrowheads="1"/>
          </p:cNvSpPr>
          <p:nvPr/>
        </p:nvSpPr>
        <p:spPr bwMode="auto">
          <a:xfrm>
            <a:off x="5471356" y="5334000"/>
            <a:ext cx="14478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Other</a:t>
            </a:r>
          </a:p>
          <a:p>
            <a:pPr algn="ctr"/>
            <a:r>
              <a:rPr lang="en-US"/>
              <a:t>Inputs</a:t>
            </a:r>
          </a:p>
        </p:txBody>
      </p:sp>
      <p:sp>
        <p:nvSpPr>
          <p:cNvPr id="11277" name="Rectangle 11"/>
          <p:cNvSpPr>
            <a:spLocks noChangeArrowheads="1"/>
          </p:cNvSpPr>
          <p:nvPr/>
        </p:nvSpPr>
        <p:spPr bwMode="auto">
          <a:xfrm>
            <a:off x="3337756" y="5334000"/>
            <a:ext cx="14478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Outputs</a:t>
            </a:r>
          </a:p>
        </p:txBody>
      </p:sp>
      <p:cxnSp>
        <p:nvCxnSpPr>
          <p:cNvPr id="11278" name="AutoShape 13"/>
          <p:cNvCxnSpPr>
            <a:cxnSpLocks noChangeShapeType="1"/>
            <a:stCxn id="11270" idx="3"/>
            <a:endCxn id="11271" idx="1"/>
          </p:cNvCxnSpPr>
          <p:nvPr/>
        </p:nvCxnSpPr>
        <p:spPr bwMode="auto">
          <a:xfrm>
            <a:off x="3794956" y="2476500"/>
            <a:ext cx="7239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279" name="AutoShape 14"/>
          <p:cNvCxnSpPr>
            <a:cxnSpLocks noChangeShapeType="1"/>
            <a:stCxn id="11271" idx="3"/>
            <a:endCxn id="11272" idx="1"/>
          </p:cNvCxnSpPr>
          <p:nvPr/>
        </p:nvCxnSpPr>
        <p:spPr bwMode="auto">
          <a:xfrm>
            <a:off x="5966656" y="2476500"/>
            <a:ext cx="8763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280" name="AutoShape 16"/>
          <p:cNvCxnSpPr>
            <a:cxnSpLocks noChangeShapeType="1"/>
            <a:stCxn id="11275" idx="1"/>
            <a:endCxn id="11274" idx="3"/>
          </p:cNvCxnSpPr>
          <p:nvPr/>
        </p:nvCxnSpPr>
        <p:spPr bwMode="auto">
          <a:xfrm flipH="1">
            <a:off x="5966656" y="4381500"/>
            <a:ext cx="8763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281" name="AutoShape 17"/>
          <p:cNvCxnSpPr>
            <a:cxnSpLocks noChangeShapeType="1"/>
            <a:stCxn id="11274" idx="1"/>
            <a:endCxn id="11273" idx="3"/>
          </p:cNvCxnSpPr>
          <p:nvPr/>
        </p:nvCxnSpPr>
        <p:spPr bwMode="auto">
          <a:xfrm flipH="1">
            <a:off x="3794956" y="4381500"/>
            <a:ext cx="7239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282" name="AutoShape 18"/>
          <p:cNvCxnSpPr>
            <a:cxnSpLocks noChangeShapeType="1"/>
            <a:stCxn id="11276" idx="0"/>
            <a:endCxn id="11274" idx="2"/>
          </p:cNvCxnSpPr>
          <p:nvPr/>
        </p:nvCxnSpPr>
        <p:spPr bwMode="auto">
          <a:xfrm flipH="1" flipV="1">
            <a:off x="5242756" y="4800600"/>
            <a:ext cx="95250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283" name="AutoShape 19"/>
          <p:cNvCxnSpPr>
            <a:cxnSpLocks noChangeShapeType="1"/>
            <a:stCxn id="11277" idx="0"/>
            <a:endCxn id="11274" idx="2"/>
          </p:cNvCxnSpPr>
          <p:nvPr/>
        </p:nvCxnSpPr>
        <p:spPr bwMode="auto">
          <a:xfrm flipV="1">
            <a:off x="4061656" y="4800600"/>
            <a:ext cx="118110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284" name="AutoShape 21"/>
          <p:cNvCxnSpPr>
            <a:cxnSpLocks noChangeShapeType="1"/>
            <a:stCxn id="11271" idx="0"/>
            <a:endCxn id="11269" idx="2"/>
          </p:cNvCxnSpPr>
          <p:nvPr/>
        </p:nvCxnSpPr>
        <p:spPr bwMode="auto">
          <a:xfrm flipV="1">
            <a:off x="5242756" y="1600200"/>
            <a:ext cx="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11285" name="AutoShape 22"/>
          <p:cNvSpPr>
            <a:spLocks noChangeArrowheads="1"/>
          </p:cNvSpPr>
          <p:nvPr/>
        </p:nvSpPr>
        <p:spPr bwMode="auto">
          <a:xfrm>
            <a:off x="2042356" y="838200"/>
            <a:ext cx="2438400" cy="685800"/>
          </a:xfrm>
          <a:prstGeom prst="rightArrow">
            <a:avLst>
              <a:gd name="adj1" fmla="val 50000"/>
              <a:gd name="adj2" fmla="val 88889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Facilitators</a:t>
            </a:r>
          </a:p>
        </p:txBody>
      </p:sp>
      <p:cxnSp>
        <p:nvCxnSpPr>
          <p:cNvPr id="11286" name="AutoShape 23"/>
          <p:cNvCxnSpPr>
            <a:cxnSpLocks noChangeShapeType="1"/>
            <a:stCxn id="11272" idx="2"/>
            <a:endCxn id="11275" idx="0"/>
          </p:cNvCxnSpPr>
          <p:nvPr/>
        </p:nvCxnSpPr>
        <p:spPr bwMode="auto">
          <a:xfrm>
            <a:off x="7566856" y="2895600"/>
            <a:ext cx="0" cy="1066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287" name="AutoShape 24"/>
          <p:cNvCxnSpPr>
            <a:cxnSpLocks noChangeShapeType="1"/>
            <a:stCxn id="11273" idx="0"/>
            <a:endCxn id="11270" idx="2"/>
          </p:cNvCxnSpPr>
          <p:nvPr/>
        </p:nvCxnSpPr>
        <p:spPr bwMode="auto">
          <a:xfrm flipV="1">
            <a:off x="3071056" y="2895600"/>
            <a:ext cx="0" cy="1066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288" name="AutoShape 25"/>
          <p:cNvCxnSpPr>
            <a:cxnSpLocks noChangeShapeType="1"/>
            <a:stCxn id="11274" idx="0"/>
            <a:endCxn id="11270" idx="2"/>
          </p:cNvCxnSpPr>
          <p:nvPr/>
        </p:nvCxnSpPr>
        <p:spPr bwMode="auto">
          <a:xfrm flipH="1" flipV="1">
            <a:off x="3071056" y="2895600"/>
            <a:ext cx="2171700" cy="106680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</p:cxnSp>
      <p:cxnSp>
        <p:nvCxnSpPr>
          <p:cNvPr id="11289" name="AutoShape 26"/>
          <p:cNvCxnSpPr>
            <a:cxnSpLocks noChangeShapeType="1"/>
            <a:stCxn id="11272" idx="2"/>
            <a:endCxn id="11274" idx="0"/>
          </p:cNvCxnSpPr>
          <p:nvPr/>
        </p:nvCxnSpPr>
        <p:spPr bwMode="auto">
          <a:xfrm flipH="1">
            <a:off x="5242756" y="2895600"/>
            <a:ext cx="2324100" cy="106680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</p:cxnSp>
      <p:cxnSp>
        <p:nvCxnSpPr>
          <p:cNvPr id="11290" name="AutoShape 28"/>
          <p:cNvCxnSpPr>
            <a:cxnSpLocks noChangeShapeType="1"/>
            <a:stCxn id="11274" idx="0"/>
            <a:endCxn id="11271" idx="2"/>
          </p:cNvCxnSpPr>
          <p:nvPr/>
        </p:nvCxnSpPr>
        <p:spPr bwMode="auto">
          <a:xfrm flipV="1">
            <a:off x="5242756" y="2895600"/>
            <a:ext cx="0" cy="1066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1291" name="Rectangle 20"/>
          <p:cNvSpPr>
            <a:spLocks noChangeArrowheads="1"/>
          </p:cNvSpPr>
          <p:nvPr/>
        </p:nvSpPr>
        <p:spPr bwMode="auto">
          <a:xfrm>
            <a:off x="1432756" y="3124200"/>
            <a:ext cx="74676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Facilitators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66700" y="5013176"/>
            <a:ext cx="2604356" cy="1477328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/>
              <a:t>Describe some facilitators that supplement sensory, </a:t>
            </a:r>
            <a:r>
              <a:rPr lang="en-US" i="1" dirty="0" err="1" smtClean="0"/>
              <a:t>effector</a:t>
            </a:r>
            <a:r>
              <a:rPr lang="en-US" i="1" dirty="0" smtClean="0"/>
              <a:t> and memory processes. </a:t>
            </a:r>
            <a:endParaRPr lang="en-US" i="1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0" y="620688"/>
            <a:ext cx="91440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Importance of Facilitators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sz="quarter" idx="11"/>
          </p:nvPr>
        </p:nvSpPr>
        <p:spPr>
          <a:xfrm>
            <a:off x="685800" y="1387810"/>
            <a:ext cx="7543800" cy="4135321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sz="2400" dirty="0" smtClean="0"/>
              <a:t>Failure to warn:</a:t>
            </a:r>
          </a:p>
          <a:p>
            <a:pPr lvl="1" eaLnBrk="1" hangingPunct="1"/>
            <a:r>
              <a:rPr lang="en-US" sz="2000" dirty="0" smtClean="0"/>
              <a:t>a major legal issue in product design</a:t>
            </a:r>
          </a:p>
          <a:p>
            <a:pPr eaLnBrk="1" hangingPunct="1"/>
            <a:r>
              <a:rPr lang="en-US" sz="2400" dirty="0" smtClean="0"/>
              <a:t>Annunciation:</a:t>
            </a:r>
          </a:p>
          <a:p>
            <a:pPr lvl="1" eaLnBrk="1" hangingPunct="1"/>
            <a:r>
              <a:rPr lang="en-US" sz="2000" dirty="0" smtClean="0"/>
              <a:t>critically important in process control</a:t>
            </a:r>
          </a:p>
          <a:p>
            <a:pPr eaLnBrk="1" hangingPunct="1"/>
            <a:r>
              <a:rPr lang="en-US" sz="2400" dirty="0" smtClean="0"/>
              <a:t>Labels:</a:t>
            </a:r>
          </a:p>
          <a:p>
            <a:pPr lvl="1" eaLnBrk="1" hangingPunct="1"/>
            <a:r>
              <a:rPr lang="en-US" sz="2000" dirty="0" smtClean="0"/>
              <a:t>key elements of complex control and display panels</a:t>
            </a:r>
          </a:p>
          <a:p>
            <a:pPr eaLnBrk="1" hangingPunct="1"/>
            <a:r>
              <a:rPr lang="en-US" sz="2400" dirty="0" smtClean="0"/>
              <a:t>Instructions:</a:t>
            </a:r>
          </a:p>
          <a:p>
            <a:pPr lvl="1" eaLnBrk="1" hangingPunct="1"/>
            <a:r>
              <a:rPr lang="en-US" sz="2000" dirty="0" smtClean="0"/>
              <a:t>essential element of complex equipment and consumer products</a:t>
            </a:r>
          </a:p>
          <a:p>
            <a:pPr eaLnBrk="1" hangingPunct="1"/>
            <a:r>
              <a:rPr lang="en-US" sz="2400" dirty="0" smtClean="0"/>
              <a:t>Procedures:</a:t>
            </a:r>
          </a:p>
          <a:p>
            <a:pPr lvl="1" eaLnBrk="1" hangingPunct="1"/>
            <a:r>
              <a:rPr lang="en-US" sz="2000" dirty="0" smtClean="0"/>
              <a:t>road maps for complex processes</a:t>
            </a:r>
          </a:p>
          <a:p>
            <a:pPr eaLnBrk="1" hangingPunct="1"/>
            <a:r>
              <a:rPr lang="en-US" sz="2400" dirty="0" smtClean="0"/>
              <a:t>Memory aids:</a:t>
            </a:r>
          </a:p>
          <a:p>
            <a:pPr lvl="1" eaLnBrk="1" hangingPunct="1"/>
            <a:r>
              <a:rPr lang="en-US" sz="2000" dirty="0" smtClean="0"/>
              <a:t>where would we be without them?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27584" y="5734997"/>
            <a:ext cx="4464496" cy="646331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Discuss and describe the importance of facilitators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z="3200" dirty="0" smtClean="0">
                <a:solidFill>
                  <a:srgbClr val="890018"/>
                </a:solidFill>
              </a:rPr>
              <a:t>Process Design</a:t>
            </a:r>
          </a:p>
        </p:txBody>
      </p:sp>
      <p:sp>
        <p:nvSpPr>
          <p:cNvPr id="13317" name="Text Box 3"/>
          <p:cNvSpPr txBox="1">
            <a:spLocks noChangeArrowheads="1"/>
          </p:cNvSpPr>
          <p:nvPr/>
        </p:nvSpPr>
        <p:spPr bwMode="auto">
          <a:xfrm>
            <a:off x="0" y="838200"/>
            <a:ext cx="8763000" cy="554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dirty="0"/>
              <a:t>Definition of Objectives</a:t>
            </a:r>
          </a:p>
          <a:p>
            <a:pPr algn="ctr">
              <a:spcBef>
                <a:spcPct val="50000"/>
              </a:spcBef>
            </a:pPr>
            <a:r>
              <a:rPr lang="en-US" sz="1800" dirty="0"/>
              <a:t>Definition of Functions</a:t>
            </a:r>
          </a:p>
          <a:p>
            <a:pPr algn="ctr">
              <a:spcBef>
                <a:spcPct val="50000"/>
              </a:spcBef>
            </a:pPr>
            <a:r>
              <a:rPr lang="en-US" sz="1800" dirty="0"/>
              <a:t>Assessment of relevant human and system capabilities and limitations</a:t>
            </a:r>
          </a:p>
          <a:p>
            <a:pPr algn="ctr">
              <a:spcBef>
                <a:spcPct val="50000"/>
              </a:spcBef>
            </a:pPr>
            <a:r>
              <a:rPr lang="en-US" sz="1800" dirty="0"/>
              <a:t>Assessment of Environmental, Contextual and Temporal Factors</a:t>
            </a:r>
          </a:p>
          <a:p>
            <a:pPr algn="ctr">
              <a:spcBef>
                <a:spcPct val="50000"/>
              </a:spcBef>
            </a:pPr>
            <a:r>
              <a:rPr lang="en-US" sz="1800" dirty="0"/>
              <a:t>Allocation of Functions</a:t>
            </a:r>
          </a:p>
          <a:p>
            <a:pPr algn="ctr">
              <a:spcBef>
                <a:spcPct val="50000"/>
              </a:spcBef>
            </a:pPr>
            <a:r>
              <a:rPr lang="en-US" sz="1800" dirty="0"/>
              <a:t>System Development</a:t>
            </a:r>
          </a:p>
          <a:p>
            <a:pPr algn="ctr">
              <a:spcBef>
                <a:spcPct val="50000"/>
              </a:spcBef>
            </a:pPr>
            <a:r>
              <a:rPr lang="en-US" sz="1800" dirty="0"/>
              <a:t>Selection and Training	Hardware and Software</a:t>
            </a:r>
          </a:p>
          <a:p>
            <a:pPr algn="ctr">
              <a:spcBef>
                <a:spcPct val="50000"/>
              </a:spcBef>
            </a:pPr>
            <a:r>
              <a:rPr lang="en-US" sz="1800" dirty="0"/>
              <a:t>Interfaces		</a:t>
            </a:r>
            <a:r>
              <a:rPr lang="en-US" sz="2800" b="1" dirty="0">
                <a:solidFill>
                  <a:schemeClr val="accent1"/>
                </a:solidFill>
              </a:rPr>
              <a:t>Facilitators</a:t>
            </a:r>
          </a:p>
          <a:p>
            <a:pPr algn="ctr">
              <a:spcBef>
                <a:spcPct val="50000"/>
              </a:spcBef>
            </a:pPr>
            <a:r>
              <a:rPr lang="en-US" sz="1800" dirty="0"/>
              <a:t>System Integration</a:t>
            </a:r>
          </a:p>
          <a:p>
            <a:pPr algn="ctr">
              <a:spcBef>
                <a:spcPct val="50000"/>
              </a:spcBef>
            </a:pPr>
            <a:r>
              <a:rPr lang="en-US" sz="1800" dirty="0"/>
              <a:t>System Verification</a:t>
            </a:r>
          </a:p>
          <a:p>
            <a:pPr algn="ctr">
              <a:spcBef>
                <a:spcPct val="50000"/>
              </a:spcBef>
            </a:pPr>
            <a:r>
              <a:rPr lang="en-US" sz="1800" dirty="0"/>
              <a:t>Process Implementation</a:t>
            </a:r>
          </a:p>
          <a:p>
            <a:pPr algn="ctr">
              <a:spcBef>
                <a:spcPct val="50000"/>
              </a:spcBef>
            </a:pPr>
            <a:r>
              <a:rPr lang="en-US" sz="1800" dirty="0"/>
              <a:t>Process Validation</a:t>
            </a:r>
          </a:p>
          <a:p>
            <a:pPr algn="ctr">
              <a:spcBef>
                <a:spcPct val="50000"/>
              </a:spcBef>
            </a:pPr>
            <a:r>
              <a:rPr lang="en-US" sz="1800" dirty="0"/>
              <a:t>Evaluation and Continuous Improvement</a:t>
            </a:r>
          </a:p>
        </p:txBody>
      </p:sp>
      <p:sp>
        <p:nvSpPr>
          <p:cNvPr id="13318" name="AutoShape 4"/>
          <p:cNvSpPr>
            <a:spLocks noChangeArrowheads="1"/>
          </p:cNvSpPr>
          <p:nvPr/>
        </p:nvSpPr>
        <p:spPr bwMode="auto">
          <a:xfrm>
            <a:off x="457200" y="838200"/>
            <a:ext cx="457200" cy="4953000"/>
          </a:xfrm>
          <a:prstGeom prst="downArrow">
            <a:avLst>
              <a:gd name="adj1" fmla="val 50000"/>
              <a:gd name="adj2" fmla="val 2708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AutoShape 5"/>
          <p:cNvSpPr>
            <a:spLocks noChangeArrowheads="1"/>
          </p:cNvSpPr>
          <p:nvPr/>
        </p:nvSpPr>
        <p:spPr bwMode="auto">
          <a:xfrm flipV="1">
            <a:off x="8077200" y="914400"/>
            <a:ext cx="457200" cy="4953000"/>
          </a:xfrm>
          <a:prstGeom prst="downArrow">
            <a:avLst>
              <a:gd name="adj1" fmla="val 50000"/>
              <a:gd name="adj2" fmla="val 2708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156176" y="4581128"/>
            <a:ext cx="1921024" cy="138499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/>
              <a:t>Using a simple warning example work your way through each of these stages of facilitator design</a:t>
            </a:r>
            <a:endParaRPr lang="en-US" sz="1400" i="1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620688"/>
            <a:ext cx="91440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Facilitator Development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sz="quarter" idx="11"/>
          </p:nvPr>
        </p:nvSpPr>
        <p:spPr>
          <a:xfrm>
            <a:off x="685800" y="1387810"/>
            <a:ext cx="7990656" cy="340934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1313" indent="-341313" eaLnBrk="1" hangingPunct="1"/>
            <a:r>
              <a:rPr lang="en-US" sz="2000" dirty="0" smtClean="0"/>
              <a:t>User population definitions</a:t>
            </a:r>
          </a:p>
          <a:p>
            <a:pPr marL="341313" indent="-341313" eaLnBrk="1" hangingPunct="1"/>
            <a:r>
              <a:rPr lang="en-US" sz="2000" dirty="0" smtClean="0"/>
              <a:t>Human limitation assessment</a:t>
            </a:r>
          </a:p>
          <a:p>
            <a:pPr marL="341313" indent="-341313" eaLnBrk="1" hangingPunct="1"/>
            <a:r>
              <a:rPr lang="en-US" sz="2000" dirty="0" smtClean="0"/>
              <a:t>Sensory capabilities, attention, perception, memory, decision making and problem solving</a:t>
            </a:r>
          </a:p>
          <a:p>
            <a:pPr marL="341313" indent="-341313" eaLnBrk="1" hangingPunct="1"/>
            <a:r>
              <a:rPr lang="en-US" sz="2000" dirty="0" smtClean="0"/>
              <a:t>Facilitator function definition</a:t>
            </a:r>
          </a:p>
          <a:p>
            <a:pPr marL="341313" indent="-341313" eaLnBrk="1" hangingPunct="1"/>
            <a:r>
              <a:rPr lang="en-US" sz="2000" dirty="0" smtClean="0"/>
              <a:t>Facilitator mockup</a:t>
            </a:r>
          </a:p>
          <a:p>
            <a:pPr marL="341313" indent="-341313" eaLnBrk="1" hangingPunct="1"/>
            <a:r>
              <a:rPr lang="en-US" sz="2000" dirty="0" smtClean="0"/>
              <a:t>Off line facilitator evaluation</a:t>
            </a:r>
          </a:p>
          <a:p>
            <a:pPr marL="341313" indent="-341313" eaLnBrk="1" hangingPunct="1"/>
            <a:r>
              <a:rPr lang="en-US" sz="2000" dirty="0" smtClean="0"/>
              <a:t>Real time facilitator evaluation</a:t>
            </a:r>
          </a:p>
          <a:p>
            <a:pPr marL="341313" indent="-341313" eaLnBrk="1" hangingPunct="1"/>
            <a:r>
              <a:rPr lang="en-US" sz="2000" dirty="0" smtClean="0"/>
              <a:t>Integration of facilitators in system and process design</a:t>
            </a:r>
          </a:p>
          <a:p>
            <a:pPr marL="341313" indent="-341313" eaLnBrk="1" hangingPunct="1"/>
            <a:endParaRPr lang="en-US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971600" y="5807005"/>
            <a:ext cx="4824536" cy="646331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Discuss and design a facilitator to assist blind people at road crossings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Instructions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dirty="0" smtClean="0"/>
              <a:t>Normally used by first time and occasional users</a:t>
            </a:r>
          </a:p>
          <a:p>
            <a:pPr eaLnBrk="1" hangingPunct="1"/>
            <a:r>
              <a:rPr lang="en-US" dirty="0" smtClean="0"/>
              <a:t>Step by step or branching procedures</a:t>
            </a:r>
          </a:p>
          <a:p>
            <a:pPr eaLnBrk="1" hangingPunct="1"/>
            <a:r>
              <a:rPr lang="en-US" dirty="0" smtClean="0"/>
              <a:t>Diagrams</a:t>
            </a:r>
          </a:p>
          <a:p>
            <a:pPr eaLnBrk="1" hangingPunct="1"/>
            <a:r>
              <a:rPr lang="en-US" dirty="0" smtClean="0"/>
              <a:t>Flow charts</a:t>
            </a:r>
          </a:p>
          <a:p>
            <a:pPr eaLnBrk="1" hangingPunct="1"/>
            <a:r>
              <a:rPr lang="en-US" dirty="0" smtClean="0"/>
              <a:t>Photographs</a:t>
            </a:r>
          </a:p>
          <a:p>
            <a:pPr eaLnBrk="1" hangingPunct="1"/>
            <a:r>
              <a:rPr lang="en-US" dirty="0" smtClean="0"/>
              <a:t>Short sentences</a:t>
            </a:r>
          </a:p>
        </p:txBody>
      </p:sp>
      <p:sp>
        <p:nvSpPr>
          <p:cNvPr id="15366" name="Rectangle 4"/>
          <p:cNvSpPr>
            <a:spLocks noChangeArrowheads="1"/>
          </p:cNvSpPr>
          <p:nvPr/>
        </p:nvSpPr>
        <p:spPr bwMode="auto">
          <a:xfrm>
            <a:off x="4267200" y="3212976"/>
            <a:ext cx="3962400" cy="10081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3200" i="1" dirty="0"/>
              <a:t>Long winded prose </a:t>
            </a:r>
          </a:p>
          <a:p>
            <a:pPr algn="ctr"/>
            <a:r>
              <a:rPr lang="en-US" sz="3200" i="1" dirty="0"/>
              <a:t>is rarely useful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99592" y="5589240"/>
            <a:ext cx="5184576" cy="923330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Look around and find a set of instructions, evaluate their utility, design and possible failure modes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Presentation Title Lucida Sans 35pt&amp;quot;&quot;/&gt;&lt;property id=&quot;20307&quot; value=&quot;280&quot;/&gt;&lt;/object&gt;&lt;object type=&quot;3&quot; unique_id=&quot;10005&quot;&gt;&lt;property id=&quot;20148&quot; value=&quot;5&quot;/&gt;&lt;property id=&quot;20300&quot; value=&quot;Slide 2 - &amp;quot;Header Lucida Sans 24pt&amp;quot;&quot;/&gt;&lt;property id=&quot;20307&quot; value=&quot;278&quot;/&gt;&lt;/object&gt;&lt;object type=&quot;3&quot; unique_id=&quot;10006&quot;&gt;&lt;property id=&quot;20148&quot; value=&quot;5&quot;/&gt;&lt;property id=&quot;20300&quot; value=&quot;Slide 3 - &amp;quot;Thank You Lucida Sans 35pt&amp;quot;&quot;/&gt;&lt;property id=&quot;20307&quot; value=&quot;279&quot;/&gt;&lt;/object&gt;&lt;/object&gt;&lt;/object&gt;&lt;/database&gt;"/>
  <p:tag name="SECTOMILLISECCONVERTED" val="1"/>
  <p:tag name="ARTICULATE_PROJECT_OPEN" val="0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517</TotalTime>
  <Words>1260</Words>
  <Application>Microsoft Office PowerPoint</Application>
  <PresentationFormat>On-screen Show (4:3)</PresentationFormat>
  <Paragraphs>268</Paragraphs>
  <Slides>25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1_Office Theme</vt:lpstr>
      <vt:lpstr>Train The Trainer OH Masterclass For Ergonomics:   Facilitators Design  Prof. Brian Peacock  A. Prof. Chui Yoon Ping  </vt:lpstr>
      <vt:lpstr>Facilitators</vt:lpstr>
      <vt:lpstr>System Demands and Human Performance</vt:lpstr>
      <vt:lpstr>Characteristics of Facilitators</vt:lpstr>
      <vt:lpstr>Facilitators and the Human Machine Interface</vt:lpstr>
      <vt:lpstr>Importance of Facilitators</vt:lpstr>
      <vt:lpstr>Process Design</vt:lpstr>
      <vt:lpstr>Facilitator Development</vt:lpstr>
      <vt:lpstr>Instructions</vt:lpstr>
      <vt:lpstr>Examples of Instructions</vt:lpstr>
      <vt:lpstr>Procedures</vt:lpstr>
      <vt:lpstr>Memory Aids</vt:lpstr>
      <vt:lpstr>Memory Aid Examples</vt:lpstr>
      <vt:lpstr>Essential Characteristics of Memory Aids</vt:lpstr>
      <vt:lpstr>Examples of Labels</vt:lpstr>
      <vt:lpstr>Characteristics of Labels</vt:lpstr>
      <vt:lpstr>Warnings and Reminders</vt:lpstr>
      <vt:lpstr>Examples of Warnings</vt:lpstr>
      <vt:lpstr>Failure to Warn</vt:lpstr>
      <vt:lpstr>Examples of Reminders</vt:lpstr>
      <vt:lpstr>Examples of Annunciators</vt:lpstr>
      <vt:lpstr>Annunciator Design</vt:lpstr>
      <vt:lpstr>Annunciators As Part of System Display Sequence</vt:lpstr>
      <vt:lpstr>Facilitators</vt:lpstr>
      <vt:lpstr>Facilitators Homework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Joscans</dc:creator>
  <cp:lastModifiedBy>Chui Yoon Ping (UniSIM)</cp:lastModifiedBy>
  <cp:revision>104</cp:revision>
  <dcterms:created xsi:type="dcterms:W3CDTF">2012-01-26T10:45:43Z</dcterms:created>
  <dcterms:modified xsi:type="dcterms:W3CDTF">2013-11-04T08:06:57Z</dcterms:modified>
</cp:coreProperties>
</file>