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52"/>
  </p:notesMasterIdLst>
  <p:handoutMasterIdLst>
    <p:handoutMasterId r:id="rId53"/>
  </p:handoutMasterIdLst>
  <p:sldIdLst>
    <p:sldId id="256" r:id="rId2"/>
    <p:sldId id="271" r:id="rId3"/>
    <p:sldId id="270" r:id="rId4"/>
    <p:sldId id="318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19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</p:sldIdLst>
  <p:sldSz cx="9144000" cy="6858000" type="screen4x3"/>
  <p:notesSz cx="6765925" cy="9867900"/>
  <p:custDataLst>
    <p:tags r:id="rId54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0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0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0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0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90018"/>
    <a:srgbClr val="474B55"/>
    <a:srgbClr val="891545"/>
    <a:srgbClr val="FFFFFF"/>
    <a:srgbClr val="9C004E"/>
    <a:srgbClr val="595A62"/>
    <a:srgbClr val="93176C"/>
    <a:srgbClr val="A41A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78" autoAdjust="0"/>
  </p:normalViewPr>
  <p:slideViewPr>
    <p:cSldViewPr snapToObjects="1">
      <p:cViewPr>
        <p:scale>
          <a:sx n="66" d="100"/>
          <a:sy n="66" d="100"/>
        </p:scale>
        <p:origin x="-1200" y="-78"/>
      </p:cViewPr>
      <p:guideLst>
        <p:guide orient="horz" pos="2064"/>
        <p:guide pos="2880"/>
      </p:guideLst>
    </p:cSldViewPr>
  </p:slideViewPr>
  <p:notesTextViewPr>
    <p:cViewPr>
      <p:scale>
        <a:sx n="120" d="100"/>
        <a:sy n="12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-2598" y="-108"/>
      </p:cViewPr>
      <p:guideLst>
        <p:guide orient="horz" pos="3108"/>
        <p:guide pos="213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4300" y="9285288"/>
            <a:ext cx="2932113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2F142B88-152F-44DF-9932-7CF37532E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38595" name="Picture 5" descr="SIM University Full Colour Logo_Horizontal (120ppi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9613" y="9372600"/>
            <a:ext cx="2000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541338" y="193675"/>
            <a:ext cx="5868987" cy="4460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0" charset="-128"/>
              </a:defRPr>
            </a:lvl9pPr>
          </a:lstStyle>
          <a:p>
            <a:pPr algn="ctr" eaLnBrk="1" hangingPunct="1">
              <a:defRPr/>
            </a:pPr>
            <a:r>
              <a:rPr lang="en-US" sz="1200" smtClean="0">
                <a:solidFill>
                  <a:srgbClr val="890018"/>
                </a:solidFill>
                <a:latin typeface="Lucida Sans" panose="020B0602030504020204" pitchFamily="34" charset="0"/>
              </a:rPr>
              <a:t>Train The Trainer OH Masterclass For Ergonomics</a:t>
            </a:r>
          </a:p>
          <a:p>
            <a:pPr algn="ctr" eaLnBrk="1" hangingPunct="1">
              <a:defRPr/>
            </a:pPr>
            <a:r>
              <a:rPr lang="en-US" sz="1100" smtClean="0">
                <a:solidFill>
                  <a:srgbClr val="890018"/>
                </a:solidFill>
                <a:latin typeface="Lucida Sans" panose="020B0602030504020204" pitchFamily="34" charset="0"/>
              </a:rPr>
              <a:t>Presented by Brian Peacock &amp; Chui Yoon Ping </a:t>
            </a:r>
          </a:p>
        </p:txBody>
      </p:sp>
    </p:spTree>
    <p:extLst>
      <p:ext uri="{BB962C8B-B14F-4D97-AF65-F5344CB8AC3E}">
        <p14:creationId xmlns:p14="http://schemas.microsoft.com/office/powerpoint/2010/main" xmlns="" val="215681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76275" y="739775"/>
            <a:ext cx="5413375" cy="406003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687888"/>
            <a:ext cx="5413375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32113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5989" y="162258"/>
            <a:ext cx="49339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/>
              <a:t>Train The Trainer OH Masterclass For Ergonomics</a:t>
            </a:r>
          </a:p>
          <a:p>
            <a:pPr algn="ctr">
              <a:defRPr/>
            </a:pPr>
            <a:r>
              <a:rPr lang="en-US" sz="1200" i="1" dirty="0" smtClean="0"/>
              <a:t>Prof Brian Peacock and Assoc Prof Chui Yoon Ping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5"/>
          </p:nvPr>
        </p:nvSpPr>
        <p:spPr>
          <a:xfrm>
            <a:off x="3832225" y="937260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E58AF-2976-493D-B8E7-01175EC2C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1163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6275" y="739775"/>
            <a:ext cx="5413375" cy="4060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640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0748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4787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2813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7445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6621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3484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2598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32225" y="9372600"/>
            <a:ext cx="2932113" cy="493713"/>
          </a:xfrm>
          <a:prstGeom prst="rect">
            <a:avLst/>
          </a:prstGeom>
        </p:spPr>
        <p:txBody>
          <a:bodyPr/>
          <a:lstStyle/>
          <a:p>
            <a:fld id="{4AB05985-616A-4AC1-A07B-A5ADB1496A4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73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4975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335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5934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870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2392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467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98827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07697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3710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3604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5628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9617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147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9945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6162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92059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11534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0214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70081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77890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91826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07411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23073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32225" y="9372600"/>
            <a:ext cx="2932113" cy="493713"/>
          </a:xfrm>
          <a:prstGeom prst="rect">
            <a:avLst/>
          </a:prstGeom>
        </p:spPr>
        <p:txBody>
          <a:bodyPr/>
          <a:lstStyle/>
          <a:p>
            <a:fld id="{3D16EA93-623D-4BE8-93C0-625AAA09A22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059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0393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32225" y="9372600"/>
            <a:ext cx="2932113" cy="493713"/>
          </a:xfrm>
          <a:prstGeom prst="rect">
            <a:avLst/>
          </a:prstGeom>
        </p:spPr>
        <p:txBody>
          <a:bodyPr/>
          <a:lstStyle/>
          <a:p>
            <a:fld id="{3D16EA93-623D-4BE8-93C0-625AAA09A22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2822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32225" y="9372600"/>
            <a:ext cx="2932113" cy="493713"/>
          </a:xfrm>
          <a:prstGeom prst="rect">
            <a:avLst/>
          </a:prstGeom>
        </p:spPr>
        <p:txBody>
          <a:bodyPr/>
          <a:lstStyle/>
          <a:p>
            <a:fld id="{3D16EA93-623D-4BE8-93C0-625AAA09A22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57749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32225" y="9372600"/>
            <a:ext cx="2932113" cy="493713"/>
          </a:xfrm>
          <a:prstGeom prst="rect">
            <a:avLst/>
          </a:prstGeom>
        </p:spPr>
        <p:txBody>
          <a:bodyPr/>
          <a:lstStyle/>
          <a:p>
            <a:fld id="{3D16EA93-623D-4BE8-93C0-625AAA09A22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58796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32225" y="9372600"/>
            <a:ext cx="2932113" cy="493713"/>
          </a:xfrm>
          <a:prstGeom prst="rect">
            <a:avLst/>
          </a:prstGeom>
        </p:spPr>
        <p:txBody>
          <a:bodyPr/>
          <a:lstStyle/>
          <a:p>
            <a:fld id="{3D16EA93-623D-4BE8-93C0-625AAA09A22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60267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32225" y="9372600"/>
            <a:ext cx="2932113" cy="493713"/>
          </a:xfrm>
          <a:prstGeom prst="rect">
            <a:avLst/>
          </a:prstGeom>
        </p:spPr>
        <p:txBody>
          <a:bodyPr/>
          <a:lstStyle/>
          <a:p>
            <a:fld id="{3D16EA93-623D-4BE8-93C0-625AAA09A22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1745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32225" y="9372600"/>
            <a:ext cx="2932113" cy="493713"/>
          </a:xfrm>
          <a:prstGeom prst="rect">
            <a:avLst/>
          </a:prstGeom>
        </p:spPr>
        <p:txBody>
          <a:bodyPr/>
          <a:lstStyle/>
          <a:p>
            <a:fld id="{3D16EA93-623D-4BE8-93C0-625AAA09A22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73877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32225" y="9372600"/>
            <a:ext cx="2932113" cy="493713"/>
          </a:xfrm>
          <a:prstGeom prst="rect">
            <a:avLst/>
          </a:prstGeom>
        </p:spPr>
        <p:txBody>
          <a:bodyPr/>
          <a:lstStyle/>
          <a:p>
            <a:fld id="{3D16EA93-623D-4BE8-93C0-625AAA09A22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5176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32225" y="9372600"/>
            <a:ext cx="2932113" cy="493713"/>
          </a:xfrm>
          <a:prstGeom prst="rect">
            <a:avLst/>
          </a:prstGeom>
        </p:spPr>
        <p:txBody>
          <a:bodyPr/>
          <a:lstStyle/>
          <a:p>
            <a:fld id="{3D16EA93-623D-4BE8-93C0-625AAA09A22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68415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32225" y="9372600"/>
            <a:ext cx="2932113" cy="493713"/>
          </a:xfrm>
          <a:prstGeom prst="rect">
            <a:avLst/>
          </a:prstGeom>
        </p:spPr>
        <p:txBody>
          <a:bodyPr/>
          <a:lstStyle/>
          <a:p>
            <a:fld id="{3D16EA93-623D-4BE8-93C0-625AAA09A22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4999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32225" y="9372600"/>
            <a:ext cx="2932113" cy="493713"/>
          </a:xfrm>
          <a:prstGeom prst="rect">
            <a:avLst/>
          </a:prstGeom>
        </p:spPr>
        <p:txBody>
          <a:bodyPr/>
          <a:lstStyle/>
          <a:p>
            <a:fld id="{3D16EA93-623D-4BE8-93C0-625AAA09A22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537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39098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32225" y="9372600"/>
            <a:ext cx="2932113" cy="493713"/>
          </a:xfrm>
          <a:prstGeom prst="rect">
            <a:avLst/>
          </a:prstGeom>
        </p:spPr>
        <p:txBody>
          <a:bodyPr/>
          <a:lstStyle/>
          <a:p>
            <a:fld id="{3D16EA93-623D-4BE8-93C0-625AAA09A22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8542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8598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201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5810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E58AF-2976-493D-B8E7-01175EC2CA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751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001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19400"/>
            <a:ext cx="6596082" cy="609600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62000" y="3505200"/>
            <a:ext cx="3810000" cy="4572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600" b="0" baseline="0">
                <a:solidFill>
                  <a:schemeClr val="bg1"/>
                </a:solidFill>
                <a:latin typeface="Lucida sans"/>
                <a:cs typeface="Lucida sans"/>
              </a:defRPr>
            </a:lvl1pPr>
            <a:lvl2pPr marL="1588" indent="-1588">
              <a:buFontTx/>
              <a:buNone/>
              <a:tabLst/>
              <a:defRPr sz="1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0386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760E35-4EA4-4DCA-9D3C-B9A627690EDC}" type="datetimeFigureOut">
              <a:rPr lang="en-US" smtClean="0"/>
              <a:pPr/>
              <a:t>04/11/2013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48F90F-D574-4642-B34F-1161331D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125538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09600"/>
          </a:xfrm>
          <a:prstGeom prst="rect">
            <a:avLst/>
          </a:prstGeom>
        </p:spPr>
        <p:txBody>
          <a:bodyPr/>
          <a:lstStyle>
            <a:lvl1pPr algn="ctr">
              <a:defRPr sz="3200" baseline="0">
                <a:solidFill>
                  <a:srgbClr val="890018"/>
                </a:solidFill>
                <a:latin typeface="Lucida sans"/>
                <a:cs typeface="Lucida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800" y="1387810"/>
            <a:ext cx="7543800" cy="4572000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90018"/>
              </a:buClr>
              <a:buSzTx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Lucida Sans"/>
                <a:cs typeface="Lucida Sans"/>
              </a:defRPr>
            </a:lvl1pPr>
            <a:lvl2pPr>
              <a:buClr>
                <a:srgbClr val="890018"/>
              </a:buClr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Lucida Sans" pitchFamily="34" charset="0"/>
                <a:cs typeface="Lucida Sans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19400"/>
            <a:ext cx="6596082" cy="609600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62000" y="3505200"/>
            <a:ext cx="3810000" cy="4572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600" b="0" baseline="0">
                <a:solidFill>
                  <a:schemeClr val="bg1"/>
                </a:solidFill>
                <a:latin typeface="Lucida sans"/>
                <a:cs typeface="Lucida sans"/>
              </a:defRPr>
            </a:lvl1pPr>
            <a:lvl2pPr marL="1588" indent="-1588">
              <a:buFontTx/>
              <a:buNone/>
              <a:tabLst/>
              <a:defRPr sz="1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760E35-4EA4-4DCA-9D3C-B9A627690EDC}" type="datetimeFigureOut">
              <a:rPr lang="en-US" smtClean="0"/>
              <a:pPr/>
              <a:t>04/11/2013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48F90F-D574-4642-B34F-1161331D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760E35-4EA4-4DCA-9D3C-B9A627690EDC}" type="datetimeFigureOut">
              <a:rPr lang="en-US" smtClean="0"/>
              <a:pPr/>
              <a:t>04/11/2013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48F90F-D574-4642-B34F-1161331D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543800" cy="609600"/>
          </a:xfrm>
          <a:prstGeom prst="rect">
            <a:avLst/>
          </a:prstGeom>
        </p:spPr>
        <p:txBody>
          <a:bodyPr/>
          <a:lstStyle>
            <a:lvl1pPr algn="l">
              <a:defRPr sz="2400" baseline="0">
                <a:solidFill>
                  <a:srgbClr val="890018"/>
                </a:solidFill>
                <a:latin typeface="Lucida sans"/>
                <a:cs typeface="Lucida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85800" y="990600"/>
            <a:ext cx="7543800" cy="304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 b="1" baseline="0">
                <a:solidFill>
                  <a:srgbClr val="890018"/>
                </a:solidFill>
                <a:latin typeface="Lucida sans"/>
                <a:cs typeface="Lucida san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800" y="1387810"/>
            <a:ext cx="7543800" cy="4572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 baseline="0">
                <a:solidFill>
                  <a:srgbClr val="474B55"/>
                </a:solidFill>
                <a:latin typeface="Lucida Sans"/>
                <a:cs typeface="Lucida San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941A98-6D77-485A-888B-E98464573A3B}" type="datetime1">
              <a:rPr lang="en-US"/>
              <a:pPr/>
              <a:t>04/11/2013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51CE440-4218-4C84-9612-C6C44B6235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5400" b="0" cap="none" baseline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274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14A02B-019A-4454-8161-37AEDB7CA8AF}" type="datetime1">
              <a:rPr lang="en-US" smtClean="0"/>
              <a:pPr/>
              <a:t>04/11/2013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78231D-7BAE-470E-B632-771FAF262D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819400"/>
            <a:ext cx="6596082" cy="609600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62000" y="3505200"/>
            <a:ext cx="3810000" cy="457200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600" b="0" baseline="0">
                <a:solidFill>
                  <a:schemeClr val="bg1"/>
                </a:solidFill>
                <a:latin typeface="Lucida sans"/>
                <a:cs typeface="Lucida sans"/>
              </a:defRPr>
            </a:lvl1pPr>
            <a:lvl2pPr marL="1588" indent="-1588">
              <a:buFontTx/>
              <a:buNone/>
              <a:tabLst/>
              <a:defRPr sz="14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1082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titled-1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Untitled-1.jpg"/>
          <p:cNvPicPr>
            <a:picLocks noChangeAspect="1"/>
          </p:cNvPicPr>
          <p:nvPr userDrawn="1"/>
        </p:nvPicPr>
        <p:blipFill>
          <a:blip r:embed="rId13"/>
          <a:srcRect l="70874" t="85611" r="777" b="3400"/>
          <a:stretch>
            <a:fillRect/>
          </a:stretch>
        </p:blipFill>
        <p:spPr bwMode="auto">
          <a:xfrm>
            <a:off x="6516688" y="6076950"/>
            <a:ext cx="25923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22" r:id="rId1"/>
    <p:sldLayoutId id="2147485236" r:id="rId2"/>
    <p:sldLayoutId id="2147485223" r:id="rId3"/>
    <p:sldLayoutId id="2147485237" r:id="rId4"/>
    <p:sldLayoutId id="2147485238" r:id="rId5"/>
    <p:sldLayoutId id="2147485239" r:id="rId6"/>
    <p:sldLayoutId id="2147485240" r:id="rId7"/>
    <p:sldLayoutId id="2147485241" r:id="rId8"/>
    <p:sldLayoutId id="2147485242" r:id="rId9"/>
    <p:sldLayoutId id="2147485243" r:id="rId10"/>
    <p:sldLayoutId id="214748524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457200" y="2420938"/>
            <a:ext cx="8229600" cy="2664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i="1" dirty="0" smtClean="0">
                <a:latin typeface="Lucida Sans" pitchFamily="34" charset="0"/>
                <a:ea typeface="ヒラギノ角ゴ Pro W3" pitchFamily="120" charset="-128"/>
                <a:cs typeface="Lucida Sans" pitchFamily="34" charset="0"/>
              </a:rPr>
              <a:t>Train The Trainer OH Masterclass For Ergonomics:</a:t>
            </a:r>
            <a:br>
              <a:rPr lang="en-US" sz="2400" i="1" dirty="0" smtClean="0">
                <a:latin typeface="Lucida Sans" pitchFamily="34" charset="0"/>
                <a:ea typeface="ヒラギノ角ゴ Pro W3" pitchFamily="120" charset="-128"/>
                <a:cs typeface="Lucida Sans" pitchFamily="34" charset="0"/>
              </a:rPr>
            </a:br>
            <a:r>
              <a:rPr lang="en-US" sz="2800" dirty="0" smtClean="0">
                <a:latin typeface="Lucida Sans" pitchFamily="34" charset="0"/>
                <a:ea typeface="ヒラギノ角ゴ Pro W3" pitchFamily="120" charset="-128"/>
                <a:cs typeface="Lucida Sans" pitchFamily="34" charset="0"/>
              </a:rPr>
              <a:t/>
            </a:r>
            <a:br>
              <a:rPr lang="en-US" sz="2800" dirty="0" smtClean="0">
                <a:latin typeface="Lucida Sans" pitchFamily="34" charset="0"/>
                <a:ea typeface="ヒラギノ角ゴ Pro W3" pitchFamily="120" charset="-128"/>
                <a:cs typeface="Lucida Sans" pitchFamily="34" charset="0"/>
              </a:rPr>
            </a:br>
            <a:r>
              <a:rPr lang="en-US" sz="2800" dirty="0" smtClean="0">
                <a:latin typeface="Lucida Sans" pitchFamily="34" charset="0"/>
                <a:cs typeface="Lucida Sans" pitchFamily="34" charset="0"/>
              </a:rPr>
              <a:t> </a:t>
            </a:r>
            <a:r>
              <a:rPr lang="en-US" sz="2800" b="1" dirty="0" smtClean="0">
                <a:latin typeface="Lucida Sans" pitchFamily="34" charset="0"/>
                <a:cs typeface="Lucida Sans" pitchFamily="34" charset="0"/>
              </a:rPr>
              <a:t>History of Ergonomics </a:t>
            </a:r>
            <a:br>
              <a:rPr lang="en-US" sz="2800" b="1" dirty="0" smtClean="0">
                <a:latin typeface="Lucida Sans" pitchFamily="34" charset="0"/>
                <a:cs typeface="Lucida Sans" pitchFamily="34" charset="0"/>
              </a:rPr>
            </a:br>
            <a:r>
              <a:rPr lang="en-US" sz="2800" b="1" dirty="0" smtClean="0">
                <a:latin typeface="Lucida Sans" pitchFamily="34" charset="0"/>
                <a:ea typeface="ヒラギノ角ゴ Pro W3" pitchFamily="120" charset="-128"/>
                <a:cs typeface="Lucida Sans" pitchFamily="34" charset="0"/>
              </a:rPr>
              <a:t/>
            </a:r>
            <a:br>
              <a:rPr lang="en-US" sz="2800" b="1" dirty="0" smtClean="0">
                <a:latin typeface="Lucida Sans" pitchFamily="34" charset="0"/>
                <a:ea typeface="ヒラギノ角ゴ Pro W3" pitchFamily="120" charset="-128"/>
                <a:cs typeface="Lucida Sans" pitchFamily="34" charset="0"/>
              </a:rPr>
            </a:br>
            <a:r>
              <a:rPr lang="en-US" sz="1800" i="1" dirty="0" smtClean="0">
                <a:latin typeface="Lucida Sans" pitchFamily="34" charset="0"/>
                <a:ea typeface="ヒラギノ角ゴ Pro W3" pitchFamily="120" charset="-128"/>
                <a:cs typeface="Lucida Sans" pitchFamily="34" charset="0"/>
              </a:rPr>
              <a:t>Prof. Brian Peacock  &amp; A. Prof. Chui Yoon Ping</a:t>
            </a:r>
            <a:r>
              <a:rPr lang="en-US" sz="1800" i="1" dirty="0" smtClean="0">
                <a:ea typeface="ヒラギノ角ゴ Pro W3" pitchFamily="120" charset="-128"/>
              </a:rPr>
              <a:t/>
            </a:r>
            <a:br>
              <a:rPr lang="en-US" sz="1800" i="1" dirty="0" smtClean="0">
                <a:ea typeface="ヒラギノ角ゴ Pro W3" pitchFamily="120" charset="-128"/>
              </a:rPr>
            </a:br>
            <a:endParaRPr lang="en-US" sz="2000" i="1" dirty="0" smtClean="0">
              <a:ea typeface="ヒラギノ角ゴ Pro W3" pitchFamily="12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24128" y="1916832"/>
            <a:ext cx="3024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her job was to count and measure polar bears</a:t>
            </a:r>
          </a:p>
        </p:txBody>
      </p:sp>
      <p:pic>
        <p:nvPicPr>
          <p:cNvPr id="7" name="Picture 14" descr="https://fbcdn-sphotos-f-a.akamaihd.net/hphotos-ak-prn2/208_28346300893_1595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5301364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8144" y="2204864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/>
              <a:t>while they hunted for seals on the flow ice</a:t>
            </a:r>
            <a:endParaRPr lang="en-US" sz="3600" i="1" dirty="0"/>
          </a:p>
        </p:txBody>
      </p:sp>
      <p:pic>
        <p:nvPicPr>
          <p:cNvPr id="4" name="Picture 6" descr="https://fbcdn-sphotos-d-a.akamaihd.net/hphotos-ak-frc3/329_30345660893_195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568" y="1628799"/>
            <a:ext cx="5462020" cy="3402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cowalkthetalk.com/blog/wp-content/uploads/2011/02/Polar-Sea-Ice-Melt-NR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00201"/>
            <a:ext cx="5369024" cy="32674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94593" y="2852936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but the ice is melting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limatevoices.files.wordpress.com/2012/09/sea-ice-melt-g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76164"/>
            <a:ext cx="4608512" cy="3447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24128" y="2492896"/>
            <a:ext cx="2952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 little more each year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fbcdn-sphotos-b-a.akamaihd.net/hphotos-ak-ash4/329_30345665893_219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422" y="1340768"/>
            <a:ext cx="5088565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96136" y="1916832"/>
            <a:ext cx="27652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so the polar bears move further north to hunt for food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988840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Why is the ice melting?</a:t>
            </a:r>
          </a:p>
          <a:p>
            <a:pPr algn="ctr"/>
            <a:endParaRPr lang="en-US" sz="4800" dirty="0" smtClean="0"/>
          </a:p>
          <a:p>
            <a:pPr algn="ctr"/>
            <a:r>
              <a:rPr lang="en-US" sz="4800" dirty="0" smtClean="0"/>
              <a:t>Technology and Tradeoffs!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big people problem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An effect of sedentary work on production lines, offices and many service occupations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Coupled with the widespread availability of inexpensive tasty food in the developed and developing nations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Sedentary pastimes rather than physical exercise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Metabolic disorders are increasing at an alarming rate – obesity, diabetes, heart and circulatory disease etc. etc. 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Why are people getting fatter?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619672" y="4468470"/>
            <a:ext cx="6393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Technology and Tradeoffs</a:t>
            </a:r>
            <a:endParaRPr lang="en-US" sz="3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124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Effectiveness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Meets functional requirements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“quality”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Efficiency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Optimal use of resources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“productivity”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Ease of Use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Intended users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Comfort and Convenience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Prevention of misuse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Elegance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Esthetic / emotional appeal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Affective Design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4504" y="1143000"/>
            <a:ext cx="28816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solidFill>
                  <a:srgbClr val="8A0000"/>
                </a:solidFill>
              </a:rPr>
              <a:t>Safety and Health</a:t>
            </a:r>
          </a:p>
          <a:p>
            <a:pPr lvl="1"/>
            <a:r>
              <a:rPr lang="en-US" sz="2200" dirty="0" smtClean="0">
                <a:solidFill>
                  <a:srgbClr val="8A0000"/>
                </a:solidFill>
              </a:rPr>
              <a:t>Prevention or mitigation of system failures</a:t>
            </a:r>
          </a:p>
          <a:p>
            <a:pPr lvl="2"/>
            <a:r>
              <a:rPr lang="en-US" sz="2100" b="1" dirty="0" smtClean="0">
                <a:solidFill>
                  <a:srgbClr val="8A0000"/>
                </a:solidFill>
              </a:rPr>
              <a:t>For participants and third parties</a:t>
            </a:r>
          </a:p>
          <a:p>
            <a:pPr lvl="2"/>
            <a:r>
              <a:rPr lang="en-US" sz="2100" b="1" dirty="0" smtClean="0">
                <a:solidFill>
                  <a:srgbClr val="8A0000"/>
                </a:solidFill>
              </a:rPr>
              <a:t>For the environme</a:t>
            </a:r>
            <a:r>
              <a:rPr lang="en-US" sz="1800" b="1" dirty="0" smtClean="0">
                <a:solidFill>
                  <a:srgbClr val="8A0000"/>
                </a:solidFill>
              </a:rPr>
              <a:t>nt</a:t>
            </a:r>
          </a:p>
          <a:p>
            <a:r>
              <a:rPr lang="en-US" sz="2800" b="1" dirty="0" smtClean="0">
                <a:solidFill>
                  <a:srgbClr val="8A0000"/>
                </a:solidFill>
              </a:rPr>
              <a:t>Security</a:t>
            </a:r>
          </a:p>
          <a:p>
            <a:pPr lvl="1"/>
            <a:r>
              <a:rPr lang="en-US" sz="2200" dirty="0" smtClean="0">
                <a:solidFill>
                  <a:srgbClr val="8A0000"/>
                </a:solidFill>
              </a:rPr>
              <a:t>Inadvertent or malicious misuse</a:t>
            </a:r>
          </a:p>
          <a:p>
            <a:r>
              <a:rPr lang="en-US" sz="2800" b="1" dirty="0" smtClean="0">
                <a:solidFill>
                  <a:srgbClr val="8A0000"/>
                </a:solidFill>
              </a:rPr>
              <a:t>Satisfaction</a:t>
            </a:r>
          </a:p>
          <a:p>
            <a:pPr lvl="1"/>
            <a:r>
              <a:rPr lang="en-US" sz="2200" dirty="0" smtClean="0">
                <a:solidFill>
                  <a:srgbClr val="8A0000"/>
                </a:solidFill>
              </a:rPr>
              <a:t>Of ALL customers and stakeholders</a:t>
            </a:r>
            <a:endParaRPr lang="en-US" sz="2200" dirty="0">
              <a:solidFill>
                <a:srgbClr val="8A0000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943600" y="1143000"/>
            <a:ext cx="3048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Sustainability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Reliability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intended contexts over the life cycle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Resilience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unintended, unexpected and harsh conditions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2204" y="5022632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98063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Discuss these tradeoffs with regard to cars and computers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US" sz="2800" dirty="0" smtClean="0">
                <a:solidFill>
                  <a:srgbClr val="890018"/>
                </a:solidFill>
                <a:latin typeface="Lucida Sans" pitchFamily="34" charset="0"/>
                <a:cs typeface="Lucida Sans" pitchFamily="34" charset="0"/>
              </a:rPr>
              <a:t>Tradeoffs in Design</a:t>
            </a:r>
            <a:endParaRPr lang="en-US" sz="2800" dirty="0">
              <a:solidFill>
                <a:srgbClr val="890018"/>
              </a:solidFill>
              <a:latin typeface="Lucida Sans" pitchFamily="34" charset="0"/>
              <a:cs typeface="Lucida Sans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10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636912"/>
            <a:ext cx="85429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Engineers design Technology for use by People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But sometimes Technology causes problems like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4400" b="1" dirty="0" smtClean="0">
                <a:solidFill>
                  <a:srgbClr val="890018"/>
                </a:solidFill>
              </a:rPr>
              <a:t>Climate Change</a:t>
            </a:r>
          </a:p>
          <a:p>
            <a:pPr algn="ctr"/>
            <a:r>
              <a:rPr lang="en-US" sz="4400" b="1" dirty="0" smtClean="0">
                <a:solidFill>
                  <a:srgbClr val="890018"/>
                </a:solidFill>
              </a:rPr>
              <a:t>Obesity</a:t>
            </a:r>
            <a:endParaRPr lang="en-US" sz="4400" b="1" dirty="0">
              <a:solidFill>
                <a:srgbClr val="89001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6021288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  <p:grpSp>
        <p:nvGrpSpPr>
          <p:cNvPr id="2" name="Group 3"/>
          <p:cNvGrpSpPr/>
          <p:nvPr/>
        </p:nvGrpSpPr>
        <p:grpSpPr>
          <a:xfrm>
            <a:off x="2195736" y="423659"/>
            <a:ext cx="4537527" cy="1974149"/>
            <a:chOff x="1058165" y="1238827"/>
            <a:chExt cx="6616439" cy="4717041"/>
          </a:xfrm>
        </p:grpSpPr>
        <p:sp>
          <p:nvSpPr>
            <p:cNvPr id="5" name="Oval 4"/>
            <p:cNvSpPr/>
            <p:nvPr/>
          </p:nvSpPr>
          <p:spPr>
            <a:xfrm>
              <a:off x="3385349" y="1238827"/>
              <a:ext cx="2882695" cy="2398221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People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499513" y="3527675"/>
              <a:ext cx="2813120" cy="242819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Environments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058165" y="1649582"/>
              <a:ext cx="2882695" cy="26160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Technology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861484" y="2642541"/>
              <a:ext cx="2813120" cy="2428193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Business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152393" y="2642541"/>
              <a:ext cx="2032458" cy="1770267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Activities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3473" y="76470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890018"/>
                </a:solidFill>
              </a:rPr>
              <a:t>Here are some Tradeoffs</a:t>
            </a:r>
            <a:endParaRPr lang="en-US" sz="3600" dirty="0">
              <a:solidFill>
                <a:srgbClr val="89001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36642">
            <a:off x="2152226" y="2980873"/>
            <a:ext cx="489932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 							S4</a:t>
            </a:r>
            <a:endParaRPr lang="en-US" sz="3600" b="1" dirty="0"/>
          </a:p>
        </p:txBody>
      </p:sp>
      <p:sp>
        <p:nvSpPr>
          <p:cNvPr id="15" name="Isosceles Triangle 14"/>
          <p:cNvSpPr/>
          <p:nvPr/>
        </p:nvSpPr>
        <p:spPr>
          <a:xfrm>
            <a:off x="4034740" y="4388543"/>
            <a:ext cx="1134293" cy="87926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36642">
            <a:off x="2152226" y="3655949"/>
            <a:ext cx="4899320" cy="64633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62059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Discuss the pros and cons and the tradeoffs you would make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Information (Computer) Revolution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1556792"/>
            <a:ext cx="7543800" cy="44030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90513" indent="-290513">
              <a:spcBef>
                <a:spcPct val="0"/>
              </a:spcBef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The industrial revolution a century and a half ago greatly supplemented human capabilities by the harnessing of power and machinery. </a:t>
            </a:r>
          </a:p>
          <a:p>
            <a:pPr marL="290513" indent="-290513">
              <a:spcBef>
                <a:spcPct val="0"/>
              </a:spcBef>
            </a:pPr>
            <a:endParaRPr lang="en-US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90513" indent="-290513">
              <a:spcBef>
                <a:spcPct val="0"/>
              </a:spcBef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One operational result was the production line, which in many cases increased worker productivity tenfold. </a:t>
            </a:r>
          </a:p>
          <a:p>
            <a:pPr marL="290513" indent="-290513">
              <a:spcBef>
                <a:spcPct val="0"/>
              </a:spcBef>
            </a:pPr>
            <a:endParaRPr lang="en-US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90513" indent="-290513">
              <a:spcBef>
                <a:spcPct val="0"/>
              </a:spcBef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It also helped to stimulate the consumer revolution with a considerable increase in trade and standard of living.</a:t>
            </a:r>
          </a:p>
          <a:p>
            <a:pPr marL="290513" indent="-290513">
              <a:spcBef>
                <a:spcPct val="0"/>
              </a:spcBef>
            </a:pPr>
            <a:endParaRPr lang="en-US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90513" indent="-290513">
              <a:spcBef>
                <a:spcPct val="0"/>
              </a:spcBef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Unfortunate outcomes however were the physical, cognitive and social stresses of specialized repetitive work.  </a:t>
            </a:r>
          </a:p>
          <a:p>
            <a:pPr marL="290513" indent="-290513">
              <a:spcBef>
                <a:spcPct val="0"/>
              </a:spcBef>
            </a:pPr>
            <a:endParaRPr lang="en-US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90513" indent="-290513">
              <a:spcBef>
                <a:spcPct val="0"/>
              </a:spcBef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The ergonomics developments of latter part of the 20</a:t>
            </a:r>
            <a:r>
              <a:rPr lang="en-US" sz="2000" baseline="30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century brought perceptive and effective solutions to production line work, through both engineering and administrative interventions. </a:t>
            </a:r>
          </a:p>
          <a:p>
            <a:pPr marL="290513" indent="-290513">
              <a:spcBef>
                <a:spcPct val="0"/>
              </a:spcBef>
            </a:pPr>
            <a:endParaRPr lang="en-US" sz="2000" dirty="0" smtClean="0">
              <a:latin typeface="Calibri" pitchFamily="34" charset="0"/>
              <a:cs typeface="Times New Roman" pitchFamily="18" charset="0"/>
            </a:endParaRPr>
          </a:p>
          <a:p>
            <a:pPr marL="290513" indent="-290513">
              <a:spcBef>
                <a:spcPct val="0"/>
              </a:spcBef>
            </a:pP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Discuss and describe the production lines for car and computer assembly and food processing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15816" y="4087927"/>
            <a:ext cx="3293368" cy="2130968"/>
            <a:chOff x="4355136" y="2732534"/>
            <a:chExt cx="3886200" cy="2667000"/>
          </a:xfrm>
        </p:grpSpPr>
        <p:sp>
          <p:nvSpPr>
            <p:cNvPr id="3" name="Isosceles Triangle 2"/>
            <p:cNvSpPr/>
            <p:nvPr/>
          </p:nvSpPr>
          <p:spPr>
            <a:xfrm>
              <a:off x="5421936" y="4027934"/>
              <a:ext cx="1600200" cy="13716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Rectangle 3"/>
            <p:cNvSpPr/>
            <p:nvPr/>
          </p:nvSpPr>
          <p:spPr>
            <a:xfrm rot="731974">
              <a:off x="4355136" y="3459372"/>
              <a:ext cx="3886200" cy="5334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Tradeoffs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9"/>
            <p:cNvGrpSpPr/>
            <p:nvPr/>
          </p:nvGrpSpPr>
          <p:grpSpPr>
            <a:xfrm rot="748508">
              <a:off x="4681282" y="2732534"/>
              <a:ext cx="3504092" cy="689281"/>
              <a:chOff x="3735769" y="3112223"/>
              <a:chExt cx="3504092" cy="689281"/>
            </a:xfrm>
          </p:grpSpPr>
          <p:sp>
            <p:nvSpPr>
              <p:cNvPr id="6" name="Rectangle 6"/>
              <p:cNvSpPr/>
              <p:nvPr/>
            </p:nvSpPr>
            <p:spPr>
              <a:xfrm>
                <a:off x="6173061" y="3112223"/>
                <a:ext cx="1066800" cy="6858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Safety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2482">
                <a:off x="3735769" y="3115704"/>
                <a:ext cx="1066800" cy="68580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Efficiency</a:t>
                </a:r>
                <a:endParaRPr lang="en-US" sz="1400" dirty="0"/>
              </a:p>
            </p:txBody>
          </p:sp>
        </p:grpSp>
      </p:grpSp>
      <p:pic>
        <p:nvPicPr>
          <p:cNvPr id="71682" name="Picture 2" descr="http://farm1.staticflickr.com/22/32402827_07682fcbf7_z.jpg?zz=1"/>
          <p:cNvPicPr>
            <a:picLocks noChangeAspect="1" noChangeArrowheads="1"/>
          </p:cNvPicPr>
          <p:nvPr/>
        </p:nvPicPr>
        <p:blipFill>
          <a:blip r:embed="rId3" cstate="print"/>
          <a:srcRect l="18644"/>
          <a:stretch>
            <a:fillRect/>
          </a:stretch>
        </p:blipFill>
        <p:spPr bwMode="auto">
          <a:xfrm>
            <a:off x="2267744" y="288088"/>
            <a:ext cx="4648200" cy="3311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4800" y="5877272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15816" y="3217779"/>
            <a:ext cx="3209528" cy="2061812"/>
            <a:chOff x="4355136" y="2732520"/>
            <a:chExt cx="3886200" cy="2677680"/>
          </a:xfrm>
        </p:grpSpPr>
        <p:sp>
          <p:nvSpPr>
            <p:cNvPr id="3" name="Isosceles Triangle 2"/>
            <p:cNvSpPr/>
            <p:nvPr/>
          </p:nvSpPr>
          <p:spPr>
            <a:xfrm>
              <a:off x="5410200" y="4038600"/>
              <a:ext cx="1600200" cy="13716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Rectangle 3"/>
            <p:cNvSpPr/>
            <p:nvPr/>
          </p:nvSpPr>
          <p:spPr>
            <a:xfrm rot="731974">
              <a:off x="4355136" y="3459372"/>
              <a:ext cx="3886200" cy="5334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Tradeoffs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9"/>
            <p:cNvGrpSpPr/>
            <p:nvPr/>
          </p:nvGrpSpPr>
          <p:grpSpPr>
            <a:xfrm rot="748508">
              <a:off x="4681150" y="2732520"/>
              <a:ext cx="3504097" cy="690455"/>
              <a:chOff x="3735764" y="3112223"/>
              <a:chExt cx="3504097" cy="690455"/>
            </a:xfrm>
          </p:grpSpPr>
          <p:sp>
            <p:nvSpPr>
              <p:cNvPr id="6" name="Rectangle 6"/>
              <p:cNvSpPr/>
              <p:nvPr/>
            </p:nvSpPr>
            <p:spPr>
              <a:xfrm>
                <a:off x="6173061" y="3112223"/>
                <a:ext cx="1066800" cy="6858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Esthetic appeal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2482">
                <a:off x="3735764" y="3116878"/>
                <a:ext cx="1425711" cy="68580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Effectiveness</a:t>
                </a:r>
                <a:endParaRPr lang="en-US" sz="1400" dirty="0"/>
              </a:p>
            </p:txBody>
          </p:sp>
        </p:grpSp>
      </p:grpSp>
      <p:pic>
        <p:nvPicPr>
          <p:cNvPr id="23554" name="Picture 2" descr="http://media5.picsearch.com/is?aTL87IYvUJzdSFpMK5hrw7R1KtF73iQpUKqRKzqjmhI&amp;height=3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908720"/>
            <a:ext cx="2257425" cy="2257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://t0.gstatic.com/images?q=tbn:ANd9GcRjIZNRyDx9O9gswN2Qi_WzLNTpoKaRRN8h2MYvrQCuLTURXE8i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746995"/>
            <a:ext cx="2670437" cy="2000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5877272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50308" y="4564300"/>
            <a:ext cx="3026296" cy="1959074"/>
            <a:chOff x="4355136" y="2732534"/>
            <a:chExt cx="3886200" cy="2677666"/>
          </a:xfrm>
        </p:grpSpPr>
        <p:sp>
          <p:nvSpPr>
            <p:cNvPr id="3" name="Isosceles Triangle 2"/>
            <p:cNvSpPr/>
            <p:nvPr/>
          </p:nvSpPr>
          <p:spPr>
            <a:xfrm>
              <a:off x="5410200" y="4038600"/>
              <a:ext cx="1600200" cy="13716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Rectangle 3"/>
            <p:cNvSpPr/>
            <p:nvPr/>
          </p:nvSpPr>
          <p:spPr>
            <a:xfrm rot="731974">
              <a:off x="4355136" y="3459372"/>
              <a:ext cx="3886200" cy="5334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Tradeoffs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9"/>
            <p:cNvGrpSpPr/>
            <p:nvPr/>
          </p:nvGrpSpPr>
          <p:grpSpPr>
            <a:xfrm rot="748508">
              <a:off x="4681282" y="2732534"/>
              <a:ext cx="3504092" cy="689281"/>
              <a:chOff x="3735769" y="3112223"/>
              <a:chExt cx="3504092" cy="689281"/>
            </a:xfrm>
          </p:grpSpPr>
          <p:sp>
            <p:nvSpPr>
              <p:cNvPr id="6" name="Rectangle 6"/>
              <p:cNvSpPr/>
              <p:nvPr/>
            </p:nvSpPr>
            <p:spPr>
              <a:xfrm>
                <a:off x="6173061" y="3112223"/>
                <a:ext cx="1066800" cy="6858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Security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2482">
                <a:off x="3735769" y="3115704"/>
                <a:ext cx="1066800" cy="68580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Ease of Use</a:t>
                </a:r>
                <a:endParaRPr lang="en-US" sz="1400" dirty="0"/>
              </a:p>
            </p:txBody>
          </p:sp>
        </p:grpSp>
      </p:grpSp>
      <p:pic>
        <p:nvPicPr>
          <p:cNvPr id="24578" name="Picture 2" descr="http://stories-project.com/wp-content/uploads/2012/08/airport-li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1210"/>
            <a:ext cx="6265774" cy="3855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4800" y="5877272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http://www.traveldailynews.asia/uploads/images/Traffic_jam_in_Mani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2154" y="503038"/>
            <a:ext cx="4304650" cy="211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http://1.bp.blogspot.com/-ztCD9YPmlRU/UcBvitvdNYI/AAAAAAANJ2M/LR6Bg9aY28c/s1600/Corvette-Stingray-000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0577"/>
            <a:ext cx="4032448" cy="2181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7"/>
          <p:cNvGrpSpPr/>
          <p:nvPr/>
        </p:nvGrpSpPr>
        <p:grpSpPr>
          <a:xfrm>
            <a:off x="3025686" y="3700782"/>
            <a:ext cx="3362918" cy="2276416"/>
            <a:chOff x="4348982" y="2822342"/>
            <a:chExt cx="4616158" cy="2587858"/>
          </a:xfrm>
        </p:grpSpPr>
        <p:sp>
          <p:nvSpPr>
            <p:cNvPr id="9" name="Isosceles Triangle 8"/>
            <p:cNvSpPr/>
            <p:nvPr/>
          </p:nvSpPr>
          <p:spPr>
            <a:xfrm>
              <a:off x="5410200" y="4038600"/>
              <a:ext cx="1600200" cy="13716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731974">
              <a:off x="4348982" y="3507053"/>
              <a:ext cx="4431105" cy="5334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Tradeoffs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Group 9"/>
            <p:cNvGrpSpPr/>
            <p:nvPr/>
          </p:nvGrpSpPr>
          <p:grpSpPr>
            <a:xfrm rot="748508">
              <a:off x="4669081" y="2822342"/>
              <a:ext cx="4296059" cy="706477"/>
              <a:chOff x="3735763" y="3116806"/>
              <a:chExt cx="4296059" cy="706477"/>
            </a:xfrm>
          </p:grpSpPr>
          <p:sp>
            <p:nvSpPr>
              <p:cNvPr id="12" name="Rectangle 6"/>
              <p:cNvSpPr/>
              <p:nvPr/>
            </p:nvSpPr>
            <p:spPr>
              <a:xfrm>
                <a:off x="5835983" y="3137482"/>
                <a:ext cx="2195839" cy="685801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Sustainability?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22482">
                <a:off x="3735763" y="3116806"/>
                <a:ext cx="1473406" cy="68580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Esthetic appeal</a:t>
                </a:r>
                <a:endParaRPr lang="en-US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04800" y="5877272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47488" y="3776072"/>
            <a:ext cx="3135772" cy="1745658"/>
            <a:chOff x="4014284" y="2699721"/>
            <a:chExt cx="4270359" cy="2710479"/>
          </a:xfrm>
        </p:grpSpPr>
        <p:sp>
          <p:nvSpPr>
            <p:cNvPr id="3" name="Isosceles Triangle 2"/>
            <p:cNvSpPr/>
            <p:nvPr/>
          </p:nvSpPr>
          <p:spPr>
            <a:xfrm>
              <a:off x="5410200" y="4038600"/>
              <a:ext cx="1600200" cy="13716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Rectangle 3"/>
            <p:cNvSpPr/>
            <p:nvPr/>
          </p:nvSpPr>
          <p:spPr>
            <a:xfrm rot="731974">
              <a:off x="4014284" y="3417842"/>
              <a:ext cx="4230945" cy="5334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Tradeoffs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9"/>
            <p:cNvGrpSpPr/>
            <p:nvPr/>
          </p:nvGrpSpPr>
          <p:grpSpPr>
            <a:xfrm rot="748508">
              <a:off x="4333050" y="2699721"/>
              <a:ext cx="3951593" cy="693163"/>
              <a:chOff x="3383807" y="3107029"/>
              <a:chExt cx="3951593" cy="693163"/>
            </a:xfrm>
          </p:grpSpPr>
          <p:sp>
            <p:nvSpPr>
              <p:cNvPr id="6" name="Rectangle 6"/>
              <p:cNvSpPr/>
              <p:nvPr/>
            </p:nvSpPr>
            <p:spPr>
              <a:xfrm>
                <a:off x="5741176" y="3107029"/>
                <a:ext cx="1594224" cy="6858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</a:rPr>
                  <a:t>Effectiveness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2482">
                <a:off x="3383807" y="3114392"/>
                <a:ext cx="1418766" cy="68580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Efficiency</a:t>
                </a:r>
                <a:endParaRPr lang="en-US" sz="1400" dirty="0"/>
              </a:p>
            </p:txBody>
          </p:sp>
        </p:grpSp>
      </p:grpSp>
      <p:pic>
        <p:nvPicPr>
          <p:cNvPr id="8" name="Picture 2" descr="https://fbcdn-sphotos-b-a.akamaihd.net/hphotos-ak-prn2/205331_1005010928090_8946_n.jpg"/>
          <p:cNvPicPr>
            <a:picLocks noChangeAspect="1" noChangeArrowheads="1"/>
          </p:cNvPicPr>
          <p:nvPr/>
        </p:nvPicPr>
        <p:blipFill>
          <a:blip r:embed="rId3" cstate="print"/>
          <a:srcRect l="10882" t="19745" r="23536" b="18198"/>
          <a:stretch>
            <a:fillRect/>
          </a:stretch>
        </p:blipFill>
        <p:spPr bwMode="auto">
          <a:xfrm>
            <a:off x="395536" y="481684"/>
            <a:ext cx="3442775" cy="2443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658" name="Picture 2" descr="http://images.huffingtonpost.com/2009-10-10-hummer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4990" y="627198"/>
            <a:ext cx="3829573" cy="2297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5877272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4130" y="2280539"/>
            <a:ext cx="4659048" cy="2872986"/>
            <a:chOff x="3148223" y="949321"/>
            <a:chExt cx="6344788" cy="4460879"/>
          </a:xfrm>
        </p:grpSpPr>
        <p:sp>
          <p:nvSpPr>
            <p:cNvPr id="3" name="Isosceles Triangle 2"/>
            <p:cNvSpPr/>
            <p:nvPr/>
          </p:nvSpPr>
          <p:spPr>
            <a:xfrm>
              <a:off x="5410200" y="4038600"/>
              <a:ext cx="1600200" cy="13716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" name="Rectangle 3"/>
            <p:cNvSpPr/>
            <p:nvPr/>
          </p:nvSpPr>
          <p:spPr>
            <a:xfrm rot="731974">
              <a:off x="3148223" y="3424982"/>
              <a:ext cx="6021017" cy="5334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Tradeoffs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9"/>
            <p:cNvGrpSpPr/>
            <p:nvPr/>
          </p:nvGrpSpPr>
          <p:grpSpPr>
            <a:xfrm rot="748508">
              <a:off x="3613834" y="949321"/>
              <a:ext cx="5879177" cy="2473927"/>
              <a:chOff x="2473039" y="1324102"/>
              <a:chExt cx="5879177" cy="2473927"/>
            </a:xfrm>
          </p:grpSpPr>
          <p:sp>
            <p:nvSpPr>
              <p:cNvPr id="6" name="Rectangle 6"/>
              <p:cNvSpPr/>
              <p:nvPr/>
            </p:nvSpPr>
            <p:spPr>
              <a:xfrm>
                <a:off x="6165063" y="1324102"/>
                <a:ext cx="2187153" cy="247392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Tomorrow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22482">
                <a:off x="2473039" y="2492834"/>
                <a:ext cx="1499343" cy="1304898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/>
                  <a:t>Next Century</a:t>
                </a:r>
                <a:endParaRPr lang="en-US" sz="1600" b="1" dirty="0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395536" y="168164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90018"/>
                </a:solidFill>
              </a:rPr>
              <a:t>Short and Long Term Tradeoffs are not always easy</a:t>
            </a:r>
            <a:endParaRPr lang="en-US" sz="2800" dirty="0">
              <a:solidFill>
                <a:srgbClr val="89001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8570" y="476672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7" y="5507940"/>
            <a:ext cx="630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Discuss the tradeoffs between personal and public transport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impassionedcinema.com/wordpress/wp-content/uploads/2011/09/2001-the-dawn-of-man.png"/>
          <p:cNvPicPr>
            <a:picLocks noChangeAspect="1" noChangeArrowheads="1"/>
          </p:cNvPicPr>
          <p:nvPr/>
        </p:nvPicPr>
        <p:blipFill>
          <a:blip r:embed="rId3" cstate="print"/>
          <a:srcRect t="8333" b="10000"/>
          <a:stretch>
            <a:fillRect/>
          </a:stretch>
        </p:blipFill>
        <p:spPr bwMode="auto">
          <a:xfrm>
            <a:off x="1907704" y="2296344"/>
            <a:ext cx="5529808" cy="3010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921894"/>
            <a:ext cx="5529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890018"/>
                </a:solidFill>
              </a:rPr>
              <a:t>Primitive technology expanded our capabilities</a:t>
            </a:r>
            <a:endParaRPr lang="en-US" sz="3200" dirty="0">
              <a:solidFill>
                <a:srgbClr val="89001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877272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un.iwu.edu/~rwilson/hiroshima/pa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6992"/>
            <a:ext cx="5331040" cy="231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99592" y="402630"/>
            <a:ext cx="3267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890018"/>
                </a:solidFill>
              </a:rPr>
              <a:t>Powerful technology is used to end wars</a:t>
            </a:r>
            <a:endParaRPr lang="en-US" sz="3600" dirty="0">
              <a:solidFill>
                <a:srgbClr val="89001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877272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  <p:pic>
        <p:nvPicPr>
          <p:cNvPr id="16386" name="Picture 2" descr="http://images.wikia.com/empiresandallies/images/8/8a/Predator-ua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6252" y="692696"/>
            <a:ext cx="409235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dn.webosnation.com/sites/webosnation.com/files/resource_images/s/Steve_Jobs_with_iPad_on_Chai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8286" y="2314600"/>
            <a:ext cx="5379094" cy="3012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35695" y="772760"/>
            <a:ext cx="5704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890018"/>
                </a:solidFill>
              </a:rPr>
              <a:t>Beautiful technology can help us manage our lives</a:t>
            </a:r>
            <a:endParaRPr lang="en-US" sz="3200" dirty="0">
              <a:solidFill>
                <a:srgbClr val="89001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877272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co-business.com/media/uploads/ebmedia/fileuploads/wp_uploads/2011/09/e_waste_01_news_featu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5" y="1604993"/>
            <a:ext cx="6266622" cy="4182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890018"/>
                </a:solidFill>
              </a:rPr>
              <a:t>Obsolete technology and packaging  are filling our landfills and oceans</a:t>
            </a:r>
            <a:endParaRPr lang="en-US" sz="3200" dirty="0">
              <a:solidFill>
                <a:srgbClr val="89001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877272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s2.mm.bing.net/images/thumbnail.aspx?q=553466727833&amp;id=586829229218a022627be5b9e3a46b7e&amp;url=http%3a%2f%2fblsciblogs.baruch.cuny.edu%2fhis1005%2ffiles%2f2010%2f07%2fassembly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2656"/>
            <a:ext cx="3886200" cy="3225547"/>
          </a:xfrm>
          <a:prstGeom prst="rect">
            <a:avLst/>
          </a:prstGeom>
          <a:noFill/>
        </p:spPr>
      </p:pic>
      <p:pic>
        <p:nvPicPr>
          <p:cNvPr id="45060" name="Picture 4" descr="http://ts4.mm.bing.net/images/thumbnail.aspx?q=576107979319&amp;id=bc8de75a9c7810aee3195ce18f4a3a5a&amp;url=http%3a%2f%2fs3.hubimg.com%2fu%2f4185190_f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556792"/>
            <a:ext cx="3352800" cy="3444658"/>
          </a:xfrm>
          <a:prstGeom prst="rect">
            <a:avLst/>
          </a:prstGeom>
          <a:noFill/>
        </p:spPr>
      </p:pic>
      <p:pic>
        <p:nvPicPr>
          <p:cNvPr id="45062" name="Picture 6" descr="http://ts4.mm.bing.net/images/thumbnail.aspx?q=636510405759&amp;id=1aeb2c85a6177a2ebb350f3fceaa9782&amp;url=http%3a%2f%2f62.18.15.69%2fgallery%2fmodeltford%2fimages%2fprevs%2f05084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765549"/>
            <a:ext cx="3886200" cy="2785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ts109-s-002"/>
          <p:cNvPicPr>
            <a:picLocks noChangeAspect="1" noChangeArrowheads="1"/>
          </p:cNvPicPr>
          <p:nvPr/>
        </p:nvPicPr>
        <p:blipFill>
          <a:blip r:embed="rId3" cstate="print"/>
          <a:srcRect t="16563"/>
          <a:stretch>
            <a:fillRect/>
          </a:stretch>
        </p:blipFill>
        <p:spPr bwMode="auto">
          <a:xfrm>
            <a:off x="2683884" y="1916832"/>
            <a:ext cx="572114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5576" y="2132856"/>
            <a:ext cx="1728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Size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Shape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Flexibility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Strength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Speed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Stamina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Skill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877272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83884" y="58772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size fits all?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Difference Assessment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03648" y="1988840"/>
            <a:ext cx="2808312" cy="3214022"/>
            <a:chOff x="624" y="1008"/>
            <a:chExt cx="2060" cy="2523"/>
          </a:xfrm>
        </p:grpSpPr>
        <p:pic>
          <p:nvPicPr>
            <p:cNvPr id="3" name="Picture 3" descr="einstein_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" y="1008"/>
              <a:ext cx="2060" cy="2523"/>
            </a:xfrm>
            <a:prstGeom prst="rect">
              <a:avLst/>
            </a:prstGeom>
            <a:noFill/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05" y="2256"/>
              <a:ext cx="136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2400" b="1">
                <a:latin typeface="Times New Roman" charset="0"/>
              </a:endParaRPr>
            </a:p>
          </p:txBody>
        </p:sp>
      </p:grpSp>
      <p:pic>
        <p:nvPicPr>
          <p:cNvPr id="5" name="Picture 4" descr="http://www.anvari.org/db/cols/The_Simpsons_Characters_Picture_Gallery/Homer_Simpson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56018" y="2202216"/>
            <a:ext cx="3214022" cy="32140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</a:t>
            </a:r>
            <a:r>
              <a:rPr lang="en-US" dirty="0" smtClean="0"/>
              <a:t>Difference Evaluation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877272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58772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design fits all?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cdn.macrumors.com/article-new/2013/02/macrumors-ipad5d.jpg"/>
          <p:cNvPicPr>
            <a:picLocks noChangeAspect="1" noChangeArrowheads="1"/>
          </p:cNvPicPr>
          <p:nvPr/>
        </p:nvPicPr>
        <p:blipFill>
          <a:blip r:embed="rId3" cstate="print"/>
          <a:srcRect l="1351" t="3604" r="2703" b="15315"/>
          <a:stretch>
            <a:fillRect/>
          </a:stretch>
        </p:blipFill>
        <p:spPr bwMode="auto">
          <a:xfrm>
            <a:off x="1979712" y="1988840"/>
            <a:ext cx="5436840" cy="34458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1342509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554859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size fits all?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99120"/>
            <a:ext cx="9144000" cy="609600"/>
          </a:xfrm>
        </p:spPr>
        <p:txBody>
          <a:bodyPr/>
          <a:lstStyle/>
          <a:p>
            <a:r>
              <a:rPr lang="en-US" dirty="0" smtClean="0"/>
              <a:t>Usability Testing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cdn.cultofmac.com/wp-content/uploads/2012/02/Foxconn-iphone-52-e132914766155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7950358" cy="42484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877272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569260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back rests for?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443136"/>
            <a:ext cx="9144000" cy="609600"/>
          </a:xfrm>
        </p:spPr>
        <p:txBody>
          <a:bodyPr/>
          <a:lstStyle/>
          <a:p>
            <a:r>
              <a:rPr lang="en-US" dirty="0" smtClean="0"/>
              <a:t>Manufacturing Process Design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545730"/>
            <a:ext cx="3744416" cy="609600"/>
          </a:xfrm>
        </p:spPr>
        <p:txBody>
          <a:bodyPr/>
          <a:lstStyle/>
          <a:p>
            <a:r>
              <a:rPr lang="en-US" sz="3600" dirty="0" smtClean="0">
                <a:solidFill>
                  <a:srgbClr val="890018"/>
                </a:solidFill>
              </a:rPr>
              <a:t>Playing Games</a:t>
            </a:r>
            <a:endParaRPr lang="en-US" sz="3600" dirty="0">
              <a:solidFill>
                <a:srgbClr val="890018"/>
              </a:solidFill>
            </a:endParaRPr>
          </a:p>
        </p:txBody>
      </p:sp>
      <p:pic>
        <p:nvPicPr>
          <p:cNvPr id="4" name="Picture 4" descr="http://i2.cdn.turner.com/si/2011/writers/steve_rushin/02/16/wayne.rooney/wayne.rooney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508375" cy="41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48466" y="2564904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Goal Line Technology</a:t>
            </a:r>
            <a:endParaRPr lang="en-US" sz="3200" dirty="0"/>
          </a:p>
        </p:txBody>
      </p:sp>
      <p:pic>
        <p:nvPicPr>
          <p:cNvPr id="5122" name="Picture 2" descr="http://i2.cdn.turner.com/cnn/dam/assets/130402191516-football-glt-goal-line-technology-fifa-story-to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04664"/>
            <a:ext cx="3169356" cy="1782763"/>
          </a:xfrm>
          <a:prstGeom prst="rect">
            <a:avLst/>
          </a:prstGeom>
          <a:noFill/>
        </p:spPr>
      </p:pic>
      <p:pic>
        <p:nvPicPr>
          <p:cNvPr id="5124" name="Picture 4" descr="http://i.huffpost.com/gen/1081296/thumbs/o-HAWK-EYE-GOAL-LINE-TECHNOLOGY-570.jpg?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0017" y="3917700"/>
            <a:ext cx="2853322" cy="19973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5877272"/>
            <a:ext cx="137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E4S4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52222" y="6154271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technology ruining or helping sport?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Managing Environments</a:t>
            </a:r>
            <a:endParaRPr lang="en-US" sz="3200" dirty="0"/>
          </a:p>
        </p:txBody>
      </p:sp>
      <p:pic>
        <p:nvPicPr>
          <p:cNvPr id="6" name="Picture 5" descr="https://fbcdn-sphotos-a-a.akamaihd.net/hphotos-ak-frc3/329_30345645893_118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87810"/>
            <a:ext cx="377570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20072" y="2358172"/>
            <a:ext cx="2849035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Climate change is real!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010997" y="4355812"/>
            <a:ext cx="5040560" cy="147732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 weight gain is real and unhealthy</a:t>
            </a:r>
          </a:p>
          <a:p>
            <a:endParaRPr lang="en-US" dirty="0" smtClean="0"/>
          </a:p>
          <a:p>
            <a:r>
              <a:rPr lang="en-US" dirty="0" smtClean="0"/>
              <a:t>Body Mass Index = Weight(kg) / Height(m) 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i="1" dirty="0" smtClean="0"/>
              <a:t>What are the inaccuracies of BMI?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9605" t="9760" r="19916" b="5401"/>
          <a:stretch>
            <a:fillRect/>
          </a:stretch>
        </p:blipFill>
        <p:spPr bwMode="auto">
          <a:xfrm>
            <a:off x="2195736" y="614500"/>
            <a:ext cx="6768752" cy="53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s://fbcdn-sphotos-f-a.akamaihd.net/hphotos-ak-ash4/4201_1169863489301_1607943_n.jpg"/>
          <p:cNvPicPr>
            <a:picLocks noChangeAspect="1" noChangeArrowheads="1"/>
          </p:cNvPicPr>
          <p:nvPr/>
        </p:nvPicPr>
        <p:blipFill>
          <a:blip r:embed="rId4" cstate="print"/>
          <a:srcRect l="6163" t="51744" r="44531"/>
          <a:stretch>
            <a:fillRect/>
          </a:stretch>
        </p:blipFill>
        <p:spPr bwMode="auto">
          <a:xfrm>
            <a:off x="299466" y="1448780"/>
            <a:ext cx="1803079" cy="2175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s://fbcdn-sphotos-a-a.akamaihd.net/hphotos-ak-ash2/523265_10150645745290894_609867121_n.jpg"/>
          <p:cNvPicPr>
            <a:picLocks noChangeAspect="1" noChangeArrowheads="1"/>
          </p:cNvPicPr>
          <p:nvPr/>
        </p:nvPicPr>
        <p:blipFill>
          <a:blip r:embed="rId5" cstate="print"/>
          <a:srcRect l="7439" t="12723" r="56851" b="35282"/>
          <a:stretch>
            <a:fillRect/>
          </a:stretch>
        </p:blipFill>
        <p:spPr bwMode="auto">
          <a:xfrm>
            <a:off x="299466" y="4077072"/>
            <a:ext cx="1789913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32830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890018"/>
                </a:solidFill>
              </a:rPr>
              <a:t>Please Protect the Polar Bears</a:t>
            </a:r>
            <a:endParaRPr lang="en-US" sz="3200" dirty="0">
              <a:solidFill>
                <a:srgbClr val="890018"/>
              </a:solidFill>
            </a:endParaRPr>
          </a:p>
        </p:txBody>
      </p:sp>
      <p:pic>
        <p:nvPicPr>
          <p:cNvPr id="4" name="Picture 12" descr="https://fbcdn-sphotos-g-a.akamaihd.net/hphotos-ak-ash4/208_28346280893_44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05463"/>
            <a:ext cx="5760640" cy="3834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31640" y="530120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address your health through ergonomics analysis and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457200" y="2420938"/>
            <a:ext cx="8229600" cy="15843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ea typeface="ヒラギノ角ゴ Pro W3" pitchFamily="120" charset="-128"/>
              </a:rPr>
              <a:t/>
            </a:r>
            <a:br>
              <a:rPr lang="en-US" sz="2800" dirty="0" smtClean="0">
                <a:ea typeface="ヒラギノ角ゴ Pro W3" pitchFamily="120" charset="-128"/>
              </a:rPr>
            </a:br>
            <a:r>
              <a:rPr lang="en-US" sz="2800" dirty="0" smtClean="0"/>
              <a:t> Long History of Ergonomics and Human Factors </a:t>
            </a:r>
            <a:br>
              <a:rPr lang="en-US" sz="2800" dirty="0" smtClean="0"/>
            </a:br>
            <a:r>
              <a:rPr lang="en-US" sz="2800" b="1" dirty="0" smtClean="0">
                <a:ea typeface="ヒラギノ角ゴ Pro W3" pitchFamily="120" charset="-128"/>
              </a:rPr>
              <a:t/>
            </a:r>
            <a:br>
              <a:rPr lang="en-US" sz="2800" b="1" dirty="0" smtClean="0">
                <a:ea typeface="ヒラギノ角ゴ Pro W3" pitchFamily="120" charset="-128"/>
              </a:rPr>
            </a:br>
            <a:r>
              <a:rPr lang="en-US" sz="2400" i="1" dirty="0" smtClean="0">
                <a:ea typeface="ヒラギノ角ゴ Pro W3" pitchFamily="120" charset="-128"/>
              </a:rPr>
              <a:t>Professor Brian Peacock </a:t>
            </a:r>
            <a:endParaRPr lang="en-US" sz="2800" i="1" dirty="0" smtClean="0">
              <a:ea typeface="ヒラギノ角ゴ Pro W3" pitchFamily="12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theredcollision.files.wordpress.com/2010/09/2001-a-space-odyssey-a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76400"/>
            <a:ext cx="6981825" cy="31527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4948535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90018"/>
                </a:solidFill>
              </a:rPr>
              <a:t>Weapons and Tools</a:t>
            </a:r>
            <a:endParaRPr lang="en-US" sz="2400" dirty="0">
              <a:solidFill>
                <a:srgbClr val="89001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Information (Computer) Revolution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Contemporary computers and telecommunications have had a similar major impact on business productivity. </a:t>
            </a:r>
          </a:p>
          <a:p>
            <a:pPr lvl="0"/>
            <a:r>
              <a:rPr lang="en-US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However, the computer workstation is the new production line in terms of its stressful static physical demands and narrow job specializations. </a:t>
            </a:r>
          </a:p>
          <a:p>
            <a:pPr lvl="0"/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Fortunately the ergonomics lessons learned from the manufacturing production line can be brought to bear on the design of workplaces, tasks and jobs in the office. </a:t>
            </a:r>
          </a:p>
          <a:p>
            <a:pPr lvl="0"/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Design of the physical arrangements of workplaces to allow postural variety is an initial step. </a:t>
            </a:r>
          </a:p>
          <a:p>
            <a:pPr lvl="0"/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The next step is the use of administrative interventions, such as self directed work teams, job rotations and enlargements to create a more flexible, effective, efficient workforce.</a:t>
            </a:r>
          </a:p>
          <a:p>
            <a:pPr lvl="0"/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Discuss how the computer and smart phone / tablet have changed your physical activities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417638"/>
            <a:ext cx="6705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The term ‘ergonomics’ is composed of two words from Ancient Greek, ‘</a:t>
            </a:r>
            <a:r>
              <a:rPr lang="en-US" sz="2400" dirty="0" err="1" smtClean="0"/>
              <a:t>ergon</a:t>
            </a:r>
            <a:r>
              <a:rPr lang="en-US" sz="2400" dirty="0" smtClean="0"/>
              <a:t>’ (= work) and ‘</a:t>
            </a:r>
            <a:r>
              <a:rPr lang="en-US" sz="2400" dirty="0" err="1" smtClean="0"/>
              <a:t>nomos</a:t>
            </a:r>
            <a:r>
              <a:rPr lang="en-US" sz="2400" dirty="0" smtClean="0"/>
              <a:t>’ (= law). Thus, from its original meaning, ergonomics can be defined as the science of work. However, since </a:t>
            </a:r>
            <a:r>
              <a:rPr lang="en-US" sz="2400" dirty="0" err="1" smtClean="0"/>
              <a:t>Wojciech</a:t>
            </a:r>
            <a:r>
              <a:rPr lang="en-US" sz="2400" dirty="0" smtClean="0"/>
              <a:t> </a:t>
            </a:r>
            <a:r>
              <a:rPr lang="en-US" sz="2400" dirty="0" err="1" smtClean="0"/>
              <a:t>Bogumil</a:t>
            </a:r>
            <a:r>
              <a:rPr lang="en-US" sz="2400" dirty="0" smtClean="0"/>
              <a:t> </a:t>
            </a:r>
            <a:r>
              <a:rPr lang="en-US" sz="2400" dirty="0" err="1" smtClean="0"/>
              <a:t>Jastrzebowski</a:t>
            </a:r>
            <a:r>
              <a:rPr lang="en-US" sz="2400" dirty="0" smtClean="0"/>
              <a:t> from Poland created this term in 1857, the discipline has undergone substantial changes, especially with regard to its scope: according to the official definition, adopted by the International Ergonomics Association (IEA) in 2000, the field of ergonomics now extends across all aspects of human activity.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Ergonomics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268760"/>
            <a:ext cx="657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ERGON is more difficult </a:t>
            </a:r>
            <a:r>
              <a:rPr lang="en-US" sz="2800" dirty="0"/>
              <a:t>t</a:t>
            </a:r>
            <a:r>
              <a:rPr lang="en-US" sz="2800" dirty="0" smtClean="0"/>
              <a:t>han NOMOS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Discuss the differences between analysis and design / intervention, Which is harder?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3933056"/>
            <a:ext cx="5859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Two trends:</a:t>
            </a:r>
          </a:p>
          <a:p>
            <a:pPr marL="347663" indent="-347663">
              <a:buFont typeface="Arial" pitchFamily="34" charset="0"/>
              <a:buChar char="•"/>
            </a:pPr>
            <a:r>
              <a:rPr lang="en-US" sz="3600" dirty="0" smtClean="0"/>
              <a:t>Reductionist research</a:t>
            </a:r>
          </a:p>
          <a:p>
            <a:pPr marL="347663" indent="-347663">
              <a:buFont typeface="Arial" pitchFamily="34" charset="0"/>
              <a:buChar char="•"/>
            </a:pPr>
            <a:r>
              <a:rPr lang="en-US" sz="3600" dirty="0" smtClean="0"/>
              <a:t>Complex applications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1800s onward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The Industrial Revolution </a:t>
            </a:r>
          </a:p>
          <a:p>
            <a:pPr lvl="1"/>
            <a:r>
              <a:rPr lang="en-US" dirty="0" smtClean="0"/>
              <a:t>Harnessing of power for manufacturing and public services</a:t>
            </a:r>
          </a:p>
          <a:p>
            <a:pPr>
              <a:buNone/>
            </a:pPr>
            <a:r>
              <a:rPr lang="en-US" dirty="0" smtClean="0"/>
              <a:t>Telecommunications</a:t>
            </a:r>
          </a:p>
          <a:p>
            <a:pPr lvl="1"/>
            <a:r>
              <a:rPr lang="en-US" dirty="0" smtClean="0"/>
              <a:t>Alexander Graham Bell</a:t>
            </a:r>
          </a:p>
          <a:p>
            <a:pPr>
              <a:buNone/>
            </a:pPr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Surface and Air</a:t>
            </a:r>
          </a:p>
          <a:p>
            <a:pPr>
              <a:buNone/>
            </a:pPr>
            <a:r>
              <a:rPr lang="en-US" dirty="0" smtClean="0"/>
              <a:t>Computers</a:t>
            </a:r>
          </a:p>
          <a:p>
            <a:pPr lvl="1"/>
            <a:r>
              <a:rPr lang="en-US" dirty="0" smtClean="0"/>
              <a:t>Data storage and calculation, word and image processing</a:t>
            </a:r>
          </a:p>
          <a:p>
            <a:pPr>
              <a:buNone/>
            </a:pPr>
            <a:r>
              <a:rPr lang="en-US" dirty="0" smtClean="0"/>
              <a:t>The Internet</a:t>
            </a:r>
          </a:p>
          <a:p>
            <a:pPr lvl="1"/>
            <a:r>
              <a:rPr lang="en-US" dirty="0" smtClean="0"/>
              <a:t>Global communications</a:t>
            </a:r>
          </a:p>
          <a:p>
            <a:pPr>
              <a:buNone/>
            </a:pPr>
            <a:r>
              <a:rPr lang="en-US" dirty="0" smtClean="0"/>
              <a:t>Microelectronics</a:t>
            </a:r>
          </a:p>
          <a:p>
            <a:pPr lvl="1"/>
            <a:r>
              <a:rPr lang="en-US" dirty="0" smtClean="0"/>
              <a:t>Portability of information</a:t>
            </a:r>
          </a:p>
          <a:p>
            <a:pPr>
              <a:buNone/>
            </a:pPr>
            <a:r>
              <a:rPr lang="en-US" dirty="0" smtClean="0"/>
              <a:t>Global warming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156012"/>
            <a:ext cx="8134672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How did these technologies affect the users and the producers?</a:t>
            </a:r>
            <a:endParaRPr lang="en-US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1900s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en-US" dirty="0" smtClean="0"/>
              <a:t>Henry Ford – the production line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Great increases in productivity</a:t>
            </a:r>
          </a:p>
          <a:p>
            <a:pPr>
              <a:spcAft>
                <a:spcPts val="600"/>
              </a:spcAft>
              <a:buNone/>
            </a:pPr>
            <a:r>
              <a:rPr lang="en-US" dirty="0" smtClean="0"/>
              <a:t>Frederick Taylor – scientific management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The worker should work, not think, that is the job of management</a:t>
            </a:r>
          </a:p>
          <a:p>
            <a:pPr>
              <a:spcAft>
                <a:spcPts val="600"/>
              </a:spcAft>
              <a:buNone/>
            </a:pPr>
            <a:r>
              <a:rPr lang="en-US" dirty="0" smtClean="0"/>
              <a:t>Frank and Lillian Gilbreth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Time and Motion Study</a:t>
            </a:r>
          </a:p>
          <a:p>
            <a:pPr>
              <a:spcAft>
                <a:spcPts val="600"/>
              </a:spcAft>
              <a:buNone/>
            </a:pPr>
            <a:r>
              <a:rPr lang="en-US" dirty="0" smtClean="0"/>
              <a:t>Industrial Psychology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Hawthorne studies, Maslow, Herzberg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Motivation to work</a:t>
            </a:r>
          </a:p>
          <a:p>
            <a:pPr>
              <a:spcAft>
                <a:spcPts val="600"/>
              </a:spcAft>
              <a:buNone/>
            </a:pPr>
            <a:r>
              <a:rPr lang="en-US" dirty="0" smtClean="0"/>
              <a:t>Occupational medicine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Fatigue, illness and injury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991671"/>
            <a:ext cx="4464496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parents of ergonomics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1940s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 smtClean="0"/>
              <a:t>Aviation</a:t>
            </a:r>
          </a:p>
          <a:p>
            <a:pPr lvl="1"/>
            <a:r>
              <a:rPr lang="en-US" dirty="0" smtClean="0"/>
              <a:t>Controls and Displays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Anthropometry</a:t>
            </a:r>
          </a:p>
          <a:p>
            <a:pPr lvl="1"/>
            <a:r>
              <a:rPr lang="en-US" dirty="0" smtClean="0"/>
              <a:t>Cockpits, chairs and tables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Socio-technical Systems</a:t>
            </a:r>
          </a:p>
          <a:p>
            <a:pPr lvl="1"/>
            <a:r>
              <a:rPr lang="en-US" dirty="0" smtClean="0"/>
              <a:t>Human centered organization design</a:t>
            </a:r>
          </a:p>
          <a:p>
            <a:pPr lvl="1"/>
            <a:r>
              <a:rPr lang="en-US" dirty="0" smtClean="0"/>
              <a:t>Ineffective mechanization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01208"/>
            <a:ext cx="5616624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stimuli for the growth of ergonomics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1950s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1844824"/>
            <a:ext cx="7543800" cy="411498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Ergonomics Research Society</a:t>
            </a:r>
          </a:p>
          <a:p>
            <a:pPr lvl="1"/>
            <a:r>
              <a:rPr lang="en-US" dirty="0" smtClean="0"/>
              <a:t>The Ergonomics Society</a:t>
            </a:r>
          </a:p>
          <a:p>
            <a:pPr lvl="1"/>
            <a:r>
              <a:rPr lang="en-US" dirty="0" smtClean="0"/>
              <a:t>The Institute of Ergonomics and Human Factors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Human Factors Society</a:t>
            </a:r>
          </a:p>
          <a:p>
            <a:pPr lvl="1"/>
            <a:r>
              <a:rPr lang="en-US" dirty="0" smtClean="0"/>
              <a:t>The Human Factors and Ergonomics Society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661248"/>
            <a:ext cx="5110336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Ergonomics and Human Factors becomes formalized.</a:t>
            </a:r>
          </a:p>
          <a:p>
            <a:pPr algn="ctr"/>
            <a:r>
              <a:rPr lang="en-US" i="1" dirty="0" smtClean="0"/>
              <a:t>Look at the web sites for these societies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1387810"/>
            <a:ext cx="7543800" cy="384139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1967 - The International Ergonomics Association</a:t>
            </a:r>
          </a:p>
          <a:p>
            <a:r>
              <a:rPr lang="en-US" dirty="0" smtClean="0"/>
              <a:t>1964 - First Undergraduate course in Ergonomics and Cybernetics at Loughborough University in the UK</a:t>
            </a:r>
            <a:endParaRPr lang="en-US" dirty="0"/>
          </a:p>
          <a:p>
            <a:r>
              <a:rPr lang="en-US" dirty="0" smtClean="0"/>
              <a:t>The space program</a:t>
            </a:r>
          </a:p>
          <a:p>
            <a:r>
              <a:rPr lang="en-US" dirty="0" smtClean="0"/>
              <a:t>Psychologists, Industrial Engineers, Health Scientists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003884"/>
            <a:ext cx="6912768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Ergonomics becomes a formal university course</a:t>
            </a:r>
            <a:endParaRPr lang="en-US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1970s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Socio-technical systems</a:t>
            </a:r>
          </a:p>
          <a:p>
            <a:pPr lvl="1"/>
            <a:r>
              <a:rPr lang="en-US" sz="2400" dirty="0" smtClean="0"/>
              <a:t>Quality of Work Life</a:t>
            </a:r>
          </a:p>
          <a:p>
            <a:r>
              <a:rPr lang="en-US" sz="2800" dirty="0" smtClean="0"/>
              <a:t>Formal recognition of Work Related Musculo Skeletal Disorders</a:t>
            </a:r>
          </a:p>
          <a:p>
            <a:pPr lvl="1"/>
            <a:r>
              <a:rPr lang="en-US" sz="2400" dirty="0" smtClean="0"/>
              <a:t>Over use disorders</a:t>
            </a:r>
          </a:p>
          <a:p>
            <a:pPr lvl="1"/>
            <a:r>
              <a:rPr lang="en-US" sz="2400" dirty="0" smtClean="0"/>
              <a:t>Repetitive strain injuries</a:t>
            </a:r>
          </a:p>
          <a:p>
            <a:pPr lvl="1"/>
            <a:r>
              <a:rPr lang="en-US" sz="2400" dirty="0" smtClean="0"/>
              <a:t>Cumulative trauma disorders</a:t>
            </a:r>
          </a:p>
          <a:p>
            <a:pPr lvl="2"/>
            <a:r>
              <a:rPr lang="en-US" sz="2000" dirty="0" smtClean="0"/>
              <a:t>All results of the production line and the pursuit of productivity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5805264"/>
            <a:ext cx="4392488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Discuss the different descriptions of these widespread occupational diseases</a:t>
            </a:r>
            <a:endParaRPr lang="en-US" i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Diversification of ergonomics into many fields</a:t>
            </a:r>
          </a:p>
          <a:p>
            <a:pPr lvl="1"/>
            <a:r>
              <a:rPr lang="en-US" sz="2400" dirty="0" smtClean="0"/>
              <a:t>Military</a:t>
            </a:r>
          </a:p>
          <a:p>
            <a:pPr lvl="1"/>
            <a:r>
              <a:rPr lang="en-US" sz="2400" dirty="0" smtClean="0"/>
              <a:t>Industrial</a:t>
            </a:r>
          </a:p>
          <a:p>
            <a:pPr lvl="1"/>
            <a:r>
              <a:rPr lang="en-US" sz="2400" dirty="0" smtClean="0"/>
              <a:t>Consumer products</a:t>
            </a:r>
          </a:p>
          <a:p>
            <a:pPr lvl="1"/>
            <a:r>
              <a:rPr lang="en-US" sz="2400" dirty="0" smtClean="0"/>
              <a:t>Health services</a:t>
            </a:r>
          </a:p>
          <a:p>
            <a:pPr lvl="1"/>
            <a:r>
              <a:rPr lang="en-US" sz="2400" dirty="0" smtClean="0"/>
              <a:t>Aviation</a:t>
            </a:r>
          </a:p>
          <a:p>
            <a:pPr lvl="1"/>
            <a:r>
              <a:rPr lang="en-US" sz="2400" dirty="0" smtClean="0"/>
              <a:t>Surface transportation</a:t>
            </a:r>
          </a:p>
          <a:p>
            <a:pPr lvl="1"/>
            <a:r>
              <a:rPr lang="en-US" sz="2400" dirty="0" smtClean="0"/>
              <a:t>Gas and oil exploration, transportation, processing</a:t>
            </a:r>
          </a:p>
          <a:p>
            <a:pPr lvl="1"/>
            <a:r>
              <a:rPr lang="en-US" sz="2400" dirty="0" smtClean="0"/>
              <a:t>Agriculture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5959810"/>
            <a:ext cx="4896544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Discuss how ergonomics can be applied in these different domains</a:t>
            </a:r>
            <a:endParaRPr lang="en-US" i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1268507"/>
            <a:ext cx="7918648" cy="4572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(physical) ergonomics explosion</a:t>
            </a:r>
          </a:p>
          <a:p>
            <a:r>
              <a:rPr lang="en-US" dirty="0" smtClean="0"/>
              <a:t>Cumulative trauma disorders (backs and upper limbs)</a:t>
            </a:r>
          </a:p>
          <a:p>
            <a:pPr lvl="1"/>
            <a:r>
              <a:rPr lang="en-US" dirty="0" smtClean="0"/>
              <a:t>Meat packing</a:t>
            </a:r>
          </a:p>
          <a:p>
            <a:pPr lvl="1"/>
            <a:r>
              <a:rPr lang="en-US" dirty="0" smtClean="0"/>
              <a:t>Parcel transportation</a:t>
            </a:r>
          </a:p>
          <a:p>
            <a:pPr lvl="1"/>
            <a:r>
              <a:rPr lang="en-US" dirty="0" smtClean="0"/>
              <a:t>Automotive manufacturing</a:t>
            </a:r>
          </a:p>
          <a:p>
            <a:pPr lvl="2"/>
            <a:r>
              <a:rPr lang="en-US" dirty="0" smtClean="0"/>
              <a:t>Tripartite agreements</a:t>
            </a:r>
          </a:p>
          <a:p>
            <a:r>
              <a:rPr lang="en-US" dirty="0" smtClean="0"/>
              <a:t>Trade union involvement</a:t>
            </a:r>
          </a:p>
          <a:p>
            <a:r>
              <a:rPr lang="en-US" dirty="0" smtClean="0"/>
              <a:t>Socio technical systems becomes “</a:t>
            </a:r>
            <a:r>
              <a:rPr lang="en-US" dirty="0" err="1" smtClean="0"/>
              <a:t>Macroergonomics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Ergonomics standards proliferation</a:t>
            </a:r>
          </a:p>
          <a:p>
            <a:pPr lvl="1"/>
            <a:r>
              <a:rPr lang="en-US" dirty="0" smtClean="0"/>
              <a:t>OSHA</a:t>
            </a:r>
          </a:p>
          <a:p>
            <a:pPr lvl="1"/>
            <a:r>
              <a:rPr lang="en-US" dirty="0" smtClean="0"/>
              <a:t>ILO</a:t>
            </a:r>
          </a:p>
          <a:p>
            <a:pPr lvl="1"/>
            <a:r>
              <a:rPr lang="en-US" dirty="0" smtClean="0"/>
              <a:t>SAE</a:t>
            </a:r>
          </a:p>
          <a:p>
            <a:pPr lvl="1"/>
            <a:r>
              <a:rPr lang="en-US" dirty="0" smtClean="0"/>
              <a:t>ISO</a:t>
            </a:r>
          </a:p>
          <a:p>
            <a:r>
              <a:rPr lang="en-US" dirty="0" smtClean="0"/>
              <a:t>Board of Certification in Professional Ergonomics (CPE, CHFP)</a:t>
            </a:r>
          </a:p>
          <a:p>
            <a:r>
              <a:rPr lang="en-US" dirty="0" smtClean="0"/>
              <a:t>Production with Protection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4624" y="5949280"/>
            <a:ext cx="7759824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Discuss the explosive growth of physical ergonomics and the labor – management – government viewpoints</a:t>
            </a:r>
            <a:endParaRPr lang="en-US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42256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ts2.mm.bing.net/images/thumbnail.aspx?q=810186250765&amp;id=504c5baf76f366da9c2d001a80b62241&amp;url=http%3a%2f%2fimage42.webshots.com%2f42%2f2%2f79%2f49%2f297327949ssuapw_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77056"/>
            <a:ext cx="3089918" cy="2471936"/>
          </a:xfrm>
          <a:prstGeom prst="rect">
            <a:avLst/>
          </a:prstGeom>
          <a:noFill/>
        </p:spPr>
      </p:pic>
      <p:pic>
        <p:nvPicPr>
          <p:cNvPr id="47112" name="Picture 8" descr="http://ts1.mm.bing.net/images/thumbnail.aspx?q=837895261752&amp;id=846a09f4915252561f01177bea05ca37&amp;url=http%3a%2f%2fus.123rf.com%2f400wm%2f400%2f400%2fgroupera%2fgroupera0910%2fgroupera091000021%2f5664462-business-woman-in-office-working-on-compu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645024"/>
            <a:ext cx="2706953" cy="2790673"/>
          </a:xfrm>
          <a:prstGeom prst="rect">
            <a:avLst/>
          </a:prstGeom>
          <a:noFill/>
        </p:spPr>
      </p:pic>
      <p:pic>
        <p:nvPicPr>
          <p:cNvPr id="47118" name="Picture 14" descr="http://ts4.mm.bing.net/images/thumbnail.aspx?q=863263396175&amp;id=15c5405c0826a3c6d8b2de66d08afb19&amp;url=http%3a%2f%2fwww.mirra-chairs.com%2fwp-content%2fuploads%2f2011%2f03%2fCubic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1002" y="3645024"/>
            <a:ext cx="3909004" cy="2736304"/>
          </a:xfrm>
          <a:prstGeom prst="rect">
            <a:avLst/>
          </a:prstGeom>
          <a:noFill/>
        </p:spPr>
      </p:pic>
      <p:pic>
        <p:nvPicPr>
          <p:cNvPr id="47120" name="Picture 16" descr="http://ts4.mm.bing.net/images/thumbnail.aspx?q=645355479635&amp;id=ea84d3703f714512caa9398d604edbb9&amp;url=http%3a%2f%2fo0-infinite-0o.com%2fjoey%2fwp-content%2fuploads%2f2010%2f06%2fcubicl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1002" y="548680"/>
            <a:ext cx="2520280" cy="2800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1268760"/>
            <a:ext cx="7543800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/>
              <a:t>Usability</a:t>
            </a:r>
          </a:p>
          <a:p>
            <a:pPr lvl="1"/>
            <a:r>
              <a:rPr lang="en-US" sz="2000" dirty="0" smtClean="0"/>
              <a:t>Spread of the tools and techniques of HFE to other professional groups</a:t>
            </a:r>
          </a:p>
          <a:p>
            <a:r>
              <a:rPr lang="en-US" sz="2400" dirty="0" smtClean="0"/>
              <a:t>Human computer interaction</a:t>
            </a:r>
          </a:p>
          <a:p>
            <a:r>
              <a:rPr lang="en-US" sz="2400" dirty="0" smtClean="0"/>
              <a:t>Consumer products</a:t>
            </a:r>
          </a:p>
          <a:p>
            <a:r>
              <a:rPr lang="en-US" sz="2400" dirty="0" smtClean="0"/>
              <a:t>Proliferation of forensics applications</a:t>
            </a:r>
          </a:p>
          <a:p>
            <a:r>
              <a:rPr lang="en-US" sz="2400" dirty="0" smtClean="0"/>
              <a:t>Hand held smart phones</a:t>
            </a:r>
          </a:p>
          <a:p>
            <a:r>
              <a:rPr lang="en-US" sz="2400" dirty="0" smtClean="0"/>
              <a:t>Interface design</a:t>
            </a:r>
          </a:p>
          <a:p>
            <a:r>
              <a:rPr lang="en-US" sz="2400" dirty="0" smtClean="0"/>
              <a:t>Ergonomics for children and the elderly</a:t>
            </a:r>
          </a:p>
          <a:p>
            <a:r>
              <a:rPr lang="en-US" sz="2400" dirty="0" smtClean="0"/>
              <a:t>Application of brain electrical activity studies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7808" y="6023029"/>
            <a:ext cx="5470376" cy="64633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An explosive growth of usability – discuss the many approaches to usability</a:t>
            </a:r>
            <a:endParaRPr lang="en-US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ts1.mm.bing.net/images/thumbnail.aspx?q=766802724684&amp;id=c8e7c2622cf4b01c4fd79d161ab987eb&amp;url=http%3a%2f%2fs2.thisnext.com%2fmedia%2flargest_dimension%2f6A0A30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24" y="908720"/>
            <a:ext cx="4267200" cy="4267200"/>
          </a:xfrm>
          <a:prstGeom prst="rect">
            <a:avLst/>
          </a:prstGeom>
          <a:noFill/>
        </p:spPr>
      </p:pic>
      <p:pic>
        <p:nvPicPr>
          <p:cNvPr id="48132" name="Picture 4" descr="http://ts1.mm.bing.net/images/thumbnail.aspx?q=544693039920&amp;id=6bea18fa3877e891c509a9a6adf5cd8f&amp;url=http%3a%2f%2fwww.rdm-ind.com%2fimages%2fWM-6-WallMount-S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44824"/>
            <a:ext cx="3590362" cy="2848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Determinism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575663"/>
            <a:ext cx="65527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How does technology dictate the way in which we think and act?</a:t>
            </a:r>
          </a:p>
          <a:p>
            <a:pPr algn="ctr"/>
            <a:endParaRPr lang="en-US" sz="2000" b="1" i="1" dirty="0" smtClean="0"/>
          </a:p>
          <a:p>
            <a:pPr algn="ctr"/>
            <a:r>
              <a:rPr lang="en-US" sz="2000" b="1" i="1" dirty="0" smtClean="0"/>
              <a:t>In what ways are technologies beneficial or harmful?</a:t>
            </a:r>
          </a:p>
          <a:p>
            <a:pPr algn="ctr"/>
            <a:endParaRPr lang="en-US" sz="2000" b="1" i="1" dirty="0" smtClean="0"/>
          </a:p>
          <a:p>
            <a:pPr algn="ctr"/>
            <a:r>
              <a:rPr lang="en-US" sz="2000" b="1" i="1" dirty="0" smtClean="0"/>
              <a:t>Discuss the harmful effects of energy and information technology on people and the environment</a:t>
            </a:r>
          </a:p>
          <a:p>
            <a:pPr algn="ctr"/>
            <a:endParaRPr lang="en-US" sz="2000" b="1" i="1" dirty="0" smtClean="0"/>
          </a:p>
          <a:p>
            <a:pPr algn="ctr"/>
            <a:r>
              <a:rPr lang="en-US" sz="2000" b="1" i="1" dirty="0" smtClean="0"/>
              <a:t>How can ergonomics help?</a:t>
            </a:r>
            <a:endParaRPr lang="en-US" sz="2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bcdn-sphotos-f-a.akamaihd.net/hphotos-ak-ash4/4201_1169863489301_160794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5426"/>
            <a:ext cx="3505025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60032" y="1628800"/>
            <a:ext cx="3024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Once upon a time there was a little girl who grew up to be a…………..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bcdn-sphotos-a-a.akamaihd.net/hphotos-ak-ash2/523265_10150645745290894_60986712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07438"/>
            <a:ext cx="4839620" cy="3877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652120" y="2060848"/>
            <a:ext cx="2592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Polar Bear Biologist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resentation Title Lucida Sans 35pt&amp;quot;&quot;/&gt;&lt;property id=&quot;20307&quot; value=&quot;280&quot;/&gt;&lt;/object&gt;&lt;object type=&quot;3&quot; unique_id=&quot;10005&quot;&gt;&lt;property id=&quot;20148&quot; value=&quot;5&quot;/&gt;&lt;property id=&quot;20300&quot; value=&quot;Slide 2 - &amp;quot;Header Lucida Sans 24pt&amp;quot;&quot;/&gt;&lt;property id=&quot;20307&quot; value=&quot;278&quot;/&gt;&lt;/object&gt;&lt;object type=&quot;3&quot; unique_id=&quot;10006&quot;&gt;&lt;property id=&quot;20148&quot; value=&quot;5&quot;/&gt;&lt;property id=&quot;20300&quot; value=&quot;Slide 3 - &amp;quot;Thank You Lucida Sans 35pt&amp;quot;&quot;/&gt;&lt;property id=&quot;20307&quot; value=&quot;279&quot;/&gt;&lt;/object&gt;&lt;/object&gt;&lt;/object&gt;&lt;/database&gt;"/>
  <p:tag name="SECTOMILLISECCONVERTED" val="1"/>
  <p:tag name="ARTICULATE_PROJECT_OPEN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6204</TotalTime>
  <Words>1355</Words>
  <Application>Microsoft Office PowerPoint</Application>
  <PresentationFormat>On-screen Show (4:3)</PresentationFormat>
  <Paragraphs>318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1_Office Theme</vt:lpstr>
      <vt:lpstr>Train The Trainer OH Masterclass For Ergonomics:   History of Ergonomics   Prof. Brian Peacock  &amp; A. Prof. Chui Yoon Ping </vt:lpstr>
      <vt:lpstr>The Information (Computer) Revolution</vt:lpstr>
      <vt:lpstr>Slide 3</vt:lpstr>
      <vt:lpstr>The Information (Computer) Revolution</vt:lpstr>
      <vt:lpstr>Slide 5</vt:lpstr>
      <vt:lpstr>Slide 6</vt:lpstr>
      <vt:lpstr>Technological Determinism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One big people problem</vt:lpstr>
      <vt:lpstr>Tradeoffs in Design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Physical Difference Assessment </vt:lpstr>
      <vt:lpstr>Cognitive Difference Evaluation </vt:lpstr>
      <vt:lpstr>Usability Testing </vt:lpstr>
      <vt:lpstr>Manufacturing Process Design </vt:lpstr>
      <vt:lpstr>Playing Games</vt:lpstr>
      <vt:lpstr>Managing Environments</vt:lpstr>
      <vt:lpstr>Slide 36</vt:lpstr>
      <vt:lpstr>Slide 37</vt:lpstr>
      <vt:lpstr>  Long History of Ergonomics and Human Factors   Professor Brian Peacock </vt:lpstr>
      <vt:lpstr>Slide 39</vt:lpstr>
      <vt:lpstr>Ergonomics</vt:lpstr>
      <vt:lpstr>Slide 41</vt:lpstr>
      <vt:lpstr>1800s onward</vt:lpstr>
      <vt:lpstr>Early 1900s</vt:lpstr>
      <vt:lpstr>1940s</vt:lpstr>
      <vt:lpstr>1950s</vt:lpstr>
      <vt:lpstr>1960s</vt:lpstr>
      <vt:lpstr>1970s</vt:lpstr>
      <vt:lpstr>1980s</vt:lpstr>
      <vt:lpstr>1990s</vt:lpstr>
      <vt:lpstr>2000s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Joscans</dc:creator>
  <cp:lastModifiedBy>Chui Yoon Ping (UniSIM)</cp:lastModifiedBy>
  <cp:revision>292</cp:revision>
  <dcterms:created xsi:type="dcterms:W3CDTF">2012-01-26T10:45:43Z</dcterms:created>
  <dcterms:modified xsi:type="dcterms:W3CDTF">2013-11-04T06:40:23Z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Module 1 Introduction to Human Factors</vt:lpwstr>
  </property>
  <property fmtid="{D5CDD505-2E9C-101B-9397-08002B2CF9AE}" pid="4" name="ArticulateGUID">
    <vt:lpwstr>F73FD44B-B8E5-4FA1-B7E3-74D28DECA77F</vt:lpwstr>
  </property>
  <property fmtid="{D5CDD505-2E9C-101B-9397-08002B2CF9AE}" pid="5" name="ArticulateProjectFull">
    <vt:lpwstr>C:\Documents and Settings\bpeacock\Desktop\WDA\WDA1\Module 1 Introduction to Human Factors 23OCT.ppta</vt:lpwstr>
  </property>
</Properties>
</file>