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65"/>
  </p:notesMasterIdLst>
  <p:handoutMasterIdLst>
    <p:handoutMasterId r:id="rId66"/>
  </p:handoutMasterIdLst>
  <p:sldIdLst>
    <p:sldId id="256" r:id="rId2"/>
    <p:sldId id="257" r:id="rId3"/>
    <p:sldId id="305" r:id="rId4"/>
    <p:sldId id="311" r:id="rId5"/>
    <p:sldId id="258" r:id="rId6"/>
    <p:sldId id="308" r:id="rId7"/>
    <p:sldId id="306" r:id="rId8"/>
    <p:sldId id="318" r:id="rId9"/>
    <p:sldId id="312" r:id="rId10"/>
    <p:sldId id="320" r:id="rId11"/>
    <p:sldId id="313" r:id="rId12"/>
    <p:sldId id="317" r:id="rId13"/>
    <p:sldId id="321"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309" r:id="rId49"/>
    <p:sldId id="299" r:id="rId50"/>
    <p:sldId id="315" r:id="rId51"/>
    <p:sldId id="316" r:id="rId52"/>
    <p:sldId id="293" r:id="rId53"/>
    <p:sldId id="302" r:id="rId54"/>
    <p:sldId id="294" r:id="rId55"/>
    <p:sldId id="295" r:id="rId56"/>
    <p:sldId id="296" r:id="rId57"/>
    <p:sldId id="310" r:id="rId58"/>
    <p:sldId id="301" r:id="rId59"/>
    <p:sldId id="319" r:id="rId60"/>
    <p:sldId id="303" r:id="rId61"/>
    <p:sldId id="298" r:id="rId62"/>
    <p:sldId id="300" r:id="rId63"/>
    <p:sldId id="304" r:id="rId64"/>
  </p:sldIdLst>
  <p:sldSz cx="9144000" cy="6858000" type="screen4x3"/>
  <p:notesSz cx="6858000" cy="9144000"/>
  <p:custDataLst>
    <p:tags r:id="rId6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1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0D3647-40E3-429D-A50C-34145305D1E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78B54519-3150-4125-B0CC-4173FE92AF55}">
      <dgm:prSet phldrT="[Text]" custT="1"/>
      <dgm:spPr/>
      <dgm:t>
        <a:bodyPr/>
        <a:lstStyle/>
        <a:p>
          <a:r>
            <a:rPr lang="en-US" sz="2000" b="1" dirty="0" smtClean="0">
              <a:solidFill>
                <a:schemeClr val="tx1"/>
              </a:solidFill>
            </a:rPr>
            <a:t>Research</a:t>
          </a:r>
          <a:endParaRPr lang="en-US" sz="2000" b="1" dirty="0">
            <a:solidFill>
              <a:schemeClr val="tx1"/>
            </a:solidFill>
          </a:endParaRPr>
        </a:p>
      </dgm:t>
    </dgm:pt>
    <dgm:pt modelId="{93B1B569-0B1C-4B08-ABFD-E10052A8AA08}" type="parTrans" cxnId="{4A9581C9-88FC-4627-BFD0-741465B9C289}">
      <dgm:prSet/>
      <dgm:spPr/>
      <dgm:t>
        <a:bodyPr/>
        <a:lstStyle/>
        <a:p>
          <a:endParaRPr lang="en-US" sz="1800" b="1">
            <a:solidFill>
              <a:schemeClr val="bg1"/>
            </a:solidFill>
          </a:endParaRPr>
        </a:p>
      </dgm:t>
    </dgm:pt>
    <dgm:pt modelId="{3CF705E7-8A7C-46DE-BE26-6D2A926A6C43}" type="sibTrans" cxnId="{4A9581C9-88FC-4627-BFD0-741465B9C289}">
      <dgm:prSet custT="1"/>
      <dgm:spPr>
        <a:solidFill>
          <a:srgbClr val="002060"/>
        </a:solidFill>
      </dgm:spPr>
      <dgm:t>
        <a:bodyPr/>
        <a:lstStyle/>
        <a:p>
          <a:endParaRPr lang="en-US" sz="1100" b="1">
            <a:solidFill>
              <a:schemeClr val="bg1"/>
            </a:solidFill>
          </a:endParaRPr>
        </a:p>
      </dgm:t>
    </dgm:pt>
    <dgm:pt modelId="{0139AFE1-1953-4610-89E6-F1EDDE89FE28}">
      <dgm:prSet phldrT="[Text]" custT="1"/>
      <dgm:spPr/>
      <dgm:t>
        <a:bodyPr/>
        <a:lstStyle/>
        <a:p>
          <a:r>
            <a:rPr lang="en-US" sz="2000" b="1" dirty="0" smtClean="0">
              <a:solidFill>
                <a:schemeClr val="tx1"/>
              </a:solidFill>
            </a:rPr>
            <a:t>Analysis</a:t>
          </a:r>
          <a:endParaRPr lang="en-US" sz="2000" b="1" dirty="0">
            <a:solidFill>
              <a:schemeClr val="tx1"/>
            </a:solidFill>
          </a:endParaRPr>
        </a:p>
      </dgm:t>
    </dgm:pt>
    <dgm:pt modelId="{8DB38C11-8CDE-4025-B36E-7409BEB6856E}" type="parTrans" cxnId="{AA1B1E81-3844-43A8-ACA9-84EF886F8B2F}">
      <dgm:prSet/>
      <dgm:spPr/>
      <dgm:t>
        <a:bodyPr/>
        <a:lstStyle/>
        <a:p>
          <a:endParaRPr lang="en-US" sz="1800" b="1">
            <a:solidFill>
              <a:schemeClr val="bg1"/>
            </a:solidFill>
          </a:endParaRPr>
        </a:p>
      </dgm:t>
    </dgm:pt>
    <dgm:pt modelId="{426B6B6A-8C53-4B8C-AA9E-0E8635A8A17D}" type="sibTrans" cxnId="{AA1B1E81-3844-43A8-ACA9-84EF886F8B2F}">
      <dgm:prSet custT="1"/>
      <dgm:spPr>
        <a:solidFill>
          <a:srgbClr val="002060"/>
        </a:solidFill>
      </dgm:spPr>
      <dgm:t>
        <a:bodyPr/>
        <a:lstStyle/>
        <a:p>
          <a:endParaRPr lang="en-US" sz="1100" b="1">
            <a:solidFill>
              <a:schemeClr val="bg1"/>
            </a:solidFill>
          </a:endParaRPr>
        </a:p>
      </dgm:t>
    </dgm:pt>
    <dgm:pt modelId="{A33E479B-4A35-45BA-AAF8-DAE573DE08F6}">
      <dgm:prSet phldrT="[Text]" custT="1"/>
      <dgm:spPr/>
      <dgm:t>
        <a:bodyPr/>
        <a:lstStyle/>
        <a:p>
          <a:r>
            <a:rPr lang="en-US" sz="2000" b="1" dirty="0" smtClean="0">
              <a:solidFill>
                <a:schemeClr val="tx1"/>
              </a:solidFill>
            </a:rPr>
            <a:t>Design</a:t>
          </a:r>
          <a:endParaRPr lang="en-US" sz="2000" b="1" dirty="0">
            <a:solidFill>
              <a:schemeClr val="tx1"/>
            </a:solidFill>
          </a:endParaRPr>
        </a:p>
      </dgm:t>
    </dgm:pt>
    <dgm:pt modelId="{E9B62B00-9B68-4B3B-9D38-95DC551031B4}" type="parTrans" cxnId="{5CF38A2B-34A4-4825-A1D4-137ACD9ADD66}">
      <dgm:prSet/>
      <dgm:spPr/>
      <dgm:t>
        <a:bodyPr/>
        <a:lstStyle/>
        <a:p>
          <a:endParaRPr lang="en-US" sz="1800" b="1">
            <a:solidFill>
              <a:schemeClr val="bg1"/>
            </a:solidFill>
          </a:endParaRPr>
        </a:p>
      </dgm:t>
    </dgm:pt>
    <dgm:pt modelId="{210DCDC9-2D91-4F39-B7B2-52D30B07F6E9}" type="sibTrans" cxnId="{5CF38A2B-34A4-4825-A1D4-137ACD9ADD66}">
      <dgm:prSet custT="1"/>
      <dgm:spPr>
        <a:solidFill>
          <a:srgbClr val="002060"/>
        </a:solidFill>
      </dgm:spPr>
      <dgm:t>
        <a:bodyPr/>
        <a:lstStyle/>
        <a:p>
          <a:endParaRPr lang="en-US" sz="1100" b="1">
            <a:solidFill>
              <a:schemeClr val="bg1"/>
            </a:solidFill>
          </a:endParaRPr>
        </a:p>
      </dgm:t>
    </dgm:pt>
    <dgm:pt modelId="{774899AD-CD73-4D4C-A8A6-1B22DD6A065C}">
      <dgm:prSet phldrT="[Text]" custT="1"/>
      <dgm:spPr/>
      <dgm:t>
        <a:bodyPr/>
        <a:lstStyle/>
        <a:p>
          <a:r>
            <a:rPr lang="en-US" sz="2000" b="1" dirty="0" smtClean="0">
              <a:solidFill>
                <a:schemeClr val="tx1"/>
              </a:solidFill>
            </a:rPr>
            <a:t>Evaluation</a:t>
          </a:r>
          <a:endParaRPr lang="en-US" sz="2000" b="1" dirty="0">
            <a:solidFill>
              <a:schemeClr val="tx1"/>
            </a:solidFill>
          </a:endParaRPr>
        </a:p>
      </dgm:t>
    </dgm:pt>
    <dgm:pt modelId="{166A20A4-99BF-40AE-8744-02A242A6C00F}" type="parTrans" cxnId="{45DB1AD3-64D6-40F3-9DD9-3CD9EFF9218D}">
      <dgm:prSet/>
      <dgm:spPr/>
      <dgm:t>
        <a:bodyPr/>
        <a:lstStyle/>
        <a:p>
          <a:endParaRPr lang="en-US" sz="1800" b="1">
            <a:solidFill>
              <a:schemeClr val="bg1"/>
            </a:solidFill>
          </a:endParaRPr>
        </a:p>
      </dgm:t>
    </dgm:pt>
    <dgm:pt modelId="{2D31969E-610F-4B9B-8ADF-D22E29EED089}" type="sibTrans" cxnId="{45DB1AD3-64D6-40F3-9DD9-3CD9EFF9218D}">
      <dgm:prSet custT="1"/>
      <dgm:spPr>
        <a:solidFill>
          <a:srgbClr val="002060"/>
        </a:solidFill>
      </dgm:spPr>
      <dgm:t>
        <a:bodyPr/>
        <a:lstStyle/>
        <a:p>
          <a:endParaRPr lang="en-US" sz="1100" b="1">
            <a:solidFill>
              <a:schemeClr val="bg1"/>
            </a:solidFill>
          </a:endParaRPr>
        </a:p>
      </dgm:t>
    </dgm:pt>
    <dgm:pt modelId="{002269B8-0DF9-492D-9B38-A91B59817557}">
      <dgm:prSet phldrT="[Text]" custT="1"/>
      <dgm:spPr/>
      <dgm:t>
        <a:bodyPr/>
        <a:lstStyle/>
        <a:p>
          <a:r>
            <a:rPr lang="en-US" sz="2000" b="1" dirty="0" smtClean="0">
              <a:solidFill>
                <a:schemeClr val="tx1"/>
              </a:solidFill>
            </a:rPr>
            <a:t>Outcome Investigation</a:t>
          </a:r>
          <a:endParaRPr lang="en-US" sz="2000" b="1" dirty="0">
            <a:solidFill>
              <a:schemeClr val="tx1"/>
            </a:solidFill>
          </a:endParaRPr>
        </a:p>
      </dgm:t>
    </dgm:pt>
    <dgm:pt modelId="{1AF02529-88D3-4FFC-A0F3-6CF5BA14DFDE}" type="parTrans" cxnId="{0064BBAB-2C6A-4108-BF4E-85CEB9EE427B}">
      <dgm:prSet/>
      <dgm:spPr/>
      <dgm:t>
        <a:bodyPr/>
        <a:lstStyle/>
        <a:p>
          <a:endParaRPr lang="en-US" sz="1800" b="1">
            <a:solidFill>
              <a:schemeClr val="bg1"/>
            </a:solidFill>
          </a:endParaRPr>
        </a:p>
      </dgm:t>
    </dgm:pt>
    <dgm:pt modelId="{A80E037B-B92A-4EF3-96C5-007426F004E3}" type="sibTrans" cxnId="{0064BBAB-2C6A-4108-BF4E-85CEB9EE427B}">
      <dgm:prSet custT="1"/>
      <dgm:spPr>
        <a:solidFill>
          <a:srgbClr val="002060"/>
        </a:solidFill>
      </dgm:spPr>
      <dgm:t>
        <a:bodyPr/>
        <a:lstStyle/>
        <a:p>
          <a:endParaRPr lang="en-US" sz="1100" b="1">
            <a:solidFill>
              <a:schemeClr val="bg1"/>
            </a:solidFill>
          </a:endParaRPr>
        </a:p>
      </dgm:t>
    </dgm:pt>
    <dgm:pt modelId="{B8C2A623-BD00-4FC3-9D25-D0FFD4CD434F}">
      <dgm:prSet custT="1"/>
      <dgm:spPr/>
      <dgm:t>
        <a:bodyPr/>
        <a:lstStyle/>
        <a:p>
          <a:r>
            <a:rPr lang="en-US" sz="2000" b="1" dirty="0" smtClean="0">
              <a:solidFill>
                <a:schemeClr val="tx1"/>
              </a:solidFill>
            </a:rPr>
            <a:t>Simulation</a:t>
          </a:r>
          <a:endParaRPr lang="en-US" sz="2000" b="1" dirty="0">
            <a:solidFill>
              <a:schemeClr val="tx1"/>
            </a:solidFill>
          </a:endParaRPr>
        </a:p>
      </dgm:t>
    </dgm:pt>
    <dgm:pt modelId="{2A6C2470-331A-4325-86C9-BFCA3DA7381E}" type="parTrans" cxnId="{83899B99-E612-4018-927B-9DC95A1240AB}">
      <dgm:prSet/>
      <dgm:spPr/>
      <dgm:t>
        <a:bodyPr/>
        <a:lstStyle/>
        <a:p>
          <a:endParaRPr lang="en-US" sz="1800" b="1">
            <a:solidFill>
              <a:schemeClr val="bg1"/>
            </a:solidFill>
          </a:endParaRPr>
        </a:p>
      </dgm:t>
    </dgm:pt>
    <dgm:pt modelId="{9AD5F005-9B26-40A9-B701-E74394755E08}" type="sibTrans" cxnId="{83899B99-E612-4018-927B-9DC95A1240AB}">
      <dgm:prSet custT="1"/>
      <dgm:spPr>
        <a:solidFill>
          <a:srgbClr val="002060"/>
        </a:solidFill>
      </dgm:spPr>
      <dgm:t>
        <a:bodyPr/>
        <a:lstStyle/>
        <a:p>
          <a:endParaRPr lang="en-US" sz="1100" b="1">
            <a:solidFill>
              <a:schemeClr val="bg1"/>
            </a:solidFill>
          </a:endParaRPr>
        </a:p>
      </dgm:t>
    </dgm:pt>
    <dgm:pt modelId="{4DEC6026-FAE8-417A-ADE1-C6ED86928D84}" type="pres">
      <dgm:prSet presAssocID="{140D3647-40E3-429D-A50C-34145305D1EE}" presName="cycle" presStyleCnt="0">
        <dgm:presLayoutVars>
          <dgm:dir/>
          <dgm:resizeHandles val="exact"/>
        </dgm:presLayoutVars>
      </dgm:prSet>
      <dgm:spPr/>
      <dgm:t>
        <a:bodyPr/>
        <a:lstStyle/>
        <a:p>
          <a:endParaRPr lang="en-US"/>
        </a:p>
      </dgm:t>
    </dgm:pt>
    <dgm:pt modelId="{D2A90C11-00ED-4CCE-8352-AFB043CEBBB3}" type="pres">
      <dgm:prSet presAssocID="{78B54519-3150-4125-B0CC-4173FE92AF55}" presName="node" presStyleLbl="node1" presStyleIdx="0" presStyleCnt="6" custScaleX="158657" custRadScaleRad="111371" custRadScaleInc="-878">
        <dgm:presLayoutVars>
          <dgm:bulletEnabled val="1"/>
        </dgm:presLayoutVars>
      </dgm:prSet>
      <dgm:spPr/>
      <dgm:t>
        <a:bodyPr/>
        <a:lstStyle/>
        <a:p>
          <a:endParaRPr lang="en-US"/>
        </a:p>
      </dgm:t>
    </dgm:pt>
    <dgm:pt modelId="{429C21CD-AE02-48E6-9A62-E0049FC00985}" type="pres">
      <dgm:prSet presAssocID="{3CF705E7-8A7C-46DE-BE26-6D2A926A6C43}" presName="sibTrans" presStyleLbl="sibTrans2D1" presStyleIdx="0" presStyleCnt="6"/>
      <dgm:spPr/>
      <dgm:t>
        <a:bodyPr/>
        <a:lstStyle/>
        <a:p>
          <a:endParaRPr lang="en-US"/>
        </a:p>
      </dgm:t>
    </dgm:pt>
    <dgm:pt modelId="{20895DD3-F9DF-47BD-A860-94A508EE0605}" type="pres">
      <dgm:prSet presAssocID="{3CF705E7-8A7C-46DE-BE26-6D2A926A6C43}" presName="connectorText" presStyleLbl="sibTrans2D1" presStyleIdx="0" presStyleCnt="6"/>
      <dgm:spPr/>
      <dgm:t>
        <a:bodyPr/>
        <a:lstStyle/>
        <a:p>
          <a:endParaRPr lang="en-US"/>
        </a:p>
      </dgm:t>
    </dgm:pt>
    <dgm:pt modelId="{58D4AA02-A266-4934-9E2E-900E5DAFCBEA}" type="pres">
      <dgm:prSet presAssocID="{0139AFE1-1953-4610-89E6-F1EDDE89FE28}" presName="node" presStyleLbl="node1" presStyleIdx="1" presStyleCnt="6" custScaleX="158657" custRadScaleRad="111866" custRadScaleInc="17839">
        <dgm:presLayoutVars>
          <dgm:bulletEnabled val="1"/>
        </dgm:presLayoutVars>
      </dgm:prSet>
      <dgm:spPr/>
      <dgm:t>
        <a:bodyPr/>
        <a:lstStyle/>
        <a:p>
          <a:endParaRPr lang="en-US"/>
        </a:p>
      </dgm:t>
    </dgm:pt>
    <dgm:pt modelId="{BA98C0D8-5F7A-44A5-9755-7184917B34BD}" type="pres">
      <dgm:prSet presAssocID="{426B6B6A-8C53-4B8C-AA9E-0E8635A8A17D}" presName="sibTrans" presStyleLbl="sibTrans2D1" presStyleIdx="1" presStyleCnt="6"/>
      <dgm:spPr/>
      <dgm:t>
        <a:bodyPr/>
        <a:lstStyle/>
        <a:p>
          <a:endParaRPr lang="en-US"/>
        </a:p>
      </dgm:t>
    </dgm:pt>
    <dgm:pt modelId="{734C2BBE-F317-4935-8997-D9515949F714}" type="pres">
      <dgm:prSet presAssocID="{426B6B6A-8C53-4B8C-AA9E-0E8635A8A17D}" presName="connectorText" presStyleLbl="sibTrans2D1" presStyleIdx="1" presStyleCnt="6"/>
      <dgm:spPr/>
      <dgm:t>
        <a:bodyPr/>
        <a:lstStyle/>
        <a:p>
          <a:endParaRPr lang="en-US"/>
        </a:p>
      </dgm:t>
    </dgm:pt>
    <dgm:pt modelId="{22AD53C7-E35B-4CAA-86A1-AA6AAA5C8AC7}" type="pres">
      <dgm:prSet presAssocID="{B8C2A623-BD00-4FC3-9D25-D0FFD4CD434F}" presName="node" presStyleLbl="node1" presStyleIdx="2" presStyleCnt="6" custScaleX="212010" custRadScaleRad="126199" custRadScaleInc="-16923">
        <dgm:presLayoutVars>
          <dgm:bulletEnabled val="1"/>
        </dgm:presLayoutVars>
      </dgm:prSet>
      <dgm:spPr/>
      <dgm:t>
        <a:bodyPr/>
        <a:lstStyle/>
        <a:p>
          <a:endParaRPr lang="en-US"/>
        </a:p>
      </dgm:t>
    </dgm:pt>
    <dgm:pt modelId="{6351EB28-640B-49EA-B8CD-E5689849FA17}" type="pres">
      <dgm:prSet presAssocID="{9AD5F005-9B26-40A9-B701-E74394755E08}" presName="sibTrans" presStyleLbl="sibTrans2D1" presStyleIdx="2" presStyleCnt="6"/>
      <dgm:spPr/>
      <dgm:t>
        <a:bodyPr/>
        <a:lstStyle/>
        <a:p>
          <a:endParaRPr lang="en-US"/>
        </a:p>
      </dgm:t>
    </dgm:pt>
    <dgm:pt modelId="{5B3DF61A-7D41-4873-88A1-A14BF2E5AF90}" type="pres">
      <dgm:prSet presAssocID="{9AD5F005-9B26-40A9-B701-E74394755E08}" presName="connectorText" presStyleLbl="sibTrans2D1" presStyleIdx="2" presStyleCnt="6"/>
      <dgm:spPr/>
      <dgm:t>
        <a:bodyPr/>
        <a:lstStyle/>
        <a:p>
          <a:endParaRPr lang="en-US"/>
        </a:p>
      </dgm:t>
    </dgm:pt>
    <dgm:pt modelId="{986E9C96-3A8D-4061-AD38-68AC35454778}" type="pres">
      <dgm:prSet presAssocID="{A33E479B-4A35-45BA-AAF8-DAE573DE08F6}" presName="node" presStyleLbl="node1" presStyleIdx="3" presStyleCnt="6" custScaleX="158657">
        <dgm:presLayoutVars>
          <dgm:bulletEnabled val="1"/>
        </dgm:presLayoutVars>
      </dgm:prSet>
      <dgm:spPr/>
      <dgm:t>
        <a:bodyPr/>
        <a:lstStyle/>
        <a:p>
          <a:endParaRPr lang="en-US"/>
        </a:p>
      </dgm:t>
    </dgm:pt>
    <dgm:pt modelId="{A45C9782-E944-4576-822C-F990DBA7553B}" type="pres">
      <dgm:prSet presAssocID="{210DCDC9-2D91-4F39-B7B2-52D30B07F6E9}" presName="sibTrans" presStyleLbl="sibTrans2D1" presStyleIdx="3" presStyleCnt="6"/>
      <dgm:spPr/>
      <dgm:t>
        <a:bodyPr/>
        <a:lstStyle/>
        <a:p>
          <a:endParaRPr lang="en-US"/>
        </a:p>
      </dgm:t>
    </dgm:pt>
    <dgm:pt modelId="{A6ACFC3C-741D-41E9-9D21-C43526D5B24E}" type="pres">
      <dgm:prSet presAssocID="{210DCDC9-2D91-4F39-B7B2-52D30B07F6E9}" presName="connectorText" presStyleLbl="sibTrans2D1" presStyleIdx="3" presStyleCnt="6"/>
      <dgm:spPr/>
      <dgm:t>
        <a:bodyPr/>
        <a:lstStyle/>
        <a:p>
          <a:endParaRPr lang="en-US"/>
        </a:p>
      </dgm:t>
    </dgm:pt>
    <dgm:pt modelId="{FED255E7-997D-423F-A50B-7F9FD8CA2D30}" type="pres">
      <dgm:prSet presAssocID="{774899AD-CD73-4D4C-A8A6-1B22DD6A065C}" presName="node" presStyleLbl="node1" presStyleIdx="4" presStyleCnt="6" custScaleX="158657" custRadScaleRad="123236" custRadScaleInc="14783">
        <dgm:presLayoutVars>
          <dgm:bulletEnabled val="1"/>
        </dgm:presLayoutVars>
      </dgm:prSet>
      <dgm:spPr/>
      <dgm:t>
        <a:bodyPr/>
        <a:lstStyle/>
        <a:p>
          <a:endParaRPr lang="en-US"/>
        </a:p>
      </dgm:t>
    </dgm:pt>
    <dgm:pt modelId="{A75FD0B9-04F0-45F7-96B7-FBBED2583BC4}" type="pres">
      <dgm:prSet presAssocID="{2D31969E-610F-4B9B-8ADF-D22E29EED089}" presName="sibTrans" presStyleLbl="sibTrans2D1" presStyleIdx="4" presStyleCnt="6"/>
      <dgm:spPr/>
      <dgm:t>
        <a:bodyPr/>
        <a:lstStyle/>
        <a:p>
          <a:endParaRPr lang="en-US"/>
        </a:p>
      </dgm:t>
    </dgm:pt>
    <dgm:pt modelId="{87E7C0B7-180E-4439-BF8D-A602A72A3B76}" type="pres">
      <dgm:prSet presAssocID="{2D31969E-610F-4B9B-8ADF-D22E29EED089}" presName="connectorText" presStyleLbl="sibTrans2D1" presStyleIdx="4" presStyleCnt="6"/>
      <dgm:spPr/>
      <dgm:t>
        <a:bodyPr/>
        <a:lstStyle/>
        <a:p>
          <a:endParaRPr lang="en-US"/>
        </a:p>
      </dgm:t>
    </dgm:pt>
    <dgm:pt modelId="{8CE06068-66E4-4164-BFFD-E2298E72B81A}" type="pres">
      <dgm:prSet presAssocID="{002269B8-0DF9-492D-9B38-A91B59817557}" presName="node" presStyleLbl="node1" presStyleIdx="5" presStyleCnt="6" custScaleX="210632" custRadScaleRad="120752" custRadScaleInc="-41798">
        <dgm:presLayoutVars>
          <dgm:bulletEnabled val="1"/>
        </dgm:presLayoutVars>
      </dgm:prSet>
      <dgm:spPr/>
      <dgm:t>
        <a:bodyPr/>
        <a:lstStyle/>
        <a:p>
          <a:endParaRPr lang="en-US"/>
        </a:p>
      </dgm:t>
    </dgm:pt>
    <dgm:pt modelId="{4C7A2984-55DD-4E13-82F6-1C0220A09530}" type="pres">
      <dgm:prSet presAssocID="{A80E037B-B92A-4EF3-96C5-007426F004E3}" presName="sibTrans" presStyleLbl="sibTrans2D1" presStyleIdx="5" presStyleCnt="6"/>
      <dgm:spPr/>
      <dgm:t>
        <a:bodyPr/>
        <a:lstStyle/>
        <a:p>
          <a:endParaRPr lang="en-US"/>
        </a:p>
      </dgm:t>
    </dgm:pt>
    <dgm:pt modelId="{6401C7BD-D068-4FF3-BDFA-BF91D70F694F}" type="pres">
      <dgm:prSet presAssocID="{A80E037B-B92A-4EF3-96C5-007426F004E3}" presName="connectorText" presStyleLbl="sibTrans2D1" presStyleIdx="5" presStyleCnt="6"/>
      <dgm:spPr/>
      <dgm:t>
        <a:bodyPr/>
        <a:lstStyle/>
        <a:p>
          <a:endParaRPr lang="en-US"/>
        </a:p>
      </dgm:t>
    </dgm:pt>
  </dgm:ptLst>
  <dgm:cxnLst>
    <dgm:cxn modelId="{67FDBCAD-3F49-4252-8C3D-5C351937DF9C}" type="presOf" srcId="{A33E479B-4A35-45BA-AAF8-DAE573DE08F6}" destId="{986E9C96-3A8D-4061-AD38-68AC35454778}" srcOrd="0" destOrd="0" presId="urn:microsoft.com/office/officeart/2005/8/layout/cycle2"/>
    <dgm:cxn modelId="{45DB1AD3-64D6-40F3-9DD9-3CD9EFF9218D}" srcId="{140D3647-40E3-429D-A50C-34145305D1EE}" destId="{774899AD-CD73-4D4C-A8A6-1B22DD6A065C}" srcOrd="4" destOrd="0" parTransId="{166A20A4-99BF-40AE-8744-02A242A6C00F}" sibTransId="{2D31969E-610F-4B9B-8ADF-D22E29EED089}"/>
    <dgm:cxn modelId="{24F84627-426B-4E46-B59C-D4B38AF82C36}" type="presOf" srcId="{140D3647-40E3-429D-A50C-34145305D1EE}" destId="{4DEC6026-FAE8-417A-ADE1-C6ED86928D84}" srcOrd="0" destOrd="0" presId="urn:microsoft.com/office/officeart/2005/8/layout/cycle2"/>
    <dgm:cxn modelId="{7D6698AC-B254-47A2-BDA9-60972A40E2D5}" type="presOf" srcId="{774899AD-CD73-4D4C-A8A6-1B22DD6A065C}" destId="{FED255E7-997D-423F-A50B-7F9FD8CA2D30}" srcOrd="0" destOrd="0" presId="urn:microsoft.com/office/officeart/2005/8/layout/cycle2"/>
    <dgm:cxn modelId="{66AC8905-B184-4134-B08A-4023A241685D}" type="presOf" srcId="{B8C2A623-BD00-4FC3-9D25-D0FFD4CD434F}" destId="{22AD53C7-E35B-4CAA-86A1-AA6AAA5C8AC7}" srcOrd="0" destOrd="0" presId="urn:microsoft.com/office/officeart/2005/8/layout/cycle2"/>
    <dgm:cxn modelId="{D636B7EF-C07A-4AE5-B364-43D95DD1469B}" type="presOf" srcId="{2D31969E-610F-4B9B-8ADF-D22E29EED089}" destId="{87E7C0B7-180E-4439-BF8D-A602A72A3B76}" srcOrd="1" destOrd="0" presId="urn:microsoft.com/office/officeart/2005/8/layout/cycle2"/>
    <dgm:cxn modelId="{4A9581C9-88FC-4627-BFD0-741465B9C289}" srcId="{140D3647-40E3-429D-A50C-34145305D1EE}" destId="{78B54519-3150-4125-B0CC-4173FE92AF55}" srcOrd="0" destOrd="0" parTransId="{93B1B569-0B1C-4B08-ABFD-E10052A8AA08}" sibTransId="{3CF705E7-8A7C-46DE-BE26-6D2A926A6C43}"/>
    <dgm:cxn modelId="{30BEB1D7-2088-4DA6-9AFB-F457B76A0A4F}" type="presOf" srcId="{78B54519-3150-4125-B0CC-4173FE92AF55}" destId="{D2A90C11-00ED-4CCE-8352-AFB043CEBBB3}" srcOrd="0" destOrd="0" presId="urn:microsoft.com/office/officeart/2005/8/layout/cycle2"/>
    <dgm:cxn modelId="{0064BBAB-2C6A-4108-BF4E-85CEB9EE427B}" srcId="{140D3647-40E3-429D-A50C-34145305D1EE}" destId="{002269B8-0DF9-492D-9B38-A91B59817557}" srcOrd="5" destOrd="0" parTransId="{1AF02529-88D3-4FFC-A0F3-6CF5BA14DFDE}" sibTransId="{A80E037B-B92A-4EF3-96C5-007426F004E3}"/>
    <dgm:cxn modelId="{AA1B1E81-3844-43A8-ACA9-84EF886F8B2F}" srcId="{140D3647-40E3-429D-A50C-34145305D1EE}" destId="{0139AFE1-1953-4610-89E6-F1EDDE89FE28}" srcOrd="1" destOrd="0" parTransId="{8DB38C11-8CDE-4025-B36E-7409BEB6856E}" sibTransId="{426B6B6A-8C53-4B8C-AA9E-0E8635A8A17D}"/>
    <dgm:cxn modelId="{D2E0CCE5-D50B-4A7B-B3CD-B71AB80DC848}" type="presOf" srcId="{3CF705E7-8A7C-46DE-BE26-6D2A926A6C43}" destId="{20895DD3-F9DF-47BD-A860-94A508EE0605}" srcOrd="1" destOrd="0" presId="urn:microsoft.com/office/officeart/2005/8/layout/cycle2"/>
    <dgm:cxn modelId="{A2085A90-7FEB-42A9-BE94-F8AD25125AEE}" type="presOf" srcId="{210DCDC9-2D91-4F39-B7B2-52D30B07F6E9}" destId="{A45C9782-E944-4576-822C-F990DBA7553B}" srcOrd="0" destOrd="0" presId="urn:microsoft.com/office/officeart/2005/8/layout/cycle2"/>
    <dgm:cxn modelId="{B31529AE-BCD3-4F0B-B628-B76DC31446DA}" type="presOf" srcId="{2D31969E-610F-4B9B-8ADF-D22E29EED089}" destId="{A75FD0B9-04F0-45F7-96B7-FBBED2583BC4}" srcOrd="0" destOrd="0" presId="urn:microsoft.com/office/officeart/2005/8/layout/cycle2"/>
    <dgm:cxn modelId="{BACD45E3-B5B6-4C60-A008-B5325B070969}" type="presOf" srcId="{9AD5F005-9B26-40A9-B701-E74394755E08}" destId="{6351EB28-640B-49EA-B8CD-E5689849FA17}" srcOrd="0" destOrd="0" presId="urn:microsoft.com/office/officeart/2005/8/layout/cycle2"/>
    <dgm:cxn modelId="{7FF8FDB4-CC13-42EA-8DF0-D6A278F8D6DA}" type="presOf" srcId="{0139AFE1-1953-4610-89E6-F1EDDE89FE28}" destId="{58D4AA02-A266-4934-9E2E-900E5DAFCBEA}" srcOrd="0" destOrd="0" presId="urn:microsoft.com/office/officeart/2005/8/layout/cycle2"/>
    <dgm:cxn modelId="{5CF38A2B-34A4-4825-A1D4-137ACD9ADD66}" srcId="{140D3647-40E3-429D-A50C-34145305D1EE}" destId="{A33E479B-4A35-45BA-AAF8-DAE573DE08F6}" srcOrd="3" destOrd="0" parTransId="{E9B62B00-9B68-4B3B-9D38-95DC551031B4}" sibTransId="{210DCDC9-2D91-4F39-B7B2-52D30B07F6E9}"/>
    <dgm:cxn modelId="{171CB319-9E7D-43B7-9070-E5CAD5570299}" type="presOf" srcId="{210DCDC9-2D91-4F39-B7B2-52D30B07F6E9}" destId="{A6ACFC3C-741D-41E9-9D21-C43526D5B24E}" srcOrd="1" destOrd="0" presId="urn:microsoft.com/office/officeart/2005/8/layout/cycle2"/>
    <dgm:cxn modelId="{434F9BA4-9C06-493C-B55C-8C596206A8E6}" type="presOf" srcId="{A80E037B-B92A-4EF3-96C5-007426F004E3}" destId="{6401C7BD-D068-4FF3-BDFA-BF91D70F694F}" srcOrd="1" destOrd="0" presId="urn:microsoft.com/office/officeart/2005/8/layout/cycle2"/>
    <dgm:cxn modelId="{83899B99-E612-4018-927B-9DC95A1240AB}" srcId="{140D3647-40E3-429D-A50C-34145305D1EE}" destId="{B8C2A623-BD00-4FC3-9D25-D0FFD4CD434F}" srcOrd="2" destOrd="0" parTransId="{2A6C2470-331A-4325-86C9-BFCA3DA7381E}" sibTransId="{9AD5F005-9B26-40A9-B701-E74394755E08}"/>
    <dgm:cxn modelId="{1BC47036-175F-4FAF-80DD-C62C2EEB356F}" type="presOf" srcId="{9AD5F005-9B26-40A9-B701-E74394755E08}" destId="{5B3DF61A-7D41-4873-88A1-A14BF2E5AF90}" srcOrd="1" destOrd="0" presId="urn:microsoft.com/office/officeart/2005/8/layout/cycle2"/>
    <dgm:cxn modelId="{5A58FAB3-FC42-47A3-B7FF-982C45C233A5}" type="presOf" srcId="{426B6B6A-8C53-4B8C-AA9E-0E8635A8A17D}" destId="{BA98C0D8-5F7A-44A5-9755-7184917B34BD}" srcOrd="0" destOrd="0" presId="urn:microsoft.com/office/officeart/2005/8/layout/cycle2"/>
    <dgm:cxn modelId="{43F76AD0-D9C7-4E0F-9468-BA34F572CE77}" type="presOf" srcId="{3CF705E7-8A7C-46DE-BE26-6D2A926A6C43}" destId="{429C21CD-AE02-48E6-9A62-E0049FC00985}" srcOrd="0" destOrd="0" presId="urn:microsoft.com/office/officeart/2005/8/layout/cycle2"/>
    <dgm:cxn modelId="{E8BAE6F7-01AB-4870-A2A8-FD41ED460811}" type="presOf" srcId="{426B6B6A-8C53-4B8C-AA9E-0E8635A8A17D}" destId="{734C2BBE-F317-4935-8997-D9515949F714}" srcOrd="1" destOrd="0" presId="urn:microsoft.com/office/officeart/2005/8/layout/cycle2"/>
    <dgm:cxn modelId="{B65D5CF5-BF5B-4A84-918F-8FF667204057}" type="presOf" srcId="{A80E037B-B92A-4EF3-96C5-007426F004E3}" destId="{4C7A2984-55DD-4E13-82F6-1C0220A09530}" srcOrd="0" destOrd="0" presId="urn:microsoft.com/office/officeart/2005/8/layout/cycle2"/>
    <dgm:cxn modelId="{9FA288BC-B05F-4F2C-9B4D-96920ED0073A}" type="presOf" srcId="{002269B8-0DF9-492D-9B38-A91B59817557}" destId="{8CE06068-66E4-4164-BFFD-E2298E72B81A}" srcOrd="0" destOrd="0" presId="urn:microsoft.com/office/officeart/2005/8/layout/cycle2"/>
    <dgm:cxn modelId="{866C8EFE-D276-4F05-BD22-0E78BC0E6D91}" type="presParOf" srcId="{4DEC6026-FAE8-417A-ADE1-C6ED86928D84}" destId="{D2A90C11-00ED-4CCE-8352-AFB043CEBBB3}" srcOrd="0" destOrd="0" presId="urn:microsoft.com/office/officeart/2005/8/layout/cycle2"/>
    <dgm:cxn modelId="{CA14A8F9-2DA5-4A80-80C7-05D8EB513DBC}" type="presParOf" srcId="{4DEC6026-FAE8-417A-ADE1-C6ED86928D84}" destId="{429C21CD-AE02-48E6-9A62-E0049FC00985}" srcOrd="1" destOrd="0" presId="urn:microsoft.com/office/officeart/2005/8/layout/cycle2"/>
    <dgm:cxn modelId="{DA37056A-4646-47D0-8C9B-7FA155BB5798}" type="presParOf" srcId="{429C21CD-AE02-48E6-9A62-E0049FC00985}" destId="{20895DD3-F9DF-47BD-A860-94A508EE0605}" srcOrd="0" destOrd="0" presId="urn:microsoft.com/office/officeart/2005/8/layout/cycle2"/>
    <dgm:cxn modelId="{F0691286-39EA-4060-A2B0-337BAB95EB3E}" type="presParOf" srcId="{4DEC6026-FAE8-417A-ADE1-C6ED86928D84}" destId="{58D4AA02-A266-4934-9E2E-900E5DAFCBEA}" srcOrd="2" destOrd="0" presId="urn:microsoft.com/office/officeart/2005/8/layout/cycle2"/>
    <dgm:cxn modelId="{F7D8831E-AA8F-4619-85B0-56D457259D0F}" type="presParOf" srcId="{4DEC6026-FAE8-417A-ADE1-C6ED86928D84}" destId="{BA98C0D8-5F7A-44A5-9755-7184917B34BD}" srcOrd="3" destOrd="0" presId="urn:microsoft.com/office/officeart/2005/8/layout/cycle2"/>
    <dgm:cxn modelId="{8014FD17-92DA-47D8-825C-E34FE4129422}" type="presParOf" srcId="{BA98C0D8-5F7A-44A5-9755-7184917B34BD}" destId="{734C2BBE-F317-4935-8997-D9515949F714}" srcOrd="0" destOrd="0" presId="urn:microsoft.com/office/officeart/2005/8/layout/cycle2"/>
    <dgm:cxn modelId="{AB1E11F5-DD3A-4AAC-A464-B980C1FAC073}" type="presParOf" srcId="{4DEC6026-FAE8-417A-ADE1-C6ED86928D84}" destId="{22AD53C7-E35B-4CAA-86A1-AA6AAA5C8AC7}" srcOrd="4" destOrd="0" presId="urn:microsoft.com/office/officeart/2005/8/layout/cycle2"/>
    <dgm:cxn modelId="{791004F8-4B13-4362-B98D-CC119FAD6D09}" type="presParOf" srcId="{4DEC6026-FAE8-417A-ADE1-C6ED86928D84}" destId="{6351EB28-640B-49EA-B8CD-E5689849FA17}" srcOrd="5" destOrd="0" presId="urn:microsoft.com/office/officeart/2005/8/layout/cycle2"/>
    <dgm:cxn modelId="{4C5DDDC4-DBE5-4195-90DF-ED791A4409E7}" type="presParOf" srcId="{6351EB28-640B-49EA-B8CD-E5689849FA17}" destId="{5B3DF61A-7D41-4873-88A1-A14BF2E5AF90}" srcOrd="0" destOrd="0" presId="urn:microsoft.com/office/officeart/2005/8/layout/cycle2"/>
    <dgm:cxn modelId="{7981C9FC-B4D1-4A4D-A355-3EBEA395768F}" type="presParOf" srcId="{4DEC6026-FAE8-417A-ADE1-C6ED86928D84}" destId="{986E9C96-3A8D-4061-AD38-68AC35454778}" srcOrd="6" destOrd="0" presId="urn:microsoft.com/office/officeart/2005/8/layout/cycle2"/>
    <dgm:cxn modelId="{453BF4B2-AFA3-451B-96A0-ADBFCA8D8306}" type="presParOf" srcId="{4DEC6026-FAE8-417A-ADE1-C6ED86928D84}" destId="{A45C9782-E944-4576-822C-F990DBA7553B}" srcOrd="7" destOrd="0" presId="urn:microsoft.com/office/officeart/2005/8/layout/cycle2"/>
    <dgm:cxn modelId="{5BD62D82-B10E-4285-9AD7-09C1ED9A0722}" type="presParOf" srcId="{A45C9782-E944-4576-822C-F990DBA7553B}" destId="{A6ACFC3C-741D-41E9-9D21-C43526D5B24E}" srcOrd="0" destOrd="0" presId="urn:microsoft.com/office/officeart/2005/8/layout/cycle2"/>
    <dgm:cxn modelId="{82BF5999-70C0-48C1-937A-2B21FC5FCBF2}" type="presParOf" srcId="{4DEC6026-FAE8-417A-ADE1-C6ED86928D84}" destId="{FED255E7-997D-423F-A50B-7F9FD8CA2D30}" srcOrd="8" destOrd="0" presId="urn:microsoft.com/office/officeart/2005/8/layout/cycle2"/>
    <dgm:cxn modelId="{5AE7DDD7-09A6-49C9-B6DE-73FF51BD46C6}" type="presParOf" srcId="{4DEC6026-FAE8-417A-ADE1-C6ED86928D84}" destId="{A75FD0B9-04F0-45F7-96B7-FBBED2583BC4}" srcOrd="9" destOrd="0" presId="urn:microsoft.com/office/officeart/2005/8/layout/cycle2"/>
    <dgm:cxn modelId="{BAAA1AD7-5937-4290-A531-8135DF8DD8B6}" type="presParOf" srcId="{A75FD0B9-04F0-45F7-96B7-FBBED2583BC4}" destId="{87E7C0B7-180E-4439-BF8D-A602A72A3B76}" srcOrd="0" destOrd="0" presId="urn:microsoft.com/office/officeart/2005/8/layout/cycle2"/>
    <dgm:cxn modelId="{DF962C11-53F1-444D-BDC7-9DB184429DB6}" type="presParOf" srcId="{4DEC6026-FAE8-417A-ADE1-C6ED86928D84}" destId="{8CE06068-66E4-4164-BFFD-E2298E72B81A}" srcOrd="10" destOrd="0" presId="urn:microsoft.com/office/officeart/2005/8/layout/cycle2"/>
    <dgm:cxn modelId="{C9ABE42D-1A57-4CA4-A43B-03EC77B48A64}" type="presParOf" srcId="{4DEC6026-FAE8-417A-ADE1-C6ED86928D84}" destId="{4C7A2984-55DD-4E13-82F6-1C0220A09530}" srcOrd="11" destOrd="0" presId="urn:microsoft.com/office/officeart/2005/8/layout/cycle2"/>
    <dgm:cxn modelId="{1D9DE356-900F-4508-AA0B-28FA9477AEB1}" type="presParOf" srcId="{4C7A2984-55DD-4E13-82F6-1C0220A09530}" destId="{6401C7BD-D068-4FF3-BDFA-BF91D70F694F}"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A90C11-00ED-4CCE-8352-AFB043CEBBB3}">
      <dsp:nvSpPr>
        <dsp:cNvPr id="0" name=""/>
        <dsp:cNvSpPr/>
      </dsp:nvSpPr>
      <dsp:spPr>
        <a:xfrm>
          <a:off x="3193766" y="0"/>
          <a:ext cx="1891725" cy="119233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Research</a:t>
          </a:r>
          <a:endParaRPr lang="en-US" sz="2000" b="1" kern="1200" dirty="0">
            <a:solidFill>
              <a:schemeClr val="tx1"/>
            </a:solidFill>
          </a:endParaRPr>
        </a:p>
      </dsp:txBody>
      <dsp:txXfrm>
        <a:off x="3193766" y="0"/>
        <a:ext cx="1891725" cy="1192336"/>
      </dsp:txXfrm>
    </dsp:sp>
    <dsp:sp modelId="{429C21CD-AE02-48E6-9A62-E0049FC00985}">
      <dsp:nvSpPr>
        <dsp:cNvPr id="0" name=""/>
        <dsp:cNvSpPr/>
      </dsp:nvSpPr>
      <dsp:spPr>
        <a:xfrm rot="1656605">
          <a:off x="4936884" y="870276"/>
          <a:ext cx="223097" cy="402413"/>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a:solidFill>
              <a:schemeClr val="bg1"/>
            </a:solidFill>
          </a:endParaRPr>
        </a:p>
      </dsp:txBody>
      <dsp:txXfrm rot="1656605">
        <a:off x="4936884" y="870276"/>
        <a:ext cx="223097" cy="402413"/>
      </dsp:txXfrm>
    </dsp:sp>
    <dsp:sp modelId="{58D4AA02-A266-4934-9E2E-900E5DAFCBEA}">
      <dsp:nvSpPr>
        <dsp:cNvPr id="0" name=""/>
        <dsp:cNvSpPr/>
      </dsp:nvSpPr>
      <dsp:spPr>
        <a:xfrm>
          <a:off x="5022563" y="956481"/>
          <a:ext cx="1891725" cy="119233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Analysis</a:t>
          </a:r>
          <a:endParaRPr lang="en-US" sz="2000" b="1" kern="1200" dirty="0">
            <a:solidFill>
              <a:schemeClr val="tx1"/>
            </a:solidFill>
          </a:endParaRPr>
        </a:p>
      </dsp:txBody>
      <dsp:txXfrm>
        <a:off x="5022563" y="956481"/>
        <a:ext cx="1891725" cy="1192336"/>
      </dsp:txXfrm>
    </dsp:sp>
    <dsp:sp modelId="{BA98C0D8-5F7A-44A5-9755-7184917B34BD}">
      <dsp:nvSpPr>
        <dsp:cNvPr id="0" name=""/>
        <dsp:cNvSpPr/>
      </dsp:nvSpPr>
      <dsp:spPr>
        <a:xfrm rot="4962532">
          <a:off x="5921928" y="2235416"/>
          <a:ext cx="319196" cy="402413"/>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a:solidFill>
              <a:schemeClr val="bg1"/>
            </a:solidFill>
          </a:endParaRPr>
        </a:p>
      </dsp:txBody>
      <dsp:txXfrm rot="4962532">
        <a:off x="5921928" y="2235416"/>
        <a:ext cx="319196" cy="402413"/>
      </dsp:txXfrm>
    </dsp:sp>
    <dsp:sp modelId="{22AD53C7-E35B-4CAA-86A1-AA6AAA5C8AC7}">
      <dsp:nvSpPr>
        <dsp:cNvPr id="0" name=""/>
        <dsp:cNvSpPr/>
      </dsp:nvSpPr>
      <dsp:spPr>
        <a:xfrm>
          <a:off x="4933092" y="2743195"/>
          <a:ext cx="2527872" cy="119233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Simulation</a:t>
          </a:r>
          <a:endParaRPr lang="en-US" sz="2000" b="1" kern="1200" dirty="0">
            <a:solidFill>
              <a:schemeClr val="tx1"/>
            </a:solidFill>
          </a:endParaRPr>
        </a:p>
      </dsp:txBody>
      <dsp:txXfrm>
        <a:off x="4933092" y="2743195"/>
        <a:ext cx="2527872" cy="1192336"/>
      </dsp:txXfrm>
    </dsp:sp>
    <dsp:sp modelId="{6351EB28-640B-49EA-B8CD-E5689849FA17}">
      <dsp:nvSpPr>
        <dsp:cNvPr id="0" name=""/>
        <dsp:cNvSpPr/>
      </dsp:nvSpPr>
      <dsp:spPr>
        <a:xfrm rot="9465046">
          <a:off x="5010793" y="3588299"/>
          <a:ext cx="171796" cy="402413"/>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a:solidFill>
              <a:schemeClr val="bg1"/>
            </a:solidFill>
          </a:endParaRPr>
        </a:p>
      </dsp:txBody>
      <dsp:txXfrm rot="9465046">
        <a:off x="5010793" y="3588299"/>
        <a:ext cx="171796" cy="402413"/>
      </dsp:txXfrm>
    </dsp:sp>
    <dsp:sp modelId="{986E9C96-3A8D-4061-AD38-68AC35454778}">
      <dsp:nvSpPr>
        <dsp:cNvPr id="0" name=""/>
        <dsp:cNvSpPr/>
      </dsp:nvSpPr>
      <dsp:spPr>
        <a:xfrm>
          <a:off x="3202929" y="3581118"/>
          <a:ext cx="1891725" cy="119233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Design</a:t>
          </a:r>
          <a:endParaRPr lang="en-US" sz="2000" b="1" kern="1200" dirty="0">
            <a:solidFill>
              <a:schemeClr val="tx1"/>
            </a:solidFill>
          </a:endParaRPr>
        </a:p>
      </dsp:txBody>
      <dsp:txXfrm>
        <a:off x="3202929" y="3581118"/>
        <a:ext cx="1891725" cy="1192336"/>
      </dsp:txXfrm>
    </dsp:sp>
    <dsp:sp modelId="{A45C9782-E944-4576-822C-F990DBA7553B}">
      <dsp:nvSpPr>
        <dsp:cNvPr id="0" name=""/>
        <dsp:cNvSpPr/>
      </dsp:nvSpPr>
      <dsp:spPr>
        <a:xfrm rot="12170295">
          <a:off x="3040422" y="3559754"/>
          <a:ext cx="239634" cy="402413"/>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a:solidFill>
              <a:schemeClr val="bg1"/>
            </a:solidFill>
          </a:endParaRPr>
        </a:p>
      </dsp:txBody>
      <dsp:txXfrm rot="12170295">
        <a:off x="3040422" y="3559754"/>
        <a:ext cx="239634" cy="402413"/>
      </dsp:txXfrm>
    </dsp:sp>
    <dsp:sp modelId="{FED255E7-997D-423F-A50B-7F9FD8CA2D30}">
      <dsp:nvSpPr>
        <dsp:cNvPr id="0" name=""/>
        <dsp:cNvSpPr/>
      </dsp:nvSpPr>
      <dsp:spPr>
        <a:xfrm>
          <a:off x="1213322" y="2743201"/>
          <a:ext cx="1891725" cy="119233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Evaluation</a:t>
          </a:r>
          <a:endParaRPr lang="en-US" sz="2000" b="1" kern="1200" dirty="0">
            <a:solidFill>
              <a:schemeClr val="tx1"/>
            </a:solidFill>
          </a:endParaRPr>
        </a:p>
      </dsp:txBody>
      <dsp:txXfrm>
        <a:off x="1213322" y="2743201"/>
        <a:ext cx="1891725" cy="1192336"/>
      </dsp:txXfrm>
    </dsp:sp>
    <dsp:sp modelId="{A75FD0B9-04F0-45F7-96B7-FBBED2583BC4}">
      <dsp:nvSpPr>
        <dsp:cNvPr id="0" name=""/>
        <dsp:cNvSpPr/>
      </dsp:nvSpPr>
      <dsp:spPr>
        <a:xfrm rot="16045637">
          <a:off x="2015219" y="2344237"/>
          <a:ext cx="216585" cy="402413"/>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a:solidFill>
              <a:schemeClr val="bg1"/>
            </a:solidFill>
          </a:endParaRPr>
        </a:p>
      </dsp:txBody>
      <dsp:txXfrm rot="16045637">
        <a:off x="2015219" y="2344237"/>
        <a:ext cx="216585" cy="402413"/>
      </dsp:txXfrm>
    </dsp:sp>
    <dsp:sp modelId="{8CE06068-66E4-4164-BFFD-E2298E72B81A}">
      <dsp:nvSpPr>
        <dsp:cNvPr id="0" name=""/>
        <dsp:cNvSpPr/>
      </dsp:nvSpPr>
      <dsp:spPr>
        <a:xfrm>
          <a:off x="831563" y="1142999"/>
          <a:ext cx="2511442" cy="119233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Outcome Investigation</a:t>
          </a:r>
          <a:endParaRPr lang="en-US" sz="2000" b="1" kern="1200" dirty="0">
            <a:solidFill>
              <a:schemeClr val="tx1"/>
            </a:solidFill>
          </a:endParaRPr>
        </a:p>
      </dsp:txBody>
      <dsp:txXfrm>
        <a:off x="831563" y="1142999"/>
        <a:ext cx="2511442" cy="1192336"/>
      </dsp:txXfrm>
    </dsp:sp>
    <dsp:sp modelId="{4C7A2984-55DD-4E13-82F6-1C0220A09530}">
      <dsp:nvSpPr>
        <dsp:cNvPr id="0" name=""/>
        <dsp:cNvSpPr/>
      </dsp:nvSpPr>
      <dsp:spPr>
        <a:xfrm rot="19853132">
          <a:off x="2998009" y="941409"/>
          <a:ext cx="320859" cy="402413"/>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a:solidFill>
              <a:schemeClr val="bg1"/>
            </a:solidFill>
          </a:endParaRPr>
        </a:p>
      </dsp:txBody>
      <dsp:txXfrm rot="19853132">
        <a:off x="2998009" y="941409"/>
        <a:ext cx="320859" cy="40241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24EF52-5899-4406-BE8F-E9640A1E8C48}" type="datetimeFigureOut">
              <a:rPr lang="en-US" smtClean="0"/>
              <a:t>31/03/2015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97B54-7B0F-49FD-99BD-8957DED9262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6836D-D2B3-4A8D-A7AC-5876CEA258E9}" type="datetimeFigureOut">
              <a:rPr lang="en-US" smtClean="0"/>
              <a:pPr/>
              <a:t>31/03/2015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93646-DA06-4130-B3C7-6D1EA9E73C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05985-616A-4AC1-A07B-A5ADB1496A4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7" name="Slide Image Placeholder 1"/>
          <p:cNvSpPr>
            <a:spLocks noGrp="1" noRot="1" noChangeAspect="1"/>
          </p:cNvSpPr>
          <p:nvPr>
            <p:ph type="sldImg"/>
          </p:nvPr>
        </p:nvSpPr>
        <p:spPr bwMode="auto">
          <a:noFill/>
          <a:ln>
            <a:solidFill>
              <a:srgbClr val="000000"/>
            </a:solidFill>
            <a:miter lim="800000"/>
            <a:headEnd/>
            <a:tailEnd/>
          </a:ln>
        </p:spPr>
      </p:sp>
      <p:sp>
        <p:nvSpPr>
          <p:cNvPr id="464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4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7E6A98-C5F1-4290-B91F-5D53B17E818B}"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B05985-616A-4AC1-A07B-A5ADB1496A48}" type="slidenum">
              <a:rPr lang="en-US" smtClean="0"/>
              <a:pPr/>
              <a:t>59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1EBE8EC-9E6A-4BB2-AFC6-3CB4BB07FF63}" type="datetimeFigureOut">
              <a:rPr lang="en-US" smtClean="0"/>
              <a:pPr/>
              <a:t>31/03/2015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9B13504-CDB0-488A-9BCE-6EBAF4FECC5F}"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B13504-CDB0-488A-9BCE-6EBAF4FECC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B13504-CDB0-488A-9BCE-6EBAF4FECC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B13504-CDB0-488A-9BCE-6EBAF4FECC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1EBE8EC-9E6A-4BB2-AFC6-3CB4BB07FF63}" type="datetimeFigureOut">
              <a:rPr lang="en-US" smtClean="0"/>
              <a:pPr/>
              <a:t>31/03/2015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9B13504-CDB0-488A-9BCE-6EBAF4FECC5F}"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9B13504-CDB0-488A-9BCE-6EBAF4FECC5F}"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9B13504-CDB0-488A-9BCE-6EBAF4FECC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B13504-CDB0-488A-9BCE-6EBAF4FECC5F}"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EBE8EC-9E6A-4BB2-AFC6-3CB4BB07FF63}" type="datetimeFigureOut">
              <a:rPr lang="en-US" smtClean="0"/>
              <a:pPr/>
              <a:t>31/03/2015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B13504-CDB0-488A-9BCE-6EBAF4FECC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1EBE8EC-9E6A-4BB2-AFC6-3CB4BB07FF63}" type="datetimeFigureOut">
              <a:rPr lang="en-US" smtClean="0"/>
              <a:pPr/>
              <a:t>31/03/2015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9B13504-CDB0-488A-9BCE-6EBAF4FECC5F}"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1EBE8EC-9E6A-4BB2-AFC6-3CB4BB07FF63}" type="datetimeFigureOut">
              <a:rPr lang="en-US" smtClean="0"/>
              <a:pPr/>
              <a:t>31/03/2015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9B13504-CDB0-488A-9BCE-6EBAF4FECC5F}"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1EBE8EC-9E6A-4BB2-AFC6-3CB4BB07FF63}" type="datetimeFigureOut">
              <a:rPr lang="en-US" smtClean="0"/>
              <a:pPr/>
              <a:t>31/03/2015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9B13504-CDB0-488A-9BCE-6EBAF4FECC5F}"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6.xml"/><Relationship Id="rId1" Type="http://schemas.openxmlformats.org/officeDocument/2006/relationships/tags" Target="../tags/tag5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9.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3.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143000" y="879158"/>
            <a:ext cx="73152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Human Factors Scenario Based Examination Questions</a:t>
            </a:r>
          </a:p>
          <a:p>
            <a:pPr marL="0" marR="0" lvl="0" indent="0" algn="ctr" defTabSz="914400" rtl="0" eaLnBrk="1" fontAlgn="base" latinLnBrk="0" hangingPunct="1">
              <a:lnSpc>
                <a:spcPct val="100000"/>
              </a:lnSpc>
              <a:spcBef>
                <a:spcPct val="0"/>
              </a:spcBef>
              <a:spcAft>
                <a:spcPct val="0"/>
              </a:spcAft>
              <a:buClrTx/>
              <a:buSzTx/>
              <a:buFontTx/>
              <a:buNone/>
              <a:tabLst/>
            </a:pPr>
            <a:endParaRPr lang="en-US" sz="4000" dirty="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Brian Peacock</a:t>
            </a:r>
          </a:p>
          <a:p>
            <a:pPr marL="0" marR="0" lvl="0" indent="0" algn="ctr" defTabSz="914400" rtl="0" eaLnBrk="0" fontAlgn="base" latinLnBrk="0" hangingPunct="0">
              <a:lnSpc>
                <a:spcPct val="100000"/>
              </a:lnSpc>
              <a:spcBef>
                <a:spcPct val="0"/>
              </a:spcBef>
              <a:spcAft>
                <a:spcPct val="0"/>
              </a:spcAft>
              <a:buClrTx/>
              <a:buSzTx/>
              <a:buFontTx/>
              <a:buNone/>
              <a:tabLst/>
            </a:pPr>
            <a:endParaRPr lang="en-US" sz="4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April 7, 2013</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85800"/>
          </a:xfrm>
        </p:spPr>
        <p:txBody>
          <a:bodyPr>
            <a:noAutofit/>
          </a:bodyPr>
          <a:lstStyle/>
          <a:p>
            <a:r>
              <a:rPr lang="en-US" sz="3200" b="1" dirty="0" smtClean="0">
                <a:solidFill>
                  <a:schemeClr val="bg1"/>
                </a:solidFill>
              </a:rPr>
              <a:t>Multiple Purposes of Design</a:t>
            </a:r>
            <a:endParaRPr lang="en-US" sz="3200" b="1" dirty="0">
              <a:solidFill>
                <a:schemeClr val="bg1"/>
              </a:solidFill>
            </a:endParaRPr>
          </a:p>
        </p:txBody>
      </p:sp>
      <p:sp>
        <p:nvSpPr>
          <p:cNvPr id="3" name="Content Placeholder 2"/>
          <p:cNvSpPr>
            <a:spLocks noGrp="1"/>
          </p:cNvSpPr>
          <p:nvPr>
            <p:ph sz="half" idx="1"/>
          </p:nvPr>
        </p:nvSpPr>
        <p:spPr>
          <a:xfrm>
            <a:off x="457200" y="1447800"/>
            <a:ext cx="3124200" cy="4525963"/>
          </a:xfrm>
        </p:spPr>
        <p:txBody>
          <a:bodyPr>
            <a:normAutofit fontScale="77500" lnSpcReduction="20000"/>
          </a:bodyPr>
          <a:lstStyle/>
          <a:p>
            <a:r>
              <a:rPr lang="en-US" sz="2800" b="1" dirty="0" smtClean="0">
                <a:solidFill>
                  <a:schemeClr val="bg1"/>
                </a:solidFill>
              </a:rPr>
              <a:t>Effectiveness</a:t>
            </a:r>
          </a:p>
          <a:p>
            <a:pPr lvl="1"/>
            <a:r>
              <a:rPr lang="en-US" sz="2200" dirty="0" smtClean="0">
                <a:solidFill>
                  <a:schemeClr val="bg1"/>
                </a:solidFill>
              </a:rPr>
              <a:t>Meets functional requirements</a:t>
            </a:r>
          </a:p>
          <a:p>
            <a:pPr lvl="1"/>
            <a:r>
              <a:rPr lang="en-US" sz="2200" dirty="0" smtClean="0">
                <a:solidFill>
                  <a:schemeClr val="bg1"/>
                </a:solidFill>
              </a:rPr>
              <a:t>“quality”</a:t>
            </a:r>
          </a:p>
          <a:p>
            <a:r>
              <a:rPr lang="en-US" sz="2800" b="1" dirty="0" smtClean="0">
                <a:solidFill>
                  <a:schemeClr val="bg1"/>
                </a:solidFill>
              </a:rPr>
              <a:t>Efficiency</a:t>
            </a:r>
          </a:p>
          <a:p>
            <a:pPr lvl="1"/>
            <a:r>
              <a:rPr lang="en-US" sz="2200" dirty="0" smtClean="0">
                <a:solidFill>
                  <a:schemeClr val="bg1"/>
                </a:solidFill>
              </a:rPr>
              <a:t>Optimal use of resources</a:t>
            </a:r>
          </a:p>
          <a:p>
            <a:pPr lvl="1"/>
            <a:r>
              <a:rPr lang="en-US" sz="2200" dirty="0" smtClean="0">
                <a:solidFill>
                  <a:schemeClr val="bg1"/>
                </a:solidFill>
              </a:rPr>
              <a:t>“productivity”</a:t>
            </a:r>
          </a:p>
          <a:p>
            <a:r>
              <a:rPr lang="en-US" sz="2800" b="1" dirty="0" smtClean="0">
                <a:solidFill>
                  <a:schemeClr val="bg1"/>
                </a:solidFill>
              </a:rPr>
              <a:t>Ease of Use</a:t>
            </a:r>
          </a:p>
          <a:p>
            <a:pPr lvl="1"/>
            <a:r>
              <a:rPr lang="en-US" sz="2200" dirty="0" smtClean="0">
                <a:solidFill>
                  <a:schemeClr val="bg1"/>
                </a:solidFill>
              </a:rPr>
              <a:t>Intended users</a:t>
            </a:r>
          </a:p>
          <a:p>
            <a:pPr lvl="1"/>
            <a:r>
              <a:rPr lang="en-US" sz="2200" dirty="0" smtClean="0">
                <a:solidFill>
                  <a:schemeClr val="bg1"/>
                </a:solidFill>
              </a:rPr>
              <a:t>Comfort and Convenience</a:t>
            </a:r>
          </a:p>
          <a:p>
            <a:pPr lvl="1"/>
            <a:r>
              <a:rPr lang="en-US" sz="2200" dirty="0" smtClean="0">
                <a:solidFill>
                  <a:schemeClr val="bg1"/>
                </a:solidFill>
              </a:rPr>
              <a:t>Prevention of misuse</a:t>
            </a:r>
          </a:p>
          <a:p>
            <a:r>
              <a:rPr lang="en-US" sz="2800" b="1" dirty="0" smtClean="0">
                <a:solidFill>
                  <a:schemeClr val="bg1"/>
                </a:solidFill>
              </a:rPr>
              <a:t>Elegance</a:t>
            </a:r>
          </a:p>
          <a:p>
            <a:pPr lvl="1"/>
            <a:r>
              <a:rPr lang="en-US" sz="2200" dirty="0" smtClean="0">
                <a:solidFill>
                  <a:schemeClr val="bg1"/>
                </a:solidFill>
              </a:rPr>
              <a:t>Esthetic / emotional appeal</a:t>
            </a:r>
          </a:p>
          <a:p>
            <a:pPr lvl="1"/>
            <a:r>
              <a:rPr lang="en-US" sz="2200" dirty="0" smtClean="0">
                <a:solidFill>
                  <a:schemeClr val="bg1"/>
                </a:solidFill>
              </a:rPr>
              <a:t>Affective Design</a:t>
            </a:r>
          </a:p>
          <a:p>
            <a:endParaRPr lang="en-US" dirty="0">
              <a:solidFill>
                <a:schemeClr val="bg1"/>
              </a:solidFill>
            </a:endParaRPr>
          </a:p>
        </p:txBody>
      </p:sp>
      <p:sp>
        <p:nvSpPr>
          <p:cNvPr id="4" name="Content Placeholder 3"/>
          <p:cNvSpPr>
            <a:spLocks noGrp="1"/>
          </p:cNvSpPr>
          <p:nvPr>
            <p:ph sz="half" idx="2"/>
          </p:nvPr>
        </p:nvSpPr>
        <p:spPr>
          <a:xfrm>
            <a:off x="3352800" y="1447800"/>
            <a:ext cx="2667000" cy="4525963"/>
          </a:xfrm>
        </p:spPr>
        <p:txBody>
          <a:bodyPr>
            <a:normAutofit fontScale="77500" lnSpcReduction="20000"/>
          </a:bodyPr>
          <a:lstStyle/>
          <a:p>
            <a:r>
              <a:rPr lang="en-US" sz="2800" b="1" dirty="0" smtClean="0">
                <a:solidFill>
                  <a:schemeClr val="bg1"/>
                </a:solidFill>
              </a:rPr>
              <a:t>Safety and Health</a:t>
            </a:r>
          </a:p>
          <a:p>
            <a:pPr lvl="1"/>
            <a:r>
              <a:rPr lang="en-US" sz="2200" dirty="0" smtClean="0">
                <a:solidFill>
                  <a:schemeClr val="bg1"/>
                </a:solidFill>
              </a:rPr>
              <a:t>Prevention or mitigation of system failures</a:t>
            </a:r>
          </a:p>
          <a:p>
            <a:pPr lvl="1"/>
            <a:r>
              <a:rPr lang="en-US" sz="2200" dirty="0" smtClean="0">
                <a:solidFill>
                  <a:schemeClr val="bg1"/>
                </a:solidFill>
              </a:rPr>
              <a:t>For participants and third parties</a:t>
            </a:r>
          </a:p>
          <a:p>
            <a:r>
              <a:rPr lang="en-US" sz="2800" b="1" dirty="0" smtClean="0">
                <a:solidFill>
                  <a:schemeClr val="bg1"/>
                </a:solidFill>
              </a:rPr>
              <a:t>Security</a:t>
            </a:r>
          </a:p>
          <a:p>
            <a:pPr lvl="1"/>
            <a:r>
              <a:rPr lang="en-US" sz="2200" dirty="0" smtClean="0">
                <a:solidFill>
                  <a:schemeClr val="bg1"/>
                </a:solidFill>
              </a:rPr>
              <a:t>Inadvertent or malicious misuse</a:t>
            </a:r>
          </a:p>
          <a:p>
            <a:r>
              <a:rPr lang="en-US" sz="2800" b="1" dirty="0" smtClean="0">
                <a:solidFill>
                  <a:schemeClr val="bg1"/>
                </a:solidFill>
              </a:rPr>
              <a:t>Satisfaction</a:t>
            </a:r>
          </a:p>
          <a:p>
            <a:pPr lvl="1"/>
            <a:r>
              <a:rPr lang="en-US" sz="2200" dirty="0" smtClean="0">
                <a:solidFill>
                  <a:schemeClr val="bg1"/>
                </a:solidFill>
              </a:rPr>
              <a:t>Of ALL customers and stakeholders</a:t>
            </a:r>
            <a:endParaRPr lang="en-US" sz="2200" dirty="0">
              <a:solidFill>
                <a:schemeClr val="bg1"/>
              </a:solidFill>
            </a:endParaRPr>
          </a:p>
        </p:txBody>
      </p:sp>
      <p:sp>
        <p:nvSpPr>
          <p:cNvPr id="5" name="Slide Number Placeholder 4"/>
          <p:cNvSpPr>
            <a:spLocks noGrp="1"/>
          </p:cNvSpPr>
          <p:nvPr>
            <p:ph type="sldNum" sz="quarter" idx="12"/>
          </p:nvPr>
        </p:nvSpPr>
        <p:spPr/>
        <p:txBody>
          <a:bodyPr/>
          <a:lstStyle/>
          <a:p>
            <a:fld id="{CCFAA4CE-CA3F-474F-87A0-D438EB94B7D0}" type="slidenum">
              <a:rPr lang="en-US" smtClean="0">
                <a:solidFill>
                  <a:schemeClr val="bg1"/>
                </a:solidFill>
              </a:rPr>
              <a:pPr/>
              <a:t>10</a:t>
            </a:fld>
            <a:endParaRPr lang="en-US">
              <a:solidFill>
                <a:schemeClr val="bg1"/>
              </a:solidFill>
            </a:endParaRPr>
          </a:p>
        </p:txBody>
      </p:sp>
      <p:sp>
        <p:nvSpPr>
          <p:cNvPr id="6" name="TextBox 5"/>
          <p:cNvSpPr txBox="1"/>
          <p:nvPr/>
        </p:nvSpPr>
        <p:spPr>
          <a:xfrm>
            <a:off x="1143000" y="5715000"/>
            <a:ext cx="6623729" cy="707886"/>
          </a:xfrm>
          <a:prstGeom prst="rect">
            <a:avLst/>
          </a:prstGeom>
          <a:solidFill>
            <a:srgbClr val="FFFF00"/>
          </a:solidFill>
          <a:ln w="38100">
            <a:solidFill>
              <a:schemeClr val="accent1">
                <a:lumMod val="75000"/>
              </a:schemeClr>
            </a:solidFill>
          </a:ln>
        </p:spPr>
        <p:txBody>
          <a:bodyPr wrap="square" rtlCol="0">
            <a:spAutoFit/>
          </a:bodyPr>
          <a:lstStyle/>
          <a:p>
            <a:pPr algn="ctr"/>
            <a:r>
              <a:rPr lang="en-US" sz="4000" b="1" i="1" dirty="0" smtClean="0">
                <a:solidFill>
                  <a:schemeClr val="bg1"/>
                </a:solidFill>
              </a:rPr>
              <a:t>There WILL be tradeoffs</a:t>
            </a:r>
            <a:endParaRPr lang="en-US" sz="4000" b="1" i="1" dirty="0">
              <a:solidFill>
                <a:schemeClr val="bg1"/>
              </a:solidFill>
            </a:endParaRPr>
          </a:p>
        </p:txBody>
      </p:sp>
      <p:sp>
        <p:nvSpPr>
          <p:cNvPr id="7" name="Content Placeholder 3"/>
          <p:cNvSpPr txBox="1">
            <a:spLocks/>
          </p:cNvSpPr>
          <p:nvPr/>
        </p:nvSpPr>
        <p:spPr>
          <a:xfrm>
            <a:off x="5943600" y="1447800"/>
            <a:ext cx="3048000" cy="452596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Sustainability</a:t>
            </a:r>
          </a:p>
          <a:p>
            <a:pPr marL="800100" lvl="1" indent="-342900">
              <a:spcBef>
                <a:spcPct val="20000"/>
              </a:spcBef>
              <a:buFont typeface="Arial" pitchFamily="34" charset="0"/>
              <a:buChar char="•"/>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Reliability</a:t>
            </a:r>
          </a:p>
          <a:p>
            <a:pPr marL="1200150" lvl="2" indent="-285750">
              <a:spcBef>
                <a:spcPct val="20000"/>
              </a:spcBef>
              <a:buFont typeface="Arial" pitchFamily="34" charset="0"/>
              <a:buChar char="–"/>
              <a:defRPr/>
            </a:pPr>
            <a:r>
              <a:rPr kumimoji="0" lang="en-US" sz="2200" b="0" i="0" u="none" strike="noStrike" kern="1200" cap="none" spc="0" normalizeH="0" baseline="0" noProof="0" dirty="0" smtClean="0">
                <a:ln>
                  <a:noFill/>
                </a:ln>
                <a:solidFill>
                  <a:schemeClr val="bg1"/>
                </a:solidFill>
                <a:effectLst/>
                <a:uLnTx/>
                <a:uFillTx/>
                <a:latin typeface="+mn-lt"/>
                <a:ea typeface="+mn-ea"/>
                <a:cs typeface="+mn-cs"/>
              </a:rPr>
              <a:t>Under intended contexts over the life cycle</a:t>
            </a:r>
          </a:p>
          <a:p>
            <a:pPr marL="800100" lvl="1" indent="-342900">
              <a:spcBef>
                <a:spcPct val="20000"/>
              </a:spcBef>
              <a:buFont typeface="Arial" pitchFamily="34" charset="0"/>
              <a:buChar char="•"/>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Resilience</a:t>
            </a:r>
          </a:p>
          <a:p>
            <a:pPr marL="1200150" lvl="2" indent="-285750">
              <a:spcBef>
                <a:spcPct val="20000"/>
              </a:spcBef>
              <a:buFont typeface="Arial" pitchFamily="34" charset="0"/>
              <a:buChar char="–"/>
              <a:defRPr/>
            </a:pPr>
            <a:r>
              <a:rPr kumimoji="0" lang="en-US" sz="2200" b="0" i="0" u="none" strike="noStrike" kern="1200" cap="none" spc="0" normalizeH="0" baseline="0" noProof="0" dirty="0" smtClean="0">
                <a:ln>
                  <a:noFill/>
                </a:ln>
                <a:solidFill>
                  <a:schemeClr val="bg1"/>
                </a:solidFill>
                <a:effectLst/>
                <a:uLnTx/>
                <a:uFillTx/>
                <a:latin typeface="+mn-lt"/>
                <a:ea typeface="+mn-ea"/>
                <a:cs typeface="+mn-cs"/>
              </a:rPr>
              <a:t>Under unintended, unexpected and harsh conditions</a:t>
            </a:r>
          </a:p>
        </p:txBody>
      </p:sp>
      <p:sp>
        <p:nvSpPr>
          <p:cNvPr id="9" name="TextBox 8"/>
          <p:cNvSpPr txBox="1"/>
          <p:nvPr/>
        </p:nvSpPr>
        <p:spPr>
          <a:xfrm>
            <a:off x="4419600" y="4876800"/>
            <a:ext cx="1371600" cy="646331"/>
          </a:xfrm>
          <a:prstGeom prst="rect">
            <a:avLst/>
          </a:prstGeom>
          <a:solidFill>
            <a:srgbClr val="FFFF00"/>
          </a:solidFill>
          <a:ln w="57150">
            <a:solidFill>
              <a:schemeClr val="tx1"/>
            </a:solidFill>
          </a:ln>
        </p:spPr>
        <p:txBody>
          <a:bodyPr wrap="square" rtlCol="0">
            <a:spAutoFit/>
          </a:bodyPr>
          <a:lstStyle/>
          <a:p>
            <a:pPr algn="ctr"/>
            <a:r>
              <a:rPr lang="en-US" sz="3600" b="1" dirty="0" smtClean="0">
                <a:solidFill>
                  <a:schemeClr val="bg1"/>
                </a:solidFill>
              </a:rPr>
              <a:t>E4S4</a:t>
            </a:r>
            <a:endParaRPr lang="en-US" sz="3600" b="1" dirty="0">
              <a:solidFill>
                <a:schemeClr val="bg1"/>
              </a:solidFill>
            </a:endParaRPr>
          </a:p>
        </p:txBody>
      </p:sp>
    </p:spTree>
    <p:custDataLst>
      <p:tags r:id="rId1"/>
    </p:custDataLst>
    <p:extLst>
      <p:ext uri="{BB962C8B-B14F-4D97-AF65-F5344CB8AC3E}">
        <p14:creationId xmlns="" xmlns:p14="http://schemas.microsoft.com/office/powerpoint/2010/main" val="1917600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3" name="Title 1"/>
          <p:cNvSpPr>
            <a:spLocks noGrp="1"/>
          </p:cNvSpPr>
          <p:nvPr>
            <p:ph type="title"/>
          </p:nvPr>
        </p:nvSpPr>
        <p:spPr>
          <a:xfrm>
            <a:off x="457200" y="152400"/>
            <a:ext cx="7354887" cy="685800"/>
          </a:xfrm>
        </p:spPr>
        <p:txBody>
          <a:bodyPr>
            <a:noAutofit/>
          </a:bodyPr>
          <a:lstStyle/>
          <a:p>
            <a:pPr algn="l"/>
            <a:r>
              <a:rPr lang="en-US" sz="3200" b="1" dirty="0" smtClean="0">
                <a:solidFill>
                  <a:schemeClr val="bg1"/>
                </a:solidFill>
              </a:rPr>
              <a:t>The Design and Use Processes</a:t>
            </a:r>
          </a:p>
        </p:txBody>
      </p:sp>
      <p:sp>
        <p:nvSpPr>
          <p:cNvPr id="2" name="Slide Number Placeholder 1"/>
          <p:cNvSpPr>
            <a:spLocks noGrp="1"/>
          </p:cNvSpPr>
          <p:nvPr>
            <p:ph type="sldNum" sz="quarter" idx="12"/>
          </p:nvPr>
        </p:nvSpPr>
        <p:spPr/>
        <p:txBody>
          <a:bodyPr/>
          <a:lstStyle/>
          <a:p>
            <a:fld id="{CCFAA4CE-CA3F-474F-87A0-D438EB94B7D0}" type="slidenum">
              <a:rPr lang="en-US" smtClean="0">
                <a:solidFill>
                  <a:schemeClr val="bg1"/>
                </a:solidFill>
              </a:rPr>
              <a:pPr/>
              <a:t>11</a:t>
            </a:fld>
            <a:endParaRPr lang="en-US">
              <a:solidFill>
                <a:schemeClr val="bg1"/>
              </a:solidFill>
            </a:endParaRPr>
          </a:p>
        </p:txBody>
      </p:sp>
      <p:sp>
        <p:nvSpPr>
          <p:cNvPr id="5" name="Rectangle 4"/>
          <p:cNvSpPr/>
          <p:nvPr/>
        </p:nvSpPr>
        <p:spPr>
          <a:xfrm>
            <a:off x="417513" y="1143000"/>
            <a:ext cx="1752600"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Requirements</a:t>
            </a:r>
          </a:p>
        </p:txBody>
      </p:sp>
      <p:sp>
        <p:nvSpPr>
          <p:cNvPr id="6" name="Rectangle 5"/>
          <p:cNvSpPr/>
          <p:nvPr/>
        </p:nvSpPr>
        <p:spPr>
          <a:xfrm>
            <a:off x="1103313" y="1676400"/>
            <a:ext cx="1639887"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Concept</a:t>
            </a:r>
          </a:p>
          <a:p>
            <a:pPr algn="ctr" fontAlgn="auto">
              <a:spcBef>
                <a:spcPts val="0"/>
              </a:spcBef>
              <a:spcAft>
                <a:spcPts val="0"/>
              </a:spcAft>
              <a:defRPr/>
            </a:pPr>
            <a:r>
              <a:rPr lang="en-US" b="1" dirty="0">
                <a:solidFill>
                  <a:schemeClr val="bg1"/>
                </a:solidFill>
              </a:rPr>
              <a:t>Development</a:t>
            </a:r>
          </a:p>
        </p:txBody>
      </p:sp>
      <p:sp>
        <p:nvSpPr>
          <p:cNvPr id="7" name="Rectangle 6"/>
          <p:cNvSpPr/>
          <p:nvPr/>
        </p:nvSpPr>
        <p:spPr>
          <a:xfrm>
            <a:off x="1865312" y="2209800"/>
            <a:ext cx="1613693"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Concept</a:t>
            </a:r>
          </a:p>
          <a:p>
            <a:pPr algn="ctr" fontAlgn="auto">
              <a:spcBef>
                <a:spcPts val="0"/>
              </a:spcBef>
              <a:spcAft>
                <a:spcPts val="0"/>
              </a:spcAft>
              <a:defRPr/>
            </a:pPr>
            <a:r>
              <a:rPr lang="en-US" b="1" dirty="0">
                <a:solidFill>
                  <a:schemeClr val="bg1"/>
                </a:solidFill>
              </a:rPr>
              <a:t>Selection</a:t>
            </a:r>
          </a:p>
        </p:txBody>
      </p:sp>
      <p:sp>
        <p:nvSpPr>
          <p:cNvPr id="8" name="Rectangle 7"/>
          <p:cNvSpPr/>
          <p:nvPr/>
        </p:nvSpPr>
        <p:spPr>
          <a:xfrm>
            <a:off x="2398712" y="2743200"/>
            <a:ext cx="1868487"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Specifications</a:t>
            </a:r>
          </a:p>
        </p:txBody>
      </p:sp>
      <p:sp>
        <p:nvSpPr>
          <p:cNvPr id="9" name="Rectangle 8"/>
          <p:cNvSpPr/>
          <p:nvPr/>
        </p:nvSpPr>
        <p:spPr>
          <a:xfrm>
            <a:off x="3236913" y="3230563"/>
            <a:ext cx="14478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Tooling</a:t>
            </a:r>
          </a:p>
        </p:txBody>
      </p:sp>
      <p:sp>
        <p:nvSpPr>
          <p:cNvPr id="10" name="Rectangle 9"/>
          <p:cNvSpPr/>
          <p:nvPr/>
        </p:nvSpPr>
        <p:spPr>
          <a:xfrm>
            <a:off x="3846513" y="3763963"/>
            <a:ext cx="14478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Production</a:t>
            </a:r>
          </a:p>
        </p:txBody>
      </p:sp>
      <p:sp>
        <p:nvSpPr>
          <p:cNvPr id="11" name="Rectangle 10"/>
          <p:cNvSpPr/>
          <p:nvPr/>
        </p:nvSpPr>
        <p:spPr>
          <a:xfrm>
            <a:off x="4379913" y="4297363"/>
            <a:ext cx="14478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Marketing</a:t>
            </a:r>
          </a:p>
        </p:txBody>
      </p:sp>
      <p:sp>
        <p:nvSpPr>
          <p:cNvPr id="12" name="Rectangle 11"/>
          <p:cNvSpPr/>
          <p:nvPr/>
        </p:nvSpPr>
        <p:spPr>
          <a:xfrm>
            <a:off x="5065713" y="4830763"/>
            <a:ext cx="14478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Use and</a:t>
            </a:r>
          </a:p>
          <a:p>
            <a:pPr algn="ctr" fontAlgn="auto">
              <a:spcBef>
                <a:spcPts val="0"/>
              </a:spcBef>
              <a:spcAft>
                <a:spcPts val="0"/>
              </a:spcAft>
              <a:defRPr/>
            </a:pPr>
            <a:r>
              <a:rPr lang="en-US" b="1" dirty="0">
                <a:solidFill>
                  <a:schemeClr val="bg1"/>
                </a:solidFill>
              </a:rPr>
              <a:t>Misuse</a:t>
            </a:r>
          </a:p>
        </p:txBody>
      </p:sp>
      <p:sp>
        <p:nvSpPr>
          <p:cNvPr id="13" name="Rectangle 12"/>
          <p:cNvSpPr/>
          <p:nvPr/>
        </p:nvSpPr>
        <p:spPr>
          <a:xfrm>
            <a:off x="5751513" y="5364163"/>
            <a:ext cx="1868487"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Maintenance</a:t>
            </a:r>
          </a:p>
        </p:txBody>
      </p:sp>
      <p:sp>
        <p:nvSpPr>
          <p:cNvPr id="14" name="Rectangle 13"/>
          <p:cNvSpPr/>
          <p:nvPr/>
        </p:nvSpPr>
        <p:spPr>
          <a:xfrm>
            <a:off x="6589713" y="5897563"/>
            <a:ext cx="14478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Disposal</a:t>
            </a:r>
          </a:p>
        </p:txBody>
      </p:sp>
      <p:sp>
        <p:nvSpPr>
          <p:cNvPr id="20" name="Left Arrow 19"/>
          <p:cNvSpPr/>
          <p:nvPr/>
        </p:nvSpPr>
        <p:spPr>
          <a:xfrm rot="2494900">
            <a:off x="-101600" y="3532188"/>
            <a:ext cx="5075238" cy="950912"/>
          </a:xfrm>
          <a:prstGeom prst="leftArrow">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Feedback, Technical Memory</a:t>
            </a:r>
          </a:p>
        </p:txBody>
      </p:sp>
      <p:sp>
        <p:nvSpPr>
          <p:cNvPr id="17" name="Oval Callout 16"/>
          <p:cNvSpPr/>
          <p:nvPr/>
        </p:nvSpPr>
        <p:spPr>
          <a:xfrm>
            <a:off x="6118658" y="2102767"/>
            <a:ext cx="3011487" cy="1280865"/>
          </a:xfrm>
          <a:prstGeom prst="wedgeEllipseCallout">
            <a:avLst>
              <a:gd name="adj1" fmla="val -58660"/>
              <a:gd name="adj2" fmla="val 104996"/>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Many Customers</a:t>
            </a:r>
          </a:p>
          <a:p>
            <a:pPr algn="ctr" fontAlgn="auto">
              <a:spcBef>
                <a:spcPts val="0"/>
              </a:spcBef>
              <a:spcAft>
                <a:spcPts val="0"/>
              </a:spcAft>
              <a:defRPr/>
            </a:pPr>
            <a:r>
              <a:rPr lang="en-US" sz="1400" b="1" dirty="0">
                <a:solidFill>
                  <a:schemeClr val="bg1"/>
                </a:solidFill>
              </a:rPr>
              <a:t>(including the shareholders)</a:t>
            </a:r>
          </a:p>
        </p:txBody>
      </p:sp>
      <p:sp>
        <p:nvSpPr>
          <p:cNvPr id="18" name="Oval Callout 17"/>
          <p:cNvSpPr/>
          <p:nvPr/>
        </p:nvSpPr>
        <p:spPr>
          <a:xfrm>
            <a:off x="152400" y="5029200"/>
            <a:ext cx="2971800" cy="990600"/>
          </a:xfrm>
          <a:prstGeom prst="wedgeEllipseCallout">
            <a:avLst>
              <a:gd name="adj1" fmla="val -9985"/>
              <a:gd name="adj2" fmla="val -17916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rPr>
              <a:t>Design Team</a:t>
            </a:r>
          </a:p>
        </p:txBody>
      </p:sp>
      <p:sp>
        <p:nvSpPr>
          <p:cNvPr id="19" name="Oval Callout 18"/>
          <p:cNvSpPr/>
          <p:nvPr/>
        </p:nvSpPr>
        <p:spPr>
          <a:xfrm>
            <a:off x="6068291" y="685800"/>
            <a:ext cx="3075709" cy="1190306"/>
          </a:xfrm>
          <a:prstGeom prst="wedgeEllipseCallout">
            <a:avLst>
              <a:gd name="adj1" fmla="val 26884"/>
              <a:gd name="adj2" fmla="val 82987"/>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Many </a:t>
            </a:r>
            <a:r>
              <a:rPr lang="en-US" sz="2000" b="1" dirty="0" smtClean="0">
                <a:solidFill>
                  <a:schemeClr val="bg1"/>
                </a:solidFill>
              </a:rPr>
              <a:t>Requirements</a:t>
            </a:r>
            <a:endParaRPr lang="en-US" sz="2000" b="1" dirty="0">
              <a:solidFill>
                <a:schemeClr val="bg1"/>
              </a:solidFill>
            </a:endParaRPr>
          </a:p>
        </p:txBody>
      </p:sp>
      <p:sp>
        <p:nvSpPr>
          <p:cNvPr id="22" name="Left Arrow 21"/>
          <p:cNvSpPr/>
          <p:nvPr/>
        </p:nvSpPr>
        <p:spPr>
          <a:xfrm>
            <a:off x="3117273" y="838200"/>
            <a:ext cx="2919413" cy="1143000"/>
          </a:xfrm>
          <a:prstGeom prst="leftArrow">
            <a:avLst/>
          </a:prstGeom>
          <a:solidFill>
            <a:schemeClr val="accent1">
              <a:lumMod val="75000"/>
            </a:schemeClr>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Feedforward (</a:t>
            </a:r>
            <a:r>
              <a:rPr lang="en-US" sz="1600" b="1" dirty="0">
                <a:solidFill>
                  <a:schemeClr val="bg1"/>
                </a:solidFill>
              </a:rPr>
              <a:t>Anticipation</a:t>
            </a:r>
            <a:r>
              <a:rPr lang="en-US" b="1" dirty="0">
                <a:solidFill>
                  <a:schemeClr val="bg1"/>
                </a:solidFill>
              </a:rPr>
              <a:t>)</a:t>
            </a:r>
          </a:p>
        </p:txBody>
      </p:sp>
    </p:spTree>
    <p:custDataLst>
      <p:tags r:id="rId1"/>
    </p:custDataLst>
    <p:extLst>
      <p:ext uri="{BB962C8B-B14F-4D97-AF65-F5344CB8AC3E}">
        <p14:creationId xmlns="" xmlns:p14="http://schemas.microsoft.com/office/powerpoint/2010/main" val="721283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smtClean="0">
                <a:solidFill>
                  <a:schemeClr val="bg1"/>
                </a:solidFill>
              </a:rPr>
              <a:t>Human Factors Practice Requirements</a:t>
            </a:r>
            <a:endParaRPr lang="en-US" sz="3200" dirty="0">
              <a:solidFill>
                <a:schemeClr val="bg1"/>
              </a:solidFill>
            </a:endParaRPr>
          </a:p>
        </p:txBody>
      </p:sp>
      <p:sp>
        <p:nvSpPr>
          <p:cNvPr id="6" name="Slide Number Placeholder 5"/>
          <p:cNvSpPr>
            <a:spLocks noGrp="1"/>
          </p:cNvSpPr>
          <p:nvPr>
            <p:ph type="sldNum" sz="quarter" idx="12"/>
          </p:nvPr>
        </p:nvSpPr>
        <p:spPr/>
        <p:txBody>
          <a:bodyPr/>
          <a:lstStyle/>
          <a:p>
            <a:fld id="{CCFAA4CE-CA3F-474F-87A0-D438EB94B7D0}" type="slidenum">
              <a:rPr lang="en-US" smtClean="0"/>
              <a:pPr/>
              <a:t>12</a:t>
            </a:fld>
            <a:endParaRPr lang="en-US"/>
          </a:p>
        </p:txBody>
      </p:sp>
      <p:sp>
        <p:nvSpPr>
          <p:cNvPr id="3" name="Cube 2"/>
          <p:cNvSpPr/>
          <p:nvPr/>
        </p:nvSpPr>
        <p:spPr>
          <a:xfrm>
            <a:off x="1219200" y="1905000"/>
            <a:ext cx="2590800" cy="2286000"/>
          </a:xfrm>
          <a:prstGeom prst="cub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Domain Knowledge</a:t>
            </a:r>
            <a:endParaRPr lang="en-US" sz="2400" b="1" dirty="0">
              <a:solidFill>
                <a:schemeClr val="bg1"/>
              </a:solidFill>
            </a:endParaRPr>
          </a:p>
        </p:txBody>
      </p:sp>
      <p:sp>
        <p:nvSpPr>
          <p:cNvPr id="5" name="Flowchart: Magnetic Disk 4"/>
          <p:cNvSpPr/>
          <p:nvPr/>
        </p:nvSpPr>
        <p:spPr>
          <a:xfrm>
            <a:off x="2667000" y="3505200"/>
            <a:ext cx="2743200" cy="2514600"/>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Measurement and analysis tools</a:t>
            </a:r>
            <a:endParaRPr lang="en-US" sz="2400" b="1" dirty="0">
              <a:solidFill>
                <a:schemeClr val="bg1"/>
              </a:solidFill>
            </a:endParaRPr>
          </a:p>
        </p:txBody>
      </p:sp>
      <p:sp>
        <p:nvSpPr>
          <p:cNvPr id="4" name="7-Point Star 3"/>
          <p:cNvSpPr/>
          <p:nvPr/>
        </p:nvSpPr>
        <p:spPr>
          <a:xfrm>
            <a:off x="2971800" y="1066800"/>
            <a:ext cx="4038600" cy="3200400"/>
          </a:xfrm>
          <a:prstGeom prst="star7">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Knowledge of human characteristics, capabilities and limitations</a:t>
            </a:r>
            <a:endParaRPr lang="en-US" sz="2000" b="1" dirty="0">
              <a:solidFill>
                <a:schemeClr val="bg1"/>
              </a:solidFill>
            </a:endParaRPr>
          </a:p>
        </p:txBody>
      </p:sp>
    </p:spTree>
    <p:custDataLst>
      <p:tags r:id="rId1"/>
    </p:custDataLst>
    <p:extLst>
      <p:ext uri="{BB962C8B-B14F-4D97-AF65-F5344CB8AC3E}">
        <p14:creationId xmlns="" xmlns:p14="http://schemas.microsoft.com/office/powerpoint/2010/main" val="1431820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838200" y="1600200"/>
            <a:ext cx="75438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profession over the past few decades has developed a wide range of tools and techniques that are aimed at collecting reliable evidence and offering useful advice. These tools vary from sophisticated simulators to checklists and ethnographic observations. Describe and evaluate tools for each of the following areas of human factors and ergonomics: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Physical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Sensory</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Cognitive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Behavioral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Affective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Environmental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Temporal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Performance assessment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Ergonomics Toolkit - Methods</a:t>
            </a:r>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52400" y="699704"/>
            <a:ext cx="88392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These questions usually address the higher levels of cognitive skills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Apply, Analyze, Evaluate, Develop</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They also reflect the lower levels of Knowledge and Comprehension / Understanding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and Create are usually assessed outside the examination room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Read the questions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there is a choice, select those questions with which you feel most comfortable.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Check the time available and allocate appropriate time to each question: no answer no marks!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Underline or circle key words: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Verbs – what you have to do</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Nouns – the particular context, what you must produce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Tools - the identified HF process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Develop a concept map (mind map), list or other framework of your answer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 the blank left hand sheet in the answer book</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not a formal part of your answer, but the examiner may be impressed by your systematic approach to the problem</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 this framework to structure your answer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Check that you have chosen the best questions to answer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Respond to every key word in the question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Plan your time</a:t>
            </a: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Compile your answer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Read your answer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Modify or amplify where necessary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Leave time at the end of the exam to reread your answers and correct / modify where necessary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381000" y="0"/>
            <a:ext cx="8229600" cy="914400"/>
          </a:xfrm>
        </p:spPr>
        <p:txBody>
          <a:bodyPr>
            <a:noAutofit/>
          </a:bodyPr>
          <a:lstStyle/>
          <a:p>
            <a:pPr lvl="0"/>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Approach to scenario based examination questions</a:t>
            </a:r>
            <a:endParaRPr lang="en-US" sz="2800"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85800" y="1483296"/>
            <a:ext cx="678180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how you would obtain and apply anthropometric and operational data to design and evaluate an auditorium to seat 100 students.</a:t>
            </a:r>
          </a:p>
          <a:p>
            <a:pPr eaLnBrk="0" fontAlgn="base" hangingPunct="0">
              <a:spcBef>
                <a:spcPct val="0"/>
              </a:spcBef>
              <a:spcAft>
                <a:spcPct val="0"/>
              </a:spcAf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Data collection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Data analysis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approach</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evaluation</a:t>
            </a:r>
            <a:endParaRPr lang="en-US" sz="1100" dirty="0">
              <a:latin typeface="Arial" pitchFamily="34" charset="0"/>
              <a:cs typeface="Arial" pitchFamily="34" charset="0"/>
            </a:endParaRPr>
          </a:p>
          <a:p>
            <a:pPr lvl="1" eaLnBrk="0" fontAlgn="base" hangingPunct="0">
              <a:spcBef>
                <a:spcPct val="0"/>
              </a:spcBef>
              <a:spcAft>
                <a:spcPct val="0"/>
              </a:spcAft>
              <a:buFontTx/>
              <a:buAutoNum type="arabicPeriod"/>
            </a:pPr>
            <a:endParaRPr kumimoji="0" lang="en-US" sz="1100" b="0" i="1"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eaLnBrk="0" fontAlgn="base" hangingPunct="0">
              <a:spcBef>
                <a:spcPct val="0"/>
              </a:spcBef>
              <a:spcAft>
                <a:spcPct val="0"/>
              </a:spcAft>
            </a:pPr>
            <a:endPar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a computer workstation, supermarket checkout, bus driver’s cockpit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Autofit/>
          </a:bodyPr>
          <a:lstStyle/>
          <a:p>
            <a:pPr lvl="1" algn="r" rtl="0">
              <a:spcBef>
                <a:spcPct val="0"/>
              </a:spcBef>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Anthropometry and Workplace </a:t>
            </a:r>
            <a:r>
              <a:rPr lang="en-US" sz="3200" dirty="0">
                <a:solidFill>
                  <a:schemeClr val="tx1"/>
                </a:solidFill>
                <a:latin typeface="Calibri" pitchFamily="34" charset="0"/>
                <a:ea typeface="Calibri" pitchFamily="34" charset="0"/>
                <a:cs typeface="Times New Roman" pitchFamily="18" charset="0"/>
              </a:rPr>
              <a:t>D</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esign</a:t>
            </a:r>
            <a:endParaRPr lang="en-US" sz="4400"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3400" y="1600200"/>
            <a:ext cx="80772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Analyze epidemiological and incident report evidence as a basis for the redesign of an airport baggage handling process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Injury reports - statistics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Incident reports - cases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Process design – sequence diagram</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Stage manual handling activities (Passenger, check in clerk, baggage handler)</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Physical layout(s), equipment, handling aids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Motions and moments analysis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recommendation</a:t>
            </a:r>
          </a:p>
          <a:p>
            <a:pPr lvl="1" eaLnBrk="0" fontAlgn="base" hangingPunct="0">
              <a:spcBef>
                <a:spcPct val="0"/>
              </a:spcBef>
              <a:spcAft>
                <a:spcPct val="0"/>
              </a:spcAft>
              <a:buFontTx/>
              <a:buAutoNum type="arabicPeriod"/>
            </a:pPr>
            <a:endParaRPr lang="en-US" sz="1100" i="1" dirty="0">
              <a:latin typeface="Calibri" pitchFamily="34" charset="0"/>
              <a:cs typeface="Times New Roman" pitchFamily="18" charset="0"/>
            </a:endParaRPr>
          </a:p>
          <a:p>
            <a:pPr eaLnBrk="0" fontAlgn="base" hangingPunct="0">
              <a:spcBef>
                <a:spcPct val="0"/>
              </a:spcBef>
              <a:spcAft>
                <a:spcPct val="0"/>
              </a:spcAft>
            </a:pPr>
            <a:endParaRPr lang="en-US" sz="1100" dirty="0">
              <a:latin typeface="Arial" pitchFamily="34" charset="0"/>
              <a:cs typeface="Arial" pitchFamily="34" charset="0"/>
            </a:endParaRPr>
          </a:p>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UPS / FedEx driver, Park / garden maintenance worker</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Biomechanics and Manual </a:t>
            </a:r>
            <a:r>
              <a:rPr lang="en-US" sz="3200" dirty="0">
                <a:solidFill>
                  <a:schemeClr val="tx1"/>
                </a:solidFill>
                <a:latin typeface="Calibri" pitchFamily="34" charset="0"/>
                <a:ea typeface="Calibri" pitchFamily="34" charset="0"/>
                <a:cs typeface="Times New Roman" pitchFamily="18" charset="0"/>
              </a:rPr>
              <a:t>M</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aterials </a:t>
            </a:r>
            <a:r>
              <a:rPr lang="en-US" sz="3200" dirty="0">
                <a:solidFill>
                  <a:schemeClr val="tx1"/>
                </a:solidFill>
                <a:latin typeface="Calibri" pitchFamily="34" charset="0"/>
                <a:ea typeface="Calibri" pitchFamily="34" charset="0"/>
                <a:cs typeface="Times New Roman" pitchFamily="18" charset="0"/>
              </a:rPr>
              <a:t>H</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andling</a:t>
            </a:r>
            <a:endParaRPr lang="en-US" sz="4400"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1811057"/>
            <a:ext cx="8153400" cy="39472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methods would you use to assess and manage the physiological stress of a waitress in a busy restaurant that serves meals from 6 am to midnight?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Physiological: oxygen consumption, heart rate, body temperature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process, and ease of use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Reported stress (Borg scale)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Incident reports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Interviews and focus groups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Diaries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Shift schedules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Rest breaks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Job rotations</a:t>
            </a:r>
          </a:p>
          <a:p>
            <a:pPr lvl="1" eaLnBrk="0" fontAlgn="base" hangingPunct="0">
              <a:spcBef>
                <a:spcPct val="0"/>
              </a:spcBef>
              <a:spcAft>
                <a:spcPct val="0"/>
              </a:spcAft>
              <a:buFontTx/>
              <a:buAutoNum type="arabicPeriod"/>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security guard, nurse, professional athlete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274638"/>
            <a:ext cx="8229600" cy="868362"/>
          </a:xfrm>
        </p:spPr>
        <p:txBody>
          <a:bodyPr>
            <a:normAutofit/>
          </a:bodyPr>
          <a:lstStyle/>
          <a:p>
            <a:pPr lvl="2" algn="r" rtl="0">
              <a:spcBef>
                <a:spcPct val="0"/>
              </a:spcBef>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Physiology and Job </a:t>
            </a:r>
            <a:r>
              <a:rPr lang="en-US" sz="3200" dirty="0">
                <a:solidFill>
                  <a:schemeClr val="tx1"/>
                </a:solidFill>
                <a:latin typeface="Calibri" pitchFamily="34" charset="0"/>
                <a:ea typeface="Calibri" pitchFamily="34" charset="0"/>
                <a:cs typeface="Times New Roman" pitchFamily="18" charset="0"/>
              </a:rPr>
              <a:t>D</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esign</a:t>
            </a:r>
            <a:endParaRPr lang="en-US" sz="4400"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 y="1447800"/>
            <a:ext cx="8458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 have been asked to manage the line balance of an electronics equipment production line, given a high turnover of operators. Discuss what steps you would take to measure the individual task elements, group them into feasible, balanced tasks, assign tasks according to motor skill ability and redesign the product to facilitate assembly.</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Operations flow / sequence chart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Micro motional analysis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Element grouping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Individual skills assessment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Job cycle design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Task assignment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Training, job rotation and job enlargement implementation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Product and process evaluation to redesign assembly tasks– target size, postures and motions, forces, visual conditions, error checking and error proofing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food preparation employees, drivers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Psycho-Motor Skills</a:t>
            </a:r>
            <a:r>
              <a:rPr kumimoji="0" lang="en-US" sz="500" b="0" i="0" u="none" strike="noStrike" cap="none" normalizeH="0" baseline="0" dirty="0" smtClean="0">
                <a:ln>
                  <a:noFill/>
                </a:ln>
                <a:solidFill>
                  <a:schemeClr val="tx1"/>
                </a:solidFill>
                <a:effectLst/>
                <a:latin typeface="Arial" pitchFamily="34" charset="0"/>
                <a:cs typeface="Arial" pitchFamily="34" charset="0"/>
              </a:rPr>
              <a:t/>
            </a:r>
            <a:br>
              <a:rPr kumimoji="0" lang="en-US" sz="500" b="0" i="0" u="none" strike="noStrike" cap="none" normalizeH="0" baseline="0" dirty="0" smtClean="0">
                <a:ln>
                  <a:noFill/>
                </a:ln>
                <a:solidFill>
                  <a:schemeClr val="tx1"/>
                </a:solidFill>
                <a:effectLst/>
                <a:latin typeface="Arial" pitchFamily="34" charset="0"/>
                <a:cs typeface="Arial" pitchFamily="34" charset="0"/>
              </a:rPr>
            </a:br>
            <a:endParaRPr lang="en-US" sz="1400"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04800" y="1447800"/>
            <a:ext cx="83058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Many tasks such as reading instructions, fine assembly and inspection work or complex tasks such as driving depend on good visual performance which is facilitated by good lighting. Describe how visual acuity is affected by individual differences and lighting conditions. Describe how visual acuity and lighting can be measured. How would you design a facility for hand phone repair?</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Eye anatomy and function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Visual acuity measurement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Lighting and acuity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Lighting environment design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General and local task lighting</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Glare factors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Color factors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Work station design, including postures and lighting</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Vision aids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Selection and job design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Knowledge and visual capability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Rest pauses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proof reader, driver, classroom, lighting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274638"/>
            <a:ext cx="8229600" cy="868362"/>
          </a:xfrm>
        </p:spPr>
        <p:txBody>
          <a:bodyPr>
            <a:normAutofit/>
          </a:bodyPr>
          <a:lstStyle/>
          <a:p>
            <a:pPr lvl="2" algn="r" rtl="0">
              <a:spcBef>
                <a:spcPct val="0"/>
              </a:spcBef>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Sensory Factors (Vision)</a:t>
            </a:r>
            <a:endParaRPr lang="en-US" sz="4800"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1752600"/>
            <a:ext cx="8458200" cy="4185761"/>
          </a:xfrm>
          <a:prstGeom prst="rect">
            <a:avLst/>
          </a:prstGeom>
          <a:noFill/>
          <a:ln w="9525">
            <a:noFill/>
            <a:miter lim="800000"/>
            <a:headEnd/>
            <a:tailEnd/>
          </a:ln>
          <a:effectLst/>
        </p:spPr>
        <p:txBody>
          <a:bodyPr vert="horz" wrap="square" lIns="457056"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old Chinese proverb: </a:t>
            </a:r>
            <a:r>
              <a:rPr kumimoji="0" lang="en-US" sz="2000" b="0" i="0" u="none" strike="noStrike" cap="none" normalizeH="0" baseline="0" dirty="0" smtClean="0">
                <a:ln>
                  <a:noFill/>
                </a:ln>
                <a:solidFill>
                  <a:schemeClr val="tx1"/>
                </a:solidFill>
                <a:effectLst/>
                <a:latin typeface="Cambria"/>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Tell me and I'll forget; show me and I may remember; involve me and I'll understand</a:t>
            </a:r>
            <a:r>
              <a:rPr kumimoji="0" lang="en-US" sz="2000" b="0" i="0" u="none" strike="noStrike" cap="none" normalizeH="0" baseline="0" dirty="0" smtClean="0">
                <a:ln>
                  <a:noFill/>
                </a:ln>
                <a:solidFill>
                  <a:schemeClr val="tx1"/>
                </a:solidFill>
                <a:effectLst/>
                <a:latin typeface="Cambria"/>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is incomplete.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It is appropriate to add</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smtClean="0">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mbria"/>
                <a:ea typeface="Times New Roman" pitchFamily="18" charset="0"/>
                <a:cs typeface="Times New Roman" pitchFamily="18" charset="0"/>
              </a:rPr>
              <a:t>“</a:t>
            </a:r>
            <a:r>
              <a:rPr lang="en-US" sz="2000" dirty="0" smtClean="0">
                <a:latin typeface="Calibri" pitchFamily="34" charset="0"/>
                <a:ea typeface="Times New Roman" pitchFamily="18" charset="0"/>
                <a:cs typeface="Times New Roman" pitchFamily="18" charset="0"/>
              </a:rPr>
              <a:t>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est me and you</a:t>
            </a:r>
            <a:r>
              <a:rPr kumimoji="0" lang="en-US" sz="2000" b="0" i="0" u="none" strike="noStrike" cap="none" normalizeH="0" baseline="0" dirty="0" smtClean="0">
                <a:ln>
                  <a:noFill/>
                </a:ln>
                <a:solidFill>
                  <a:schemeClr val="tx1"/>
                </a:solidFill>
                <a:effectLst/>
                <a:latin typeface="Cambria"/>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ll know that I understand</a:t>
            </a:r>
            <a:r>
              <a:rPr kumimoji="0" lang="en-US" sz="2000" b="0" i="0" u="none" strike="noStrike" cap="none" normalizeH="0" baseline="0" dirty="0" smtClean="0">
                <a:ln>
                  <a:noFill/>
                </a:ln>
                <a:solidFill>
                  <a:schemeClr val="tx1"/>
                </a:solidFill>
                <a:effectLst/>
                <a:latin typeface="Cambria"/>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 complete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smtClean="0">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Calibri" pitchFamily="34" charset="0"/>
                <a:ea typeface="Times New Roman" pitchFamily="18" charset="0"/>
                <a:cs typeface="Times New Roman" pitchFamily="18" charset="0"/>
              </a:rPr>
              <a:t>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he educational process of evaluation, assignment of credit, certification and licensing.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4"/>
          <p:cNvSpPr>
            <a:spLocks noGrp="1"/>
          </p:cNvSpPr>
          <p:nvPr>
            <p:ph type="title"/>
          </p:nvPr>
        </p:nvSpPr>
        <p:spPr/>
        <p:txBody>
          <a:bodyPr>
            <a:normAutofit/>
          </a:bodyPr>
          <a:lstStyle/>
          <a:p>
            <a:pPr lvl="0"/>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Introduction</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81000" y="1519409"/>
            <a:ext cx="8305800" cy="42550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 have been asked to investigate and evaluate the performance of security guards in a shopping mall. Describe how you would measure behavior, performance and vigilance decrement. How would you redesign the job to raise the level and increase the sustainability of performance?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Task analysis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Behavior measurement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Performance measurement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Vigilance decrement measurement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Reliability</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Resilience under abnormal conditions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including technology, operations and training.</a:t>
            </a:r>
          </a:p>
          <a:p>
            <a:pPr lvl="1" eaLnBrk="0" fontAlgn="base" hangingPunct="0">
              <a:spcBef>
                <a:spcPct val="0"/>
              </a:spcBef>
              <a:spcAft>
                <a:spcPct val="0"/>
              </a:spcAft>
              <a:buFontTx/>
              <a:buAutoNum type="arabicPeriod"/>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the exercise for customs and immigration officers, drivers, pilots, air traffic controllers, process controllers</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704088"/>
            <a:ext cx="8305800" cy="667512"/>
          </a:xfrm>
        </p:spPr>
        <p:txBody>
          <a:bodyPr>
            <a:normAutofit fontScale="90000"/>
          </a:bodyPr>
          <a:lstStyle/>
          <a:p>
            <a:pPr lvl="2" algn="r" rtl="0">
              <a:spcBef>
                <a:spcPct val="0"/>
              </a:spcBef>
            </a:pPr>
            <a:r>
              <a:rPr kumimoji="0" lang="en-US" sz="4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Attention</a:t>
            </a:r>
            <a:endParaRPr lang="en-US" sz="6000"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1000" y="990600"/>
            <a:ext cx="8458200" cy="51552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Our perception and understanding of the meaning of information presented to us through our eyes or ears requires that that information is matched with some more or less sophisticated template, set or framework. As we gain familiarity with the information source, form and content our perceptual capabilities increase and our understanding improves. So perception and understanding require a coincidence of external information and an internal framework. Where mismatches occur we may see or hear what we expect to see or hear, which may lead to perceptual errors or illusions.</a:t>
            </a:r>
          </a:p>
          <a:p>
            <a:pPr eaLnBrk="0" fontAlgn="base" hangingPunct="0">
              <a:spcBef>
                <a:spcPct val="0"/>
              </a:spcBef>
              <a:spcAft>
                <a:spcPct val="0"/>
              </a:spcAft>
              <a:buFontTx/>
              <a:buAutoNum type="romanLcPeriod"/>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challenges of a conversation in a foreign language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does redundancy improve perception and understanding?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we look at a mathematical model how do we visualize the physical realization of that model?</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we see the face of a person in a crowd how do we recognize it as belonging to a friend or acquaintance? Why do we sometimes make recognition mistakes?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we read or listen to complex instructions, such as how to go to a location in a strange town or campus, how to operate the ATM, how to taxi back to the ramp in a strange airport, how to make a meal or how to assemble new piece of furniture, why do we make mistakes?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illusions? Describe some examples of illusions.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Suggest ways in which misperceptions can be prevented:</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improving the perceptual set or eliciting the correct set by preamble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improving the message content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adding redundancy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304800" y="0"/>
            <a:ext cx="8229600" cy="1143000"/>
          </a:xfrm>
        </p:spPr>
        <p:txBody>
          <a:bodyPr>
            <a:normAutofit/>
          </a:bodyPr>
          <a:lstStyle/>
          <a:p>
            <a:pPr marL="914400" marR="0" lvl="2" indent="0" algn="r" defTabSz="914400" rtl="0" eaLnBrk="1" fontAlgn="base" latinLnBrk="0" hangingPunct="1">
              <a:lnSpc>
                <a:spcPct val="100000"/>
              </a:lnSpc>
              <a:spcBef>
                <a:spcPct val="0"/>
              </a:spcBef>
              <a:spcAft>
                <a:spcPct val="0"/>
              </a:spcAft>
              <a:tabLst/>
            </a:pPr>
            <a:r>
              <a:rPr kumimoji="0" lang="en-US"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Perception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57200" y="1479321"/>
            <a:ext cx="84582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romanL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Driving a car, flying an airplane and cooking a meal all require continuous attention to changes in the operational environment, recall of procedural knowledge, ongoing operational memory and situation awareness, decision making, control and communication inputs, and outcome monitoring and evaluation. Describe the operational and cognitive demands required to make a meal. Analyze the opportunities for error. Identify the cognitive resource(s) responsible for the errors. Suggest ways of preventing errors, detecting errors and mitigating the effects of errors. </a:t>
            </a:r>
          </a:p>
          <a:p>
            <a:pPr eaLnBrk="0" fontAlgn="base" hangingPunct="0">
              <a:spcBef>
                <a:spcPct val="0"/>
              </a:spcBef>
              <a:spcAft>
                <a:spcPct val="0"/>
              </a:spcAft>
              <a:buFontTx/>
              <a:buAutoNum type="romanLcPeriod"/>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operational sequence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cognitive demands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Analyze error possibilities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Identify cognitive resource basis for the error</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Suggest ways of preventing errors by materials, equipment or process design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Suggest ways of detecting errors and intervening to reduce the effect of error (mitigation)</a:t>
            </a:r>
          </a:p>
          <a:p>
            <a:pPr lvl="1" eaLnBrk="0" fontAlgn="base" hangingPunct="0">
              <a:spcBef>
                <a:spcPct val="0"/>
              </a:spcBef>
              <a:spcAft>
                <a:spcPct val="0"/>
              </a:spcAft>
              <a:buFontTx/>
              <a:buAutoNum type="arabicPeriod"/>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driving, flying, crane operation, exam script grading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Cognitive Factors</a:t>
            </a:r>
            <a:endParaRPr lang="en-US" sz="6000"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09600" y="1600200"/>
            <a:ext cx="8153400" cy="44165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Operational memory requires the retention of pertinent facts and procedures as a task is conducted. The capacity of operational memory is limited. Irrelevant information is discarded. Relevant information may be retained by rehearsal. Failure of operational memory is often due to interference from competing sources or overload. Analyze your use of operational memory for a series of your daily tasks.</a:t>
            </a:r>
          </a:p>
          <a:p>
            <a:pPr eaLnBrk="0" fontAlgn="base" hangingPunct="0">
              <a:spcBef>
                <a:spcPct val="0"/>
              </a:spcBef>
              <a:spcAft>
                <a:spcPct val="0"/>
              </a:spcAft>
              <a:buFontTx/>
              <a:buAutoNum type="romanLcPeriod"/>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Identify the information sources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Estimate the duration of retention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competing / interference sources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Specify the required outcome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Analyze the causes of forgetting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memory aids for each task</a:t>
            </a:r>
          </a:p>
          <a:p>
            <a:pPr lvl="1" eaLnBrk="0" fontAlgn="base" hangingPunct="0">
              <a:spcBef>
                <a:spcPct val="0"/>
              </a:spcBef>
              <a:spcAft>
                <a:spcPct val="0"/>
              </a:spcAft>
              <a:buFontTx/>
              <a:buAutoNum type="arabicPeriod"/>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 for a call center / help desk operator, shopping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304800" y="152400"/>
            <a:ext cx="7086600" cy="1143000"/>
          </a:xfrm>
        </p:spPr>
        <p:txBody>
          <a:bodyPr>
            <a:normAutofit/>
          </a:bodyPr>
          <a:lstStyle/>
          <a:p>
            <a:pPr marL="914400" fontAlgn="base">
              <a:spcAft>
                <a:spcPct val="0"/>
              </a:spcAf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Memory</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0" y="1600200"/>
            <a:ext cx="75438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Situation awareness is a necessary human capacity (and limitation) in flying an airplane, controlling an electricity generating plant or playing a game of football. The key components of situation awareness are perception, comprehension and prediction.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Analyze a familiar sequence of events in a football (or similar) game.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Identify the human resources needed to achieve and maintain situation awareness.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possible cognitive causes for lost situation awareness and the implications of this performance failure.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Suggest ways of improving situation awareness by</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Operator behavior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Task design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pPr lvl="2" algn="r" rtl="0">
              <a:spcBef>
                <a:spcPct val="0"/>
              </a:spcBef>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Situation Awareness</a:t>
            </a:r>
            <a:endParaRPr lang="en-US"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57200" y="1444824"/>
            <a:ext cx="7848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Communication is a key activity in most human activities. Communications may be between people or between people and technology. Communications may fail due to semantic or physical encoding, transmission, physical or semantic decoding, memory, lost information, added information or noise. Consider the context of an air traffic controller and a pilot or a restaurant client, waitress and a cook. Describe the nature of communications involved in approaching and landing at an airport or ordering and delivering a meal. Identify the opportunities for error, and their implications. </a:t>
            </a:r>
          </a:p>
          <a:p>
            <a:pPr eaLnBrk="0" fontAlgn="base" hangingPunct="0">
              <a:spcBef>
                <a:spcPct val="0"/>
              </a:spcBef>
              <a:spcAft>
                <a:spcPct val="0"/>
              </a:spcAft>
            </a:pPr>
            <a:endParaRPr lang="en-US" sz="2000" i="1" dirty="0" smtClean="0">
              <a:latin typeface="Calibri" pitchFamily="34" charset="0"/>
              <a:ea typeface="Calibri" pitchFamily="34" charset="0"/>
              <a:cs typeface="Times New Roman" pitchFamily="18" charset="0"/>
            </a:endParaRPr>
          </a:p>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mitigation procedures when errors occur. Design a process to prevent errors in.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ATC – Pilot communication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Ordering at a restaurant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Communications</a:t>
            </a:r>
            <a:endParaRPr lang="en-US" sz="5400"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57200" y="1600200"/>
            <a:ext cx="82296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Manual control operations involve inputs, external conditions, system outputs, time lags and feedback. Improved performance may be due to anticipation of external force effects, rule based adaptation to outputs or learning based modulation of inputs based on memory. Consider four scenarios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Controlling room temperature by altering the amount of heating / cooling, or by setting a desired temperature and relying on automatic control.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Driving a car or bicycle and keeping within the white lines in a road with many bends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Landing an airplane by controlling heading, altitude and speed through adjustments to pitch, power, rudder and flaps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Playing Angry Birds by manipulating trajectory and force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control elements of these tasks, the opportunity for error, mitigation of error effects and design of equipment or procedures to prevent error.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4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Control</a:t>
            </a:r>
            <a:endParaRPr lang="en-US" sz="6600" dirty="0"/>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1094603"/>
            <a:ext cx="8763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motivation to carry out an activity is related to the payoff associated with success or failure in terms of effectiveness, efficiency, ease of use, emotional appeal, safety security, satisfaction and sustainability. There are always tradeoffs among the importance, likelihood and desirability of these outcomes. Often affective considerations dominate other outcomes. Consider the following scenarios: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Going to the gym or out for a run every day. The activity may be uncomfortable, even painful, the time may be inconvenient, the immediate rewards may appear negative, but you know that the long term outcome is better shape, enhanced fitness and greater self esteem.</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Going to a restaurant and ordering an exotic and expensive meal or to a food stall and ordering simple chicken and rice. Both meals may have equivalent nutritional value but will vary considerably in cost.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Buying an expensive gold Rolex or a $2 watch from a sidewalk stall. Both will tell the time accurately.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Studying for a boring Human Factors exam or going out to the cinema with your friends.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informational and affective factors, and their weighting, that contribute to your decision in each of these cases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pPr marL="457200" marR="0" lvl="1" indent="0" algn="ctr" defTabSz="914400" rtl="0" eaLnBrk="1" fontAlgn="base" latinLnBrk="0" hangingPunct="1">
              <a:lnSpc>
                <a:spcPct val="100000"/>
              </a:lnSpc>
              <a:spcBef>
                <a:spcPct val="0"/>
              </a:spcBef>
              <a:spcAft>
                <a:spcPct val="0"/>
              </a:spcAft>
              <a:tabLst/>
            </a:pPr>
            <a:r>
              <a:rPr kumimoji="0" lang="en-US" sz="700" b="0" i="0" u="none" strike="noStrike" cap="none" normalizeH="0" baseline="0" dirty="0" smtClean="0">
                <a:ln>
                  <a:noFill/>
                </a:ln>
                <a:solidFill>
                  <a:schemeClr val="tx1"/>
                </a:solidFill>
                <a:effectLst/>
                <a:latin typeface="Arial" pitchFamily="34" charset="0"/>
                <a:cs typeface="Arial" pitchFamily="34" charset="0"/>
              </a:rPr>
              <a:t/>
            </a:r>
            <a:br>
              <a:rPr kumimoji="0" lang="en-US" sz="700" b="0" i="0" u="none" strike="noStrike" cap="none" normalizeH="0" baseline="0" dirty="0" smtClean="0">
                <a:ln>
                  <a:noFill/>
                </a:ln>
                <a:solidFill>
                  <a:schemeClr val="tx1"/>
                </a:solidFill>
                <a:effectLst/>
                <a:latin typeface="Arial" pitchFamily="34" charset="0"/>
                <a:cs typeface="Arial" pitchFamily="34" charset="0"/>
              </a:rPr>
            </a:b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Motivation</a:t>
            </a:r>
            <a:r>
              <a:rPr kumimoji="0" lang="en-US" sz="1400" b="0" i="0" u="none" strike="noStrike" cap="none" normalizeH="0" baseline="0" dirty="0" smtClean="0">
                <a:ln>
                  <a:noFill/>
                </a:ln>
                <a:solidFill>
                  <a:schemeClr val="tx1"/>
                </a:solidFill>
                <a:effectLst/>
                <a:latin typeface="Arial" pitchFamily="34" charset="0"/>
                <a:cs typeface="Arial" pitchFamily="34" charset="0"/>
              </a:rPr>
              <a:t/>
            </a:r>
            <a:br>
              <a:rPr kumimoji="0" lang="en-US" sz="140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57200" y="1400402"/>
            <a:ext cx="8001000" cy="44165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attitude to work may differ among company owners, who profit from high quality inexpensive products or services, and employees who get a fixed wage irrespective of deviations in quality and productivity. Discuss ways in which the attitudes of employees to work can be changed.</a:t>
            </a:r>
          </a:p>
          <a:p>
            <a:pPr eaLnBrk="0" fontAlgn="base" hangingPunct="0">
              <a:spcBef>
                <a:spcPct val="0"/>
              </a:spcBef>
              <a:spcAft>
                <a:spcPct val="0"/>
              </a:spcAft>
              <a:buFontTx/>
              <a:buAutoNum type="romanLcPeriod"/>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attitude of students to a course is related to course content, course difficulty, quantity of work, the delivery methods (lecture, seminar, </a:t>
            </a:r>
            <a:r>
              <a:rPr kumimoji="0" lang="en-US" sz="2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eProcess</a:t>
            </a: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 laboratory), the characteristics and behaviors of the lecturer and the perceived value of a grade in the course in the context of an educational program. Discuss ways in which students’ attitudes are affected and may be changed.</a:t>
            </a:r>
          </a:p>
          <a:p>
            <a:pPr eaLnBrk="0" fontAlgn="base" hangingPunct="0">
              <a:spcBef>
                <a:spcPct val="0"/>
              </a:spcBef>
              <a:spcAft>
                <a:spcPct val="0"/>
              </a:spcAft>
              <a:buFontTx/>
              <a:buAutoNum type="romanLcPeriod"/>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are your attitudes to a service from a waiter, bank teller, shop assistant, taxi driver affected by their behaviors over and above the functional delivery of the service?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4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Attitude</a:t>
            </a:r>
            <a:endParaRPr lang="en-US" sz="6000" dirty="0"/>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1601688"/>
            <a:ext cx="8534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Decision making is an element of all human behavior and usually affects task performance. Decisions are made out of habit (rule based behavior), evaluation of the costs (effort, money etc.), consideration of all the consequences (negative or positive benefits), the likelihood of the outcomes given alternative decisions, and the opportunities to reverse or tolerate erroneous decisions. Consider the following decision scenarios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Should you walk, ride your bicycle, take the bus or drive your car to work?</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Should you gamble or invest your savings if you know that the long run probability of losing is greater than that of winning?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Should you drive faster than the posted speed limit if you know the likelihood of getting caught is remote and the penalty for getting caught is minimal?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are your decisions affected by the packaging and esthetic design of a product over and above the products function and reliability?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marL="457200" marR="0" lvl="1" indent="0" algn="r" defTabSz="914400" rtl="0" eaLnBrk="1" fontAlgn="base" latinLnBrk="0" hangingPunct="1">
              <a:lnSpc>
                <a:spcPct val="100000"/>
              </a:lnSpc>
              <a:spcBef>
                <a:spcPct val="0"/>
              </a:spcBef>
              <a:spcAft>
                <a:spcPct val="0"/>
              </a:spcAft>
              <a:tabLs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Decision making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pPr lvl="0" eaLnBrk="0" fontAlgn="base" hangingPunct="0">
              <a:spcAft>
                <a:spcPct val="0"/>
              </a:spcAft>
            </a:pPr>
            <a:r>
              <a:rPr kumimoji="0" lang="en-US" sz="28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How human knowledge and abilities may be assessed during or after </a:t>
            </a:r>
            <a:r>
              <a:rPr kumimoji="0" lang="en-US" sz="2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a </a:t>
            </a:r>
            <a:r>
              <a:rPr kumimoji="0" lang="en-US" sz="28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period</a:t>
            </a:r>
            <a:r>
              <a:rPr kumimoji="0" lang="en-US" sz="2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a:t>
            </a:r>
            <a:r>
              <a:rPr kumimoji="0" lang="en-US" sz="28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of instruction or learning. </a:t>
            </a:r>
          </a:p>
        </p:txBody>
      </p:sp>
      <p:sp>
        <p:nvSpPr>
          <p:cNvPr id="3" name="Rectangle 2"/>
          <p:cNvSpPr/>
          <p:nvPr/>
        </p:nvSpPr>
        <p:spPr>
          <a:xfrm>
            <a:off x="381000" y="1676400"/>
            <a:ext cx="8534400" cy="4678204"/>
          </a:xfrm>
          <a:prstGeom prst="rect">
            <a:avLst/>
          </a:prstGeom>
        </p:spPr>
        <p:txBody>
          <a:bodyPr wrap="square">
            <a:spAutoFit/>
          </a:bodyPr>
          <a:lstStyle/>
          <a:p>
            <a:pPr lvl="0" eaLnBrk="0" fontAlgn="base" hangingPunct="0">
              <a:spcBef>
                <a:spcPct val="0"/>
              </a:spcBef>
              <a:spcAft>
                <a:spcPct val="0"/>
              </a:spcAft>
            </a:pPr>
            <a:endParaRPr lang="en-US" dirty="0">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Bloom described a hierarchy of cognitive abilities: Knowledge, Comprehension, Application, Analysis, Synthesis and Evaluation, later the ability to Create was added to this list. </a:t>
            </a:r>
          </a:p>
          <a:p>
            <a:pPr lvl="0" eaLnBrk="0" fontAlgn="base" hangingPunct="0">
              <a:spcBef>
                <a:spcPct val="0"/>
              </a:spcBef>
              <a:spcAft>
                <a:spcPct val="0"/>
              </a:spcAft>
              <a:buFont typeface="Arial" pitchFamily="34" charset="0"/>
              <a:buChar char="•"/>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Reason described knowledge, rule, and skill based behavior as a progression from novice to expert. </a:t>
            </a:r>
          </a:p>
          <a:p>
            <a:pPr lvl="1"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Landmark-Route -Survey model is similar in principle</a:t>
            </a:r>
          </a:p>
          <a:p>
            <a:pPr lvl="0" eaLnBrk="0" fontAlgn="base" hangingPunct="0">
              <a:spcBef>
                <a:spcPct val="0"/>
              </a:spcBef>
              <a:spcAft>
                <a:spcPct val="0"/>
              </a:spcAft>
              <a:buFont typeface="Arial" pitchFamily="34" charset="0"/>
              <a:buChar char="•"/>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kumimoji="0" lang="en-US"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Hanchana</a:t>
            </a:r>
            <a:r>
              <a:rPr lang="en-US" sz="2000" dirty="0" err="1" smtClean="0">
                <a:latin typeface="Calibri" pitchFamily="34" charset="0"/>
                <a:ea typeface="Times New Roman" pitchFamily="18" charset="0"/>
                <a:cs typeface="Times New Roman" pitchFamily="18" charset="0"/>
              </a:rPr>
              <a:t>’s</a:t>
            </a:r>
            <a:r>
              <a:rPr lang="en-US" sz="2000" dirty="0" smtClean="0">
                <a:latin typeface="Calibri" pitchFamily="34" charset="0"/>
                <a:ea typeface="Times New Roman" pitchFamily="18" charset="0"/>
                <a:cs typeface="Times New Roman" pitchFamily="18" charset="0"/>
              </a:rPr>
              <a:t> classification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of human abilities includes cognitive (knowledge), affective (emotional, attitude) and psychomotor (physical skills). </a:t>
            </a:r>
          </a:p>
          <a:p>
            <a:pPr lvl="0" eaLnBrk="0" fontAlgn="base" hangingPunct="0">
              <a:spcBef>
                <a:spcPct val="0"/>
              </a:spcBef>
              <a:spcAft>
                <a:spcPct val="0"/>
              </a:spcAft>
              <a:buFont typeface="Arial" pitchFamily="34" charset="0"/>
              <a:buChar char="•"/>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Specific application of these concepts to the development of tests usually involves the use of key words, many of which are found in articles about the Bloom taxonomy.</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81000" y="1447800"/>
            <a:ext cx="8382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thermal environment has a substantial effect on human comfort, behavior, performance, health and safety. Extremes of temperature can be fatal. Sub extreme temperatures are modulated by behaviors such as choice of clothing or physical activity, or physiological responses such as change in heart rate, cutaneous blood flow, shivering etc. These responses are dependent on the consumption of sufficient fluids and nutrients. A certain degree of acclimatization occurs in these physiological processes. External responses include shelter from radiant heat, fans to increase convective heat loss and heating and air conditioning to control temperature and humidity. Totally controlled micro environments may be observed in astronaut suits.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how you would measure the thermal environment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how you would observe the physiological responses to changes in the thermal environment.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Outline the design of a thermal environment protection program for outdoor workers in Singapore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Heat</a:t>
            </a:r>
            <a:endParaRPr lang="en-US" dirty="0"/>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04800" y="1600200"/>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Light is essential for visual performance. However the visual system is very adaptable to variations in lighting. Consider the contexts of recognition of color coded electrical wires, driving in the dark, reading labels and instructions on a medicine bottle or the placement of a computer monitor in an office.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major structures of the eye and their functions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How would you measure visual acuity?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measure color discrimination defects?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the effects of glare?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is adaptation?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is accommodation?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Develop guidelines for lighting in a computer repair shop.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Light</a:t>
            </a:r>
            <a:endParaRPr lang="en-US" dirty="0"/>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81000" y="1676400"/>
            <a:ext cx="85344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Sound may be defined as an acoustic signal generated at a source and received at the ear. Often these signals are meaningful and useful. However on other occasions they may be classified as noise – perhaps meaningful but contextually not useful. The ratio of signal to noise determines the effectiveness of a communication channel. Excessive sound levels cause temporary or permanent hearing damage. Consider the following scenarios: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conversation in a busy restaurant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 emergency vehicle in busy traffic</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Listening to music during a lecture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Communication between Air Traffic Control and a Pilot in the context of ambient airport / air plane noise and static (white noise)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Working in a bottle processing or metal fabrication factory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measure sound frequency and intensity?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measure hearing ability?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is the effect of aging on hearing?</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protect workers from excessive noise in a factory?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the essential elements of a hearing conservation program?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Noise</a:t>
            </a:r>
            <a:endParaRPr lang="en-US" dirty="0"/>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81000" y="1219200"/>
            <a:ext cx="8534400" cy="49090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Mechanical vibrations can be harmful to anatomical structures and may interfere with performance and comfort. The vulnerability of anatomical structures is related to their size / mass and the frequency / intensity of the imposed vibrations. Accelerations may be described as sudden changes in velocity of an object or person. A jerk is a change in acceleration. Consider the following scenarios: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bus or fork truck driver spends 10 hours a day driving a vehicle and being subject to “whole body vibration” through the seat (or feet if he is standing)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forestry worker operates a chain saw all day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foundry worker operates a chipping hammer to clean the flashings off castings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construction worker operates a tampering machine all day long to compress asphalt repairs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manufacturing employee  uses a power  drill or screwdriver all day while fastening components together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passenger on a bus fell and was severely injured when the bus departed from the stop erratically</a:t>
            </a:r>
          </a:p>
          <a:p>
            <a:pPr eaLnBrk="0" fontAlgn="base" hangingPunct="0">
              <a:spcBef>
                <a:spcPct val="0"/>
              </a:spcBef>
              <a:spcAft>
                <a:spcPct val="0"/>
              </a:spcAft>
              <a:buFontTx/>
              <a:buAutoNum type="arabicPeriod"/>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Answer the following questions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measure vibration?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measure the effects of vibration on people?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develop a guideline for the protection of workers from vibration transmitted  from tools and vehicles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en-US"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prevent accidents due to jerks on public transport?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274638"/>
            <a:ext cx="8229600" cy="868362"/>
          </a:xfrm>
        </p:spPr>
        <p:txBody>
          <a:bodyPr/>
          <a:lstStyle/>
          <a:p>
            <a:r>
              <a:rPr lang="en-US" dirty="0" smtClean="0"/>
              <a:t>Vibration and Acceleration</a:t>
            </a:r>
            <a:endParaRPr lang="en-US" dirty="0"/>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09600" y="1905000"/>
            <a:ext cx="8077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Time is an inevitable contributor to all human experience. Time factors include the time to react to a signal, the time to complete a task, the time spent at work, the time to travel to work or abroad. The time of day and night when you are awake or asleep. How old you are, and so on.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factors affect your response time to a signal such as a traffic light?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long can you sit in a chair without moving?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your usual waking / sleeping habits?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Why do you feel fatigued after a period of physical (mental) activity?</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long does it take to decide between two(or more) alternative choices or actions?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long can you focus on a boring lecture?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long should the shift be for an aviation security officer?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another 100 ways in which time affects your life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Time factors</a:t>
            </a:r>
            <a:endParaRPr lang="en-US" dirty="0"/>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57200" y="1828800"/>
            <a:ext cx="7848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Many jobs such as those on a production line or in a call center do not allow the operator any discretion regarding his or her activities. The job cycle is precisely analyzed and prescribed. In other jobs external incidents dictate individual responses and actions. Some people have considerable autonomy regarding their activities although they are usually constrained by some required deliverables. Consider the following scenarios: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pilot is landing an airplane, he can’t stop. How does he manage information, action and time?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shop attendant or bank teller waits for the customer request before offering a response, usually from a rule based set of alternatives. How is his / her behavior affected by pressures for productivity and customer service?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should a student manage his / her time between studying, projects, recreation and relaxation?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should a person on a paced production line respond to a damaged tool or faulty materials?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Autonomy</a:t>
            </a:r>
            <a:endParaRPr lang="en-US" dirty="0"/>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57200" y="1348779"/>
            <a:ext cx="83058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team is a collection of people with a common purpose that is usually achieved by cooperation. People normally work in teams of varying levels of structure. Team work normally requires communication, collaboration and situational leadership. Consider the following scenarios: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Air Traffic Control and pilots must operate as a team to navigate through congested airspace and land safely.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City car drivers must collaborate to avoid collisions.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sports team assigns different role to different players at different times with the purpose of optimizing resources and winning the game.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surgical team consists of a surgeon, assistant surgeon, scrub nurse, anesthetist and a patient. At various times different team members take leadership and decision roles, although the surgeon (or patient) may have the final say.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project team in a university course may have assigned responsibilities, leadership roles and a requirement to collaborate in brainstorming for report / poster design ideas.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Respond to the following questions: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measure team behavior?</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improve team efficiency by allocation of duties?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are difficult decisions made?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274638"/>
            <a:ext cx="8229600" cy="868362"/>
          </a:xfrm>
        </p:spPr>
        <p:txBody>
          <a:bodyPr/>
          <a:lstStyle/>
          <a:p>
            <a:r>
              <a:rPr lang="en-US" dirty="0" smtClean="0"/>
              <a:t>Team Behavior</a:t>
            </a:r>
            <a:endParaRPr lang="en-US" dirty="0"/>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81000" y="1447800"/>
            <a:ext cx="8001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Crew resource management is a formalized way of managing team based activities with appropriate situational allocation of responsibilities. The concept of “resource” goes beyond the team members to include all the technological support facilities, such as maps, instruction books, computer simulations and so on. Develop concept maps to describe the human and technological resources in the following situations, show the key communication links: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Emergency approach and landing of an airplane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search and rescue operation for a missing scuba diver</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food court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study team</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Crew Resource Management</a:t>
            </a:r>
            <a:endParaRPr lang="en-US" dirty="0"/>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57200" y="1523640"/>
            <a:ext cx="8077200" cy="4562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development of the lever, wheel and pulley greatly expanded human abilities to perform mechanical work. The addition of mechanical power - internal combustion engine, steam and electrical- added another order of magnitude. Nuclear and solar energy add different opportunities and challenges. These inventions also produced control, efficiency, safety, security and sustainability questions.</a:t>
            </a:r>
          </a:p>
          <a:p>
            <a:pPr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Sketch a lever, wheel and pulley, indicate the magnitudes and directions of the forces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Compare the advantages and disadvantages of motor vehicles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the costs and benefits of walking or riding on a bicycle, or in a car, bus or airplane?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issue of Inertia in crane design and operation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Compare the advantages and disadvantages of manual and powered small tools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Mechanical Aides</a:t>
            </a:r>
            <a:endParaRPr lang="en-US" dirty="0"/>
          </a:p>
        </p:txBody>
      </p:sp>
    </p:spTree>
    <p:custDataLst>
      <p:tags r:id="rId1"/>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04800" y="2033831"/>
            <a:ext cx="8458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Immediate sensory aids include spectacles and hearing aids, however sensor technologies such as X Ray, radar, sonar, ultrasound, electrical conduction, electron microscope etc vastly expanded the human ability to observe great detail and at a great distance. The addition of computers to store, analyze and respond to the information from sensors and telecommunications to transfer this information are the foundations of automation and robotics. As with mechanical aids, the development of sensory aids brought questions related to efficiency, safety and security.</a:t>
            </a:r>
          </a:p>
          <a:p>
            <a:pPr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 and describe the functions of as many sensing aids as you can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safety and security issues that these technologies bring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Sensory Aids</a:t>
            </a: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685800"/>
            <a:ext cx="8229600" cy="762000"/>
          </a:xfrm>
        </p:spPr>
        <p:txBody>
          <a:bodyPr>
            <a:noAutofit/>
          </a:bodyPr>
          <a:lstStyle/>
          <a:p>
            <a:r>
              <a:rPr lang="en-US" sz="3600" dirty="0" smtClean="0">
                <a:solidFill>
                  <a:schemeClr val="bg1"/>
                </a:solidFill>
              </a:rPr>
              <a:t>An adaptation of the Edwards “SHEL” model</a:t>
            </a:r>
            <a:endParaRPr lang="en-US" sz="3600" b="1" dirty="0">
              <a:solidFill>
                <a:schemeClr val="bg1"/>
              </a:solidFill>
              <a:latin typeface="Arial Black" pitchFamily="34" charset="0"/>
            </a:endParaRPr>
          </a:p>
        </p:txBody>
      </p:sp>
      <p:sp>
        <p:nvSpPr>
          <p:cNvPr id="2" name="Slide Number Placeholder 1"/>
          <p:cNvSpPr>
            <a:spLocks noGrp="1"/>
          </p:cNvSpPr>
          <p:nvPr>
            <p:ph type="sldNum" sz="quarter" idx="12"/>
          </p:nvPr>
        </p:nvSpPr>
        <p:spPr/>
        <p:txBody>
          <a:bodyPr/>
          <a:lstStyle/>
          <a:p>
            <a:fld id="{CCFAA4CE-CA3F-474F-87A0-D438EB94B7D0}" type="slidenum">
              <a:rPr lang="en-US" smtClean="0"/>
              <a:pPr/>
              <a:t>4</a:t>
            </a:fld>
            <a:endParaRPr lang="en-US"/>
          </a:p>
        </p:txBody>
      </p:sp>
      <p:grpSp>
        <p:nvGrpSpPr>
          <p:cNvPr id="3" name="Group 9"/>
          <p:cNvGrpSpPr/>
          <p:nvPr/>
        </p:nvGrpSpPr>
        <p:grpSpPr>
          <a:xfrm>
            <a:off x="1600200" y="1600200"/>
            <a:ext cx="6172198" cy="4572000"/>
            <a:chOff x="152401" y="3733800"/>
            <a:chExt cx="3886199" cy="2057400"/>
          </a:xfrm>
        </p:grpSpPr>
        <p:sp>
          <p:nvSpPr>
            <p:cNvPr id="11" name="Rectangle 10"/>
            <p:cNvSpPr/>
            <p:nvPr/>
          </p:nvSpPr>
          <p:spPr>
            <a:xfrm>
              <a:off x="1495778" y="4419600"/>
              <a:ext cx="1247422"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Integration</a:t>
              </a:r>
            </a:p>
            <a:p>
              <a:pPr algn="ctr"/>
              <a:r>
                <a:rPr lang="en-US" sz="1400" b="1" dirty="0" smtClean="0">
                  <a:solidFill>
                    <a:schemeClr val="bg1"/>
                  </a:solidFill>
                </a:rPr>
                <a:t> Interfaces</a:t>
              </a:r>
            </a:p>
            <a:p>
              <a:pPr algn="ctr"/>
              <a:r>
                <a:rPr lang="en-US" sz="1400" b="1" dirty="0" smtClean="0">
                  <a:solidFill>
                    <a:schemeClr val="bg1"/>
                  </a:solidFill>
                </a:rPr>
                <a:t>Interactions </a:t>
              </a:r>
            </a:p>
            <a:p>
              <a:pPr algn="ctr"/>
              <a:r>
                <a:rPr lang="en-US" sz="1400" b="1" dirty="0" smtClean="0">
                  <a:solidFill>
                    <a:schemeClr val="bg1"/>
                  </a:solidFill>
                </a:rPr>
                <a:t>Intra actions Interferences</a:t>
              </a:r>
            </a:p>
            <a:p>
              <a:pPr algn="ctr"/>
              <a:r>
                <a:rPr lang="en-US" sz="1400" b="1" dirty="0" smtClean="0">
                  <a:solidFill>
                    <a:schemeClr val="bg1"/>
                  </a:solidFill>
                </a:rPr>
                <a:t>Interdependencies</a:t>
              </a:r>
              <a:endParaRPr lang="en-US" sz="1400" b="1" dirty="0">
                <a:solidFill>
                  <a:schemeClr val="bg1"/>
                </a:solidFill>
              </a:endParaRPr>
            </a:p>
          </p:txBody>
        </p:sp>
        <p:sp>
          <p:nvSpPr>
            <p:cNvPr id="12" name="Rectangle 11"/>
            <p:cNvSpPr/>
            <p:nvPr/>
          </p:nvSpPr>
          <p:spPr>
            <a:xfrm>
              <a:off x="1371600" y="3733800"/>
              <a:ext cx="1447800"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rPr>
                <a:t>Rules and Regulations</a:t>
              </a:r>
            </a:p>
            <a:p>
              <a:pPr algn="ctr"/>
              <a:endParaRPr lang="en-US" sz="2400" b="1" dirty="0" smtClean="0">
                <a:solidFill>
                  <a:srgbClr val="FFFF00"/>
                </a:solidFill>
              </a:endParaRPr>
            </a:p>
            <a:p>
              <a:pPr algn="ctr"/>
              <a:r>
                <a:rPr lang="en-US" sz="2400" b="1" dirty="0" smtClean="0">
                  <a:solidFill>
                    <a:srgbClr val="FFFF00"/>
                  </a:solidFill>
                </a:rPr>
                <a:t>S</a:t>
              </a:r>
            </a:p>
          </p:txBody>
        </p:sp>
        <p:sp>
          <p:nvSpPr>
            <p:cNvPr id="13" name="Rectangle 12"/>
            <p:cNvSpPr/>
            <p:nvPr/>
          </p:nvSpPr>
          <p:spPr>
            <a:xfrm>
              <a:off x="152401" y="4419600"/>
              <a:ext cx="1343378"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rPr>
                <a:t>Technology</a:t>
              </a:r>
            </a:p>
            <a:p>
              <a:pPr algn="ctr"/>
              <a:endParaRPr lang="en-US" sz="2400" b="1" dirty="0" smtClean="0">
                <a:solidFill>
                  <a:srgbClr val="FFFF00"/>
                </a:solidFill>
              </a:endParaRPr>
            </a:p>
            <a:p>
              <a:pPr algn="ctr"/>
              <a:r>
                <a:rPr lang="en-US" sz="2400" b="1" dirty="0" smtClean="0">
                  <a:solidFill>
                    <a:srgbClr val="FFFF00"/>
                  </a:solidFill>
                </a:rPr>
                <a:t>H</a:t>
              </a:r>
              <a:endParaRPr lang="en-US" b="1" dirty="0">
                <a:solidFill>
                  <a:srgbClr val="FFFF00"/>
                </a:solidFill>
              </a:endParaRPr>
            </a:p>
          </p:txBody>
        </p:sp>
        <p:sp>
          <p:nvSpPr>
            <p:cNvPr id="14" name="Rectangle 13"/>
            <p:cNvSpPr/>
            <p:nvPr/>
          </p:nvSpPr>
          <p:spPr>
            <a:xfrm>
              <a:off x="2695222" y="4419600"/>
              <a:ext cx="1343378"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rPr>
                <a:t>People</a:t>
              </a:r>
            </a:p>
            <a:p>
              <a:pPr algn="ctr"/>
              <a:endParaRPr lang="en-US" sz="2400" b="1" dirty="0" smtClean="0">
                <a:solidFill>
                  <a:srgbClr val="FFFF00"/>
                </a:solidFill>
              </a:endParaRPr>
            </a:p>
            <a:p>
              <a:pPr algn="ctr"/>
              <a:r>
                <a:rPr lang="en-US" sz="2400" b="1" dirty="0" smtClean="0">
                  <a:solidFill>
                    <a:srgbClr val="FFFF00"/>
                  </a:solidFill>
                </a:rPr>
                <a:t>L</a:t>
              </a:r>
              <a:endParaRPr lang="en-US" sz="2400" b="1" dirty="0">
                <a:solidFill>
                  <a:srgbClr val="FFFF00"/>
                </a:solidFill>
              </a:endParaRPr>
            </a:p>
          </p:txBody>
        </p:sp>
        <p:sp>
          <p:nvSpPr>
            <p:cNvPr id="15" name="Rectangle 14"/>
            <p:cNvSpPr/>
            <p:nvPr/>
          </p:nvSpPr>
          <p:spPr>
            <a:xfrm>
              <a:off x="1371600" y="5105400"/>
              <a:ext cx="1447800"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rPr>
                <a:t>Context</a:t>
              </a:r>
            </a:p>
            <a:p>
              <a:pPr algn="ctr"/>
              <a:r>
                <a:rPr lang="en-US" b="1" dirty="0" smtClean="0">
                  <a:solidFill>
                    <a:srgbClr val="FFFF00"/>
                  </a:solidFill>
                </a:rPr>
                <a:t>(Environment)</a:t>
              </a:r>
            </a:p>
            <a:p>
              <a:pPr algn="ctr"/>
              <a:endParaRPr lang="en-US" b="1" dirty="0" smtClean="0">
                <a:solidFill>
                  <a:srgbClr val="FFFF00"/>
                </a:solidFill>
              </a:endParaRPr>
            </a:p>
            <a:p>
              <a:pPr algn="ctr"/>
              <a:r>
                <a:rPr lang="en-US" b="1" dirty="0" smtClean="0">
                  <a:solidFill>
                    <a:srgbClr val="FFFF00"/>
                  </a:solidFill>
                </a:rPr>
                <a:t>E</a:t>
              </a:r>
            </a:p>
          </p:txBody>
        </p:sp>
      </p:grpSp>
      <p:sp>
        <p:nvSpPr>
          <p:cNvPr id="10" name="TextBox 9"/>
          <p:cNvSpPr txBox="1"/>
          <p:nvPr/>
        </p:nvSpPr>
        <p:spPr>
          <a:xfrm>
            <a:off x="533400" y="4876800"/>
            <a:ext cx="1752600" cy="400110"/>
          </a:xfrm>
          <a:prstGeom prst="rect">
            <a:avLst/>
          </a:prstGeom>
          <a:noFill/>
          <a:ln w="19050">
            <a:solidFill>
              <a:schemeClr val="tx1"/>
            </a:solidFill>
          </a:ln>
        </p:spPr>
        <p:txBody>
          <a:bodyPr wrap="square" rtlCol="0">
            <a:spAutoFit/>
          </a:bodyPr>
          <a:lstStyle/>
          <a:p>
            <a:pPr algn="ctr"/>
            <a:r>
              <a:rPr lang="en-US" sz="2000" b="1" i="1" dirty="0" smtClean="0"/>
              <a:t>Complexity</a:t>
            </a:r>
            <a:endParaRPr lang="en-US" sz="2000" b="1" i="1" dirty="0"/>
          </a:p>
        </p:txBody>
      </p:sp>
    </p:spTree>
    <p:custDataLst>
      <p:tags r:id="rId1"/>
    </p:custDataLst>
    <p:extLst>
      <p:ext uri="{BB962C8B-B14F-4D97-AF65-F5344CB8AC3E}">
        <p14:creationId xmlns="" xmlns:p14="http://schemas.microsoft.com/office/powerpoint/2010/main" val="11643286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81000" y="1935534"/>
            <a:ext cx="8382000" cy="36394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Writing greatly extended the human ability to store information; the invention of the printing press expanded our abilities to communicate large amounts of information. The computer, telecommunications and recently the Internet, smart phones and tablets created another giant leap in information communication and analysis. But these devices bring significant challenges.</a:t>
            </a:r>
          </a:p>
          <a:p>
            <a:pPr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challenges of privacy created by contemporary information systems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challenges of system safety and security that a large information system failure would cause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Develop a system to safeguard the information that you need for your job</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Should we use open or closed book exams? Explain your answer.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Information Aids</a:t>
            </a:r>
            <a:endParaRPr lang="en-US" dirty="0"/>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33400" y="1419255"/>
            <a:ext cx="83820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Sensor technology uses displays to keep humans in the control loop. The clock tells us the time, a GPS display tells us where we are, a speedometer tells us how fast we are going, the tape measure and weighing scales tell us about our size and shape; road signs tell us where to go and the labels on the box tells us what is inside. Now the computer can translate, analyze, reduce and display any kind of information a meaningful form on a screen we can carry with us. Computers can also display integrated, representational, synthetic and predictive information. The next generation of displays will go straight to our brains and bypass our eyes and ears. Display technology has been the cornerstone of Human Factors and Ergonomics in the attempt to present the right information at the right time. HCI (Human Computer Interaction) is a major industry.</a:t>
            </a:r>
          </a:p>
          <a:p>
            <a:pPr eaLnBrk="0" fontAlgn="base" hangingPunct="0">
              <a:spcBef>
                <a:spcPct val="0"/>
              </a:spcBef>
              <a:spcAft>
                <a:spcPct val="0"/>
              </a:spcAf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Make a list of as many computer based and non-computer based displays you can think of</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relevance of precision, accuracy and utility / pertinence of these displays.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Examine what we would do without these displays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some criteria for display evaluation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human challenges of too much information, and noise.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Displays</a:t>
            </a:r>
            <a:endParaRPr lang="en-US" dirty="0"/>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04800" y="1542752"/>
            <a:ext cx="8534400" cy="39472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Controls allow us to communicate information to some external system. Handlebars and steering wheels control our direction. Switches turn the lights on, knobs and sliders turn the music up. Mice allow us to point, click and move a cursor on our computer screen. Key boards add enormous versatility to our abilities to send messages. As controls become more powerful the implications of a click of the mouse can be monumental.</a:t>
            </a:r>
          </a:p>
          <a:p>
            <a:pPr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issue of control display relationships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is a population direction of motion stereotype?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the importance of the “back” button on a computer keyboard.</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should be the diameter of a steering wheel?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big should a button be on a smart phone?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the advantages and disadvantages of “word anticipation” software?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Controls</a:t>
            </a:r>
            <a:endParaRPr lang="en-US" dirty="0"/>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04800" y="1676400"/>
            <a:ext cx="83058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Typical facilitators include labels, warnings, instructions and procedures. A facilitator is a temporary device that allows us to understand how to interact with a system; with practice we can throw away the facilitator. Because the possible users of a system may range from the novice to the expert it is not wise to throw away the facilitator. Without facilitators the chance of an inappropriate human action is greater. Analyze the following scenarios: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 arrive at the curb with the intention of crossing the street and avoiding the traffic. How useful are the traffic lights?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 arrive at the store and find that all the commodities are packaged. How useful are the labels?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 buy a “some assembly required” product. Should you throw away the instructions?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 come across a man in the street having a heart attack. Somebody passes you an AED device. What should you do?</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is color used to differentiate Danger, Warning, Caution and Information signs?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information should be contained in the label on a medicine bottle?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t>Instructions, Warnings, Procedures and Labels</a:t>
            </a:r>
            <a:endParaRPr lang="en-US" dirty="0"/>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838200" y="1415534"/>
            <a:ext cx="7086600" cy="4324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Production line offer a considerable improvement in productivity over traditional craft work, by having a sequence of well defined tasks carried out by highly trained (in a limited set of activities) operators. However paced production lines imply repetitive work that may be physically harmful and mentally numbing.</a:t>
            </a:r>
          </a:p>
          <a:p>
            <a:pPr eaLnBrk="0" fontAlgn="base" hangingPunct="0">
              <a:spcBef>
                <a:spcPct val="0"/>
              </a:spcBef>
              <a:spcAft>
                <a:spcPct val="0"/>
              </a:spcAf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assess a production line?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develop a production line?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Work Related Cumulative Trauma Disorders?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can be done to reduce repetition stress?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Production Lines</a:t>
            </a:r>
            <a:endParaRPr lang="en-US" dirty="0"/>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685800" y="1439362"/>
            <a:ext cx="7924800" cy="4324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Shift work interferes with your Circadian Rhythms which are driven by Zeitgebers.  This disruption is compounded by sleep loss. Adaptation occurs after a few days / weeks. Short term effects are interference with mood and performance and frequent changes can have serious domestic, social and health effects in the long term.</a:t>
            </a:r>
          </a:p>
          <a:p>
            <a:pPr eaLnBrk="0" fontAlgn="base" hangingPunct="0">
              <a:spcBef>
                <a:spcPct val="0"/>
              </a:spcBef>
              <a:spcAft>
                <a:spcPct val="0"/>
              </a:spcAf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Make a list of occupations that involve shift work</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circadian rhythms?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can they be measured?</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Why are one week rotations the worst schedule?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Compare long and short rotation schedules.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Shift Work</a:t>
            </a:r>
            <a:endParaRPr lang="en-US" dirty="0"/>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685800" y="1510610"/>
            <a:ext cx="7543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Time stress in physical work produces physical fatigue. Time stress in cognitive work reduces our ability to obtain and process information, time stress reduces situation awareness. In both cases the result may be “system failure” due to overload. Experts (physical and cognitive) can handle time stress better than novices. Optimal levels of stress produce optimal levels of performance. (Yerkes Dodson Law)</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some jobs that produce cognitive time stress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technological and operational interventions for time stress.</a:t>
            </a:r>
          </a:p>
          <a:p>
            <a:pPr lvl="1" eaLnBrk="0" fontAlgn="base" hangingPunct="0">
              <a:spcBef>
                <a:spcPct val="0"/>
              </a:spcBef>
              <a:spcAft>
                <a:spcPct val="0"/>
              </a:spcAft>
              <a:buFontTx/>
              <a:buAutoNum type="alphaL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some jobs that produce physical time stress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Time Stress</a:t>
            </a:r>
            <a:endParaRPr lang="en-US" dirty="0"/>
          </a:p>
        </p:txBody>
      </p:sp>
    </p:spTree>
    <p:custDataLst>
      <p:tags r:id="rId1"/>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838200" y="1828800"/>
            <a:ext cx="7543800" cy="36548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endParaRPr lang="en-US" sz="1050" dirty="0" smtClean="0">
              <a:latin typeface="Calibri" pitchFamily="34" charset="0"/>
              <a:cs typeface="Times New Roman" pitchFamily="18" charset="0"/>
            </a:endParaRPr>
          </a:p>
          <a:p>
            <a:pPr algn="ctr"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HFE research involves the development and testing of general statements (laws) about human characteristics, capabilities, limitations, attitudes, behaviors and performance. The methods ideally involve “representative samples” of the target population, appropriate instruments, controlled experiments and statistical analysis of the data. Some brilliant examples of research products are the Weber Fechner Law, The Hick Hyman Law, Fitts Law, The Yerkes Dodson Law, The </a:t>
            </a:r>
            <a:r>
              <a:rPr kumimoji="0" lang="en-US" sz="2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Drillis</a:t>
            </a: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a:t>
            </a:r>
            <a:r>
              <a:rPr kumimoji="0" lang="en-US" sz="2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Contini</a:t>
            </a: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proportions and the NIOSH Lift Equation.</a:t>
            </a:r>
          </a:p>
          <a:p>
            <a:pPr algn="ctr"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 some more examples of laws that have been generated by Human Factors and Ergonomics researchers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457200" y="253218"/>
            <a:ext cx="8229600" cy="965982"/>
          </a:xfrm>
        </p:spPr>
        <p:txBody>
          <a:bodyPr>
            <a:normAutofit/>
          </a:bodyPr>
          <a:lstStyle/>
          <a:p>
            <a:pPr lvl="1" algn="r" rtl="0">
              <a:spcBef>
                <a:spcPct val="0"/>
              </a:spcBef>
            </a:pPr>
            <a:r>
              <a:rPr lang="en-US" sz="2800" dirty="0" smtClean="0"/>
              <a:t>Instructions, Warnings, Procedures and Labels</a:t>
            </a:r>
            <a:endParaRPr lang="en-US" sz="4400" dirty="0"/>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762000" y="1981200"/>
            <a:ext cx="4495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All of the questions above may be addressed by Human Factors or Ergonomics specialist at any stage of the life cycle of HFE, from basic research to accident investigation. The profession has tools applicable to each of these stages.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1" algn="r" rtl="0">
              <a:spcBef>
                <a:spcPct val="0"/>
              </a:spcBef>
            </a:pPr>
            <a:r>
              <a:rPr kumimoji="0" lang="en-US" sz="4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LifeCycle</a:t>
            </a:r>
            <a:endParaRPr lang="en-US" sz="5400" dirty="0"/>
          </a:p>
        </p:txBody>
      </p:sp>
      <p:sp>
        <p:nvSpPr>
          <p:cNvPr id="4" name="TextBox 3"/>
          <p:cNvSpPr txBox="1"/>
          <p:nvPr/>
        </p:nvSpPr>
        <p:spPr>
          <a:xfrm>
            <a:off x="5943600" y="1905000"/>
            <a:ext cx="2514600" cy="2677656"/>
          </a:xfrm>
          <a:prstGeom prst="rect">
            <a:avLst/>
          </a:prstGeom>
          <a:noFill/>
        </p:spPr>
        <p:txBody>
          <a:bodyPr wrap="square" rtlCol="0">
            <a:spAutoFit/>
          </a:bodyPr>
          <a:lstStyle/>
          <a:p>
            <a:r>
              <a:rPr lang="en-US" sz="2800" dirty="0" smtClean="0"/>
              <a:t>Research</a:t>
            </a:r>
          </a:p>
          <a:p>
            <a:r>
              <a:rPr lang="en-US" sz="2800" dirty="0" smtClean="0"/>
              <a:t>Analysis</a:t>
            </a:r>
          </a:p>
          <a:p>
            <a:r>
              <a:rPr lang="en-US" sz="2800" dirty="0" smtClean="0"/>
              <a:t>Simulation</a:t>
            </a:r>
          </a:p>
          <a:p>
            <a:r>
              <a:rPr lang="en-US" sz="2800" dirty="0" smtClean="0"/>
              <a:t>Design</a:t>
            </a:r>
          </a:p>
          <a:p>
            <a:r>
              <a:rPr lang="en-US" sz="2800" dirty="0" smtClean="0"/>
              <a:t>Evaluation</a:t>
            </a:r>
          </a:p>
          <a:p>
            <a:r>
              <a:rPr lang="en-US" sz="2800" dirty="0" smtClean="0"/>
              <a:t>Investigation</a:t>
            </a:r>
            <a:endParaRPr lang="en-US" sz="2800" dirty="0"/>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609600" y="1600200"/>
            <a:ext cx="7620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Lifecycle: Research, Applied Research, Analysis, Simulation, Design, Evaluation Investigation(Errors and Accidents)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Consider the life cycles of a car, an airport, a shopping center, Singapore or a meal. Describe the opportunities for different forms of Human Factors involvement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Stakeholders:  Management, Design, Engineering, Production, Use, Maintenance, Disposal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Consider the different stakeholders in the life cycle of a taxi, a smart phone, or a university. What are their requirements? What are the tradeoffs?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Voice of the customer: Must have, More the better, Excitement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would you determine the different requirements of a customer for a product such as a TV set or a chair, or a service such as a hairdresser or waiter?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Lifecycle</a:t>
            </a:r>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3400" y="1415534"/>
            <a:ext cx="8229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“Liveware” includes </a:t>
            </a:r>
          </a:p>
          <a:p>
            <a:pPr lvl="1"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physical (anthropometry, biomechanics, physiology, motor skills), </a:t>
            </a:r>
          </a:p>
          <a:p>
            <a:pPr lvl="1"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informational (sensory processes, attention, perception, memory,</a:t>
            </a:r>
            <a:r>
              <a:rPr kumimoji="0" lang="en-US"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decision making etc.)</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cognition, communication and control.</a:t>
            </a:r>
          </a:p>
          <a:p>
            <a:pPr lvl="1" eaLnBrk="0" fontAlgn="base" hangingPunct="0">
              <a:spcBef>
                <a:spcPct val="0"/>
              </a:spcBef>
              <a:spcAft>
                <a:spcPct val="0"/>
              </a:spcAft>
              <a:buFont typeface="Arial" pitchFamily="34" charset="0"/>
              <a:buChar char="•"/>
            </a:pPr>
            <a:r>
              <a:rPr lang="en-US" sz="2400" dirty="0" smtClean="0">
                <a:latin typeface="Calibri" pitchFamily="34" charset="0"/>
                <a:ea typeface="Calibri" pitchFamily="34" charset="0"/>
                <a:cs typeface="Times New Roman" pitchFamily="18" charset="0"/>
              </a:rPr>
              <a:t>The affective domain requires that designed systems and processes should be likeable and motivating.</a:t>
            </a:r>
            <a:endParaRPr lang="en-US" sz="3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Calibri" pitchFamily="34" charset="0"/>
                <a:ea typeface="Calibri" pitchFamily="34" charset="0"/>
                <a:cs typeface="Times New Roman" pitchFamily="18" charset="0"/>
              </a:rPr>
              <a:t>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ontextual factors such as the physical, operational and social may be amenable to mitigation if not design.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Systems -  technology (hardware and software)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Calibri" pitchFamily="34" charset="0"/>
                <a:ea typeface="Calibri" pitchFamily="34" charset="0"/>
                <a:cs typeface="Times New Roman" pitchFamily="18" charset="0"/>
              </a:rPr>
              <a:t>Design P</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rocesses </a:t>
            </a:r>
            <a:r>
              <a:rPr lang="en-US" sz="2400" dirty="0" smtClean="0">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interactions among people and technology</a:t>
            </a:r>
          </a:p>
        </p:txBody>
      </p:sp>
      <p:sp>
        <p:nvSpPr>
          <p:cNvPr id="3" name="Title 2"/>
          <p:cNvSpPr>
            <a:spLocks noGrp="1"/>
          </p:cNvSpPr>
          <p:nvPr>
            <p:ph type="title"/>
          </p:nvPr>
        </p:nvSpPr>
        <p:spPr/>
        <p:txBody>
          <a:bodyPr>
            <a:normAutofit fontScale="90000"/>
          </a:bodyPr>
          <a:lstStyle/>
          <a:p>
            <a:pPr lvl="0"/>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Scope - the Edwards SHELL Model</a:t>
            </a:r>
            <a:endParaRPr lang="en-US" dirty="0"/>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228600"/>
            <a:ext cx="8458200" cy="1143000"/>
          </a:xfrm>
        </p:spPr>
        <p:txBody>
          <a:bodyPr>
            <a:normAutofit fontScale="90000"/>
          </a:bodyPr>
          <a:lstStyle/>
          <a:p>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RASDEI    </a:t>
            </a:r>
            <a:r>
              <a:rPr lang="en-US" sz="4800" b="1" dirty="0" smtClean="0">
                <a:solidFill>
                  <a:schemeClr val="bg1"/>
                </a:solidFill>
              </a:rPr>
              <a:t>When </a:t>
            </a:r>
            <a:r>
              <a:rPr lang="en-US" sz="3600" b="1" dirty="0" smtClean="0">
                <a:solidFill>
                  <a:schemeClr val="bg1"/>
                </a:solidFill>
              </a:rPr>
              <a:t>Ergonomics Works</a:t>
            </a:r>
          </a:p>
        </p:txBody>
      </p:sp>
      <p:sp>
        <p:nvSpPr>
          <p:cNvPr id="2" name="Slide Number Placeholder 1"/>
          <p:cNvSpPr>
            <a:spLocks noGrp="1"/>
          </p:cNvSpPr>
          <p:nvPr>
            <p:ph type="sldNum" sz="quarter" idx="12"/>
          </p:nvPr>
        </p:nvSpPr>
        <p:spPr/>
        <p:txBody>
          <a:bodyPr/>
          <a:lstStyle/>
          <a:p>
            <a:fld id="{CCFAA4CE-CA3F-474F-87A0-D438EB94B7D0}" type="slidenum">
              <a:rPr lang="en-US" smtClean="0">
                <a:solidFill>
                  <a:schemeClr val="bg1"/>
                </a:solidFill>
              </a:rPr>
              <a:pPr/>
              <a:t>50</a:t>
            </a:fld>
            <a:endParaRPr lang="en-US">
              <a:solidFill>
                <a:schemeClr val="bg1"/>
              </a:solidFill>
            </a:endParaRPr>
          </a:p>
        </p:txBody>
      </p:sp>
      <p:graphicFrame>
        <p:nvGraphicFramePr>
          <p:cNvPr id="6" name="Diagram 5"/>
          <p:cNvGraphicFramePr/>
          <p:nvPr>
            <p:extLst>
              <p:ext uri="{D42A27DB-BD31-4B8C-83A1-F6EECF244321}">
                <p14:modId xmlns="" xmlns:p14="http://schemas.microsoft.com/office/powerpoint/2010/main" val="2523642142"/>
              </p:ext>
            </p:extLst>
          </p:nvPr>
        </p:nvGraphicFramePr>
        <p:xfrm>
          <a:off x="457200" y="1600200"/>
          <a:ext cx="83058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6-Point Star 7"/>
          <p:cNvSpPr/>
          <p:nvPr/>
        </p:nvSpPr>
        <p:spPr>
          <a:xfrm>
            <a:off x="3429000" y="2819400"/>
            <a:ext cx="2590800" cy="2556681"/>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solidFill>
                  <a:schemeClr val="bg1"/>
                </a:solidFill>
              </a:rPr>
              <a:t>Ergonomics </a:t>
            </a:r>
            <a:r>
              <a:rPr lang="en-US" sz="1600" b="1" dirty="0">
                <a:solidFill>
                  <a:schemeClr val="bg1"/>
                </a:solidFill>
              </a:rPr>
              <a:t>Projects need </a:t>
            </a:r>
            <a:r>
              <a:rPr lang="en-US" sz="1600" b="1" dirty="0" smtClean="0">
                <a:solidFill>
                  <a:schemeClr val="bg1"/>
                </a:solidFill>
              </a:rPr>
              <a:t> some or all </a:t>
            </a:r>
            <a:r>
              <a:rPr lang="en-US" sz="1600" b="1" dirty="0">
                <a:solidFill>
                  <a:schemeClr val="bg1"/>
                </a:solidFill>
              </a:rPr>
              <a:t>these Skills</a:t>
            </a:r>
          </a:p>
        </p:txBody>
      </p:sp>
      <p:sp>
        <p:nvSpPr>
          <p:cNvPr id="9" name="Rounded Rectangular Callout 8"/>
          <p:cNvSpPr/>
          <p:nvPr/>
        </p:nvSpPr>
        <p:spPr>
          <a:xfrm>
            <a:off x="914400" y="1905000"/>
            <a:ext cx="1597660" cy="685800"/>
          </a:xfrm>
          <a:prstGeom prst="wedgeRoundRectCallout">
            <a:avLst>
              <a:gd name="adj1" fmla="val 36741"/>
              <a:gd name="adj2" fmla="val 10237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1"/>
                </a:solidFill>
              </a:rPr>
              <a:t>Success</a:t>
            </a:r>
          </a:p>
        </p:txBody>
      </p:sp>
      <p:sp>
        <p:nvSpPr>
          <p:cNvPr id="10" name="Rounded Rectangular Callout 9"/>
          <p:cNvSpPr/>
          <p:nvPr/>
        </p:nvSpPr>
        <p:spPr>
          <a:xfrm>
            <a:off x="152400" y="3886200"/>
            <a:ext cx="1409700" cy="685800"/>
          </a:xfrm>
          <a:prstGeom prst="wedgeRoundRectCallout">
            <a:avLst>
              <a:gd name="adj1" fmla="val 82993"/>
              <a:gd name="adj2" fmla="val -84047"/>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chemeClr val="bg1"/>
                </a:solidFill>
              </a:rPr>
              <a:t>Failure</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Activities of Ergonomists	 </a:t>
            </a:r>
            <a:r>
              <a:rPr lang="en-US" sz="4000" b="1" i="1" dirty="0" err="1" smtClean="0">
                <a:solidFill>
                  <a:schemeClr val="bg1"/>
                </a:solidFill>
              </a:rPr>
              <a:t>rasdei</a:t>
            </a:r>
            <a:endParaRPr lang="en-US" b="1" i="1" dirty="0">
              <a:solidFill>
                <a:schemeClr val="bg1"/>
              </a:solidFill>
            </a:endParaRPr>
          </a:p>
        </p:txBody>
      </p:sp>
      <p:sp>
        <p:nvSpPr>
          <p:cNvPr id="3" name="Slide Number Placeholder 2"/>
          <p:cNvSpPr>
            <a:spLocks noGrp="1"/>
          </p:cNvSpPr>
          <p:nvPr>
            <p:ph type="sldNum" sz="quarter" idx="12"/>
          </p:nvPr>
        </p:nvSpPr>
        <p:spPr/>
        <p:txBody>
          <a:bodyPr/>
          <a:lstStyle/>
          <a:p>
            <a:fld id="{CCFAA4CE-CA3F-474F-87A0-D438EB94B7D0}" type="slidenum">
              <a:rPr lang="en-US" smtClean="0">
                <a:solidFill>
                  <a:schemeClr val="bg1"/>
                </a:solidFill>
              </a:rPr>
              <a:pPr/>
              <a:t>51</a:t>
            </a:fld>
            <a:endParaRPr lang="en-US">
              <a:solidFill>
                <a:schemeClr val="bg1"/>
              </a:solidFill>
            </a:endParaRPr>
          </a:p>
        </p:txBody>
      </p:sp>
      <p:grpSp>
        <p:nvGrpSpPr>
          <p:cNvPr id="4" name="Group 14"/>
          <p:cNvGrpSpPr/>
          <p:nvPr/>
        </p:nvGrpSpPr>
        <p:grpSpPr>
          <a:xfrm>
            <a:off x="250687" y="1828800"/>
            <a:ext cx="8740913" cy="4191000"/>
            <a:chOff x="533400" y="1828800"/>
            <a:chExt cx="8583670" cy="4191000"/>
          </a:xfrm>
        </p:grpSpPr>
        <p:sp>
          <p:nvSpPr>
            <p:cNvPr id="7" name="Right Arrow 6"/>
            <p:cNvSpPr/>
            <p:nvPr/>
          </p:nvSpPr>
          <p:spPr>
            <a:xfrm>
              <a:off x="1857244" y="3371850"/>
              <a:ext cx="1295400" cy="1257300"/>
            </a:xfrm>
            <a:prstGeom prst="righ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Analysis</a:t>
              </a:r>
              <a:endParaRPr lang="en-US" sz="1200" b="1" dirty="0">
                <a:solidFill>
                  <a:schemeClr val="bg1"/>
                </a:solidFill>
              </a:endParaRPr>
            </a:p>
          </p:txBody>
        </p:sp>
        <p:sp>
          <p:nvSpPr>
            <p:cNvPr id="8" name="Right Arrow 7"/>
            <p:cNvSpPr/>
            <p:nvPr/>
          </p:nvSpPr>
          <p:spPr>
            <a:xfrm>
              <a:off x="4725574" y="3352800"/>
              <a:ext cx="1295400" cy="1257300"/>
            </a:xfrm>
            <a:prstGeom prst="righ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Design</a:t>
              </a:r>
              <a:endParaRPr lang="en-US" sz="1400" b="1" dirty="0">
                <a:solidFill>
                  <a:schemeClr val="bg1"/>
                </a:solidFill>
              </a:endParaRPr>
            </a:p>
          </p:txBody>
        </p:sp>
        <p:sp>
          <p:nvSpPr>
            <p:cNvPr id="9" name="Right Arrow 8"/>
            <p:cNvSpPr/>
            <p:nvPr/>
          </p:nvSpPr>
          <p:spPr>
            <a:xfrm>
              <a:off x="6049418" y="3352800"/>
              <a:ext cx="1295400" cy="1257300"/>
            </a:xfrm>
            <a:prstGeom prst="righ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Usability Testing</a:t>
              </a:r>
              <a:endParaRPr lang="en-US" sz="1400" b="1" dirty="0">
                <a:solidFill>
                  <a:schemeClr val="bg1"/>
                </a:solidFill>
              </a:endParaRPr>
            </a:p>
          </p:txBody>
        </p:sp>
        <p:sp>
          <p:nvSpPr>
            <p:cNvPr id="10" name="Right Arrow 9"/>
            <p:cNvSpPr/>
            <p:nvPr/>
          </p:nvSpPr>
          <p:spPr>
            <a:xfrm>
              <a:off x="7373262" y="3352800"/>
              <a:ext cx="1743808" cy="1257300"/>
            </a:xfrm>
            <a:prstGeom prst="righ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Outcome Investigation</a:t>
              </a:r>
              <a:endParaRPr lang="en-US" sz="1400" b="1" dirty="0">
                <a:solidFill>
                  <a:schemeClr val="bg1"/>
                </a:solidFill>
              </a:endParaRPr>
            </a:p>
          </p:txBody>
        </p:sp>
        <p:sp>
          <p:nvSpPr>
            <p:cNvPr id="13" name="Right Arrow 12"/>
            <p:cNvSpPr/>
            <p:nvPr/>
          </p:nvSpPr>
          <p:spPr>
            <a:xfrm flipH="1">
              <a:off x="1371600" y="5105400"/>
              <a:ext cx="6096000" cy="914400"/>
            </a:xfrm>
            <a:prstGeom prst="rightArrow">
              <a:avLst/>
            </a:prstGeom>
            <a:solidFill>
              <a:srgbClr val="92D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Objective Feedback</a:t>
              </a:r>
              <a:endParaRPr lang="en-US" sz="2800" b="1" dirty="0">
                <a:solidFill>
                  <a:schemeClr val="bg1"/>
                </a:solidFill>
              </a:endParaRPr>
            </a:p>
          </p:txBody>
        </p:sp>
        <p:sp>
          <p:nvSpPr>
            <p:cNvPr id="14" name="Right Arrow 13"/>
            <p:cNvSpPr/>
            <p:nvPr/>
          </p:nvSpPr>
          <p:spPr>
            <a:xfrm flipH="1">
              <a:off x="1295400" y="1828800"/>
              <a:ext cx="6096000" cy="914400"/>
            </a:xfrm>
            <a:prstGeom prst="rightArrow">
              <a:avLst/>
            </a:prstGeom>
            <a:solidFill>
              <a:srgbClr val="FFC000"/>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(Fuzzy) Prediction</a:t>
              </a:r>
              <a:endParaRPr lang="en-US" sz="2800" b="1" dirty="0">
                <a:solidFill>
                  <a:schemeClr val="bg1"/>
                </a:solidFill>
              </a:endParaRPr>
            </a:p>
          </p:txBody>
        </p:sp>
        <p:sp>
          <p:nvSpPr>
            <p:cNvPr id="12" name="Right Arrow 11"/>
            <p:cNvSpPr/>
            <p:nvPr/>
          </p:nvSpPr>
          <p:spPr>
            <a:xfrm>
              <a:off x="533400" y="3371850"/>
              <a:ext cx="1295400" cy="1257300"/>
            </a:xfrm>
            <a:prstGeom prst="righ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Research</a:t>
              </a:r>
              <a:endParaRPr lang="en-US" sz="1200" b="1" dirty="0">
                <a:solidFill>
                  <a:schemeClr val="bg1"/>
                </a:solidFill>
              </a:endParaRPr>
            </a:p>
          </p:txBody>
        </p:sp>
        <p:sp>
          <p:nvSpPr>
            <p:cNvPr id="11" name="Down Arrow 10"/>
            <p:cNvSpPr/>
            <p:nvPr/>
          </p:nvSpPr>
          <p:spPr>
            <a:xfrm>
              <a:off x="6934199" y="2057400"/>
              <a:ext cx="2057094" cy="1295400"/>
            </a:xfrm>
            <a:prstGeom prst="downArrow">
              <a:avLst/>
            </a:prstGeom>
            <a:solidFill>
              <a:srgbClr val="FF0000"/>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External</a:t>
              </a:r>
            </a:p>
            <a:p>
              <a:pPr algn="ctr"/>
              <a:r>
                <a:rPr lang="en-US" dirty="0" smtClean="0">
                  <a:solidFill>
                    <a:schemeClr val="bg1"/>
                  </a:solidFill>
                </a:rPr>
                <a:t>Forces</a:t>
              </a:r>
              <a:endParaRPr lang="en-US" dirty="0">
                <a:solidFill>
                  <a:schemeClr val="bg1"/>
                </a:solidFill>
              </a:endParaRPr>
            </a:p>
          </p:txBody>
        </p:sp>
        <p:sp>
          <p:nvSpPr>
            <p:cNvPr id="16" name="Right Arrow 15"/>
            <p:cNvSpPr/>
            <p:nvPr/>
          </p:nvSpPr>
          <p:spPr>
            <a:xfrm>
              <a:off x="3254635" y="3371850"/>
              <a:ext cx="1442494" cy="1257300"/>
            </a:xfrm>
            <a:prstGeom prst="righ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Simulation</a:t>
              </a:r>
              <a:endParaRPr lang="en-US" sz="1400" b="1" dirty="0">
                <a:solidFill>
                  <a:schemeClr val="bg1"/>
                </a:solidFill>
              </a:endParaRPr>
            </a:p>
          </p:txBody>
        </p:sp>
      </p:grpSp>
    </p:spTree>
    <p:custDataLst>
      <p:tags r:id="rId1"/>
    </p:custDataLst>
    <p:extLst>
      <p:ext uri="{BB962C8B-B14F-4D97-AF65-F5344CB8AC3E}">
        <p14:creationId xmlns="" xmlns:p14="http://schemas.microsoft.com/office/powerpoint/2010/main" val="16922586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609600" y="1600200"/>
            <a:ext cx="7543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often argued that Human Factors and Ergonomics is (not are) an applied science. The difference between basic and applied science is that the former aspires to be general whereas the latter usually applies to a limited population in a constrained context. For example the research question “How do drivers behave when approaching traffic lights” is a specific subset of general behavior. Often applied HFE research takes place in field settings, such as the road, shop or in front of a computer.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Identify applied HFE research topics in the areas of: workplace design, manual materials handling, airplane landing, consumer behavior, attention and vigilance, warnings design, team collaboration etc.</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2" algn="r" rtl="0">
              <a:spcBef>
                <a:spcPct val="0"/>
              </a:spcBef>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Applied resear</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a:t>
            </a:r>
            <a:endParaRPr lang="en-US" sz="4800" dirty="0"/>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914400" y="1746648"/>
            <a:ext cx="6400800" cy="36394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Outcomes, Operations, Decisions, Interventions, Mitigations</a:t>
            </a:r>
          </a:p>
          <a:p>
            <a:pPr algn="ctr" fontAlgn="base">
              <a:spcBef>
                <a:spcPct val="0"/>
              </a:spcBef>
              <a:spcAft>
                <a:spcPct val="0"/>
              </a:spcAft>
            </a:pPr>
            <a:endParaRPr lang="en-US" sz="2000" dirty="0" smtClean="0">
              <a:latin typeface="Calibri" pitchFamily="34" charset="0"/>
              <a:cs typeface="Times New Roman" pitchFamily="18" charset="0"/>
            </a:endParaRPr>
          </a:p>
          <a:p>
            <a:pPr algn="ctr" fontAlgn="base">
              <a:spcBef>
                <a:spcPct val="0"/>
              </a:spcBef>
              <a:spcAft>
                <a:spcPct val="0"/>
              </a:spcAft>
            </a:pPr>
            <a:endParaRPr lang="en-US" sz="1050" dirty="0" smtClean="0">
              <a:latin typeface="Arial" pitchFamily="34" charset="0"/>
              <a:cs typeface="Arial" pitchFamily="34" charset="0"/>
            </a:endParaRPr>
          </a:p>
          <a:p>
            <a:pPr algn="ctr" fontAlgn="base">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Systems and process present many opportunities for data capture. </a:t>
            </a:r>
          </a:p>
          <a:p>
            <a:pPr algn="ctr" fontAlgn="base">
              <a:spcBef>
                <a:spcPct val="0"/>
              </a:spcBef>
              <a:spcAft>
                <a:spcPct val="0"/>
              </a:spcAft>
            </a:pPr>
            <a:endParaRPr lang="en-US" sz="2000" i="1" dirty="0" smtClean="0">
              <a:latin typeface="Calibri" pitchFamily="34" charset="0"/>
              <a:ea typeface="Calibri" pitchFamily="34" charset="0"/>
              <a:cs typeface="Times New Roman" pitchFamily="18" charset="0"/>
            </a:endParaRPr>
          </a:p>
          <a:p>
            <a:pPr algn="ctr" fontAlgn="base">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Consider a recreation center, a theme park, an IT system, a fast food restaurant, a political campaign or an examination question. </a:t>
            </a:r>
          </a:p>
          <a:p>
            <a:pPr algn="ctr" fontAlgn="base">
              <a:spcBef>
                <a:spcPct val="0"/>
              </a:spcBef>
              <a:spcAft>
                <a:spcPct val="0"/>
              </a:spcAft>
            </a:pPr>
            <a:endParaRPr lang="en-US" sz="2000" i="1" dirty="0" smtClean="0">
              <a:latin typeface="Calibri" pitchFamily="34" charset="0"/>
              <a:ea typeface="Calibri" pitchFamily="34" charset="0"/>
              <a:cs typeface="Times New Roman" pitchFamily="18" charset="0"/>
            </a:endParaRPr>
          </a:p>
          <a:p>
            <a:pPr algn="ctr" fontAlgn="base">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Analyze the systems and processes from multiple viewpoints.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Analysis</a:t>
            </a:r>
            <a:endParaRPr lang="en-US" dirty="0"/>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685800" y="1913693"/>
            <a:ext cx="7772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Simulation is usually much less expensive and much more flexible that research in real conditions. The caveat is that of validity. For example the certification of the Airbus A380 depended on a demonstration of emergency evacuation. This demonstration was a very elaborate event. Taking four years to plan, costing millions of dollars to implement and causing injuries to some of the subjects. The demonstration only dealt with one configuration of door availability. An alternative approach is discrete event simulation which can explore many configurations and many variations of passenger behavior in just a few seconds. Of course the simulation model must be valid.</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other uses of simulation in HFE applied research</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Simulation</a:t>
            </a:r>
            <a:endParaRPr lang="en-US" dirty="0"/>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609600" y="1720334"/>
            <a:ext cx="6400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HFE is an applied subject that usually investigates the relationships between human behavior and technological designs. The purpose of HFE is to offer advice, based on good evidence to technology designers. Without technology there would be no need for HFE. </a:t>
            </a:r>
          </a:p>
          <a:p>
            <a:pPr algn="ctr" eaLnBrk="0" fontAlgn="base" hangingPunct="0">
              <a:spcBef>
                <a:spcPct val="0"/>
              </a:spcBef>
              <a:spcAft>
                <a:spcPct val="0"/>
              </a:spcAft>
            </a:pPr>
            <a:endParaRPr lang="en-US" sz="2400" i="1" dirty="0" smtClean="0">
              <a:latin typeface="Calibri" pitchFamily="34" charset="0"/>
              <a:ea typeface="Calibri" pitchFamily="34" charset="0"/>
              <a:cs typeface="Times New Roman" pitchFamily="18" charset="0"/>
            </a:endParaRPr>
          </a:p>
          <a:p>
            <a:pPr algn="ct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Argue the case that Technology Design needs HFE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Design</a:t>
            </a:r>
            <a:endParaRPr lang="en-US" dirty="0"/>
          </a:p>
        </p:txBody>
      </p:sp>
    </p:spTree>
    <p:custDataLst>
      <p:tags r:id="rId1"/>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457200" y="1676400"/>
            <a:ext cx="8229600" cy="4562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HFE often arrives on the scene after the technology has been developed and is on the market or about to be launched. The HFE practitioner walks in and “calls the designer’s baby ugly.” No wonder we are not always a popular profession. Ideally the HFE should work with the designer, engineer, manufacturing, marketing and where appropriate the regulatory bodies to ensure the product launched has an HFE stamp. This process however will require that the HFE practitioner is timely in his advice – “come back in six months when I have completed my experiments” - will not go down well. On occasion HFE practitioners get to manage the design process and sometimes wishes he was back on the other side of the table.</a:t>
            </a:r>
          </a:p>
          <a:p>
            <a:pPr algn="ctr" eaLnBrk="0" fontAlgn="base" hangingPunct="0">
              <a:spcBef>
                <a:spcPct val="0"/>
              </a:spcBef>
              <a:spcAft>
                <a:spcPct val="0"/>
              </a:spcAft>
            </a:pPr>
            <a:endPar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eaLnBrk="0" fontAlgn="base" hangingPunct="0">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spcBef>
                <a:spcPct val="0"/>
              </a:spcBef>
              <a:spcAft>
                <a:spcPct val="0"/>
              </a:spcAft>
            </a:pPr>
            <a:r>
              <a:rPr kumimoji="0" lang="en-US"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Identify a range of consumer products and services;  evaluate them for effectiveness, efficiency, ease of use, elegance, safety, security, satisfaction and sustainability.</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Evaluation</a:t>
            </a:r>
            <a:endParaRPr lang="en-US" dirty="0"/>
          </a:p>
        </p:txBody>
      </p:sp>
    </p:spTree>
    <p:custDataLst>
      <p:tags r:id="rId1"/>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TextBox 2"/>
          <p:cNvSpPr txBox="1"/>
          <p:nvPr/>
        </p:nvSpPr>
        <p:spPr>
          <a:xfrm>
            <a:off x="381000" y="2209800"/>
            <a:ext cx="8610600" cy="3046988"/>
          </a:xfrm>
          <a:prstGeom prst="rect">
            <a:avLst/>
          </a:prstGeom>
          <a:noFill/>
        </p:spPr>
        <p:txBody>
          <a:bodyPr wrap="square" rtlCol="0">
            <a:spAutoFit/>
          </a:bodyPr>
          <a:lstStyle/>
          <a:p>
            <a:r>
              <a:rPr lang="en-US" sz="2400" dirty="0" smtClean="0"/>
              <a:t>What went wrong? – the outcome</a:t>
            </a:r>
          </a:p>
          <a:p>
            <a:r>
              <a:rPr lang="en-US" sz="2400" dirty="0" smtClean="0"/>
              <a:t>How did it go wrong? – the process</a:t>
            </a:r>
          </a:p>
          <a:p>
            <a:r>
              <a:rPr lang="en-US" sz="2400" dirty="0" smtClean="0"/>
              <a:t>Where did it go wrong? – the context</a:t>
            </a:r>
          </a:p>
          <a:p>
            <a:r>
              <a:rPr lang="en-US" sz="2400" dirty="0" smtClean="0"/>
              <a:t>When did it go wrong – there is always the time domain</a:t>
            </a:r>
          </a:p>
          <a:p>
            <a:r>
              <a:rPr lang="en-US" sz="2400" dirty="0" smtClean="0"/>
              <a:t>Who made it go wrong? – there will always be a human contribution</a:t>
            </a:r>
          </a:p>
          <a:p>
            <a:endParaRPr lang="en-US" sz="2400" dirty="0" smtClean="0"/>
          </a:p>
          <a:p>
            <a:r>
              <a:rPr lang="en-US" sz="2400" dirty="0" smtClean="0"/>
              <a:t>Why did id go wrong?</a:t>
            </a:r>
            <a:endParaRPr lang="en-US" sz="2400" dirty="0"/>
          </a:p>
        </p:txBody>
      </p:sp>
    </p:spTree>
    <p:custDataLst>
      <p:tags r:id="rId1"/>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914400" y="2013233"/>
            <a:ext cx="67056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Effectiveness, Efficiency, Ease of use, Esthetics, Safety, Security, Satisfaction, Sustainability (reliability and resilience)</a:t>
            </a:r>
          </a:p>
          <a:p>
            <a:pPr algn="ct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fontAlgn="base">
              <a:spcBef>
                <a:spcPct val="0"/>
              </a:spcBef>
              <a:spcAft>
                <a:spcPct val="0"/>
              </a:spcAf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Tradeoffs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1" algn="ctr" eaLnBrk="0" fontAlgn="base" hangingPunct="0">
              <a:spcBef>
                <a:spcPct val="0"/>
              </a:spcBef>
              <a:spcAft>
                <a:spcPct val="0"/>
              </a:spcAft>
            </a:pPr>
            <a:r>
              <a:rPr kumimoji="0" lang="en-U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multiple outcomes and tradeoffs of a university, bus service, examination, pair of shoes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Outcomes - E4S4</a:t>
            </a:r>
            <a:endParaRPr lang="en-US" dirty="0"/>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85800"/>
          </a:xfrm>
        </p:spPr>
        <p:txBody>
          <a:bodyPr>
            <a:noAutofit/>
          </a:bodyPr>
          <a:lstStyle/>
          <a:p>
            <a:r>
              <a:rPr lang="en-US" sz="3200" b="1" dirty="0" smtClean="0">
                <a:solidFill>
                  <a:schemeClr val="bg1"/>
                </a:solidFill>
              </a:rPr>
              <a:t>Multiple Purposes of Design</a:t>
            </a:r>
            <a:endParaRPr lang="en-US" sz="3200" b="1" dirty="0">
              <a:solidFill>
                <a:schemeClr val="bg1"/>
              </a:solidFill>
            </a:endParaRPr>
          </a:p>
        </p:txBody>
      </p:sp>
      <p:sp>
        <p:nvSpPr>
          <p:cNvPr id="3" name="Content Placeholder 2"/>
          <p:cNvSpPr>
            <a:spLocks noGrp="1"/>
          </p:cNvSpPr>
          <p:nvPr>
            <p:ph sz="half" idx="1"/>
          </p:nvPr>
        </p:nvSpPr>
        <p:spPr>
          <a:xfrm>
            <a:off x="457200" y="1447800"/>
            <a:ext cx="3124200" cy="4525963"/>
          </a:xfrm>
        </p:spPr>
        <p:txBody>
          <a:bodyPr>
            <a:normAutofit fontScale="77500" lnSpcReduction="20000"/>
          </a:bodyPr>
          <a:lstStyle/>
          <a:p>
            <a:r>
              <a:rPr lang="en-US" sz="2800" b="1" dirty="0" smtClean="0">
                <a:solidFill>
                  <a:schemeClr val="bg1"/>
                </a:solidFill>
              </a:rPr>
              <a:t>Effectiveness</a:t>
            </a:r>
          </a:p>
          <a:p>
            <a:pPr lvl="1"/>
            <a:r>
              <a:rPr lang="en-US" sz="2200" dirty="0" smtClean="0">
                <a:solidFill>
                  <a:schemeClr val="bg1"/>
                </a:solidFill>
              </a:rPr>
              <a:t>Meets functional requirements</a:t>
            </a:r>
          </a:p>
          <a:p>
            <a:pPr lvl="1"/>
            <a:r>
              <a:rPr lang="en-US" sz="2200" dirty="0" smtClean="0">
                <a:solidFill>
                  <a:schemeClr val="bg1"/>
                </a:solidFill>
              </a:rPr>
              <a:t>“quality”</a:t>
            </a:r>
          </a:p>
          <a:p>
            <a:r>
              <a:rPr lang="en-US" sz="2800" b="1" dirty="0" smtClean="0">
                <a:solidFill>
                  <a:schemeClr val="bg1"/>
                </a:solidFill>
              </a:rPr>
              <a:t>Efficiency</a:t>
            </a:r>
          </a:p>
          <a:p>
            <a:pPr lvl="1"/>
            <a:r>
              <a:rPr lang="en-US" sz="2200" dirty="0" smtClean="0">
                <a:solidFill>
                  <a:schemeClr val="bg1"/>
                </a:solidFill>
              </a:rPr>
              <a:t>Optimal use of resources</a:t>
            </a:r>
          </a:p>
          <a:p>
            <a:pPr lvl="1"/>
            <a:r>
              <a:rPr lang="en-US" sz="2200" dirty="0" smtClean="0">
                <a:solidFill>
                  <a:schemeClr val="bg1"/>
                </a:solidFill>
              </a:rPr>
              <a:t>“productivity”</a:t>
            </a:r>
          </a:p>
          <a:p>
            <a:r>
              <a:rPr lang="en-US" sz="2800" b="1" dirty="0" smtClean="0">
                <a:solidFill>
                  <a:schemeClr val="bg1"/>
                </a:solidFill>
              </a:rPr>
              <a:t>Ease of Use</a:t>
            </a:r>
          </a:p>
          <a:p>
            <a:pPr lvl="1"/>
            <a:r>
              <a:rPr lang="en-US" sz="2200" dirty="0" smtClean="0">
                <a:solidFill>
                  <a:schemeClr val="bg1"/>
                </a:solidFill>
              </a:rPr>
              <a:t>Intended users</a:t>
            </a:r>
          </a:p>
          <a:p>
            <a:pPr lvl="1"/>
            <a:r>
              <a:rPr lang="en-US" sz="2200" dirty="0" smtClean="0">
                <a:solidFill>
                  <a:schemeClr val="bg1"/>
                </a:solidFill>
              </a:rPr>
              <a:t>Comfort and Convenience</a:t>
            </a:r>
          </a:p>
          <a:p>
            <a:pPr lvl="1"/>
            <a:r>
              <a:rPr lang="en-US" sz="2200" dirty="0" smtClean="0">
                <a:solidFill>
                  <a:schemeClr val="bg1"/>
                </a:solidFill>
              </a:rPr>
              <a:t>Prevention of misuse</a:t>
            </a:r>
          </a:p>
          <a:p>
            <a:r>
              <a:rPr lang="en-US" sz="2800" b="1" dirty="0" smtClean="0">
                <a:solidFill>
                  <a:schemeClr val="bg1"/>
                </a:solidFill>
              </a:rPr>
              <a:t>Elegance</a:t>
            </a:r>
          </a:p>
          <a:p>
            <a:pPr lvl="1"/>
            <a:r>
              <a:rPr lang="en-US" sz="2200" dirty="0" smtClean="0">
                <a:solidFill>
                  <a:schemeClr val="bg1"/>
                </a:solidFill>
              </a:rPr>
              <a:t>Esthetic / emotional appeal</a:t>
            </a:r>
          </a:p>
          <a:p>
            <a:pPr lvl="1"/>
            <a:r>
              <a:rPr lang="en-US" sz="2200" dirty="0" smtClean="0">
                <a:solidFill>
                  <a:schemeClr val="bg1"/>
                </a:solidFill>
              </a:rPr>
              <a:t>Affective Design</a:t>
            </a:r>
          </a:p>
          <a:p>
            <a:endParaRPr lang="en-US" dirty="0">
              <a:solidFill>
                <a:schemeClr val="bg1"/>
              </a:solidFill>
            </a:endParaRPr>
          </a:p>
        </p:txBody>
      </p:sp>
      <p:sp>
        <p:nvSpPr>
          <p:cNvPr id="4" name="Content Placeholder 3"/>
          <p:cNvSpPr>
            <a:spLocks noGrp="1"/>
          </p:cNvSpPr>
          <p:nvPr>
            <p:ph sz="half" idx="2"/>
          </p:nvPr>
        </p:nvSpPr>
        <p:spPr>
          <a:xfrm>
            <a:off x="3352800" y="1447800"/>
            <a:ext cx="2667000" cy="4525963"/>
          </a:xfrm>
        </p:spPr>
        <p:txBody>
          <a:bodyPr>
            <a:normAutofit fontScale="77500" lnSpcReduction="20000"/>
          </a:bodyPr>
          <a:lstStyle/>
          <a:p>
            <a:r>
              <a:rPr lang="en-US" sz="2800" b="1" dirty="0" smtClean="0">
                <a:solidFill>
                  <a:schemeClr val="bg1"/>
                </a:solidFill>
              </a:rPr>
              <a:t>Safety and Health</a:t>
            </a:r>
          </a:p>
          <a:p>
            <a:pPr lvl="1"/>
            <a:r>
              <a:rPr lang="en-US" sz="2200" dirty="0" smtClean="0">
                <a:solidFill>
                  <a:schemeClr val="bg1"/>
                </a:solidFill>
              </a:rPr>
              <a:t>Prevention or mitigation of system failures</a:t>
            </a:r>
          </a:p>
          <a:p>
            <a:pPr lvl="1"/>
            <a:r>
              <a:rPr lang="en-US" sz="2200" dirty="0" smtClean="0">
                <a:solidFill>
                  <a:schemeClr val="bg1"/>
                </a:solidFill>
              </a:rPr>
              <a:t>For participants and third parties</a:t>
            </a:r>
          </a:p>
          <a:p>
            <a:r>
              <a:rPr lang="en-US" sz="2800" b="1" dirty="0" smtClean="0">
                <a:solidFill>
                  <a:schemeClr val="bg1"/>
                </a:solidFill>
              </a:rPr>
              <a:t>Security</a:t>
            </a:r>
          </a:p>
          <a:p>
            <a:pPr lvl="1"/>
            <a:r>
              <a:rPr lang="en-US" sz="2200" dirty="0" smtClean="0">
                <a:solidFill>
                  <a:schemeClr val="bg1"/>
                </a:solidFill>
              </a:rPr>
              <a:t>Inadvertent or malicious misuse</a:t>
            </a:r>
          </a:p>
          <a:p>
            <a:r>
              <a:rPr lang="en-US" sz="2800" b="1" dirty="0" smtClean="0">
                <a:solidFill>
                  <a:schemeClr val="bg1"/>
                </a:solidFill>
              </a:rPr>
              <a:t>Satisfaction</a:t>
            </a:r>
          </a:p>
          <a:p>
            <a:pPr lvl="1"/>
            <a:r>
              <a:rPr lang="en-US" sz="2200" dirty="0" smtClean="0">
                <a:solidFill>
                  <a:schemeClr val="bg1"/>
                </a:solidFill>
              </a:rPr>
              <a:t>Of ALL customers and stakeholders</a:t>
            </a:r>
            <a:endParaRPr lang="en-US" sz="2200" dirty="0">
              <a:solidFill>
                <a:schemeClr val="bg1"/>
              </a:solidFill>
            </a:endParaRPr>
          </a:p>
        </p:txBody>
      </p:sp>
      <p:sp>
        <p:nvSpPr>
          <p:cNvPr id="5" name="Slide Number Placeholder 4"/>
          <p:cNvSpPr>
            <a:spLocks noGrp="1"/>
          </p:cNvSpPr>
          <p:nvPr>
            <p:ph type="sldNum" sz="quarter" idx="12"/>
          </p:nvPr>
        </p:nvSpPr>
        <p:spPr/>
        <p:txBody>
          <a:bodyPr/>
          <a:lstStyle/>
          <a:p>
            <a:fld id="{CCFAA4CE-CA3F-474F-87A0-D438EB94B7D0}" type="slidenum">
              <a:rPr lang="en-US" smtClean="0">
                <a:solidFill>
                  <a:schemeClr val="bg1"/>
                </a:solidFill>
              </a:rPr>
              <a:pPr/>
              <a:t>59</a:t>
            </a:fld>
            <a:endParaRPr lang="en-US">
              <a:solidFill>
                <a:schemeClr val="bg1"/>
              </a:solidFill>
            </a:endParaRPr>
          </a:p>
        </p:txBody>
      </p:sp>
      <p:sp>
        <p:nvSpPr>
          <p:cNvPr id="6" name="TextBox 5"/>
          <p:cNvSpPr txBox="1"/>
          <p:nvPr/>
        </p:nvSpPr>
        <p:spPr>
          <a:xfrm>
            <a:off x="1143000" y="5715000"/>
            <a:ext cx="6623729" cy="707886"/>
          </a:xfrm>
          <a:prstGeom prst="rect">
            <a:avLst/>
          </a:prstGeom>
          <a:solidFill>
            <a:srgbClr val="FFFF00"/>
          </a:solidFill>
          <a:ln w="38100">
            <a:solidFill>
              <a:schemeClr val="accent1">
                <a:lumMod val="75000"/>
              </a:schemeClr>
            </a:solidFill>
          </a:ln>
        </p:spPr>
        <p:txBody>
          <a:bodyPr wrap="square" rtlCol="0">
            <a:spAutoFit/>
          </a:bodyPr>
          <a:lstStyle/>
          <a:p>
            <a:pPr algn="ctr"/>
            <a:r>
              <a:rPr lang="en-US" sz="4000" b="1" i="1" dirty="0" smtClean="0">
                <a:solidFill>
                  <a:schemeClr val="bg1"/>
                </a:solidFill>
              </a:rPr>
              <a:t>There WILL be tradeoffs</a:t>
            </a:r>
            <a:endParaRPr lang="en-US" sz="4000" b="1" i="1" dirty="0">
              <a:solidFill>
                <a:schemeClr val="bg1"/>
              </a:solidFill>
            </a:endParaRPr>
          </a:p>
        </p:txBody>
      </p:sp>
      <p:sp>
        <p:nvSpPr>
          <p:cNvPr id="7" name="Content Placeholder 3"/>
          <p:cNvSpPr txBox="1">
            <a:spLocks/>
          </p:cNvSpPr>
          <p:nvPr/>
        </p:nvSpPr>
        <p:spPr>
          <a:xfrm>
            <a:off x="5943600" y="1447800"/>
            <a:ext cx="3048000" cy="452596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Sustainability</a:t>
            </a:r>
          </a:p>
          <a:p>
            <a:pPr marL="800100" lvl="1" indent="-342900">
              <a:spcBef>
                <a:spcPct val="20000"/>
              </a:spcBef>
              <a:buFont typeface="Arial" pitchFamily="34" charset="0"/>
              <a:buChar char="•"/>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Reliability</a:t>
            </a:r>
          </a:p>
          <a:p>
            <a:pPr marL="1200150" lvl="2" indent="-285750">
              <a:spcBef>
                <a:spcPct val="20000"/>
              </a:spcBef>
              <a:buFont typeface="Arial" pitchFamily="34" charset="0"/>
              <a:buChar char="–"/>
              <a:defRPr/>
            </a:pPr>
            <a:r>
              <a:rPr kumimoji="0" lang="en-US" sz="2200" b="0" i="0" u="none" strike="noStrike" kern="1200" cap="none" spc="0" normalizeH="0" baseline="0" noProof="0" dirty="0" smtClean="0">
                <a:ln>
                  <a:noFill/>
                </a:ln>
                <a:solidFill>
                  <a:schemeClr val="bg1"/>
                </a:solidFill>
                <a:effectLst/>
                <a:uLnTx/>
                <a:uFillTx/>
                <a:latin typeface="+mn-lt"/>
                <a:ea typeface="+mn-ea"/>
                <a:cs typeface="+mn-cs"/>
              </a:rPr>
              <a:t>Under intended contexts over the life cycle</a:t>
            </a:r>
          </a:p>
          <a:p>
            <a:pPr marL="800100" lvl="1" indent="-342900">
              <a:spcBef>
                <a:spcPct val="20000"/>
              </a:spcBef>
              <a:buFont typeface="Arial" pitchFamily="34" charset="0"/>
              <a:buChar char="•"/>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Resilience</a:t>
            </a:r>
          </a:p>
          <a:p>
            <a:pPr marL="1200150" lvl="2" indent="-285750">
              <a:spcBef>
                <a:spcPct val="20000"/>
              </a:spcBef>
              <a:buFont typeface="Arial" pitchFamily="34" charset="0"/>
              <a:buChar char="–"/>
              <a:defRPr/>
            </a:pPr>
            <a:r>
              <a:rPr kumimoji="0" lang="en-US" sz="2200" b="0" i="0" u="none" strike="noStrike" kern="1200" cap="none" spc="0" normalizeH="0" baseline="0" noProof="0" dirty="0" smtClean="0">
                <a:ln>
                  <a:noFill/>
                </a:ln>
                <a:solidFill>
                  <a:schemeClr val="bg1"/>
                </a:solidFill>
                <a:effectLst/>
                <a:uLnTx/>
                <a:uFillTx/>
                <a:latin typeface="+mn-lt"/>
                <a:ea typeface="+mn-ea"/>
                <a:cs typeface="+mn-cs"/>
              </a:rPr>
              <a:t>Under unintended, unexpected and harsh conditions</a:t>
            </a:r>
          </a:p>
        </p:txBody>
      </p:sp>
      <p:sp>
        <p:nvSpPr>
          <p:cNvPr id="9" name="TextBox 8"/>
          <p:cNvSpPr txBox="1"/>
          <p:nvPr/>
        </p:nvSpPr>
        <p:spPr>
          <a:xfrm>
            <a:off x="4419600" y="4876800"/>
            <a:ext cx="1371600" cy="646331"/>
          </a:xfrm>
          <a:prstGeom prst="rect">
            <a:avLst/>
          </a:prstGeom>
          <a:solidFill>
            <a:srgbClr val="FFFF00"/>
          </a:solidFill>
          <a:ln w="57150">
            <a:solidFill>
              <a:schemeClr val="tx1"/>
            </a:solidFill>
          </a:ln>
        </p:spPr>
        <p:txBody>
          <a:bodyPr wrap="square" rtlCol="0">
            <a:spAutoFit/>
          </a:bodyPr>
          <a:lstStyle/>
          <a:p>
            <a:pPr algn="ctr"/>
            <a:r>
              <a:rPr lang="en-US" sz="3600" b="1" dirty="0" smtClean="0">
                <a:solidFill>
                  <a:schemeClr val="bg1"/>
                </a:solidFill>
              </a:rPr>
              <a:t>E4S4</a:t>
            </a:r>
            <a:endParaRPr lang="en-US" sz="3600" b="1" dirty="0">
              <a:solidFill>
                <a:schemeClr val="bg1"/>
              </a:solidFill>
            </a:endParaRPr>
          </a:p>
        </p:txBody>
      </p:sp>
    </p:spTree>
    <p:custDataLst>
      <p:tags r:id="rId1"/>
    </p:custDataLst>
    <p:extLst>
      <p:ext uri="{BB962C8B-B14F-4D97-AF65-F5344CB8AC3E}">
        <p14:creationId xmlns="" xmlns:p14="http://schemas.microsoft.com/office/powerpoint/2010/main" val="1917600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28600" y="1524000"/>
            <a:ext cx="8153400" cy="4267200"/>
          </a:xfrm>
          <a:prstGeom prst="ellipse">
            <a:avLst/>
          </a:prstGeom>
          <a:solidFill>
            <a:srgbClr val="3FA1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r>
              <a:rPr lang="en-US" sz="2400" dirty="0" smtClean="0">
                <a:solidFill>
                  <a:schemeClr val="bg1"/>
                </a:solidFill>
              </a:rPr>
              <a:t>Operational, Social and Physical Contexts</a:t>
            </a:r>
            <a:endParaRPr lang="en-US" sz="2400" dirty="0">
              <a:solidFill>
                <a:schemeClr val="bg1"/>
              </a:solidFill>
            </a:endParaRPr>
          </a:p>
        </p:txBody>
      </p:sp>
      <p:sp>
        <p:nvSpPr>
          <p:cNvPr id="2" name="Title 1"/>
          <p:cNvSpPr>
            <a:spLocks noGrp="1"/>
          </p:cNvSpPr>
          <p:nvPr>
            <p:ph type="title"/>
          </p:nvPr>
        </p:nvSpPr>
        <p:spPr/>
        <p:txBody>
          <a:bodyPr/>
          <a:lstStyle/>
          <a:p>
            <a:r>
              <a:rPr lang="en-US" dirty="0" smtClean="0">
                <a:solidFill>
                  <a:schemeClr val="bg1"/>
                </a:solidFill>
              </a:rPr>
              <a:t>Human Factors Practice</a:t>
            </a:r>
            <a:endParaRPr lang="en-US" dirty="0">
              <a:solidFill>
                <a:schemeClr val="bg1"/>
              </a:solidFill>
            </a:endParaRPr>
          </a:p>
        </p:txBody>
      </p:sp>
      <p:sp>
        <p:nvSpPr>
          <p:cNvPr id="3" name="Oval 2"/>
          <p:cNvSpPr/>
          <p:nvPr/>
        </p:nvSpPr>
        <p:spPr>
          <a:xfrm>
            <a:off x="990600" y="2133600"/>
            <a:ext cx="3657600" cy="1752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Human Factors</a:t>
            </a:r>
          </a:p>
          <a:p>
            <a:pPr algn="ctr"/>
            <a:r>
              <a:rPr lang="en-US" sz="2800" b="1" dirty="0" smtClean="0">
                <a:solidFill>
                  <a:schemeClr val="bg1"/>
                </a:solidFill>
              </a:rPr>
              <a:t>Theory</a:t>
            </a:r>
            <a:endParaRPr lang="en-US" sz="2800" b="1" dirty="0">
              <a:solidFill>
                <a:schemeClr val="bg1"/>
              </a:solidFill>
            </a:endParaRPr>
          </a:p>
        </p:txBody>
      </p:sp>
      <p:sp>
        <p:nvSpPr>
          <p:cNvPr id="4" name="Oval 3"/>
          <p:cNvSpPr/>
          <p:nvPr/>
        </p:nvSpPr>
        <p:spPr>
          <a:xfrm>
            <a:off x="3581400" y="3124200"/>
            <a:ext cx="4038600" cy="1447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Applications</a:t>
            </a:r>
          </a:p>
          <a:p>
            <a:pPr algn="ctr"/>
            <a:r>
              <a:rPr lang="en-US" sz="2000" b="1" dirty="0" smtClean="0">
                <a:solidFill>
                  <a:schemeClr val="bg1"/>
                </a:solidFill>
              </a:rPr>
              <a:t>(Domain Knowledge)</a:t>
            </a:r>
            <a:endParaRPr lang="en-US" sz="2000" b="1" dirty="0">
              <a:solidFill>
                <a:schemeClr val="bg1"/>
              </a:solidFill>
            </a:endParaRPr>
          </a:p>
        </p:txBody>
      </p:sp>
      <p:sp>
        <p:nvSpPr>
          <p:cNvPr id="5" name="Oval 4"/>
          <p:cNvSpPr/>
          <p:nvPr/>
        </p:nvSpPr>
        <p:spPr>
          <a:xfrm>
            <a:off x="4038600" y="1752600"/>
            <a:ext cx="3124200" cy="1676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Tools</a:t>
            </a:r>
            <a:endParaRPr lang="en-US" sz="2800"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838200" y="2362200"/>
            <a:ext cx="7086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Error: Incident and Accident reporting</a:t>
            </a:r>
          </a:p>
          <a:p>
            <a:pPr algn="ctr" fontAlgn="base">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algn="ctr" eaLnBrk="0" fontAlgn="base" hangingPunct="0">
              <a:spcBef>
                <a:spcPct val="0"/>
              </a:spcBef>
              <a:spcAft>
                <a:spcPct val="0"/>
              </a:spcAft>
              <a:buFontTx/>
              <a:buAutoNum type="romanLcPeriod"/>
            </a:pPr>
            <a:endParaRPr kumimoji="0" lang="en-U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algn="ctr" eaLnBrk="0" fontAlgn="base" hangingPunct="0">
              <a:spcBef>
                <a:spcPct val="0"/>
              </a:spcBef>
              <a:spcAft>
                <a:spcPct val="0"/>
              </a:spcAft>
            </a:pPr>
            <a:r>
              <a:rPr kumimoji="0" lang="en-U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should we collect data about aviation accidents and incidents, consumer products, hotel services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Reporting</a:t>
            </a:r>
            <a:endParaRPr lang="en-US" dirty="0"/>
          </a:p>
        </p:txBody>
      </p:sp>
    </p:spTree>
    <p:custDataLst>
      <p:tags r:id="rId1"/>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533400" y="1601688"/>
            <a:ext cx="7620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Complexity: People, Technology, Operations, Contexts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Edwards SHEL model with regard to this class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Integration: Interfaces, interactions, interdependencies, interruptions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Expand the Edwards SHEL model to the educational process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 Utility, Users (misusers), Usage (misusage), Utilization, Usability, User error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Apply the 6 Us and 2Ms to a kitchen appliance, a smart phone, an ATM and a college course in Human Factors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AutoNum type="alphaLcPeriod"/>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Scope: Physical, Sensory, Cognitive, Social, Affective, Contextual (Environmental and operational)</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romanLcPeriod"/>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someone comes to a job he brings all these features which constantly interact. Describe your own job with regard to these categories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Big Picture Ergonomics</a:t>
            </a:r>
            <a:endParaRPr lang="en-US" dirty="0"/>
          </a:p>
        </p:txBody>
      </p:sp>
    </p:spTree>
    <p:custDataLst>
      <p:tags r:id="rId1"/>
    </p:custData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685800" y="1646876"/>
            <a:ext cx="7696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Requirements are functional – verbs qualified by adverbs. </a:t>
            </a:r>
          </a:p>
          <a:p>
            <a:pPr eaLnBrk="0" fontAlgn="base" hangingPunct="0">
              <a:spcBef>
                <a:spcPct val="0"/>
              </a:spcBef>
              <a:spcAft>
                <a:spcPct val="0"/>
              </a:spcAft>
            </a:pPr>
            <a:endParaRPr lang="en-US" sz="2400" i="1" dirty="0" smtClean="0">
              <a:latin typeface="Calibri" pitchFamily="34" charset="0"/>
              <a:ea typeface="Calibri" pitchFamily="34" charset="0"/>
              <a:cs typeface="Times New Roman" pitchFamily="18" charset="0"/>
            </a:endParaRPr>
          </a:p>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Specifications are physical – nouns qualified by adjectives. </a:t>
            </a:r>
          </a:p>
          <a:p>
            <a:pPr eaLnBrk="0" fontAlgn="base" hangingPunct="0">
              <a:spcBef>
                <a:spcPct val="0"/>
              </a:spcBef>
              <a:spcAft>
                <a:spcPct val="0"/>
              </a:spcAft>
            </a:pPr>
            <a:endParaRPr lang="en-US" sz="2400" i="1" dirty="0" smtClean="0">
              <a:latin typeface="Calibri" pitchFamily="34" charset="0"/>
              <a:ea typeface="Calibri" pitchFamily="34" charset="0"/>
              <a:cs typeface="Times New Roman" pitchFamily="18" charset="0"/>
            </a:endParaRPr>
          </a:p>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Requirements can be validated</a:t>
            </a:r>
          </a:p>
          <a:p>
            <a:pPr eaLnBrk="0" fontAlgn="base" hangingPunct="0">
              <a:spcBef>
                <a:spcPct val="0"/>
              </a:spcBef>
              <a:spcAft>
                <a:spcPct val="0"/>
              </a:spcAft>
            </a:pPr>
            <a:endParaRPr lang="en-US" sz="2400" i="1" dirty="0" smtClean="0">
              <a:latin typeface="Calibri" pitchFamily="34" charset="0"/>
              <a:ea typeface="Calibri" pitchFamily="34" charset="0"/>
              <a:cs typeface="Times New Roman" pitchFamily="18" charset="0"/>
            </a:endParaRPr>
          </a:p>
          <a:p>
            <a:pPr eaLnBrk="0" fontAlgn="base" hangingPunct="0">
              <a:spcBef>
                <a:spcPct val="0"/>
              </a:spcBef>
              <a:spcAft>
                <a:spcPct val="0"/>
              </a:spcAft>
            </a:pPr>
            <a:r>
              <a:rPr lang="en-US" sz="2400" i="1" dirty="0" smtClean="0">
                <a:latin typeface="Calibri" pitchFamily="34" charset="0"/>
                <a:ea typeface="Calibri" pitchFamily="34" charset="0"/>
                <a:cs typeface="Times New Roman" pitchFamily="18" charset="0"/>
              </a:rPr>
              <a:t>S</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pecifications can be verified. </a:t>
            </a:r>
          </a:p>
          <a:p>
            <a:pPr eaLnBrk="0" fontAlgn="base" hangingPunct="0">
              <a:spcBef>
                <a:spcPct val="0"/>
              </a:spcBef>
              <a:spcAft>
                <a:spcPct val="0"/>
              </a:spcAft>
            </a:pPr>
            <a:endParaRPr lang="en-US" sz="2400" i="1" dirty="0" smtClean="0">
              <a:latin typeface="Calibri" pitchFamily="34" charset="0"/>
              <a:ea typeface="Calibri" pitchFamily="34" charset="0"/>
              <a:cs typeface="Times New Roman" pitchFamily="18" charset="0"/>
            </a:endParaRPr>
          </a:p>
          <a:p>
            <a:pPr eaLnBrk="0" fontAlgn="base" hangingPunct="0">
              <a:spcBef>
                <a:spcPct val="0"/>
              </a:spcBef>
              <a:spcAft>
                <a:spcPct val="0"/>
              </a:spcAf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Describe the requirements and specifications for a home, a chair, a mouse, a coffee cup</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pPr lvl="2" algn="ctr" rtl="0">
              <a:spcBef>
                <a:spcPct val="0"/>
              </a:spcBef>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Requirements and Specifications</a:t>
            </a:r>
            <a:r>
              <a:rPr kumimoji="0" lang="en-US" sz="700" b="0" i="0" u="none" strike="noStrike" cap="none" normalizeH="0" baseline="0" dirty="0" smtClean="0">
                <a:ln>
                  <a:noFill/>
                </a:ln>
                <a:solidFill>
                  <a:schemeClr val="tx1"/>
                </a:solidFill>
                <a:effectLst/>
                <a:latin typeface="Arial" pitchFamily="34" charset="0"/>
                <a:cs typeface="Arial" pitchFamily="34" charset="0"/>
              </a:rPr>
              <a:t/>
            </a:r>
            <a:br>
              <a:rPr kumimoji="0" lang="en-US" sz="70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Tree>
    <p:custDataLst>
      <p:tags r:id="rId1"/>
    </p:custData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914400" y="1981200"/>
            <a:ext cx="73914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Life goes on</a:t>
            </a:r>
          </a:p>
          <a:p>
            <a:pPr algn="ctr" eaLnBrk="0" fontAlgn="base" hangingPunct="0">
              <a:spcBef>
                <a:spcPct val="0"/>
              </a:spcBef>
              <a:spcAft>
                <a:spcPct val="0"/>
              </a:spcAft>
            </a:pPr>
            <a:endParaRPr lang="en-US" sz="2800" i="1" dirty="0" smtClean="0">
              <a:latin typeface="Calibri" pitchFamily="34" charset="0"/>
              <a:ea typeface="Calibri" pitchFamily="34" charset="0"/>
              <a:cs typeface="Times New Roman" pitchFamily="18" charset="0"/>
            </a:endParaRPr>
          </a:p>
          <a:p>
            <a:pPr algn="ctr" eaLnBrk="0" fontAlgn="base" hangingPunct="0">
              <a:spcBef>
                <a:spcPct val="0"/>
              </a:spcBef>
              <a:spcAft>
                <a:spcPct val="0"/>
              </a:spcAft>
            </a:pPr>
            <a:r>
              <a:rPr kumimoji="0" lang="en-U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world never stops, what is exciting today will be expected tomorrow. Continuous improvement is a control process, it needs feedback. </a:t>
            </a:r>
          </a:p>
          <a:p>
            <a:pPr algn="ctr" eaLnBrk="0" fontAlgn="base" hangingPunct="0">
              <a:spcBef>
                <a:spcPct val="0"/>
              </a:spcBef>
              <a:spcAft>
                <a:spcPct val="0"/>
              </a:spcAft>
            </a:pPr>
            <a:endParaRPr lang="en-US" sz="2800" i="1" dirty="0" smtClean="0">
              <a:latin typeface="Calibri" pitchFamily="34" charset="0"/>
              <a:ea typeface="Calibri" pitchFamily="34" charset="0"/>
              <a:cs typeface="Times New Roman" pitchFamily="18" charset="0"/>
            </a:endParaRPr>
          </a:p>
          <a:p>
            <a:pPr algn="ctr" eaLnBrk="0" fontAlgn="base" hangingPunct="0">
              <a:spcBef>
                <a:spcPct val="0"/>
              </a:spcBef>
              <a:spcAft>
                <a:spcPct val="0"/>
              </a:spcAft>
            </a:pPr>
            <a:r>
              <a:rPr kumimoji="0" lang="en-U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Discuss how a manufacturing process or a bus service can “continually improve”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Continuous Improvement</a:t>
            </a:r>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04800" y="2057400"/>
            <a:ext cx="5867400" cy="396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smtClean="0">
              <a:solidFill>
                <a:schemeClr val="bg1"/>
              </a:solidFill>
            </a:endParaRPr>
          </a:p>
          <a:p>
            <a:pPr algn="r"/>
            <a:endParaRPr lang="en-US" sz="2800" b="1" dirty="0" smtClean="0">
              <a:solidFill>
                <a:schemeClr val="bg1"/>
              </a:solidFill>
            </a:endParaRPr>
          </a:p>
          <a:p>
            <a:pPr algn="r"/>
            <a:endParaRPr lang="en-US" sz="2800" b="1" dirty="0" smtClean="0">
              <a:solidFill>
                <a:schemeClr val="bg1"/>
              </a:solidFill>
            </a:endParaRPr>
          </a:p>
          <a:p>
            <a:pPr algn="r"/>
            <a:endParaRPr lang="en-US" sz="2800" b="1" dirty="0" smtClean="0">
              <a:solidFill>
                <a:schemeClr val="bg1"/>
              </a:solidFill>
            </a:endParaRPr>
          </a:p>
          <a:p>
            <a:pPr algn="r"/>
            <a:endParaRPr lang="en-US" sz="2800" b="1" dirty="0" smtClean="0">
              <a:solidFill>
                <a:schemeClr val="bg1"/>
              </a:solidFill>
            </a:endParaRPr>
          </a:p>
          <a:p>
            <a:pPr algn="r"/>
            <a:r>
              <a:rPr lang="en-US" sz="2800" b="1" dirty="0" smtClean="0">
                <a:solidFill>
                  <a:schemeClr val="bg1"/>
                </a:solidFill>
              </a:rPr>
              <a:t>Context</a:t>
            </a:r>
            <a:endParaRPr lang="en-US" sz="2800" b="1" dirty="0">
              <a:solidFill>
                <a:schemeClr val="bg1"/>
              </a:solidFill>
            </a:endParaRPr>
          </a:p>
        </p:txBody>
      </p:sp>
      <p:sp>
        <p:nvSpPr>
          <p:cNvPr id="2" name="Title 1"/>
          <p:cNvSpPr>
            <a:spLocks noGrp="1"/>
          </p:cNvSpPr>
          <p:nvPr>
            <p:ph type="title"/>
          </p:nvPr>
        </p:nvSpPr>
        <p:spPr/>
        <p:txBody>
          <a:bodyPr>
            <a:noAutofit/>
          </a:bodyPr>
          <a:lstStyle/>
          <a:p>
            <a:r>
              <a:rPr lang="en-US" sz="3200" dirty="0" smtClean="0"/>
              <a:t>Broad Scope and Applications of Human Factors </a:t>
            </a:r>
            <a:r>
              <a:rPr lang="en-US" sz="2800" dirty="0" smtClean="0"/>
              <a:t>and</a:t>
            </a:r>
            <a:r>
              <a:rPr lang="en-US" sz="3200" dirty="0" smtClean="0"/>
              <a:t> Ergonomics</a:t>
            </a:r>
            <a:endParaRPr lang="en-US" sz="3200" dirty="0"/>
          </a:p>
        </p:txBody>
      </p:sp>
      <p:sp>
        <p:nvSpPr>
          <p:cNvPr id="9" name="Slide Number Placeholder 8"/>
          <p:cNvSpPr>
            <a:spLocks noGrp="1"/>
          </p:cNvSpPr>
          <p:nvPr>
            <p:ph type="sldNum" sz="quarter" idx="12"/>
          </p:nvPr>
        </p:nvSpPr>
        <p:spPr/>
        <p:txBody>
          <a:bodyPr/>
          <a:lstStyle/>
          <a:p>
            <a:fld id="{DCBC903D-7335-4288-B838-FB2AB56F9452}" type="slidenum">
              <a:rPr lang="en-US" smtClean="0"/>
              <a:pPr/>
              <a:t>7</a:t>
            </a:fld>
            <a:endParaRPr lang="en-US"/>
          </a:p>
        </p:txBody>
      </p:sp>
      <p:sp>
        <p:nvSpPr>
          <p:cNvPr id="4" name="Oval 3"/>
          <p:cNvSpPr/>
          <p:nvPr/>
        </p:nvSpPr>
        <p:spPr>
          <a:xfrm>
            <a:off x="609600" y="2514600"/>
            <a:ext cx="2286000" cy="163157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Socio Technical</a:t>
            </a:r>
            <a:endParaRPr lang="en-US" sz="2400" b="1" dirty="0">
              <a:solidFill>
                <a:schemeClr val="bg1"/>
              </a:solidFill>
            </a:endParaRPr>
          </a:p>
        </p:txBody>
      </p:sp>
      <p:sp>
        <p:nvSpPr>
          <p:cNvPr id="5" name="Oval 4"/>
          <p:cNvSpPr/>
          <p:nvPr/>
        </p:nvSpPr>
        <p:spPr>
          <a:xfrm>
            <a:off x="1828800" y="3581400"/>
            <a:ext cx="2286000" cy="16315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Cognitive</a:t>
            </a:r>
            <a:endParaRPr lang="en-US" sz="2400" b="1" dirty="0">
              <a:solidFill>
                <a:schemeClr val="bg1"/>
              </a:solidFill>
            </a:endParaRPr>
          </a:p>
        </p:txBody>
      </p:sp>
      <p:sp>
        <p:nvSpPr>
          <p:cNvPr id="6" name="Oval 5"/>
          <p:cNvSpPr/>
          <p:nvPr/>
        </p:nvSpPr>
        <p:spPr>
          <a:xfrm>
            <a:off x="2438400" y="2209800"/>
            <a:ext cx="2286000" cy="163157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Physical</a:t>
            </a:r>
            <a:endParaRPr lang="en-US" sz="2400" b="1" dirty="0">
              <a:solidFill>
                <a:schemeClr val="bg1"/>
              </a:solidFill>
            </a:endParaRPr>
          </a:p>
        </p:txBody>
      </p:sp>
      <p:sp>
        <p:nvSpPr>
          <p:cNvPr id="8" name="TextBox 7"/>
          <p:cNvSpPr txBox="1"/>
          <p:nvPr/>
        </p:nvSpPr>
        <p:spPr>
          <a:xfrm>
            <a:off x="5638800" y="1447800"/>
            <a:ext cx="3276600" cy="4832092"/>
          </a:xfrm>
          <a:prstGeom prst="rect">
            <a:avLst/>
          </a:prstGeom>
          <a:solidFill>
            <a:srgbClr val="002060"/>
          </a:solidFill>
        </p:spPr>
        <p:txBody>
          <a:bodyPr wrap="square" rtlCol="0">
            <a:spAutoFit/>
          </a:bodyPr>
          <a:lstStyle/>
          <a:p>
            <a:pPr>
              <a:buFont typeface="Arial" pitchFamily="34" charset="0"/>
              <a:buChar char="•"/>
            </a:pPr>
            <a:r>
              <a:rPr lang="en-US" sz="2800" dirty="0" smtClean="0"/>
              <a:t>Transportation</a:t>
            </a:r>
          </a:p>
          <a:p>
            <a:pPr>
              <a:buFont typeface="Arial" pitchFamily="34" charset="0"/>
              <a:buChar char="•"/>
            </a:pPr>
            <a:r>
              <a:rPr lang="en-US" sz="2800" dirty="0" smtClean="0"/>
              <a:t>Manufacturing</a:t>
            </a:r>
          </a:p>
          <a:p>
            <a:pPr>
              <a:buFont typeface="Arial" pitchFamily="34" charset="0"/>
              <a:buChar char="•"/>
            </a:pPr>
            <a:r>
              <a:rPr lang="en-US" sz="2800" dirty="0" smtClean="0"/>
              <a:t>Service Industry</a:t>
            </a:r>
          </a:p>
          <a:p>
            <a:pPr>
              <a:buFont typeface="Arial" pitchFamily="34" charset="0"/>
              <a:buChar char="•"/>
            </a:pPr>
            <a:r>
              <a:rPr lang="en-US" sz="2800" dirty="0" smtClean="0"/>
              <a:t>Process Industry</a:t>
            </a:r>
          </a:p>
          <a:p>
            <a:pPr>
              <a:buFont typeface="Arial" pitchFamily="34" charset="0"/>
              <a:buChar char="•"/>
            </a:pPr>
            <a:r>
              <a:rPr lang="en-US" sz="2800" dirty="0" smtClean="0"/>
              <a:t>Military</a:t>
            </a:r>
          </a:p>
          <a:p>
            <a:pPr>
              <a:buFont typeface="Arial" pitchFamily="34" charset="0"/>
              <a:buChar char="•"/>
            </a:pPr>
            <a:r>
              <a:rPr lang="en-US" sz="2800" dirty="0" smtClean="0"/>
              <a:t>Education</a:t>
            </a:r>
          </a:p>
          <a:p>
            <a:pPr>
              <a:buFont typeface="Arial" pitchFamily="34" charset="0"/>
              <a:buChar char="•"/>
            </a:pPr>
            <a:r>
              <a:rPr lang="en-US" sz="2800" dirty="0" smtClean="0"/>
              <a:t>Consumer Products</a:t>
            </a:r>
          </a:p>
          <a:p>
            <a:pPr>
              <a:buFont typeface="Arial" pitchFamily="34" charset="0"/>
              <a:buChar char="•"/>
            </a:pPr>
            <a:r>
              <a:rPr lang="en-US" sz="2800" dirty="0" smtClean="0"/>
              <a:t>HCI</a:t>
            </a:r>
          </a:p>
          <a:p>
            <a:pPr>
              <a:buFont typeface="Arial" pitchFamily="34" charset="0"/>
              <a:buChar char="•"/>
            </a:pPr>
            <a:r>
              <a:rPr lang="en-US" sz="2800" dirty="0" smtClean="0"/>
              <a:t>Safety and Health</a:t>
            </a:r>
          </a:p>
          <a:p>
            <a:pPr>
              <a:buFont typeface="Arial" pitchFamily="34" charset="0"/>
              <a:buChar char="•"/>
            </a:pPr>
            <a:r>
              <a:rPr lang="en-US" sz="2800" dirty="0" smtClean="0"/>
              <a:t>etc</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681804" y="844240"/>
            <a:ext cx="8233596" cy="5794174"/>
            <a:chOff x="609600" y="37184"/>
            <a:chExt cx="8306205" cy="6679395"/>
          </a:xfrm>
        </p:grpSpPr>
        <p:grpSp>
          <p:nvGrpSpPr>
            <p:cNvPr id="3" name="Group 2"/>
            <p:cNvGrpSpPr/>
            <p:nvPr/>
          </p:nvGrpSpPr>
          <p:grpSpPr>
            <a:xfrm>
              <a:off x="609600" y="37184"/>
              <a:ext cx="2982120" cy="1762927"/>
              <a:chOff x="762000" y="343988"/>
              <a:chExt cx="7467600" cy="5912350"/>
            </a:xfrm>
          </p:grpSpPr>
          <p:sp>
            <p:nvSpPr>
              <p:cNvPr id="53" name="Oval 5"/>
              <p:cNvSpPr>
                <a:spLocks noChangeArrowheads="1"/>
              </p:cNvSpPr>
              <p:nvPr/>
            </p:nvSpPr>
            <p:spPr bwMode="auto">
              <a:xfrm>
                <a:off x="3260038" y="343988"/>
                <a:ext cx="2819399" cy="2522539"/>
              </a:xfrm>
              <a:prstGeom prst="ellipse">
                <a:avLst/>
              </a:prstGeom>
              <a:solidFill>
                <a:srgbClr val="CBDC2C"/>
              </a:solidFill>
              <a:ln w="9525">
                <a:solidFill>
                  <a:schemeClr val="tx1"/>
                </a:solidFill>
                <a:round/>
                <a:headEnd/>
                <a:tailEnd/>
              </a:ln>
            </p:spPr>
            <p:txBody>
              <a:bodyPr wrap="none" anchor="ctr"/>
              <a:lstStyle/>
              <a:p>
                <a:pPr algn="ctr"/>
                <a:r>
                  <a:rPr lang="en-US" sz="1400" b="1" dirty="0" smtClean="0">
                    <a:solidFill>
                      <a:schemeClr val="bg1"/>
                    </a:solidFill>
                    <a:latin typeface="Arial" charset="0"/>
                  </a:rPr>
                  <a:t>Shape</a:t>
                </a:r>
                <a:endParaRPr lang="en-US" sz="1400" b="1" dirty="0">
                  <a:solidFill>
                    <a:schemeClr val="bg1"/>
                  </a:solidFill>
                  <a:latin typeface="Arial" charset="0"/>
                </a:endParaRPr>
              </a:p>
            </p:txBody>
          </p:sp>
          <p:sp>
            <p:nvSpPr>
              <p:cNvPr id="4" name="Oval 5"/>
              <p:cNvSpPr>
                <a:spLocks noChangeArrowheads="1"/>
              </p:cNvSpPr>
              <p:nvPr/>
            </p:nvSpPr>
            <p:spPr bwMode="auto">
              <a:xfrm>
                <a:off x="1981200" y="1752600"/>
                <a:ext cx="2819400" cy="2522538"/>
              </a:xfrm>
              <a:prstGeom prst="ellipse">
                <a:avLst/>
              </a:prstGeom>
              <a:solidFill>
                <a:srgbClr val="CBDC2C"/>
              </a:solidFill>
              <a:ln w="9525">
                <a:solidFill>
                  <a:schemeClr val="tx1"/>
                </a:solidFill>
                <a:round/>
                <a:headEnd/>
                <a:tailEnd/>
              </a:ln>
            </p:spPr>
            <p:txBody>
              <a:bodyPr wrap="none" anchor="ctr"/>
              <a:lstStyle/>
              <a:p>
                <a:pPr algn="ctr"/>
                <a:r>
                  <a:rPr lang="en-US" sz="1400" b="1">
                    <a:solidFill>
                      <a:schemeClr val="bg1"/>
                    </a:solidFill>
                    <a:latin typeface="Arial" charset="0"/>
                  </a:rPr>
                  <a:t>Size</a:t>
                </a:r>
              </a:p>
            </p:txBody>
          </p:sp>
          <p:sp>
            <p:nvSpPr>
              <p:cNvPr id="5" name="Oval 6"/>
              <p:cNvSpPr>
                <a:spLocks noChangeArrowheads="1"/>
              </p:cNvSpPr>
              <p:nvPr/>
            </p:nvSpPr>
            <p:spPr bwMode="auto">
              <a:xfrm>
                <a:off x="4492336" y="1988127"/>
                <a:ext cx="2819400" cy="2522538"/>
              </a:xfrm>
              <a:prstGeom prst="ellipse">
                <a:avLst/>
              </a:prstGeom>
              <a:solidFill>
                <a:srgbClr val="CBDC2C"/>
              </a:solidFill>
              <a:ln w="9525">
                <a:solidFill>
                  <a:schemeClr val="tx1"/>
                </a:solidFill>
                <a:round/>
                <a:headEnd/>
                <a:tailEnd/>
              </a:ln>
            </p:spPr>
            <p:txBody>
              <a:bodyPr wrap="none" anchor="ctr"/>
              <a:lstStyle/>
              <a:p>
                <a:pPr algn="ctr"/>
                <a:r>
                  <a:rPr lang="en-US" sz="1400" b="1">
                    <a:solidFill>
                      <a:schemeClr val="bg1"/>
                    </a:solidFill>
                    <a:latin typeface="Arial" charset="0"/>
                  </a:rPr>
                  <a:t>Strength</a:t>
                </a:r>
              </a:p>
            </p:txBody>
          </p:sp>
          <p:sp>
            <p:nvSpPr>
              <p:cNvPr id="6" name="Oval 8"/>
              <p:cNvSpPr>
                <a:spLocks noChangeArrowheads="1"/>
              </p:cNvSpPr>
              <p:nvPr/>
            </p:nvSpPr>
            <p:spPr bwMode="auto">
              <a:xfrm>
                <a:off x="5410200" y="3733800"/>
                <a:ext cx="2819400" cy="2522538"/>
              </a:xfrm>
              <a:prstGeom prst="ellipse">
                <a:avLst/>
              </a:prstGeom>
              <a:solidFill>
                <a:srgbClr val="CBDC2C"/>
              </a:solidFill>
              <a:ln w="9525">
                <a:solidFill>
                  <a:schemeClr val="tx1"/>
                </a:solidFill>
                <a:round/>
                <a:headEnd/>
                <a:tailEnd/>
              </a:ln>
            </p:spPr>
            <p:txBody>
              <a:bodyPr wrap="none" anchor="ctr"/>
              <a:lstStyle/>
              <a:p>
                <a:pPr algn="ctr"/>
                <a:r>
                  <a:rPr lang="en-US" sz="1400" b="1" dirty="0" smtClean="0">
                    <a:solidFill>
                      <a:schemeClr val="bg1"/>
                    </a:solidFill>
                    <a:latin typeface="Arial" charset="0"/>
                  </a:rPr>
                  <a:t>Speed</a:t>
                </a:r>
                <a:endParaRPr lang="en-US" sz="1400" b="1" dirty="0">
                  <a:solidFill>
                    <a:schemeClr val="bg1"/>
                  </a:solidFill>
                  <a:latin typeface="Arial" charset="0"/>
                </a:endParaRPr>
              </a:p>
            </p:txBody>
          </p:sp>
          <p:sp>
            <p:nvSpPr>
              <p:cNvPr id="7" name="Oval 7"/>
              <p:cNvSpPr>
                <a:spLocks noChangeArrowheads="1"/>
              </p:cNvSpPr>
              <p:nvPr/>
            </p:nvSpPr>
            <p:spPr bwMode="auto">
              <a:xfrm>
                <a:off x="3048000" y="3733800"/>
                <a:ext cx="2819400" cy="2522538"/>
              </a:xfrm>
              <a:prstGeom prst="ellipse">
                <a:avLst/>
              </a:prstGeom>
              <a:solidFill>
                <a:srgbClr val="CBDC2C"/>
              </a:solidFill>
              <a:ln w="9525">
                <a:solidFill>
                  <a:schemeClr val="tx1"/>
                </a:solidFill>
                <a:round/>
                <a:headEnd/>
                <a:tailEnd/>
              </a:ln>
            </p:spPr>
            <p:txBody>
              <a:bodyPr wrap="none" anchor="ctr"/>
              <a:lstStyle/>
              <a:p>
                <a:pPr algn="ctr"/>
                <a:r>
                  <a:rPr lang="en-US" sz="1400" b="1" dirty="0">
                    <a:solidFill>
                      <a:schemeClr val="bg1"/>
                    </a:solidFill>
                    <a:latin typeface="Arial" charset="0"/>
                  </a:rPr>
                  <a:t>Stamina</a:t>
                </a:r>
              </a:p>
            </p:txBody>
          </p:sp>
          <p:sp>
            <p:nvSpPr>
              <p:cNvPr id="8" name="Oval 8"/>
              <p:cNvSpPr>
                <a:spLocks noChangeArrowheads="1"/>
              </p:cNvSpPr>
              <p:nvPr/>
            </p:nvSpPr>
            <p:spPr bwMode="auto">
              <a:xfrm>
                <a:off x="762000" y="3249396"/>
                <a:ext cx="2819400" cy="2522538"/>
              </a:xfrm>
              <a:prstGeom prst="ellipse">
                <a:avLst/>
              </a:prstGeom>
              <a:solidFill>
                <a:srgbClr val="CBDC2C"/>
              </a:solidFill>
              <a:ln w="9525">
                <a:solidFill>
                  <a:schemeClr val="tx1"/>
                </a:solidFill>
                <a:round/>
                <a:headEnd/>
                <a:tailEnd/>
              </a:ln>
            </p:spPr>
            <p:txBody>
              <a:bodyPr wrap="none" anchor="ctr"/>
              <a:lstStyle/>
              <a:p>
                <a:pPr algn="ctr"/>
                <a:r>
                  <a:rPr lang="en-US" sz="1400" b="1">
                    <a:solidFill>
                      <a:schemeClr val="bg1"/>
                    </a:solidFill>
                    <a:latin typeface="Arial" charset="0"/>
                  </a:rPr>
                  <a:t>Skill</a:t>
                </a:r>
              </a:p>
            </p:txBody>
          </p:sp>
        </p:grpSp>
        <p:grpSp>
          <p:nvGrpSpPr>
            <p:cNvPr id="9" name="Group 8"/>
            <p:cNvGrpSpPr/>
            <p:nvPr/>
          </p:nvGrpSpPr>
          <p:grpSpPr>
            <a:xfrm>
              <a:off x="4724400" y="4151221"/>
              <a:ext cx="4145066" cy="2565358"/>
              <a:chOff x="457200" y="3244086"/>
              <a:chExt cx="8153400" cy="5045202"/>
            </a:xfrm>
          </p:grpSpPr>
          <p:sp>
            <p:nvSpPr>
              <p:cNvPr id="10" name="Oval 5"/>
              <p:cNvSpPr>
                <a:spLocks noChangeArrowheads="1"/>
              </p:cNvSpPr>
              <p:nvPr/>
            </p:nvSpPr>
            <p:spPr bwMode="auto">
              <a:xfrm>
                <a:off x="457200" y="4555486"/>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dirty="0">
                    <a:solidFill>
                      <a:schemeClr val="bg1"/>
                    </a:solidFill>
                    <a:latin typeface="Arial" charset="0"/>
                  </a:rPr>
                  <a:t>Sensing</a:t>
                </a:r>
              </a:p>
            </p:txBody>
          </p:sp>
          <p:sp>
            <p:nvSpPr>
              <p:cNvPr id="11" name="Oval 8"/>
              <p:cNvSpPr>
                <a:spLocks noChangeArrowheads="1"/>
              </p:cNvSpPr>
              <p:nvPr/>
            </p:nvSpPr>
            <p:spPr bwMode="auto">
              <a:xfrm>
                <a:off x="5257800" y="4936484"/>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Deciding</a:t>
                </a:r>
              </a:p>
            </p:txBody>
          </p:sp>
          <p:sp>
            <p:nvSpPr>
              <p:cNvPr id="12" name="Oval 9"/>
              <p:cNvSpPr>
                <a:spLocks noChangeArrowheads="1"/>
              </p:cNvSpPr>
              <p:nvPr/>
            </p:nvSpPr>
            <p:spPr bwMode="auto">
              <a:xfrm>
                <a:off x="5257800" y="6993887"/>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Learning</a:t>
                </a:r>
              </a:p>
            </p:txBody>
          </p:sp>
          <p:sp>
            <p:nvSpPr>
              <p:cNvPr id="13" name="Oval 10"/>
              <p:cNvSpPr>
                <a:spLocks noChangeArrowheads="1"/>
              </p:cNvSpPr>
              <p:nvPr/>
            </p:nvSpPr>
            <p:spPr bwMode="auto">
              <a:xfrm>
                <a:off x="4038600" y="5698481"/>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Planning</a:t>
                </a:r>
              </a:p>
            </p:txBody>
          </p:sp>
          <p:sp>
            <p:nvSpPr>
              <p:cNvPr id="14" name="Oval 11"/>
              <p:cNvSpPr>
                <a:spLocks noChangeArrowheads="1"/>
              </p:cNvSpPr>
              <p:nvPr/>
            </p:nvSpPr>
            <p:spPr bwMode="auto">
              <a:xfrm>
                <a:off x="2819399" y="3945887"/>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Perceiving</a:t>
                </a:r>
              </a:p>
            </p:txBody>
          </p:sp>
          <p:sp>
            <p:nvSpPr>
              <p:cNvPr id="15" name="Oval 12"/>
              <p:cNvSpPr>
                <a:spLocks noChangeArrowheads="1"/>
              </p:cNvSpPr>
              <p:nvPr/>
            </p:nvSpPr>
            <p:spPr bwMode="auto">
              <a:xfrm>
                <a:off x="1219200" y="3793486"/>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Attending</a:t>
                </a:r>
              </a:p>
            </p:txBody>
          </p:sp>
          <p:sp>
            <p:nvSpPr>
              <p:cNvPr id="16" name="Oval 13"/>
              <p:cNvSpPr>
                <a:spLocks noChangeArrowheads="1"/>
              </p:cNvSpPr>
              <p:nvPr/>
            </p:nvSpPr>
            <p:spPr bwMode="auto">
              <a:xfrm>
                <a:off x="3429001" y="6645395"/>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Communicating</a:t>
                </a:r>
              </a:p>
            </p:txBody>
          </p:sp>
          <p:sp>
            <p:nvSpPr>
              <p:cNvPr id="17" name="Oval 14"/>
              <p:cNvSpPr>
                <a:spLocks noChangeArrowheads="1"/>
              </p:cNvSpPr>
              <p:nvPr/>
            </p:nvSpPr>
            <p:spPr bwMode="auto">
              <a:xfrm>
                <a:off x="1828799" y="6111996"/>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Controlling</a:t>
                </a:r>
              </a:p>
            </p:txBody>
          </p:sp>
          <p:sp>
            <p:nvSpPr>
              <p:cNvPr id="18" name="Oval 15"/>
              <p:cNvSpPr>
                <a:spLocks noChangeArrowheads="1"/>
              </p:cNvSpPr>
              <p:nvPr/>
            </p:nvSpPr>
            <p:spPr bwMode="auto">
              <a:xfrm>
                <a:off x="6096000" y="4174486"/>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Calculating</a:t>
                </a:r>
              </a:p>
            </p:txBody>
          </p:sp>
          <p:sp>
            <p:nvSpPr>
              <p:cNvPr id="19" name="Oval 6"/>
              <p:cNvSpPr>
                <a:spLocks noChangeArrowheads="1"/>
              </p:cNvSpPr>
              <p:nvPr/>
            </p:nvSpPr>
            <p:spPr bwMode="auto">
              <a:xfrm>
                <a:off x="4419601" y="4022083"/>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Understanding</a:t>
                </a:r>
              </a:p>
            </p:txBody>
          </p:sp>
          <p:sp>
            <p:nvSpPr>
              <p:cNvPr id="20" name="Oval 7"/>
              <p:cNvSpPr>
                <a:spLocks noChangeArrowheads="1"/>
              </p:cNvSpPr>
              <p:nvPr/>
            </p:nvSpPr>
            <p:spPr bwMode="auto">
              <a:xfrm>
                <a:off x="5486401" y="6003286"/>
                <a:ext cx="1828800" cy="1295401"/>
              </a:xfrm>
              <a:prstGeom prst="ellipse">
                <a:avLst/>
              </a:prstGeom>
              <a:solidFill>
                <a:srgbClr val="DC445A"/>
              </a:solidFill>
              <a:ln w="9525">
                <a:solidFill>
                  <a:schemeClr val="tx1"/>
                </a:solidFill>
                <a:round/>
                <a:headEnd/>
                <a:tailEnd/>
              </a:ln>
            </p:spPr>
            <p:txBody>
              <a:bodyPr wrap="none" anchor="ctr"/>
              <a:lstStyle/>
              <a:p>
                <a:pPr algn="ctr"/>
                <a:r>
                  <a:rPr lang="en-US" sz="1050" b="1">
                    <a:solidFill>
                      <a:schemeClr val="bg1"/>
                    </a:solidFill>
                    <a:latin typeface="Arial" charset="0"/>
                  </a:rPr>
                  <a:t>Remembering</a:t>
                </a:r>
              </a:p>
            </p:txBody>
          </p:sp>
          <p:sp>
            <p:nvSpPr>
              <p:cNvPr id="21" name="Oval 16"/>
              <p:cNvSpPr>
                <a:spLocks noChangeArrowheads="1"/>
              </p:cNvSpPr>
              <p:nvPr/>
            </p:nvSpPr>
            <p:spPr bwMode="auto">
              <a:xfrm>
                <a:off x="6781800" y="3244086"/>
                <a:ext cx="1828800" cy="1295401"/>
              </a:xfrm>
              <a:prstGeom prst="ellipse">
                <a:avLst/>
              </a:prstGeom>
              <a:solidFill>
                <a:srgbClr val="EB95A1"/>
              </a:solidFill>
              <a:ln w="9525">
                <a:solidFill>
                  <a:schemeClr val="tx1"/>
                </a:solidFill>
                <a:round/>
                <a:headEnd/>
                <a:tailEnd/>
              </a:ln>
            </p:spPr>
            <p:txBody>
              <a:bodyPr wrap="none" anchor="ctr"/>
              <a:lstStyle/>
              <a:p>
                <a:pPr algn="ctr"/>
                <a:r>
                  <a:rPr lang="en-US" sz="1050" b="1">
                    <a:solidFill>
                      <a:schemeClr val="bg1"/>
                    </a:solidFill>
                    <a:latin typeface="Arial" charset="0"/>
                  </a:rPr>
                  <a:t>Forgetting</a:t>
                </a:r>
              </a:p>
            </p:txBody>
          </p:sp>
        </p:grpSp>
        <p:grpSp>
          <p:nvGrpSpPr>
            <p:cNvPr id="22" name="Group 26"/>
            <p:cNvGrpSpPr/>
            <p:nvPr/>
          </p:nvGrpSpPr>
          <p:grpSpPr>
            <a:xfrm>
              <a:off x="5705036" y="253652"/>
              <a:ext cx="3124200" cy="1752601"/>
              <a:chOff x="3010202" y="-838198"/>
              <a:chExt cx="7772400" cy="5562599"/>
            </a:xfrm>
          </p:grpSpPr>
          <p:sp>
            <p:nvSpPr>
              <p:cNvPr id="28" name="Rectangle 27"/>
              <p:cNvSpPr/>
              <p:nvPr/>
            </p:nvSpPr>
            <p:spPr>
              <a:xfrm>
                <a:off x="5677204" y="1752601"/>
                <a:ext cx="2286000" cy="1523998"/>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bg1"/>
                    </a:solidFill>
                  </a:rPr>
                  <a:t>Customers</a:t>
                </a:r>
                <a:endParaRPr lang="en-US" sz="800" dirty="0">
                  <a:solidFill>
                    <a:schemeClr val="bg1"/>
                  </a:solidFill>
                </a:endParaRPr>
              </a:p>
            </p:txBody>
          </p:sp>
          <p:sp>
            <p:nvSpPr>
              <p:cNvPr id="29" name="Rectangle 28"/>
              <p:cNvSpPr/>
              <p:nvPr/>
            </p:nvSpPr>
            <p:spPr>
              <a:xfrm>
                <a:off x="3238802" y="1143003"/>
                <a:ext cx="2286000" cy="152399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Groups</a:t>
                </a:r>
              </a:p>
              <a:p>
                <a:pPr algn="ctr"/>
                <a:r>
                  <a:rPr lang="en-US" sz="800" b="1" dirty="0" smtClean="0">
                    <a:solidFill>
                      <a:schemeClr val="bg1"/>
                    </a:solidFill>
                  </a:rPr>
                  <a:t>and</a:t>
                </a:r>
              </a:p>
              <a:p>
                <a:pPr algn="ctr"/>
                <a:r>
                  <a:rPr lang="en-US" sz="800" b="1" dirty="0" smtClean="0">
                    <a:solidFill>
                      <a:schemeClr val="bg1"/>
                    </a:solidFill>
                  </a:rPr>
                  <a:t>Teams</a:t>
                </a:r>
                <a:endParaRPr lang="en-US" sz="800" b="1" dirty="0">
                  <a:solidFill>
                    <a:schemeClr val="bg1"/>
                  </a:solidFill>
                </a:endParaRPr>
              </a:p>
            </p:txBody>
          </p:sp>
          <p:sp>
            <p:nvSpPr>
              <p:cNvPr id="30" name="Rectangle 29"/>
              <p:cNvSpPr/>
              <p:nvPr/>
            </p:nvSpPr>
            <p:spPr>
              <a:xfrm>
                <a:off x="4915202" y="2819403"/>
                <a:ext cx="2285999" cy="152399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Hierarchies</a:t>
                </a:r>
                <a:endParaRPr lang="en-US" sz="600" dirty="0">
                  <a:solidFill>
                    <a:schemeClr val="bg1"/>
                  </a:solidFill>
                </a:endParaRPr>
              </a:p>
            </p:txBody>
          </p:sp>
          <p:sp>
            <p:nvSpPr>
              <p:cNvPr id="31" name="Rectangle 30"/>
              <p:cNvSpPr/>
              <p:nvPr/>
            </p:nvSpPr>
            <p:spPr>
              <a:xfrm>
                <a:off x="7582202" y="1524002"/>
                <a:ext cx="2286000" cy="1523998"/>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Cooperation</a:t>
                </a:r>
              </a:p>
            </p:txBody>
          </p:sp>
          <p:sp>
            <p:nvSpPr>
              <p:cNvPr id="32" name="Rectangle 31"/>
              <p:cNvSpPr/>
              <p:nvPr/>
            </p:nvSpPr>
            <p:spPr>
              <a:xfrm>
                <a:off x="7201203" y="304801"/>
                <a:ext cx="2286000" cy="152399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Communication</a:t>
                </a:r>
                <a:endParaRPr lang="en-US" sz="600" dirty="0">
                  <a:solidFill>
                    <a:schemeClr val="bg1"/>
                  </a:solidFill>
                </a:endParaRPr>
              </a:p>
            </p:txBody>
          </p:sp>
          <p:sp>
            <p:nvSpPr>
              <p:cNvPr id="33" name="Rectangle 32"/>
              <p:cNvSpPr/>
              <p:nvPr/>
            </p:nvSpPr>
            <p:spPr>
              <a:xfrm>
                <a:off x="8496602" y="2667004"/>
                <a:ext cx="2286000" cy="1523998"/>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Competition</a:t>
                </a:r>
                <a:endParaRPr lang="en-US" sz="600" dirty="0">
                  <a:solidFill>
                    <a:schemeClr val="bg1"/>
                  </a:solidFill>
                </a:endParaRPr>
              </a:p>
            </p:txBody>
          </p:sp>
          <p:sp>
            <p:nvSpPr>
              <p:cNvPr id="34" name="Rectangle 33"/>
              <p:cNvSpPr/>
              <p:nvPr/>
            </p:nvSpPr>
            <p:spPr>
              <a:xfrm>
                <a:off x="4991402" y="76202"/>
                <a:ext cx="2286000" cy="152399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Language</a:t>
                </a:r>
              </a:p>
              <a:p>
                <a:pPr algn="ctr"/>
                <a:r>
                  <a:rPr lang="en-US" sz="600" dirty="0">
                    <a:solidFill>
                      <a:schemeClr val="bg1"/>
                    </a:solidFill>
                  </a:rPr>
                  <a:t>a</a:t>
                </a:r>
                <a:r>
                  <a:rPr lang="en-US" sz="600" dirty="0" smtClean="0">
                    <a:solidFill>
                      <a:schemeClr val="bg1"/>
                    </a:solidFill>
                  </a:rPr>
                  <a:t>nd</a:t>
                </a:r>
              </a:p>
              <a:p>
                <a:pPr algn="ctr"/>
                <a:r>
                  <a:rPr lang="en-US" sz="600" dirty="0" smtClean="0">
                    <a:solidFill>
                      <a:schemeClr val="bg1"/>
                    </a:solidFill>
                  </a:rPr>
                  <a:t>Jargon</a:t>
                </a:r>
                <a:endParaRPr lang="en-US" sz="600" dirty="0">
                  <a:solidFill>
                    <a:schemeClr val="bg1"/>
                  </a:solidFill>
                </a:endParaRPr>
              </a:p>
            </p:txBody>
          </p:sp>
          <p:sp>
            <p:nvSpPr>
              <p:cNvPr id="35" name="Rectangle 34"/>
              <p:cNvSpPr/>
              <p:nvPr/>
            </p:nvSpPr>
            <p:spPr>
              <a:xfrm>
                <a:off x="8496602" y="-838198"/>
                <a:ext cx="2286000" cy="152399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Roles</a:t>
                </a:r>
              </a:p>
              <a:p>
                <a:pPr algn="ctr"/>
                <a:r>
                  <a:rPr lang="en-US" sz="600" dirty="0" smtClean="0">
                    <a:solidFill>
                      <a:schemeClr val="bg1"/>
                    </a:solidFill>
                  </a:rPr>
                  <a:t>Jobs</a:t>
                </a:r>
              </a:p>
              <a:p>
                <a:pPr algn="ctr"/>
                <a:r>
                  <a:rPr lang="en-US" sz="600" dirty="0" smtClean="0">
                    <a:solidFill>
                      <a:schemeClr val="bg1"/>
                    </a:solidFill>
                  </a:rPr>
                  <a:t>Supervision</a:t>
                </a:r>
                <a:endParaRPr lang="en-US" sz="600" dirty="0">
                  <a:solidFill>
                    <a:schemeClr val="bg1"/>
                  </a:solidFill>
                </a:endParaRPr>
              </a:p>
            </p:txBody>
          </p:sp>
          <p:sp>
            <p:nvSpPr>
              <p:cNvPr id="36" name="Rectangle 35"/>
              <p:cNvSpPr/>
              <p:nvPr/>
            </p:nvSpPr>
            <p:spPr>
              <a:xfrm>
                <a:off x="3010202" y="3200402"/>
                <a:ext cx="2286000" cy="152399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bg1"/>
                    </a:solidFill>
                  </a:rPr>
                  <a:t>Businesses and Companies</a:t>
                </a:r>
                <a:endParaRPr lang="en-US" sz="600" b="1" dirty="0">
                  <a:solidFill>
                    <a:schemeClr val="bg1"/>
                  </a:solidFill>
                </a:endParaRPr>
              </a:p>
            </p:txBody>
          </p:sp>
        </p:grpSp>
        <p:grpSp>
          <p:nvGrpSpPr>
            <p:cNvPr id="23" name="Group 36"/>
            <p:cNvGrpSpPr/>
            <p:nvPr/>
          </p:nvGrpSpPr>
          <p:grpSpPr>
            <a:xfrm>
              <a:off x="6053165" y="2361720"/>
              <a:ext cx="2862640" cy="1120140"/>
              <a:chOff x="5553130" y="-7109747"/>
              <a:chExt cx="5725278" cy="3200401"/>
            </a:xfrm>
          </p:grpSpPr>
          <p:sp>
            <p:nvSpPr>
              <p:cNvPr id="38" name="Snip Diagonal Corner Rectangle 37"/>
              <p:cNvSpPr/>
              <p:nvPr/>
            </p:nvSpPr>
            <p:spPr>
              <a:xfrm>
                <a:off x="6537060" y="-6219388"/>
                <a:ext cx="1447799" cy="761999"/>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Emotion</a:t>
                </a:r>
                <a:endParaRPr lang="en-US" sz="800" b="1" dirty="0">
                  <a:solidFill>
                    <a:schemeClr val="bg1"/>
                  </a:solidFill>
                </a:endParaRPr>
              </a:p>
            </p:txBody>
          </p:sp>
          <p:sp>
            <p:nvSpPr>
              <p:cNvPr id="39" name="Snip Diagonal Corner Rectangle 38"/>
              <p:cNvSpPr/>
              <p:nvPr/>
            </p:nvSpPr>
            <p:spPr>
              <a:xfrm>
                <a:off x="7195915" y="-7109747"/>
                <a:ext cx="1447799" cy="762000"/>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Esthetics</a:t>
                </a:r>
                <a:endParaRPr lang="en-US" sz="800" b="1" dirty="0">
                  <a:solidFill>
                    <a:schemeClr val="bg1"/>
                  </a:solidFill>
                </a:endParaRPr>
              </a:p>
            </p:txBody>
          </p:sp>
          <p:sp>
            <p:nvSpPr>
              <p:cNvPr id="40" name="Snip Diagonal Corner Rectangle 39"/>
              <p:cNvSpPr/>
              <p:nvPr/>
            </p:nvSpPr>
            <p:spPr>
              <a:xfrm>
                <a:off x="8602363" y="-6745090"/>
                <a:ext cx="1447799" cy="761999"/>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Elegance</a:t>
                </a:r>
                <a:endParaRPr lang="en-US" sz="800" b="1" dirty="0">
                  <a:solidFill>
                    <a:schemeClr val="bg1"/>
                  </a:solidFill>
                </a:endParaRPr>
              </a:p>
            </p:txBody>
          </p:sp>
          <p:sp>
            <p:nvSpPr>
              <p:cNvPr id="41" name="Snip Diagonal Corner Rectangle 40"/>
              <p:cNvSpPr/>
              <p:nvPr/>
            </p:nvSpPr>
            <p:spPr>
              <a:xfrm>
                <a:off x="7020744" y="-4671345"/>
                <a:ext cx="1447799" cy="761999"/>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Attitude</a:t>
                </a:r>
                <a:endParaRPr lang="en-US" sz="800" b="1" dirty="0">
                  <a:solidFill>
                    <a:schemeClr val="bg1"/>
                  </a:solidFill>
                </a:endParaRPr>
              </a:p>
            </p:txBody>
          </p:sp>
          <p:sp>
            <p:nvSpPr>
              <p:cNvPr id="42" name="Snip Diagonal Corner Rectangle 41"/>
              <p:cNvSpPr/>
              <p:nvPr/>
            </p:nvSpPr>
            <p:spPr>
              <a:xfrm>
                <a:off x="8485256" y="-5280947"/>
                <a:ext cx="1447799" cy="761999"/>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Mood</a:t>
                </a:r>
                <a:endParaRPr lang="en-US" sz="800" b="1" dirty="0">
                  <a:solidFill>
                    <a:schemeClr val="bg1"/>
                  </a:solidFill>
                </a:endParaRPr>
              </a:p>
            </p:txBody>
          </p:sp>
          <p:sp>
            <p:nvSpPr>
              <p:cNvPr id="43" name="Snip Diagonal Corner Rectangle 42"/>
              <p:cNvSpPr/>
              <p:nvPr/>
            </p:nvSpPr>
            <p:spPr>
              <a:xfrm>
                <a:off x="9525707" y="-6141404"/>
                <a:ext cx="1752701" cy="922473"/>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Motivation</a:t>
                </a:r>
                <a:endParaRPr lang="en-US" sz="800" b="1" dirty="0">
                  <a:solidFill>
                    <a:schemeClr val="bg1"/>
                  </a:solidFill>
                </a:endParaRPr>
              </a:p>
            </p:txBody>
          </p:sp>
          <p:sp>
            <p:nvSpPr>
              <p:cNvPr id="44" name="Snip Diagonal Corner Rectangle 43"/>
              <p:cNvSpPr/>
              <p:nvPr/>
            </p:nvSpPr>
            <p:spPr>
              <a:xfrm>
                <a:off x="5553130" y="-5617862"/>
                <a:ext cx="1752701" cy="922473"/>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Excitement</a:t>
                </a:r>
                <a:endParaRPr lang="en-US" sz="800" b="1" dirty="0">
                  <a:solidFill>
                    <a:schemeClr val="bg1"/>
                  </a:solidFill>
                </a:endParaRPr>
              </a:p>
            </p:txBody>
          </p:sp>
        </p:grpSp>
        <p:sp>
          <p:nvSpPr>
            <p:cNvPr id="45" name="TextBox 44"/>
            <p:cNvSpPr txBox="1"/>
            <p:nvPr/>
          </p:nvSpPr>
          <p:spPr>
            <a:xfrm>
              <a:off x="2590800" y="228600"/>
              <a:ext cx="1676400" cy="425758"/>
            </a:xfrm>
            <a:prstGeom prst="rect">
              <a:avLst/>
            </a:prstGeom>
            <a:noFill/>
          </p:spPr>
          <p:txBody>
            <a:bodyPr wrap="square" rtlCol="0">
              <a:spAutoFit/>
            </a:bodyPr>
            <a:lstStyle/>
            <a:p>
              <a:pPr algn="ctr"/>
              <a:r>
                <a:rPr lang="en-US" b="1" dirty="0" smtClean="0">
                  <a:solidFill>
                    <a:schemeClr val="bg1"/>
                  </a:solidFill>
                </a:rPr>
                <a:t>Physical</a:t>
              </a:r>
              <a:endParaRPr lang="en-US" b="1" dirty="0">
                <a:solidFill>
                  <a:schemeClr val="bg1"/>
                </a:solidFill>
              </a:endParaRPr>
            </a:p>
          </p:txBody>
        </p:sp>
        <p:sp>
          <p:nvSpPr>
            <p:cNvPr id="46" name="TextBox 45"/>
            <p:cNvSpPr txBox="1"/>
            <p:nvPr/>
          </p:nvSpPr>
          <p:spPr>
            <a:xfrm>
              <a:off x="3233640" y="4077778"/>
              <a:ext cx="1676400" cy="425758"/>
            </a:xfrm>
            <a:prstGeom prst="rect">
              <a:avLst/>
            </a:prstGeom>
            <a:noFill/>
          </p:spPr>
          <p:txBody>
            <a:bodyPr wrap="square" rtlCol="0">
              <a:spAutoFit/>
            </a:bodyPr>
            <a:lstStyle/>
            <a:p>
              <a:pPr algn="ctr"/>
              <a:r>
                <a:rPr lang="en-US" b="1" dirty="0" smtClean="0">
                  <a:solidFill>
                    <a:schemeClr val="bg1"/>
                  </a:solidFill>
                </a:rPr>
                <a:t>Temporal</a:t>
              </a:r>
              <a:endParaRPr lang="en-US" b="1" dirty="0">
                <a:solidFill>
                  <a:schemeClr val="bg1"/>
                </a:solidFill>
              </a:endParaRPr>
            </a:p>
          </p:txBody>
        </p:sp>
        <p:sp>
          <p:nvSpPr>
            <p:cNvPr id="47" name="TextBox 46"/>
            <p:cNvSpPr txBox="1"/>
            <p:nvPr/>
          </p:nvSpPr>
          <p:spPr>
            <a:xfrm>
              <a:off x="3150407" y="6179138"/>
              <a:ext cx="2043438" cy="425758"/>
            </a:xfrm>
            <a:prstGeom prst="rect">
              <a:avLst/>
            </a:prstGeom>
            <a:noFill/>
          </p:spPr>
          <p:txBody>
            <a:bodyPr wrap="square" rtlCol="0">
              <a:spAutoFit/>
            </a:bodyPr>
            <a:lstStyle/>
            <a:p>
              <a:pPr algn="ctr"/>
              <a:r>
                <a:rPr lang="en-US" b="1" dirty="0" smtClean="0">
                  <a:solidFill>
                    <a:schemeClr val="bg1"/>
                  </a:solidFill>
                </a:rPr>
                <a:t>Environmental</a:t>
              </a:r>
              <a:endParaRPr lang="en-US" b="1" dirty="0">
                <a:solidFill>
                  <a:schemeClr val="bg1"/>
                </a:solidFill>
              </a:endParaRPr>
            </a:p>
          </p:txBody>
        </p:sp>
        <p:sp>
          <p:nvSpPr>
            <p:cNvPr id="48" name="TextBox 47"/>
            <p:cNvSpPr txBox="1"/>
            <p:nvPr/>
          </p:nvSpPr>
          <p:spPr>
            <a:xfrm>
              <a:off x="4866836" y="68986"/>
              <a:ext cx="1676400" cy="425758"/>
            </a:xfrm>
            <a:prstGeom prst="rect">
              <a:avLst/>
            </a:prstGeom>
            <a:noFill/>
          </p:spPr>
          <p:txBody>
            <a:bodyPr wrap="square" rtlCol="0">
              <a:spAutoFit/>
            </a:bodyPr>
            <a:lstStyle/>
            <a:p>
              <a:pPr algn="ctr"/>
              <a:r>
                <a:rPr lang="en-US" b="1" dirty="0" smtClean="0">
                  <a:solidFill>
                    <a:schemeClr val="bg1"/>
                  </a:solidFill>
                </a:rPr>
                <a:t>Social</a:t>
              </a:r>
              <a:endParaRPr lang="en-US" b="1" dirty="0">
                <a:solidFill>
                  <a:schemeClr val="bg1"/>
                </a:solidFill>
              </a:endParaRPr>
            </a:p>
          </p:txBody>
        </p:sp>
        <p:sp>
          <p:nvSpPr>
            <p:cNvPr id="49" name="TextBox 48"/>
            <p:cNvSpPr txBox="1"/>
            <p:nvPr/>
          </p:nvSpPr>
          <p:spPr>
            <a:xfrm>
              <a:off x="6041524" y="3984756"/>
              <a:ext cx="1676400" cy="425758"/>
            </a:xfrm>
            <a:prstGeom prst="rect">
              <a:avLst/>
            </a:prstGeom>
            <a:noFill/>
          </p:spPr>
          <p:txBody>
            <a:bodyPr wrap="square" rtlCol="0">
              <a:spAutoFit/>
            </a:bodyPr>
            <a:lstStyle/>
            <a:p>
              <a:pPr algn="ctr"/>
              <a:r>
                <a:rPr lang="en-US" b="1" dirty="0" smtClean="0">
                  <a:solidFill>
                    <a:schemeClr val="bg1"/>
                  </a:solidFill>
                </a:rPr>
                <a:t>Cognitive</a:t>
              </a:r>
              <a:endParaRPr lang="en-US" b="1" dirty="0">
                <a:solidFill>
                  <a:schemeClr val="bg1"/>
                </a:solidFill>
              </a:endParaRPr>
            </a:p>
          </p:txBody>
        </p:sp>
        <p:sp>
          <p:nvSpPr>
            <p:cNvPr id="50" name="TextBox 49"/>
            <p:cNvSpPr txBox="1"/>
            <p:nvPr/>
          </p:nvSpPr>
          <p:spPr>
            <a:xfrm>
              <a:off x="7201255" y="3500465"/>
              <a:ext cx="1676400" cy="425758"/>
            </a:xfrm>
            <a:prstGeom prst="rect">
              <a:avLst/>
            </a:prstGeom>
            <a:noFill/>
          </p:spPr>
          <p:txBody>
            <a:bodyPr wrap="square" rtlCol="0">
              <a:spAutoFit/>
            </a:bodyPr>
            <a:lstStyle/>
            <a:p>
              <a:pPr algn="ctr"/>
              <a:r>
                <a:rPr lang="en-US" b="1" dirty="0" smtClean="0">
                  <a:solidFill>
                    <a:schemeClr val="bg1"/>
                  </a:solidFill>
                </a:rPr>
                <a:t>Affective</a:t>
              </a:r>
              <a:endParaRPr lang="en-US" b="1" dirty="0">
                <a:solidFill>
                  <a:schemeClr val="bg1"/>
                </a:solidFill>
              </a:endParaRPr>
            </a:p>
          </p:txBody>
        </p:sp>
        <p:sp>
          <p:nvSpPr>
            <p:cNvPr id="61" name="TextBox 60"/>
            <p:cNvSpPr txBox="1"/>
            <p:nvPr/>
          </p:nvSpPr>
          <p:spPr>
            <a:xfrm>
              <a:off x="1352369" y="3835482"/>
              <a:ext cx="1676400" cy="425758"/>
            </a:xfrm>
            <a:prstGeom prst="rect">
              <a:avLst/>
            </a:prstGeom>
            <a:noFill/>
          </p:spPr>
          <p:txBody>
            <a:bodyPr wrap="square" rtlCol="0">
              <a:spAutoFit/>
            </a:bodyPr>
            <a:lstStyle/>
            <a:p>
              <a:pPr algn="ctr"/>
              <a:r>
                <a:rPr lang="en-US" b="1" dirty="0" smtClean="0">
                  <a:solidFill>
                    <a:schemeClr val="bg1"/>
                  </a:solidFill>
                </a:rPr>
                <a:t>Sensory</a:t>
              </a:r>
              <a:endParaRPr lang="en-US" b="1" dirty="0">
                <a:solidFill>
                  <a:schemeClr val="bg1"/>
                </a:solidFill>
              </a:endParaRPr>
            </a:p>
          </p:txBody>
        </p:sp>
      </p:grpSp>
      <p:sp>
        <p:nvSpPr>
          <p:cNvPr id="51" name="Slide Number Placeholder 50"/>
          <p:cNvSpPr>
            <a:spLocks noGrp="1"/>
          </p:cNvSpPr>
          <p:nvPr>
            <p:ph type="sldNum" sz="quarter" idx="12"/>
          </p:nvPr>
        </p:nvSpPr>
        <p:spPr/>
        <p:txBody>
          <a:bodyPr/>
          <a:lstStyle/>
          <a:p>
            <a:fld id="{CCFAA4CE-CA3F-474F-87A0-D438EB94B7D0}" type="slidenum">
              <a:rPr lang="en-US" smtClean="0">
                <a:solidFill>
                  <a:schemeClr val="bg1"/>
                </a:solidFill>
              </a:rPr>
              <a:pPr/>
              <a:t>8</a:t>
            </a:fld>
            <a:endParaRPr lang="en-US">
              <a:solidFill>
                <a:schemeClr val="bg1"/>
              </a:solidFill>
            </a:endParaRPr>
          </a:p>
        </p:txBody>
      </p:sp>
      <p:grpSp>
        <p:nvGrpSpPr>
          <p:cNvPr id="24" name="Group 53"/>
          <p:cNvGrpSpPr/>
          <p:nvPr/>
        </p:nvGrpSpPr>
        <p:grpSpPr>
          <a:xfrm>
            <a:off x="146652" y="2653676"/>
            <a:ext cx="3048000" cy="1525137"/>
            <a:chOff x="2438400" y="1295400"/>
            <a:chExt cx="5791200" cy="4573137"/>
          </a:xfrm>
          <a:solidFill>
            <a:srgbClr val="00FFFF"/>
          </a:solidFill>
        </p:grpSpPr>
        <p:sp>
          <p:nvSpPr>
            <p:cNvPr id="55" name="Hexagon 54"/>
            <p:cNvSpPr/>
            <p:nvPr/>
          </p:nvSpPr>
          <p:spPr>
            <a:xfrm>
              <a:off x="5105400" y="3606421"/>
              <a:ext cx="1752600" cy="152400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rPr>
                <a:t>Vision</a:t>
              </a:r>
              <a:endParaRPr lang="en-US" sz="1050" b="1" dirty="0">
                <a:solidFill>
                  <a:schemeClr val="bg1"/>
                </a:solidFill>
              </a:endParaRPr>
            </a:p>
          </p:txBody>
        </p:sp>
        <p:sp>
          <p:nvSpPr>
            <p:cNvPr id="56" name="Hexagon 55"/>
            <p:cNvSpPr/>
            <p:nvPr/>
          </p:nvSpPr>
          <p:spPr>
            <a:xfrm>
              <a:off x="6477000" y="2819400"/>
              <a:ext cx="1752600" cy="152400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rPr>
                <a:t>Touch</a:t>
              </a:r>
              <a:endParaRPr lang="en-US" sz="1050" b="1" dirty="0">
                <a:solidFill>
                  <a:schemeClr val="bg1"/>
                </a:solidFill>
              </a:endParaRPr>
            </a:p>
          </p:txBody>
        </p:sp>
        <p:sp>
          <p:nvSpPr>
            <p:cNvPr id="57" name="Hexagon 56"/>
            <p:cNvSpPr/>
            <p:nvPr/>
          </p:nvSpPr>
          <p:spPr>
            <a:xfrm>
              <a:off x="3699681" y="1295400"/>
              <a:ext cx="1752600" cy="152400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rPr>
                <a:t>Taste</a:t>
              </a:r>
              <a:endParaRPr lang="en-US" sz="1050" b="1" dirty="0">
                <a:solidFill>
                  <a:schemeClr val="bg1"/>
                </a:solidFill>
              </a:endParaRPr>
            </a:p>
          </p:txBody>
        </p:sp>
        <p:sp>
          <p:nvSpPr>
            <p:cNvPr id="58" name="Hexagon 57"/>
            <p:cNvSpPr/>
            <p:nvPr/>
          </p:nvSpPr>
          <p:spPr>
            <a:xfrm>
              <a:off x="2438400" y="2819400"/>
              <a:ext cx="3048000" cy="152400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rPr>
                <a:t>Proprioception</a:t>
              </a:r>
              <a:endParaRPr lang="en-US" sz="1050" b="1" dirty="0">
                <a:solidFill>
                  <a:schemeClr val="bg1"/>
                </a:solidFill>
              </a:endParaRPr>
            </a:p>
          </p:txBody>
        </p:sp>
        <p:sp>
          <p:nvSpPr>
            <p:cNvPr id="59" name="Hexagon 58"/>
            <p:cNvSpPr/>
            <p:nvPr/>
          </p:nvSpPr>
          <p:spPr>
            <a:xfrm>
              <a:off x="3725839" y="4344537"/>
              <a:ext cx="1752600" cy="152400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rPr>
                <a:t>Smell</a:t>
              </a:r>
              <a:endParaRPr lang="en-US" sz="1050" b="1" dirty="0">
                <a:solidFill>
                  <a:schemeClr val="bg1"/>
                </a:solidFill>
              </a:endParaRPr>
            </a:p>
          </p:txBody>
        </p:sp>
        <p:sp>
          <p:nvSpPr>
            <p:cNvPr id="60" name="Hexagon 59"/>
            <p:cNvSpPr/>
            <p:nvPr/>
          </p:nvSpPr>
          <p:spPr>
            <a:xfrm>
              <a:off x="5105400" y="2057400"/>
              <a:ext cx="1752600" cy="152400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rPr>
                <a:t>Hearing</a:t>
              </a:r>
              <a:endParaRPr lang="en-US" sz="1050" b="1" dirty="0">
                <a:solidFill>
                  <a:schemeClr val="bg1"/>
                </a:solidFill>
              </a:endParaRPr>
            </a:p>
          </p:txBody>
        </p:sp>
      </p:grpSp>
      <p:grpSp>
        <p:nvGrpSpPr>
          <p:cNvPr id="25" name="Group 61"/>
          <p:cNvGrpSpPr/>
          <p:nvPr/>
        </p:nvGrpSpPr>
        <p:grpSpPr>
          <a:xfrm>
            <a:off x="3194652" y="2344084"/>
            <a:ext cx="2832307" cy="1993138"/>
            <a:chOff x="-42650" y="838200"/>
            <a:chExt cx="9113293" cy="5791200"/>
          </a:xfrm>
        </p:grpSpPr>
        <p:sp>
          <p:nvSpPr>
            <p:cNvPr id="63" name="Right Arrow 62"/>
            <p:cNvSpPr/>
            <p:nvPr/>
          </p:nvSpPr>
          <p:spPr>
            <a:xfrm>
              <a:off x="6075528" y="3157186"/>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Job Cycle Time</a:t>
              </a:r>
              <a:endParaRPr lang="en-US" sz="600" dirty="0">
                <a:solidFill>
                  <a:schemeClr val="bg1"/>
                </a:solidFill>
              </a:endParaRPr>
            </a:p>
          </p:txBody>
        </p:sp>
        <p:sp>
          <p:nvSpPr>
            <p:cNvPr id="64" name="Right Arrow 63"/>
            <p:cNvSpPr/>
            <p:nvPr/>
          </p:nvSpPr>
          <p:spPr>
            <a:xfrm>
              <a:off x="5976013" y="1572907"/>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History</a:t>
              </a:r>
              <a:endParaRPr lang="en-US" sz="600" dirty="0">
                <a:solidFill>
                  <a:schemeClr val="bg1"/>
                </a:solidFill>
              </a:endParaRPr>
            </a:p>
          </p:txBody>
        </p:sp>
        <p:sp>
          <p:nvSpPr>
            <p:cNvPr id="65" name="Right Arrow 64"/>
            <p:cNvSpPr/>
            <p:nvPr/>
          </p:nvSpPr>
          <p:spPr>
            <a:xfrm>
              <a:off x="4047130" y="2104031"/>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Task Pacing</a:t>
              </a:r>
              <a:endParaRPr lang="en-US" sz="600" dirty="0">
                <a:solidFill>
                  <a:schemeClr val="bg1"/>
                </a:solidFill>
              </a:endParaRPr>
            </a:p>
          </p:txBody>
        </p:sp>
        <p:sp>
          <p:nvSpPr>
            <p:cNvPr id="66" name="Right Arrow 65"/>
            <p:cNvSpPr/>
            <p:nvPr/>
          </p:nvSpPr>
          <p:spPr>
            <a:xfrm>
              <a:off x="5943600" y="5373807"/>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Remembering</a:t>
              </a:r>
              <a:endParaRPr lang="en-US" sz="600" dirty="0">
                <a:solidFill>
                  <a:schemeClr val="bg1"/>
                </a:solidFill>
              </a:endParaRPr>
            </a:p>
          </p:txBody>
        </p:sp>
        <p:sp>
          <p:nvSpPr>
            <p:cNvPr id="67" name="Right Arrow 66"/>
            <p:cNvSpPr/>
            <p:nvPr/>
          </p:nvSpPr>
          <p:spPr>
            <a:xfrm>
              <a:off x="381000" y="2291693"/>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Acceleration</a:t>
              </a:r>
              <a:endParaRPr lang="en-US" sz="600" dirty="0">
                <a:solidFill>
                  <a:schemeClr val="bg1"/>
                </a:solidFill>
              </a:endParaRPr>
            </a:p>
          </p:txBody>
        </p:sp>
        <p:sp>
          <p:nvSpPr>
            <p:cNvPr id="68" name="Right Arrow 67"/>
            <p:cNvSpPr/>
            <p:nvPr/>
          </p:nvSpPr>
          <p:spPr>
            <a:xfrm>
              <a:off x="3279443" y="1224893"/>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Velocity</a:t>
              </a:r>
              <a:endParaRPr lang="en-US" sz="600" dirty="0">
                <a:solidFill>
                  <a:schemeClr val="bg1"/>
                </a:solidFill>
              </a:endParaRPr>
            </a:p>
          </p:txBody>
        </p:sp>
        <p:sp>
          <p:nvSpPr>
            <p:cNvPr id="69" name="Right Arrow 68"/>
            <p:cNvSpPr/>
            <p:nvPr/>
          </p:nvSpPr>
          <p:spPr>
            <a:xfrm>
              <a:off x="5527343" y="2561231"/>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Decision Time</a:t>
              </a:r>
              <a:endParaRPr lang="en-US" sz="600" dirty="0">
                <a:solidFill>
                  <a:schemeClr val="bg1"/>
                </a:solidFill>
              </a:endParaRPr>
            </a:p>
          </p:txBody>
        </p:sp>
        <p:sp>
          <p:nvSpPr>
            <p:cNvPr id="70" name="Right Arrow 69"/>
            <p:cNvSpPr/>
            <p:nvPr/>
          </p:nvSpPr>
          <p:spPr>
            <a:xfrm>
              <a:off x="3657600" y="4739189"/>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Movement Time</a:t>
              </a:r>
              <a:endParaRPr lang="en-US" sz="600" dirty="0">
                <a:solidFill>
                  <a:schemeClr val="bg1"/>
                </a:solidFill>
              </a:endParaRPr>
            </a:p>
          </p:txBody>
        </p:sp>
        <p:sp>
          <p:nvSpPr>
            <p:cNvPr id="71" name="Right Arrow 70"/>
            <p:cNvSpPr/>
            <p:nvPr/>
          </p:nvSpPr>
          <p:spPr>
            <a:xfrm>
              <a:off x="4589628" y="3886200"/>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Reaction Time</a:t>
              </a:r>
              <a:endParaRPr lang="en-US" sz="600" dirty="0">
                <a:solidFill>
                  <a:schemeClr val="bg1"/>
                </a:solidFill>
              </a:endParaRPr>
            </a:p>
          </p:txBody>
        </p:sp>
        <p:sp>
          <p:nvSpPr>
            <p:cNvPr id="72" name="Right Arrow 71"/>
            <p:cNvSpPr/>
            <p:nvPr/>
          </p:nvSpPr>
          <p:spPr>
            <a:xfrm>
              <a:off x="-42650" y="2662075"/>
              <a:ext cx="3205871" cy="153461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Psychological Refractoriness</a:t>
              </a:r>
              <a:endParaRPr lang="en-US" sz="600" dirty="0">
                <a:solidFill>
                  <a:schemeClr val="bg1"/>
                </a:solidFill>
              </a:endParaRPr>
            </a:p>
          </p:txBody>
        </p:sp>
        <p:sp>
          <p:nvSpPr>
            <p:cNvPr id="73" name="Right Arrow 72"/>
            <p:cNvSpPr/>
            <p:nvPr/>
          </p:nvSpPr>
          <p:spPr>
            <a:xfrm>
              <a:off x="5569992" y="838200"/>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Age</a:t>
              </a:r>
              <a:endParaRPr lang="en-US" sz="600" dirty="0">
                <a:solidFill>
                  <a:schemeClr val="bg1"/>
                </a:solidFill>
              </a:endParaRPr>
            </a:p>
          </p:txBody>
        </p:sp>
        <p:sp>
          <p:nvSpPr>
            <p:cNvPr id="74" name="Right Arrow 73"/>
            <p:cNvSpPr/>
            <p:nvPr/>
          </p:nvSpPr>
          <p:spPr>
            <a:xfrm>
              <a:off x="838200" y="4648200"/>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Fatigue</a:t>
              </a:r>
              <a:endParaRPr lang="en-US" sz="600" dirty="0">
                <a:solidFill>
                  <a:schemeClr val="bg1"/>
                </a:solidFill>
              </a:endParaRPr>
            </a:p>
          </p:txBody>
        </p:sp>
        <p:sp>
          <p:nvSpPr>
            <p:cNvPr id="75" name="Right Arrow 74"/>
            <p:cNvSpPr/>
            <p:nvPr/>
          </p:nvSpPr>
          <p:spPr>
            <a:xfrm>
              <a:off x="2598192" y="5562600"/>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Vigilance</a:t>
              </a:r>
              <a:endParaRPr lang="en-US" sz="600" dirty="0">
                <a:solidFill>
                  <a:schemeClr val="bg1"/>
                </a:solidFill>
              </a:endParaRPr>
            </a:p>
          </p:txBody>
        </p:sp>
        <p:sp>
          <p:nvSpPr>
            <p:cNvPr id="76" name="Right Arrow 75"/>
            <p:cNvSpPr/>
            <p:nvPr/>
          </p:nvSpPr>
          <p:spPr>
            <a:xfrm>
              <a:off x="1075330" y="1570631"/>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Circadian Rhythms</a:t>
              </a:r>
              <a:endParaRPr lang="en-US" sz="600" dirty="0">
                <a:solidFill>
                  <a:schemeClr val="bg1"/>
                </a:solidFill>
              </a:endParaRPr>
            </a:p>
          </p:txBody>
        </p:sp>
        <p:sp>
          <p:nvSpPr>
            <p:cNvPr id="77" name="Right Arrow 76"/>
            <p:cNvSpPr/>
            <p:nvPr/>
          </p:nvSpPr>
          <p:spPr>
            <a:xfrm>
              <a:off x="3241343" y="3063924"/>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Mental Workload</a:t>
              </a:r>
              <a:endParaRPr lang="en-US" sz="600" dirty="0">
                <a:solidFill>
                  <a:schemeClr val="bg1"/>
                </a:solidFill>
              </a:endParaRPr>
            </a:p>
          </p:txBody>
        </p:sp>
        <p:sp>
          <p:nvSpPr>
            <p:cNvPr id="78" name="Right Arrow 77"/>
            <p:cNvSpPr/>
            <p:nvPr/>
          </p:nvSpPr>
          <p:spPr>
            <a:xfrm>
              <a:off x="6098843" y="4481015"/>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Duty Cycle</a:t>
              </a:r>
              <a:endParaRPr lang="en-US" sz="600" dirty="0">
                <a:solidFill>
                  <a:schemeClr val="bg1"/>
                </a:solidFill>
              </a:endParaRPr>
            </a:p>
          </p:txBody>
        </p:sp>
        <p:sp>
          <p:nvSpPr>
            <p:cNvPr id="79" name="Right Arrow 78"/>
            <p:cNvSpPr/>
            <p:nvPr/>
          </p:nvSpPr>
          <p:spPr>
            <a:xfrm>
              <a:off x="838200" y="3886200"/>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Shift Length</a:t>
              </a:r>
              <a:endParaRPr lang="en-US" sz="600" dirty="0">
                <a:solidFill>
                  <a:schemeClr val="bg1"/>
                </a:solidFill>
              </a:endParaRPr>
            </a:p>
          </p:txBody>
        </p:sp>
        <p:sp>
          <p:nvSpPr>
            <p:cNvPr id="80" name="Right Arrow 79"/>
            <p:cNvSpPr/>
            <p:nvPr/>
          </p:nvSpPr>
          <p:spPr>
            <a:xfrm>
              <a:off x="68807" y="5302160"/>
              <a:ext cx="2971800" cy="1066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smtClean="0">
                  <a:solidFill>
                    <a:schemeClr val="bg1"/>
                  </a:solidFill>
                </a:rPr>
                <a:t>Timing</a:t>
              </a:r>
              <a:endParaRPr lang="en-US" sz="600" dirty="0">
                <a:solidFill>
                  <a:schemeClr val="bg1"/>
                </a:solidFill>
              </a:endParaRPr>
            </a:p>
          </p:txBody>
        </p:sp>
      </p:grpSp>
      <p:grpSp>
        <p:nvGrpSpPr>
          <p:cNvPr id="26" name="Group 80"/>
          <p:cNvGrpSpPr/>
          <p:nvPr/>
        </p:nvGrpSpPr>
        <p:grpSpPr>
          <a:xfrm>
            <a:off x="0" y="4648200"/>
            <a:ext cx="4038600" cy="1828800"/>
            <a:chOff x="171787" y="4068062"/>
            <a:chExt cx="3321331" cy="2428626"/>
          </a:xfrm>
        </p:grpSpPr>
        <p:sp>
          <p:nvSpPr>
            <p:cNvPr id="82" name="7-Point Star 81"/>
            <p:cNvSpPr/>
            <p:nvPr/>
          </p:nvSpPr>
          <p:spPr>
            <a:xfrm>
              <a:off x="1510388" y="4778056"/>
              <a:ext cx="1362662" cy="8593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Acoustic</a:t>
              </a:r>
            </a:p>
            <a:p>
              <a:pPr algn="ctr"/>
              <a:r>
                <a:rPr lang="en-US" sz="500" dirty="0" smtClean="0">
                  <a:solidFill>
                    <a:schemeClr val="bg1"/>
                  </a:solidFill>
                </a:rPr>
                <a:t>Communication</a:t>
              </a:r>
            </a:p>
            <a:p>
              <a:pPr algn="ctr"/>
              <a:r>
                <a:rPr lang="en-US" sz="500" dirty="0" smtClean="0">
                  <a:solidFill>
                    <a:schemeClr val="bg1"/>
                  </a:solidFill>
                </a:rPr>
                <a:t>Hearing loss</a:t>
              </a:r>
              <a:endParaRPr lang="en-US" sz="500" dirty="0">
                <a:solidFill>
                  <a:schemeClr val="bg1"/>
                </a:solidFill>
              </a:endParaRPr>
            </a:p>
          </p:txBody>
        </p:sp>
        <p:grpSp>
          <p:nvGrpSpPr>
            <p:cNvPr id="27" name="Group 9"/>
            <p:cNvGrpSpPr/>
            <p:nvPr/>
          </p:nvGrpSpPr>
          <p:grpSpPr>
            <a:xfrm>
              <a:off x="379668" y="4831763"/>
              <a:ext cx="2870288" cy="1664925"/>
              <a:chOff x="379668" y="4831763"/>
              <a:chExt cx="2870288" cy="1664925"/>
            </a:xfrm>
          </p:grpSpPr>
          <p:sp>
            <p:nvSpPr>
              <p:cNvPr id="87" name="7-Point Star 86"/>
              <p:cNvSpPr/>
              <p:nvPr/>
            </p:nvSpPr>
            <p:spPr>
              <a:xfrm>
                <a:off x="379668" y="4831763"/>
                <a:ext cx="1362662" cy="96673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Thermal</a:t>
                </a:r>
              </a:p>
              <a:p>
                <a:pPr algn="ctr"/>
                <a:r>
                  <a:rPr lang="en-US" sz="500" dirty="0" smtClean="0">
                    <a:solidFill>
                      <a:schemeClr val="bg1"/>
                    </a:solidFill>
                  </a:rPr>
                  <a:t>Heat</a:t>
                </a:r>
              </a:p>
              <a:p>
                <a:pPr algn="ctr"/>
                <a:r>
                  <a:rPr lang="en-US" sz="500" dirty="0" smtClean="0">
                    <a:solidFill>
                      <a:schemeClr val="bg1"/>
                    </a:solidFill>
                  </a:rPr>
                  <a:t>Humidity</a:t>
                </a:r>
              </a:p>
              <a:p>
                <a:pPr algn="ctr"/>
                <a:r>
                  <a:rPr lang="en-US" sz="500" dirty="0" smtClean="0">
                    <a:solidFill>
                      <a:schemeClr val="bg1"/>
                    </a:solidFill>
                  </a:rPr>
                  <a:t>Cold</a:t>
                </a:r>
              </a:p>
              <a:p>
                <a:pPr algn="ctr"/>
                <a:r>
                  <a:rPr lang="en-US" sz="500" dirty="0" smtClean="0">
                    <a:solidFill>
                      <a:schemeClr val="bg1"/>
                    </a:solidFill>
                  </a:rPr>
                  <a:t>Air movement</a:t>
                </a:r>
                <a:endParaRPr lang="en-US" sz="500" dirty="0">
                  <a:solidFill>
                    <a:schemeClr val="bg1"/>
                  </a:solidFill>
                </a:endParaRPr>
              </a:p>
            </p:txBody>
          </p:sp>
          <p:sp>
            <p:nvSpPr>
              <p:cNvPr id="88" name="7-Point Star 87"/>
              <p:cNvSpPr/>
              <p:nvPr/>
            </p:nvSpPr>
            <p:spPr>
              <a:xfrm>
                <a:off x="611610" y="5637372"/>
                <a:ext cx="1362662" cy="8593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Vibration</a:t>
                </a:r>
              </a:p>
              <a:p>
                <a:pPr algn="ctr"/>
                <a:r>
                  <a:rPr lang="en-US" sz="500" dirty="0" smtClean="0">
                    <a:solidFill>
                      <a:schemeClr val="bg1"/>
                    </a:solidFill>
                  </a:rPr>
                  <a:t>Hand / Arm</a:t>
                </a:r>
              </a:p>
              <a:p>
                <a:pPr algn="ctr"/>
                <a:r>
                  <a:rPr lang="en-US" sz="500" dirty="0" smtClean="0">
                    <a:solidFill>
                      <a:schemeClr val="bg1"/>
                    </a:solidFill>
                  </a:rPr>
                  <a:t>Whole body</a:t>
                </a:r>
              </a:p>
            </p:txBody>
          </p:sp>
          <p:sp>
            <p:nvSpPr>
              <p:cNvPr id="89" name="7-Point Star 88"/>
              <p:cNvSpPr/>
              <p:nvPr/>
            </p:nvSpPr>
            <p:spPr>
              <a:xfrm>
                <a:off x="1742330" y="5529957"/>
                <a:ext cx="1507626" cy="8593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Light and Dark</a:t>
                </a:r>
              </a:p>
              <a:p>
                <a:pPr algn="ctr"/>
                <a:r>
                  <a:rPr lang="en-US" sz="500" dirty="0" smtClean="0">
                    <a:solidFill>
                      <a:schemeClr val="bg1"/>
                    </a:solidFill>
                  </a:rPr>
                  <a:t>Vision</a:t>
                </a:r>
              </a:p>
              <a:p>
                <a:pPr algn="ctr"/>
                <a:r>
                  <a:rPr lang="en-US" sz="500" dirty="0" smtClean="0">
                    <a:solidFill>
                      <a:schemeClr val="bg1"/>
                    </a:solidFill>
                  </a:rPr>
                  <a:t>Contrast</a:t>
                </a:r>
              </a:p>
              <a:p>
                <a:pPr algn="ctr"/>
                <a:r>
                  <a:rPr lang="en-US" sz="500" dirty="0" smtClean="0">
                    <a:solidFill>
                      <a:schemeClr val="bg1"/>
                    </a:solidFill>
                  </a:rPr>
                  <a:t>Color</a:t>
                </a:r>
              </a:p>
            </p:txBody>
          </p:sp>
        </p:grpSp>
        <p:sp>
          <p:nvSpPr>
            <p:cNvPr id="84" name="7-Point Star 83"/>
            <p:cNvSpPr/>
            <p:nvPr/>
          </p:nvSpPr>
          <p:spPr>
            <a:xfrm>
              <a:off x="2130456" y="4068062"/>
              <a:ext cx="1362662" cy="8593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Chemical and Biological</a:t>
              </a:r>
              <a:endParaRPr lang="en-US" sz="500" dirty="0">
                <a:solidFill>
                  <a:schemeClr val="bg1"/>
                </a:solidFill>
              </a:endParaRPr>
            </a:p>
          </p:txBody>
        </p:sp>
        <p:sp>
          <p:nvSpPr>
            <p:cNvPr id="85" name="7-Point Star 84"/>
            <p:cNvSpPr/>
            <p:nvPr/>
          </p:nvSpPr>
          <p:spPr>
            <a:xfrm>
              <a:off x="833304" y="4068062"/>
              <a:ext cx="1362662" cy="8593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Gravitational</a:t>
              </a:r>
            </a:p>
            <a:p>
              <a:pPr algn="ctr"/>
              <a:r>
                <a:rPr lang="en-US" sz="700" b="1" dirty="0" smtClean="0">
                  <a:solidFill>
                    <a:schemeClr val="bg1"/>
                  </a:solidFill>
                </a:rPr>
                <a:t>Space</a:t>
              </a:r>
              <a:endParaRPr lang="en-US" sz="500" dirty="0">
                <a:solidFill>
                  <a:schemeClr val="bg1"/>
                </a:solidFill>
              </a:endParaRPr>
            </a:p>
          </p:txBody>
        </p:sp>
        <p:sp>
          <p:nvSpPr>
            <p:cNvPr id="86" name="7-Point Star 85"/>
            <p:cNvSpPr/>
            <p:nvPr/>
          </p:nvSpPr>
          <p:spPr>
            <a:xfrm>
              <a:off x="171787" y="4173654"/>
              <a:ext cx="1057952" cy="809542"/>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Pressure</a:t>
              </a:r>
            </a:p>
            <a:p>
              <a:pPr algn="ctr"/>
              <a:r>
                <a:rPr lang="en-US" sz="500" b="1" dirty="0" smtClean="0">
                  <a:solidFill>
                    <a:schemeClr val="bg1"/>
                  </a:solidFill>
                </a:rPr>
                <a:t>Under Water</a:t>
              </a:r>
            </a:p>
            <a:p>
              <a:pPr algn="ctr"/>
              <a:r>
                <a:rPr lang="en-US" sz="500" b="1" dirty="0" smtClean="0">
                  <a:solidFill>
                    <a:schemeClr val="bg1"/>
                  </a:solidFill>
                </a:rPr>
                <a:t>Altitude</a:t>
              </a:r>
              <a:endParaRPr lang="en-US" sz="400" dirty="0">
                <a:solidFill>
                  <a:schemeClr val="bg1"/>
                </a:solidFill>
              </a:endParaRPr>
            </a:p>
          </p:txBody>
        </p:sp>
      </p:grpSp>
    </p:spTree>
    <p:custDataLst>
      <p:tags r:id="rId1"/>
    </p:custDataLst>
    <p:extLst>
      <p:ext uri="{BB962C8B-B14F-4D97-AF65-F5344CB8AC3E}">
        <p14:creationId xmlns="" xmlns:p14="http://schemas.microsoft.com/office/powerpoint/2010/main" val="580999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41248"/>
          </a:xfrm>
        </p:spPr>
        <p:txBody>
          <a:bodyPr>
            <a:normAutofit/>
          </a:bodyPr>
          <a:lstStyle/>
          <a:p>
            <a:r>
              <a:rPr lang="en-US" sz="3600" dirty="0" smtClean="0">
                <a:solidFill>
                  <a:schemeClr val="bg1"/>
                </a:solidFill>
              </a:rPr>
              <a:t>Structures, Processes and Outcomes</a:t>
            </a:r>
            <a:endParaRPr lang="en-US" sz="3600" dirty="0">
              <a:solidFill>
                <a:schemeClr val="bg1"/>
              </a:solidFill>
            </a:endParaRPr>
          </a:p>
        </p:txBody>
      </p:sp>
      <p:sp>
        <p:nvSpPr>
          <p:cNvPr id="17" name="Slide Number Placeholder 16"/>
          <p:cNvSpPr>
            <a:spLocks noGrp="1"/>
          </p:cNvSpPr>
          <p:nvPr>
            <p:ph type="sldNum" sz="quarter" idx="12"/>
          </p:nvPr>
        </p:nvSpPr>
        <p:spPr/>
        <p:txBody>
          <a:bodyPr/>
          <a:lstStyle/>
          <a:p>
            <a:fld id="{CCFAA4CE-CA3F-474F-87A0-D438EB94B7D0}" type="slidenum">
              <a:rPr lang="en-US" smtClean="0">
                <a:solidFill>
                  <a:schemeClr val="bg1"/>
                </a:solidFill>
              </a:rPr>
              <a:pPr/>
              <a:t>9</a:t>
            </a:fld>
            <a:endParaRPr lang="en-US">
              <a:solidFill>
                <a:schemeClr val="bg1"/>
              </a:solidFill>
            </a:endParaRPr>
          </a:p>
        </p:txBody>
      </p:sp>
      <p:sp>
        <p:nvSpPr>
          <p:cNvPr id="3" name="Oval 2"/>
          <p:cNvSpPr/>
          <p:nvPr/>
        </p:nvSpPr>
        <p:spPr>
          <a:xfrm>
            <a:off x="2743200" y="1219200"/>
            <a:ext cx="3200400" cy="13716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People</a:t>
            </a:r>
          </a:p>
          <a:p>
            <a:pPr algn="ctr"/>
            <a:endParaRPr lang="en-US" dirty="0" smtClean="0">
              <a:solidFill>
                <a:schemeClr val="tx1"/>
              </a:solidFill>
            </a:endParaRPr>
          </a:p>
          <a:p>
            <a:pPr algn="ctr"/>
            <a:r>
              <a:rPr lang="en-US" sz="1400" dirty="0" smtClean="0">
                <a:solidFill>
                  <a:schemeClr val="tx1"/>
                </a:solidFill>
              </a:rPr>
              <a:t>Can be Selected, Trained and Assigned</a:t>
            </a:r>
            <a:endParaRPr lang="en-US" sz="1400" dirty="0">
              <a:solidFill>
                <a:schemeClr val="tx1"/>
              </a:solidFill>
            </a:endParaRPr>
          </a:p>
        </p:txBody>
      </p:sp>
      <p:sp>
        <p:nvSpPr>
          <p:cNvPr id="4" name="Oval 3"/>
          <p:cNvSpPr/>
          <p:nvPr/>
        </p:nvSpPr>
        <p:spPr>
          <a:xfrm>
            <a:off x="146538" y="2057400"/>
            <a:ext cx="3663462" cy="16764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Technology </a:t>
            </a:r>
          </a:p>
          <a:p>
            <a:pPr algn="ctr"/>
            <a:r>
              <a:rPr lang="en-US" sz="1600" dirty="0" smtClean="0">
                <a:solidFill>
                  <a:schemeClr val="tx1"/>
                </a:solidFill>
              </a:rPr>
              <a:t>(Hardware and Software)</a:t>
            </a:r>
          </a:p>
          <a:p>
            <a:pPr algn="ctr"/>
            <a:endParaRPr lang="en-US" sz="1600" dirty="0" smtClean="0">
              <a:solidFill>
                <a:schemeClr val="tx1"/>
              </a:solidFill>
            </a:endParaRPr>
          </a:p>
          <a:p>
            <a:pPr algn="ctr"/>
            <a:r>
              <a:rPr lang="en-US" sz="1200" dirty="0" smtClean="0">
                <a:solidFill>
                  <a:schemeClr val="tx1"/>
                </a:solidFill>
              </a:rPr>
              <a:t>Can be designed or changed by </a:t>
            </a:r>
          </a:p>
          <a:p>
            <a:pPr algn="ctr"/>
            <a:r>
              <a:rPr lang="en-US" sz="1200" dirty="0" smtClean="0">
                <a:solidFill>
                  <a:schemeClr val="tx1"/>
                </a:solidFill>
              </a:rPr>
              <a:t>“Engineering Controls”</a:t>
            </a:r>
            <a:endParaRPr lang="en-US" sz="1200" dirty="0">
              <a:solidFill>
                <a:schemeClr val="tx1"/>
              </a:solidFill>
            </a:endParaRPr>
          </a:p>
        </p:txBody>
      </p:sp>
      <p:sp>
        <p:nvSpPr>
          <p:cNvPr id="6" name="Oval 5"/>
          <p:cNvSpPr/>
          <p:nvPr/>
        </p:nvSpPr>
        <p:spPr>
          <a:xfrm>
            <a:off x="152400" y="3581400"/>
            <a:ext cx="3810000" cy="17526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Rules and Regulations </a:t>
            </a:r>
          </a:p>
          <a:p>
            <a:pPr algn="ctr"/>
            <a:endParaRPr lang="en-US" dirty="0" smtClean="0">
              <a:solidFill>
                <a:schemeClr val="tx1"/>
              </a:solidFill>
            </a:endParaRPr>
          </a:p>
          <a:p>
            <a:pPr algn="ctr"/>
            <a:r>
              <a:rPr lang="en-US" sz="1400" dirty="0" smtClean="0">
                <a:solidFill>
                  <a:schemeClr val="tx1"/>
                </a:solidFill>
              </a:rPr>
              <a:t>Can be managed or changed by</a:t>
            </a:r>
          </a:p>
          <a:p>
            <a:pPr algn="ctr"/>
            <a:r>
              <a:rPr lang="en-US" sz="1400" dirty="0" smtClean="0">
                <a:solidFill>
                  <a:schemeClr val="tx1"/>
                </a:solidFill>
              </a:rPr>
              <a:t>“Administrative Controls”</a:t>
            </a:r>
            <a:endParaRPr lang="en-US" sz="1400" dirty="0">
              <a:solidFill>
                <a:schemeClr val="tx1"/>
              </a:solidFill>
            </a:endParaRPr>
          </a:p>
        </p:txBody>
      </p:sp>
      <p:sp>
        <p:nvSpPr>
          <p:cNvPr id="8" name="Right Arrow 7"/>
          <p:cNvSpPr/>
          <p:nvPr/>
        </p:nvSpPr>
        <p:spPr>
          <a:xfrm>
            <a:off x="5486400" y="2438400"/>
            <a:ext cx="2286000" cy="2438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Outcomes</a:t>
            </a:r>
          </a:p>
          <a:p>
            <a:pPr algn="ctr"/>
            <a:r>
              <a:rPr lang="en-US" b="1" dirty="0" smtClean="0">
                <a:solidFill>
                  <a:schemeClr val="bg1"/>
                </a:solidFill>
              </a:rPr>
              <a:t>Must be </a:t>
            </a:r>
          </a:p>
          <a:p>
            <a:pPr algn="ctr"/>
            <a:r>
              <a:rPr lang="en-US" b="1" dirty="0" smtClean="0">
                <a:solidFill>
                  <a:schemeClr val="bg1"/>
                </a:solidFill>
              </a:rPr>
              <a:t>monitored</a:t>
            </a:r>
            <a:endParaRPr lang="en-US" b="1" dirty="0">
              <a:solidFill>
                <a:schemeClr val="bg1"/>
              </a:solidFill>
            </a:endParaRPr>
          </a:p>
        </p:txBody>
      </p:sp>
      <p:sp>
        <p:nvSpPr>
          <p:cNvPr id="5" name="Oval 4"/>
          <p:cNvSpPr/>
          <p:nvPr/>
        </p:nvSpPr>
        <p:spPr>
          <a:xfrm>
            <a:off x="2362200" y="4800600"/>
            <a:ext cx="4038600" cy="18288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Contexts / Environments</a:t>
            </a:r>
          </a:p>
          <a:p>
            <a:pPr algn="ctr"/>
            <a:endParaRPr lang="en-US" dirty="0" smtClean="0">
              <a:solidFill>
                <a:schemeClr val="tx1"/>
              </a:solidFill>
            </a:endParaRPr>
          </a:p>
          <a:p>
            <a:pPr algn="ctr"/>
            <a:r>
              <a:rPr lang="en-US" sz="1400" dirty="0" smtClean="0">
                <a:solidFill>
                  <a:schemeClr val="tx1"/>
                </a:solidFill>
              </a:rPr>
              <a:t>Usually cannot be changed so we must mitigate their effects by engineering or administrative controls</a:t>
            </a:r>
            <a:endParaRPr lang="en-US" sz="1400" dirty="0">
              <a:solidFill>
                <a:schemeClr val="tx1"/>
              </a:solidFill>
            </a:endParaRPr>
          </a:p>
        </p:txBody>
      </p:sp>
      <p:sp>
        <p:nvSpPr>
          <p:cNvPr id="9" name="Oval 8"/>
          <p:cNvSpPr/>
          <p:nvPr/>
        </p:nvSpPr>
        <p:spPr>
          <a:xfrm>
            <a:off x="6019800" y="2133600"/>
            <a:ext cx="1600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Effectiveness</a:t>
            </a:r>
            <a:endParaRPr lang="en-US" sz="1100" b="1" dirty="0">
              <a:solidFill>
                <a:schemeClr val="bg1"/>
              </a:solidFill>
            </a:endParaRPr>
          </a:p>
        </p:txBody>
      </p:sp>
      <p:sp>
        <p:nvSpPr>
          <p:cNvPr id="10" name="Oval 9"/>
          <p:cNvSpPr/>
          <p:nvPr/>
        </p:nvSpPr>
        <p:spPr>
          <a:xfrm>
            <a:off x="7239000" y="2362200"/>
            <a:ext cx="1447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Efficiency</a:t>
            </a:r>
            <a:endParaRPr lang="en-US" sz="1100" b="1" dirty="0">
              <a:solidFill>
                <a:schemeClr val="bg1"/>
              </a:solidFill>
            </a:endParaRPr>
          </a:p>
        </p:txBody>
      </p:sp>
      <p:sp>
        <p:nvSpPr>
          <p:cNvPr id="11" name="Oval 10"/>
          <p:cNvSpPr/>
          <p:nvPr/>
        </p:nvSpPr>
        <p:spPr>
          <a:xfrm>
            <a:off x="7467600" y="2743200"/>
            <a:ext cx="1447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Ease of Use</a:t>
            </a:r>
            <a:endParaRPr lang="en-US" sz="1100" b="1" dirty="0">
              <a:solidFill>
                <a:schemeClr val="bg1"/>
              </a:solidFill>
            </a:endParaRPr>
          </a:p>
        </p:txBody>
      </p:sp>
      <p:sp>
        <p:nvSpPr>
          <p:cNvPr id="12" name="Oval 11"/>
          <p:cNvSpPr/>
          <p:nvPr/>
        </p:nvSpPr>
        <p:spPr>
          <a:xfrm>
            <a:off x="7543800" y="3124200"/>
            <a:ext cx="1447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Emotional Appeal</a:t>
            </a:r>
            <a:endParaRPr lang="en-US" sz="1100" b="1" dirty="0">
              <a:solidFill>
                <a:schemeClr val="bg1"/>
              </a:solidFill>
            </a:endParaRPr>
          </a:p>
        </p:txBody>
      </p:sp>
      <p:sp>
        <p:nvSpPr>
          <p:cNvPr id="13" name="Oval 12"/>
          <p:cNvSpPr/>
          <p:nvPr/>
        </p:nvSpPr>
        <p:spPr>
          <a:xfrm>
            <a:off x="7696200" y="3657600"/>
            <a:ext cx="1447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Safety</a:t>
            </a:r>
            <a:endParaRPr lang="en-US" sz="1100" b="1" dirty="0">
              <a:solidFill>
                <a:schemeClr val="bg1"/>
              </a:solidFill>
            </a:endParaRPr>
          </a:p>
        </p:txBody>
      </p:sp>
      <p:sp>
        <p:nvSpPr>
          <p:cNvPr id="14" name="Oval 13"/>
          <p:cNvSpPr/>
          <p:nvPr/>
        </p:nvSpPr>
        <p:spPr>
          <a:xfrm>
            <a:off x="7543800" y="4038600"/>
            <a:ext cx="1447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Security</a:t>
            </a:r>
            <a:endParaRPr lang="en-US" sz="1100" b="1" dirty="0">
              <a:solidFill>
                <a:schemeClr val="bg1"/>
              </a:solidFill>
            </a:endParaRPr>
          </a:p>
        </p:txBody>
      </p:sp>
      <p:sp>
        <p:nvSpPr>
          <p:cNvPr id="15" name="Oval 14"/>
          <p:cNvSpPr/>
          <p:nvPr/>
        </p:nvSpPr>
        <p:spPr>
          <a:xfrm>
            <a:off x="7315200" y="4343400"/>
            <a:ext cx="1447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Satisfaction</a:t>
            </a:r>
            <a:endParaRPr lang="en-US" sz="1100" b="1" dirty="0">
              <a:solidFill>
                <a:schemeClr val="bg1"/>
              </a:solidFill>
            </a:endParaRPr>
          </a:p>
        </p:txBody>
      </p:sp>
      <p:sp>
        <p:nvSpPr>
          <p:cNvPr id="16" name="Oval 15"/>
          <p:cNvSpPr/>
          <p:nvPr/>
        </p:nvSpPr>
        <p:spPr>
          <a:xfrm>
            <a:off x="6248400" y="4572000"/>
            <a:ext cx="1600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Sustainability</a:t>
            </a:r>
            <a:endParaRPr lang="en-US" sz="1100" b="1" dirty="0">
              <a:solidFill>
                <a:schemeClr val="bg1"/>
              </a:solidFill>
            </a:endParaRPr>
          </a:p>
        </p:txBody>
      </p:sp>
      <p:sp>
        <p:nvSpPr>
          <p:cNvPr id="7" name="Rectangle 6"/>
          <p:cNvSpPr/>
          <p:nvPr/>
        </p:nvSpPr>
        <p:spPr>
          <a:xfrm>
            <a:off x="3352800" y="2438400"/>
            <a:ext cx="2209800" cy="243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Processes</a:t>
            </a:r>
          </a:p>
          <a:p>
            <a:pPr algn="ctr"/>
            <a:endParaRPr lang="en-US" dirty="0" smtClean="0">
              <a:solidFill>
                <a:schemeClr val="bg1"/>
              </a:solidFill>
            </a:endParaRPr>
          </a:p>
          <a:p>
            <a:pPr algn="ctr"/>
            <a:r>
              <a:rPr lang="en-US" sz="1400" dirty="0" smtClean="0">
                <a:solidFill>
                  <a:schemeClr val="bg1"/>
                </a:solidFill>
              </a:rPr>
              <a:t>Operations</a:t>
            </a:r>
          </a:p>
          <a:p>
            <a:pPr algn="ctr"/>
            <a:r>
              <a:rPr lang="en-US" sz="1400" dirty="0" smtClean="0">
                <a:solidFill>
                  <a:schemeClr val="bg1"/>
                </a:solidFill>
              </a:rPr>
              <a:t>Activities</a:t>
            </a:r>
          </a:p>
          <a:p>
            <a:pPr algn="ctr"/>
            <a:r>
              <a:rPr lang="en-US" sz="1400" dirty="0" smtClean="0">
                <a:solidFill>
                  <a:schemeClr val="bg1"/>
                </a:solidFill>
              </a:rPr>
              <a:t>Tasks</a:t>
            </a:r>
          </a:p>
          <a:p>
            <a:pPr algn="ctr"/>
            <a:r>
              <a:rPr lang="en-US" sz="1400" dirty="0" smtClean="0">
                <a:solidFill>
                  <a:schemeClr val="bg1"/>
                </a:solidFill>
              </a:rPr>
              <a:t>Jobs</a:t>
            </a:r>
          </a:p>
          <a:p>
            <a:pPr algn="ctr"/>
            <a:endParaRPr lang="en-US" dirty="0" smtClean="0">
              <a:solidFill>
                <a:schemeClr val="bg1"/>
              </a:solidFill>
            </a:endParaRPr>
          </a:p>
          <a:p>
            <a:pPr algn="ctr"/>
            <a:r>
              <a:rPr lang="en-US" sz="2800" b="1" dirty="0" smtClean="0">
                <a:solidFill>
                  <a:schemeClr val="bg1"/>
                </a:solidFill>
              </a:rPr>
              <a:t>Take Time</a:t>
            </a:r>
            <a:endParaRPr lang="en-US" sz="2800" b="1" dirty="0">
              <a:solidFill>
                <a:schemeClr val="bg1"/>
              </a:solidFill>
            </a:endParaRPr>
          </a:p>
        </p:txBody>
      </p:sp>
    </p:spTree>
    <p:custDataLst>
      <p:tags r:id="rId1"/>
    </p:custDataLst>
    <p:extLst>
      <p:ext uri="{BB962C8B-B14F-4D97-AF65-F5344CB8AC3E}">
        <p14:creationId xmlns="" xmlns:p14="http://schemas.microsoft.com/office/powerpoint/2010/main" val="296928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283</TotalTime>
  <Words>6742</Words>
  <Application>Microsoft Office PowerPoint</Application>
  <PresentationFormat>On-screen Show (4:3)</PresentationFormat>
  <Paragraphs>742</Paragraphs>
  <Slides>63</Slides>
  <Notes>4</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Foundry</vt:lpstr>
      <vt:lpstr>Slide 1</vt:lpstr>
      <vt:lpstr>Introduction</vt:lpstr>
      <vt:lpstr>How human knowledge and abilities may be assessed during or after a period of instruction or learning. </vt:lpstr>
      <vt:lpstr>An adaptation of the Edwards “SHEL” model</vt:lpstr>
      <vt:lpstr>Scope - the Edwards SHELL Model</vt:lpstr>
      <vt:lpstr>Human Factors Practice</vt:lpstr>
      <vt:lpstr>Broad Scope and Applications of Human Factors and Ergonomics</vt:lpstr>
      <vt:lpstr>Slide 8</vt:lpstr>
      <vt:lpstr>Structures, Processes and Outcomes</vt:lpstr>
      <vt:lpstr>Multiple Purposes of Design</vt:lpstr>
      <vt:lpstr>The Design and Use Processes</vt:lpstr>
      <vt:lpstr>Human Factors Practice Requirements</vt:lpstr>
      <vt:lpstr>Ergonomics Toolkit - Methods</vt:lpstr>
      <vt:lpstr>Approach to scenario based examination questions</vt:lpstr>
      <vt:lpstr>Anthropometry and Workplace Design</vt:lpstr>
      <vt:lpstr>Biomechanics and Manual Materials Handling</vt:lpstr>
      <vt:lpstr>Physiology and Job Design</vt:lpstr>
      <vt:lpstr>Psycho-Motor Skills </vt:lpstr>
      <vt:lpstr>Sensory Factors (Vision)</vt:lpstr>
      <vt:lpstr>Attention</vt:lpstr>
      <vt:lpstr>Perception</vt:lpstr>
      <vt:lpstr>Cognitive Factors</vt:lpstr>
      <vt:lpstr>Memory</vt:lpstr>
      <vt:lpstr>Situation Awareness</vt:lpstr>
      <vt:lpstr>Communications</vt:lpstr>
      <vt:lpstr>Control</vt:lpstr>
      <vt:lpstr> Motivation </vt:lpstr>
      <vt:lpstr>Attitude</vt:lpstr>
      <vt:lpstr>Decision making</vt:lpstr>
      <vt:lpstr>Heat</vt:lpstr>
      <vt:lpstr>Light</vt:lpstr>
      <vt:lpstr>Noise</vt:lpstr>
      <vt:lpstr>Vibration and Acceleration</vt:lpstr>
      <vt:lpstr>Time factors</vt:lpstr>
      <vt:lpstr>Autonomy</vt:lpstr>
      <vt:lpstr>Team Behavior</vt:lpstr>
      <vt:lpstr>Crew Resource Management</vt:lpstr>
      <vt:lpstr>Mechanical Aides</vt:lpstr>
      <vt:lpstr>Sensory Aids</vt:lpstr>
      <vt:lpstr>Information Aids</vt:lpstr>
      <vt:lpstr>Displays</vt:lpstr>
      <vt:lpstr>Controls</vt:lpstr>
      <vt:lpstr>Instructions, Warnings, Procedures and Labels</vt:lpstr>
      <vt:lpstr>Production Lines</vt:lpstr>
      <vt:lpstr>Shift Work</vt:lpstr>
      <vt:lpstr>Time Stress</vt:lpstr>
      <vt:lpstr>Instructions, Warnings, Procedures and Labels</vt:lpstr>
      <vt:lpstr>LifeCycle</vt:lpstr>
      <vt:lpstr>Lifecycle</vt:lpstr>
      <vt:lpstr> RASDEI    When Ergonomics Works</vt:lpstr>
      <vt:lpstr>Activities of Ergonomists  rasdei</vt:lpstr>
      <vt:lpstr>Applied research</vt:lpstr>
      <vt:lpstr>Analysis</vt:lpstr>
      <vt:lpstr>Simulation</vt:lpstr>
      <vt:lpstr>Design</vt:lpstr>
      <vt:lpstr>Evaluation</vt:lpstr>
      <vt:lpstr>Investigation</vt:lpstr>
      <vt:lpstr>Outcomes - E4S4</vt:lpstr>
      <vt:lpstr>Multiple Purposes of Design</vt:lpstr>
      <vt:lpstr>Reporting</vt:lpstr>
      <vt:lpstr>Big Picture Ergonomics</vt:lpstr>
      <vt:lpstr>Requirements and Specifications </vt:lpstr>
      <vt:lpstr>Continuous Improvement</vt:lpstr>
    </vt:vector>
  </TitlesOfParts>
  <Company>SIM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dc:creator>
  <cp:lastModifiedBy>SIM</cp:lastModifiedBy>
  <cp:revision>33</cp:revision>
  <dcterms:created xsi:type="dcterms:W3CDTF">2015-03-30T05:57:23Z</dcterms:created>
  <dcterms:modified xsi:type="dcterms:W3CDTF">2015-03-31T07:20:12Z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D0EDCFEF-4217-4CC0-9679-8F85DFEC2A17</vt:lpwstr>
  </property>
  <property fmtid="{D5CDD505-2E9C-101B-9397-08002B2CF9AE}" pid="3" name="ArticulatePath">
    <vt:lpwstr>Human Factors Scenario Analysis</vt:lpwstr>
  </property>
</Properties>
</file>