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notesSlides/notesSlide4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notesSlides/notesSlide4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80" r:id="rId23"/>
    <p:sldId id="276" r:id="rId24"/>
    <p:sldId id="282" r:id="rId25"/>
    <p:sldId id="277" r:id="rId26"/>
    <p:sldId id="278" r:id="rId27"/>
    <p:sldId id="281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504C3-9473-A546-8923-5DCBA46CF1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6F3102-016F-EA49-82D1-132E78C63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A9572-29DC-D448-8AB3-80FB5A66B3C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62CE4-080D-864E-9880-2242361999F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41EC7-C8D4-D04C-A835-4226D22C40A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7D6F4-9563-6047-9DF1-832B7A9530E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35229-A7C6-1744-B9D6-6B8475B4F94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EA8C8-00E5-DD49-BE86-5D3BF896F38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62AED-2CD4-4642-B5C9-3702235DBDF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C5C1E-B6BA-754B-9994-EA1AD10E461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2260C-3217-6E4D-94A8-F9D03B8C101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24B87-2514-1047-A035-987EB1655BC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16514-5E1C-9149-A749-9BA54B0CE6E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F5BBA-2AE2-D344-998E-347D6A840BC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B82FA-8308-964E-BBED-C7013E5E7E1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70553-AC21-8649-A8B3-EEC8813CC28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062EB-8DCC-4A4F-AF58-481F38203E8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FF833-F004-6242-8EFD-EC741C2D7A5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E1183-E2BA-BF47-A817-002BEB1AC1D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7AB94-3CEB-7A40-A12C-943E4695C85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7CE8D-E583-4045-AD68-A756C7E17203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8F4EF-0E83-1C45-AAC0-9C8D4C3E00E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74C96-96B1-2042-8D80-506CE8B4B1E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FF661-87C7-7B4E-9A4D-A1E8F7F74B7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583F1-9FA7-F147-A545-BFA6DD272B0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0EF29-7C46-2146-A44A-CE57ED3A789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897CA-A348-BF45-B8A1-E80E7DA0751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D824B-5626-BA43-B980-8147494393AE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3929E-DE3A-9042-9718-4AB7BA708D2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69A2C-D209-ED40-9523-E8B22D8FC21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C98E4-4CB9-3542-B7BB-F9E50E3B583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4268F-E2A6-9A45-9F5C-F84BE49A2CA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00529-CEA0-5C42-90C3-F6FA7A9A126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CCD47-63EF-1B45-9ABB-FFA168DAB87D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A76EC-92FA-F34E-BFE7-4D70FAA76F68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4EEAF-7FC8-2F4B-AB53-07AF106B557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BF7C8-2647-8248-AFC0-3823F0E3877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3E28F-16F6-7B46-9AB9-600A5E8354C0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44570-0BE2-3343-9C8B-92BC95E3EE6D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DF8C7-C5D5-854C-B018-93F5F02A4E99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B24BB-B906-0247-9EFD-540C5B521476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39D72-A2C2-2843-813C-0FAF6A8FBAF9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9A193-D97E-E643-8BA6-567514E8F78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624F0-C1FB-634C-83E0-6A5E3C9D4E2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A458D-E0A6-2F4A-9402-F0D292DDA03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10907-6A7A-9349-8FB0-E98D4C022FF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1E5E7-071B-8449-B0E8-EB41AE5DA9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F297-E3C6-6246-9E52-8B1AC1D6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B4AB-F870-9640-A58A-19B30689D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8C32-AE51-9446-9243-9E58C5AB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9BD2-EB51-594C-8774-E416B92F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32E0-97F0-0246-9D0D-A1C613CAA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24C2-FE63-A247-973E-0BFA56FC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B00B-DF96-104E-AD74-1F5F9A7D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E5E6-72DF-0E4B-9519-CD7259423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6F18-AF0D-C74C-98C5-DC45AEF9C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FAD3-7D3D-F947-B81D-029B157A3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2EC5-63A7-8743-BE71-429123165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9/11/2009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CA815658-1AEA-5341-A966-20317B80C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Book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7772400" cy="1143000"/>
          </a:xfrm>
        </p:spPr>
        <p:txBody>
          <a:bodyPr/>
          <a:lstStyle/>
          <a:p>
            <a:pPr eaLnBrk="1" hangingPunct="1"/>
            <a:r>
              <a:rPr sz="6000" b="1"/>
              <a:t>Psychosocial Factors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Singapore Technologies (ST) Kinetics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Technological Determinism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convergence hypothesis</a:t>
            </a:r>
          </a:p>
          <a:p>
            <a:r>
              <a:rPr lang="en-US" smtClean="0"/>
              <a:t>The technology will lead to both organizational and cultural changes</a:t>
            </a:r>
          </a:p>
          <a:p>
            <a:r>
              <a:rPr lang="en-US" smtClean="0"/>
              <a:t>Culture often determines the effectiveness of technology</a:t>
            </a:r>
          </a:p>
          <a:p>
            <a:r>
              <a:rPr lang="en-US" smtClean="0"/>
              <a:t>Introduction of technology must not be put in the hands of the technologists</a:t>
            </a:r>
          </a:p>
          <a:p>
            <a:r>
              <a:rPr lang="en-US" smtClean="0"/>
              <a:t>Cotton spinning, weaving and sewing in SE Asia</a:t>
            </a:r>
          </a:p>
          <a:p>
            <a:r>
              <a:rPr lang="en-US" smtClean="0"/>
              <a:t>Consumer products, component manufacturing and the labor market</a:t>
            </a:r>
          </a:p>
          <a:p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A Word About Globalization in the 1990s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z="2500" smtClean="0"/>
              <a:t>common product, like a car should be engineered once in one country and then built and sold in many countries.</a:t>
            </a:r>
          </a:p>
          <a:p>
            <a:pPr lvl="1"/>
            <a:r>
              <a:rPr lang="en-US" sz="2500" smtClean="0"/>
              <a:t>Great savings in engineering time and cost.</a:t>
            </a:r>
          </a:p>
          <a:p>
            <a:r>
              <a:rPr lang="en-US" sz="2500" smtClean="0"/>
              <a:t>Agreement may be made in high places through rationalization and coercion, but what about in the ranks?</a:t>
            </a:r>
          </a:p>
          <a:p>
            <a:r>
              <a:rPr lang="en-US" sz="2500" smtClean="0"/>
              <a:t>Common global ergonomics process.</a:t>
            </a:r>
          </a:p>
          <a:p>
            <a:pPr lvl="1"/>
            <a:r>
              <a:rPr lang="en-US" sz="2500" smtClean="0"/>
              <a:t>“We have been building (better) cars (than you) for 100 years.”</a:t>
            </a:r>
          </a:p>
          <a:p>
            <a:r>
              <a:rPr lang="en-US" sz="2500" smtClean="0"/>
              <a:t>Not invented here.</a:t>
            </a:r>
          </a:p>
          <a:p>
            <a:r>
              <a:rPr lang="en-US" sz="2500" smtClean="0"/>
              <a:t>Drinking beer, creating alliances and finding a common purpose, frequent flyer miles.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Organization?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Planned coordination, common purpose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Hierarchy of authority, leadership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Elements</a:t>
            </a:r>
          </a:p>
          <a:p>
            <a:pPr lvl="1">
              <a:defRPr/>
            </a:pPr>
            <a:r>
              <a:rPr lang="en-US" sz="2500" dirty="0" smtClean="0"/>
              <a:t>Technology and products or services</a:t>
            </a:r>
          </a:p>
          <a:p>
            <a:pPr lvl="1">
              <a:defRPr/>
            </a:pPr>
            <a:r>
              <a:rPr lang="en-US" sz="2500" dirty="0" smtClean="0"/>
              <a:t>Customers</a:t>
            </a:r>
          </a:p>
          <a:p>
            <a:pPr lvl="1">
              <a:defRPr/>
            </a:pPr>
            <a:r>
              <a:rPr lang="en-US" sz="2500" dirty="0" smtClean="0"/>
              <a:t>People and structure</a:t>
            </a:r>
          </a:p>
          <a:p>
            <a:pPr lvl="1">
              <a:defRPr/>
            </a:pPr>
            <a:r>
              <a:rPr lang="en-US" sz="2500" dirty="0" smtClean="0"/>
              <a:t>Reward systems</a:t>
            </a:r>
          </a:p>
          <a:p>
            <a:pPr lvl="1">
              <a:defRPr/>
            </a:pPr>
            <a:r>
              <a:rPr lang="en-US" sz="2500" dirty="0" smtClean="0"/>
              <a:t>Support mechanisms</a:t>
            </a:r>
          </a:p>
          <a:p>
            <a:pPr lvl="1">
              <a:defRPr/>
            </a:pPr>
            <a:r>
              <a:rPr lang="en-US" sz="2500" dirty="0" smtClean="0"/>
              <a:t>Communications</a:t>
            </a:r>
          </a:p>
          <a:p>
            <a:pPr lvl="1">
              <a:defRPr/>
            </a:pPr>
            <a:r>
              <a:rPr lang="en-US" sz="2500" dirty="0" smtClean="0"/>
              <a:t>Cultural norms</a:t>
            </a:r>
          </a:p>
          <a:p>
            <a:pPr>
              <a:defRPr/>
            </a:pPr>
            <a:r>
              <a:rPr lang="en-US" sz="2500" dirty="0" smtClean="0">
                <a:ea typeface="+mn-ea"/>
                <a:cs typeface="+mn-cs"/>
              </a:rPr>
              <a:t>Compare and contrast NASA, Boeing and UHCL</a:t>
            </a:r>
            <a:endParaRPr lang="en-US" sz="2500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Structure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Complexity</a:t>
            </a:r>
          </a:p>
          <a:p>
            <a:pPr lvl="1"/>
            <a:r>
              <a:rPr lang="en-US" smtClean="0"/>
              <a:t>Hierarchy, job specialization</a:t>
            </a:r>
          </a:p>
          <a:p>
            <a:pPr lvl="1"/>
            <a:r>
              <a:rPr lang="en-US" smtClean="0"/>
              <a:t>Line and committee structures</a:t>
            </a:r>
          </a:p>
          <a:p>
            <a:r>
              <a:rPr lang="en-US" smtClean="0"/>
              <a:t>Formalization</a:t>
            </a:r>
          </a:p>
          <a:p>
            <a:pPr lvl="1"/>
            <a:r>
              <a:rPr lang="en-US" smtClean="0"/>
              <a:t>Standard procedures and tasks – production line, skill work</a:t>
            </a:r>
          </a:p>
          <a:p>
            <a:pPr lvl="1"/>
            <a:r>
              <a:rPr lang="en-US" smtClean="0"/>
              <a:t>Discretion – universities, knowledge work</a:t>
            </a:r>
          </a:p>
          <a:p>
            <a:r>
              <a:rPr lang="en-US" smtClean="0"/>
              <a:t>Centralization</a:t>
            </a:r>
          </a:p>
          <a:p>
            <a:pPr lvl="1"/>
            <a:r>
              <a:rPr lang="en-US" smtClean="0"/>
              <a:t>Dispersion, autonomy, efficiency</a:t>
            </a:r>
          </a:p>
          <a:p>
            <a:pPr lvl="1"/>
            <a:r>
              <a:rPr lang="en-US" smtClean="0"/>
              <a:t>Communication, discretion, control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Product Organization</a:t>
            </a:r>
            <a:br>
              <a:rPr lang="en-US" sz="3000" smtClean="0"/>
            </a:br>
            <a:r>
              <a:rPr lang="en-US" sz="3000" smtClean="0"/>
              <a:t>(Machine Bureaucracy)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Process driven, hierarchical</a:t>
            </a:r>
          </a:p>
          <a:p>
            <a:r>
              <a:rPr lang="en-US" smtClean="0"/>
              <a:t>Multiple tasks and skills, many low skilled jobs</a:t>
            </a:r>
          </a:p>
          <a:p>
            <a:r>
              <a:rPr lang="en-US" smtClean="0"/>
              <a:t>Batch production, production lines, work cells</a:t>
            </a:r>
          </a:p>
          <a:p>
            <a:r>
              <a:rPr lang="en-US" smtClean="0"/>
              <a:t>Specialization</a:t>
            </a:r>
          </a:p>
          <a:p>
            <a:r>
              <a:rPr lang="en-US" smtClean="0"/>
              <a:t>Standardized work – product quality and productivity</a:t>
            </a:r>
          </a:p>
          <a:p>
            <a:r>
              <a:rPr lang="en-US" smtClean="0"/>
              <a:t>Erosion of in depth knowledge</a:t>
            </a:r>
          </a:p>
          <a:p>
            <a:r>
              <a:rPr lang="en-US" smtClean="0"/>
              <a:t>Innovation restricted due to narrow horizons</a:t>
            </a:r>
          </a:p>
          <a:p>
            <a:r>
              <a:rPr lang="en-US" smtClean="0"/>
              <a:t>Take a tour of a car plant or a clothing manufacturing facility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Functional Organization</a:t>
            </a:r>
            <a:br>
              <a:rPr lang="en-US" sz="3300" smtClean="0"/>
            </a:br>
            <a:r>
              <a:rPr lang="en-US" sz="3300" smtClean="0"/>
              <a:t>(Professional Bureaucracy)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Knowledge driven.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Stable, </a:t>
            </a:r>
            <a:r>
              <a:rPr lang="en-US" dirty="0" err="1" smtClean="0">
                <a:ea typeface="+mn-ea"/>
                <a:cs typeface="+mn-cs"/>
              </a:rPr>
              <a:t>divisionalized</a:t>
            </a:r>
            <a:r>
              <a:rPr lang="en-US" dirty="0" smtClean="0">
                <a:ea typeface="+mn-ea"/>
                <a:cs typeface="+mn-cs"/>
              </a:rPr>
              <a:t>, decentralized.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Think about a university, hospital, research organization or law firm.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Group autonomy, inter-group conflict.</a:t>
            </a:r>
          </a:p>
          <a:p>
            <a:pPr lvl="1">
              <a:defRPr/>
            </a:pPr>
            <a:r>
              <a:rPr lang="en-US" dirty="0" smtClean="0"/>
              <a:t>Sub optimization.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Organizational osmosis – geographical and functional empire building.</a:t>
            </a:r>
          </a:p>
          <a:p>
            <a:pPr lvl="1">
              <a:defRPr/>
            </a:pPr>
            <a:r>
              <a:rPr lang="en-US" dirty="0" smtClean="0"/>
              <a:t>What price interdisciplinary studies? Who gets the credit?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Inertia.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Organization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Technology centers.</a:t>
            </a:r>
          </a:p>
          <a:p>
            <a:pPr lvl="1">
              <a:defRPr/>
            </a:pPr>
            <a:r>
              <a:rPr lang="en-US" dirty="0" smtClean="0"/>
              <a:t>Where the knowledge resides.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Product or service centers (in house customers).</a:t>
            </a:r>
          </a:p>
          <a:p>
            <a:pPr lvl="1">
              <a:defRPr/>
            </a:pPr>
            <a:r>
              <a:rPr lang="en-US" dirty="0" smtClean="0"/>
              <a:t>Where the dollars come from.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Project type assignments based on product need.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Two bosses (at least).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Efficient, but conflict over funding.</a:t>
            </a:r>
          </a:p>
          <a:p>
            <a:pPr lvl="1">
              <a:defRPr/>
            </a:pPr>
            <a:r>
              <a:rPr lang="en-US" dirty="0" smtClean="0"/>
              <a:t>Sometimes the product centers buy knowledge and services from outside.</a:t>
            </a:r>
          </a:p>
          <a:p>
            <a:pPr lvl="1">
              <a:defRPr/>
            </a:pPr>
            <a:r>
              <a:rPr lang="en-US" dirty="0" smtClean="0"/>
              <a:t>Subcontractors.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Technology centers must have independent R&amp;D funding.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NASA.</a:t>
            </a:r>
          </a:p>
          <a:p>
            <a:pPr lvl="1">
              <a:defRPr/>
            </a:pPr>
            <a:r>
              <a:rPr lang="en-US" dirty="0" smtClean="0"/>
              <a:t>What happens when a program is discontinued.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Happy Medium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Experts and processes.</a:t>
            </a:r>
          </a:p>
          <a:p>
            <a:r>
              <a:rPr lang="en-US" smtClean="0"/>
              <a:t>90% of the tasks can be achieved by the introduction of good processes, backed by knowledge, information and data.</a:t>
            </a:r>
          </a:p>
          <a:p>
            <a:r>
              <a:rPr lang="en-US" smtClean="0"/>
              <a:t>The remaining tasks require experts.</a:t>
            </a:r>
          </a:p>
          <a:p>
            <a:r>
              <a:rPr lang="en-US" smtClean="0"/>
              <a:t>But experts need training, and experience with the processes.</a:t>
            </a:r>
          </a:p>
          <a:p>
            <a:r>
              <a:rPr lang="en-US" smtClean="0"/>
              <a:t>Experts are needed to develop and continuously improve the processes.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smtClean="0"/>
              <a:t>But What’s in It for Me?</a:t>
            </a:r>
            <a:br>
              <a:rPr lang="en-US" sz="2700" smtClean="0"/>
            </a:br>
            <a:r>
              <a:rPr lang="en-US" sz="2700" smtClean="0"/>
              <a:t>(Rewards, Needs, and Job Satisfaction)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Maslow (1954) – hierarchy of needs</a:t>
            </a:r>
          </a:p>
          <a:p>
            <a:pPr lvl="1"/>
            <a:r>
              <a:rPr lang="en-US" smtClean="0"/>
              <a:t>Physiological, safety, social, ego, self actualization</a:t>
            </a:r>
          </a:p>
          <a:p>
            <a:r>
              <a:rPr lang="en-US" smtClean="0"/>
              <a:t>Herzberg (1957) – “one more time – how do you motivate people?”</a:t>
            </a:r>
          </a:p>
          <a:p>
            <a:pPr lvl="1"/>
            <a:r>
              <a:rPr lang="en-US" smtClean="0"/>
              <a:t>Motivators and de-motivators (hygiene factors)</a:t>
            </a:r>
          </a:p>
          <a:p>
            <a:pPr lvl="1"/>
            <a:r>
              <a:rPr lang="en-US" smtClean="0"/>
              <a:t>Job content and job context</a:t>
            </a:r>
          </a:p>
          <a:p>
            <a:r>
              <a:rPr lang="en-US" smtClean="0"/>
              <a:t>Quality of work life (1980s)</a:t>
            </a:r>
          </a:p>
          <a:p>
            <a:pPr lvl="1"/>
            <a:r>
              <a:rPr lang="en-US" smtClean="0"/>
              <a:t>Participation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Specialization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Maximize product quality and productivity, minimize knowledge and skill requirements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Centralized, hierarchical control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High costs of planning and coordination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industrial engineers dream?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Just try to imagine 1 minute, 10 second and 2 second job cycles</a:t>
            </a:r>
          </a:p>
          <a:p>
            <a:pPr lvl="1">
              <a:defRPr/>
            </a:pPr>
            <a:r>
              <a:rPr lang="en-US" dirty="0" smtClean="0"/>
              <a:t>Vehicle assembly, component assembly, foundries, battery plants, garment manufacturing, telemarketing, chicken disassembly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Broken bodies, minds and souls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repetitive strain injury revolution</a:t>
            </a:r>
          </a:p>
          <a:p>
            <a:pPr lvl="1">
              <a:defRPr/>
            </a:pPr>
            <a:r>
              <a:rPr lang="en-US" dirty="0" smtClean="0"/>
              <a:t>The ergonomics standard and “battle for control of the job cycle”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990600" y="2497138"/>
            <a:ext cx="3962400" cy="270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Body</a:t>
            </a:r>
          </a:p>
          <a:p>
            <a:pPr algn="ctr"/>
            <a:r>
              <a:rPr lang="en-US" sz="3600"/>
              <a:t>(Physical)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62000" y="288925"/>
            <a:ext cx="6858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Ergonomics Compartments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810000" y="3411538"/>
            <a:ext cx="3962400" cy="270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Soul</a:t>
            </a:r>
          </a:p>
          <a:p>
            <a:pPr algn="ctr"/>
            <a:r>
              <a:rPr lang="en-US" sz="3600"/>
              <a:t>(Psychosocial)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038600" y="1371600"/>
            <a:ext cx="3962400" cy="270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Mind</a:t>
            </a:r>
          </a:p>
          <a:p>
            <a:pPr algn="ctr"/>
            <a:r>
              <a:rPr lang="en-US" sz="3600"/>
              <a:t>(Informational)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Rotation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Change tasks every hour or so.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Organizational challenge.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Multiple skills, pay for knowledge, training.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Definite physical advantages if the tasks are physically different.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Now I do three boring jobs instead of one boring job.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Increased flexibility, absence, product change.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seniority problem and choice of job.</a:t>
            </a:r>
          </a:p>
          <a:p>
            <a:pPr lvl="1">
              <a:defRPr/>
            </a:pPr>
            <a:r>
              <a:rPr lang="en-US" dirty="0" smtClean="0"/>
              <a:t>Job description.</a:t>
            </a:r>
          </a:p>
          <a:p>
            <a:pPr lvl="1">
              <a:defRPr/>
            </a:pPr>
            <a:r>
              <a:rPr lang="en-US" dirty="0" smtClean="0"/>
              <a:t>Job demarcation.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Quality and productivity problems?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Horizontal Job Enlargement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Increase the length of the job cycle.</a:t>
            </a:r>
          </a:p>
          <a:p>
            <a:r>
              <a:rPr lang="en-US" smtClean="0"/>
              <a:t>Greater opportunity for within cycle time savings.</a:t>
            </a:r>
          </a:p>
          <a:p>
            <a:pPr lvl="1"/>
            <a:r>
              <a:rPr lang="en-US" smtClean="0"/>
              <a:t>More newspaper time.</a:t>
            </a:r>
          </a:p>
          <a:p>
            <a:pPr lvl="1"/>
            <a:r>
              <a:rPr lang="en-US" smtClean="0"/>
              <a:t>The walking speed demonstration.</a:t>
            </a:r>
          </a:p>
          <a:p>
            <a:pPr lvl="1"/>
            <a:r>
              <a:rPr lang="en-US" smtClean="0"/>
              <a:t>Up the line and in the hole.</a:t>
            </a:r>
          </a:p>
          <a:p>
            <a:r>
              <a:rPr lang="en-US" smtClean="0"/>
              <a:t>Increase in physical variety, increase in skills.</a:t>
            </a:r>
          </a:p>
          <a:p>
            <a:r>
              <a:rPr lang="en-US" smtClean="0"/>
              <a:t>Greater training time.</a:t>
            </a:r>
          </a:p>
          <a:p>
            <a:r>
              <a:rPr lang="en-US" smtClean="0"/>
              <a:t>Problems with absentees.</a:t>
            </a:r>
          </a:p>
          <a:p>
            <a:r>
              <a:rPr lang="en-US" smtClean="0"/>
              <a:t>Responsibility for quality.</a:t>
            </a:r>
          </a:p>
          <a:p>
            <a:r>
              <a:rPr lang="en-US" smtClean="0"/>
              <a:t>Compare football with soccer.</a:t>
            </a:r>
          </a:p>
          <a:p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Cells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Machines arranged in a circle, square or triangle</a:t>
            </a:r>
          </a:p>
          <a:p>
            <a:r>
              <a:rPr lang="en-US" smtClean="0"/>
              <a:t>Stock delivered between the machines</a:t>
            </a:r>
          </a:p>
          <a:p>
            <a:r>
              <a:rPr lang="en-US" smtClean="0"/>
              <a:t>Products moved by conveyor to the next cell</a:t>
            </a:r>
          </a:p>
          <a:p>
            <a:r>
              <a:rPr lang="en-US" smtClean="0"/>
              <a:t>Longer job cycles</a:t>
            </a:r>
          </a:p>
          <a:p>
            <a:r>
              <a:rPr lang="en-US" smtClean="0"/>
              <a:t>Single person and team staffing</a:t>
            </a:r>
          </a:p>
          <a:p>
            <a:r>
              <a:rPr lang="en-US" smtClean="0"/>
              <a:t>Compatible with rotation and / or horizontal enlargement strategies</a:t>
            </a:r>
          </a:p>
          <a:p>
            <a:r>
              <a:rPr lang="en-US" smtClean="0"/>
              <a:t>Work place  “ownership” – a place to hang your hat and your family pictures</a:t>
            </a:r>
          </a:p>
          <a:p>
            <a:r>
              <a:rPr lang="en-US" smtClean="0"/>
              <a:t>Quality, productivity advantages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Vertical Job Enlargement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Greater responsibility for job context</a:t>
            </a:r>
          </a:p>
          <a:p>
            <a:pPr lvl="1">
              <a:defRPr/>
            </a:pPr>
            <a:r>
              <a:rPr lang="en-US" dirty="0" smtClean="0"/>
              <a:t>Production</a:t>
            </a:r>
          </a:p>
          <a:p>
            <a:pPr lvl="1">
              <a:defRPr/>
            </a:pPr>
            <a:r>
              <a:rPr lang="en-US" dirty="0" smtClean="0"/>
              <a:t>Maintenance</a:t>
            </a:r>
          </a:p>
          <a:p>
            <a:pPr lvl="1">
              <a:defRPr/>
            </a:pPr>
            <a:r>
              <a:rPr lang="en-US" dirty="0" smtClean="0"/>
              <a:t>Housekeeping</a:t>
            </a:r>
          </a:p>
          <a:p>
            <a:pPr lvl="1">
              <a:defRPr/>
            </a:pPr>
            <a:r>
              <a:rPr lang="en-US" dirty="0" smtClean="0"/>
              <a:t>Quality</a:t>
            </a:r>
          </a:p>
          <a:p>
            <a:pPr lvl="1">
              <a:defRPr/>
            </a:pPr>
            <a:r>
              <a:rPr lang="en-US" dirty="0" smtClean="0"/>
              <a:t>Safety</a:t>
            </a:r>
          </a:p>
          <a:p>
            <a:pPr lvl="1">
              <a:defRPr/>
            </a:pPr>
            <a:r>
              <a:rPr lang="en-US" dirty="0" smtClean="0"/>
              <a:t>Planning</a:t>
            </a:r>
          </a:p>
          <a:p>
            <a:pPr lvl="1">
              <a:defRPr/>
            </a:pPr>
            <a:r>
              <a:rPr lang="en-US" dirty="0" smtClean="0"/>
              <a:t>Personnel</a:t>
            </a:r>
          </a:p>
          <a:p>
            <a:pPr lvl="1">
              <a:defRPr/>
            </a:pPr>
            <a:r>
              <a:rPr lang="en-US" dirty="0" smtClean="0"/>
              <a:t>Marketing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Ownership, influence, autonomy, democracy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Participation in committees, boards, diagonal slice meetings etc.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Compare and contrast NASA and Boeing and Nike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Circles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Japanese well orchestrated approach to job enlargement using work groups</a:t>
            </a:r>
          </a:p>
          <a:p>
            <a:r>
              <a:rPr lang="en-US" smtClean="0"/>
              <a:t>Focus on continuous improvement</a:t>
            </a:r>
          </a:p>
          <a:p>
            <a:pPr lvl="1"/>
            <a:r>
              <a:rPr lang="en-US" smtClean="0"/>
              <a:t>Kaizen engineering</a:t>
            </a:r>
          </a:p>
          <a:p>
            <a:r>
              <a:rPr lang="en-US" smtClean="0"/>
              <a:t>Focus on quality</a:t>
            </a:r>
          </a:p>
          <a:p>
            <a:pPr lvl="1"/>
            <a:r>
              <a:rPr lang="en-US" smtClean="0"/>
              <a:t>Spread to safety</a:t>
            </a:r>
          </a:p>
          <a:p>
            <a:r>
              <a:rPr lang="en-US" smtClean="0"/>
              <a:t>Erosion of union influence</a:t>
            </a:r>
          </a:p>
          <a:p>
            <a:pPr lvl="1"/>
            <a:r>
              <a:rPr lang="en-US" smtClean="0"/>
              <a:t>Management directed teams</a:t>
            </a:r>
          </a:p>
          <a:p>
            <a:pPr lvl="1"/>
            <a:r>
              <a:rPr lang="en-US" smtClean="0"/>
              <a:t>The “participation principle” of motivation</a:t>
            </a:r>
          </a:p>
          <a:p>
            <a:r>
              <a:rPr lang="en-US" smtClean="0"/>
              <a:t>But limited strategic responsibility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Job Enrichment Myth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Enrichment is a perception of the individual worker, not of the organization designer.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Different people are motivated by different things – people are happy at various levels of Maslow’s hierarchy and Herzberg’s principles are not absolute.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For some work is a means to an end. – Money!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challenge is to play the system to achieve a personal end which is not necessarily geared to the organization’s goals.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organization’s goals may not always be in the individual’s best interest.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Job satisfaction does not always lead to desirable job performance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Quality Management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An organizational level application of team structure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Involves flexible teams and committees aimed at carrying out all the production (or service) functions, the support functions and the management functions</a:t>
            </a:r>
          </a:p>
          <a:p>
            <a:pPr lvl="1">
              <a:defRPr/>
            </a:pPr>
            <a:r>
              <a:rPr lang="en-US" dirty="0" smtClean="0"/>
              <a:t>Production</a:t>
            </a:r>
          </a:p>
          <a:p>
            <a:pPr lvl="1">
              <a:defRPr/>
            </a:pPr>
            <a:r>
              <a:rPr lang="en-US" dirty="0" smtClean="0"/>
              <a:t>Maintenance</a:t>
            </a:r>
          </a:p>
          <a:p>
            <a:pPr lvl="1">
              <a:defRPr/>
            </a:pPr>
            <a:r>
              <a:rPr lang="en-US" dirty="0" smtClean="0"/>
              <a:t>Housekeeping</a:t>
            </a:r>
          </a:p>
          <a:p>
            <a:pPr lvl="1">
              <a:defRPr/>
            </a:pPr>
            <a:r>
              <a:rPr lang="en-US" dirty="0" smtClean="0"/>
              <a:t>Quality</a:t>
            </a:r>
          </a:p>
          <a:p>
            <a:pPr lvl="1">
              <a:defRPr/>
            </a:pPr>
            <a:r>
              <a:rPr lang="en-US" dirty="0" smtClean="0"/>
              <a:t>Safety</a:t>
            </a:r>
          </a:p>
          <a:p>
            <a:pPr lvl="1">
              <a:defRPr/>
            </a:pPr>
            <a:r>
              <a:rPr lang="en-US" dirty="0" smtClean="0"/>
              <a:t>Planning</a:t>
            </a:r>
          </a:p>
          <a:p>
            <a:pPr lvl="1">
              <a:defRPr/>
            </a:pPr>
            <a:r>
              <a:rPr lang="en-US" dirty="0" smtClean="0"/>
              <a:t>Personnel</a:t>
            </a:r>
          </a:p>
          <a:p>
            <a:pPr lvl="1">
              <a:defRPr/>
            </a:pPr>
            <a:r>
              <a:rPr lang="en-US" dirty="0" smtClean="0"/>
              <a:t>Marketing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Focus on the customer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Continuous improvement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Participation principle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Groups, Crews and Teams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group is like people in an elevator – they do their own thing and only come together for a shared element.</a:t>
            </a:r>
          </a:p>
          <a:p>
            <a:r>
              <a:rPr lang="en-US" smtClean="0"/>
              <a:t>A crew is like people in a rowing boat – they have a common purpose but just do their own thing – pull when the cox says so.</a:t>
            </a:r>
          </a:p>
          <a:p>
            <a:r>
              <a:rPr lang="en-US" smtClean="0"/>
              <a:t>A team has some specialization, but has overlap and redundancy, and participation in both routine and strategic tasks.</a:t>
            </a:r>
          </a:p>
          <a:p>
            <a:r>
              <a:rPr lang="en-US" smtClean="0"/>
              <a:t>Describe one example of each, identify the benefits and risks.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Sport’s Teams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individual, the team, leadership</a:t>
            </a:r>
          </a:p>
          <a:p>
            <a:r>
              <a:rPr lang="en-US" smtClean="0"/>
              <a:t>Football	- specialization, organization</a:t>
            </a:r>
          </a:p>
          <a:p>
            <a:r>
              <a:rPr lang="en-US" smtClean="0"/>
              <a:t>Basketball – some specialization, versatility</a:t>
            </a:r>
          </a:p>
          <a:p>
            <a:r>
              <a:rPr lang="en-US" smtClean="0"/>
              <a:t>Volleyball - rotation</a:t>
            </a:r>
          </a:p>
          <a:p>
            <a:r>
              <a:rPr lang="en-US" smtClean="0"/>
              <a:t>Baseball - individual</a:t>
            </a:r>
          </a:p>
          <a:p>
            <a:r>
              <a:rPr lang="en-US" smtClean="0"/>
              <a:t>Soccer – versatility, flexibility</a:t>
            </a:r>
          </a:p>
          <a:p>
            <a:r>
              <a:rPr lang="en-US" smtClean="0"/>
              <a:t>Relay running</a:t>
            </a:r>
          </a:p>
          <a:p>
            <a:r>
              <a:rPr lang="en-US" smtClean="0"/>
              <a:t>Some of my great team experiences</a:t>
            </a:r>
          </a:p>
          <a:p>
            <a:pPr lvl="1"/>
            <a:r>
              <a:rPr lang="en-US" smtClean="0"/>
              <a:t>Cricket, fox and hounds, GM race team, soccer, table tennis, rugby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 Autonomous Work Teams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Team rather than individual centered.</a:t>
            </a:r>
          </a:p>
          <a:p>
            <a:pPr lvl="1"/>
            <a:r>
              <a:rPr lang="en-US" smtClean="0"/>
              <a:t>Use team to control / help the individual.</a:t>
            </a:r>
          </a:p>
          <a:p>
            <a:pPr lvl="1"/>
            <a:r>
              <a:rPr lang="en-US" smtClean="0"/>
              <a:t>Team rather than individual rewards.</a:t>
            </a:r>
          </a:p>
          <a:p>
            <a:r>
              <a:rPr lang="en-US" smtClean="0"/>
              <a:t>Move (some) decision making down to lower levels of the organization.</a:t>
            </a:r>
          </a:p>
          <a:p>
            <a:r>
              <a:rPr lang="en-US" smtClean="0"/>
              <a:t>Enables cross training and versatility.</a:t>
            </a:r>
          </a:p>
          <a:p>
            <a:r>
              <a:rPr lang="en-US" smtClean="0"/>
              <a:t>Reduces isolation.</a:t>
            </a:r>
          </a:p>
          <a:p>
            <a:r>
              <a:rPr lang="en-US" smtClean="0"/>
              <a:t>Management controlled.</a:t>
            </a:r>
          </a:p>
          <a:p>
            <a:pPr lvl="1"/>
            <a:r>
              <a:rPr lang="en-US" smtClean="0"/>
              <a:t>Can usurp union activity.</a:t>
            </a:r>
          </a:p>
          <a:p>
            <a:pPr lvl="1"/>
            <a:r>
              <a:rPr lang="en-US" smtClean="0"/>
              <a:t>Can go wrong  through “false consensus.”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8925"/>
            <a:ext cx="7696200" cy="1082675"/>
          </a:xfrm>
        </p:spPr>
        <p:txBody>
          <a:bodyPr/>
          <a:lstStyle/>
          <a:p>
            <a:pPr eaLnBrk="1" hangingPunct="1"/>
            <a:r>
              <a:rPr lang="en-US"/>
              <a:t>Ergonomics Context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990600" y="22860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People</a:t>
            </a:r>
          </a:p>
        </p:txBody>
      </p:sp>
      <p:sp>
        <p:nvSpPr>
          <p:cNvPr id="18437" name="Oval 7"/>
          <p:cNvSpPr>
            <a:spLocks noChangeArrowheads="1"/>
          </p:cNvSpPr>
          <p:nvPr/>
        </p:nvSpPr>
        <p:spPr bwMode="auto">
          <a:xfrm>
            <a:off x="3733800" y="32766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Organization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3733800" y="1447800"/>
            <a:ext cx="3200400" cy="284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400"/>
              <a:t>Technology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High Powered Teams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Space station</a:t>
            </a:r>
          </a:p>
          <a:p>
            <a:pPr eaLnBrk="1" hangingPunct="1"/>
            <a:r>
              <a:rPr lang="en-US"/>
              <a:t>Mission to mars</a:t>
            </a:r>
          </a:p>
          <a:p>
            <a:pPr eaLnBrk="1" hangingPunct="1"/>
            <a:r>
              <a:rPr lang="en-US"/>
              <a:t>Emergency room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Flexible leadership</a:t>
            </a:r>
          </a:p>
          <a:p>
            <a:pPr eaLnBrk="1" hangingPunct="1"/>
            <a:r>
              <a:rPr lang="en-US"/>
              <a:t>Knowledge specialization and cross fertilization, redundancy</a:t>
            </a:r>
          </a:p>
          <a:p>
            <a:pPr eaLnBrk="1" hangingPunct="1"/>
            <a:r>
              <a:rPr lang="en-US"/>
              <a:t>Common goals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smtClean="0"/>
              <a:t>Socio Technical System and Job Design Approaches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Change is always a challenge.</a:t>
            </a:r>
          </a:p>
          <a:p>
            <a:pPr lvl="1">
              <a:defRPr/>
            </a:pPr>
            <a:r>
              <a:rPr lang="en-US" dirty="0" smtClean="0"/>
              <a:t>Threatens both workers and managers.</a:t>
            </a:r>
          </a:p>
          <a:p>
            <a:pPr lvl="1">
              <a:defRPr/>
            </a:pPr>
            <a:r>
              <a:rPr lang="en-US" dirty="0" smtClean="0"/>
              <a:t>The dreaded “reorganization.”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Needs planning, participation and “buy in.”</a:t>
            </a:r>
          </a:p>
          <a:p>
            <a:pPr lvl="1">
              <a:defRPr/>
            </a:pPr>
            <a:r>
              <a:rPr lang="en-US" dirty="0" smtClean="0"/>
              <a:t>Functional, human, cultural.</a:t>
            </a:r>
          </a:p>
          <a:p>
            <a:pPr lvl="1">
              <a:defRPr/>
            </a:pPr>
            <a:r>
              <a:rPr lang="en-US" dirty="0" smtClean="0"/>
              <a:t>Institutionalized.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Needs time for the ideas and purposes to sink in.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“The monkeys in the tree” and “don’t let the old ways rule.”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Can be technology driven.</a:t>
            </a:r>
          </a:p>
          <a:p>
            <a:pPr lvl="1">
              <a:defRPr/>
            </a:pPr>
            <a:r>
              <a:rPr lang="en-US" dirty="0" smtClean="0"/>
              <a:t>Computers, internet, telecommunications, telecommuting.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Organization, group, team and individual incentives, reinforcement, perseverance.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/>
              <a:t>Case Study:  </a:t>
            </a:r>
            <a:r>
              <a:rPr lang="en-US"/>
              <a:t>Job Redesign in the Bindery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Hong Kong university library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Hard covers on journals and books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10 people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Continuous work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Batches within stages</a:t>
            </a:r>
          </a:p>
          <a:p>
            <a:pPr eaLnBrk="1" hangingPunct="1">
              <a:lnSpc>
                <a:spcPct val="90000"/>
              </a:lnSpc>
            </a:pPr>
            <a:r>
              <a:rPr lang="en-US" b="1"/>
              <a:t>The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Access to library material, work in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Equipment bottlenecks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Physical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Social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Productivity and job satisfaction</a:t>
            </a:r>
          </a:p>
          <a:p>
            <a:pPr lvl="1" eaLnBrk="1" hangingPunct="1">
              <a:lnSpc>
                <a:spcPct val="90000"/>
              </a:lnSpc>
            </a:pPr>
            <a:endParaRPr lang="en-US" b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Binding Process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Receiving and planning</a:t>
            </a:r>
          </a:p>
          <a:p>
            <a:pPr lvl="1">
              <a:defRPr/>
            </a:pPr>
            <a:r>
              <a:rPr lang="en-US" dirty="0" smtClean="0"/>
              <a:t>Full binding – new cover</a:t>
            </a:r>
          </a:p>
          <a:p>
            <a:pPr lvl="1">
              <a:defRPr/>
            </a:pPr>
            <a:r>
              <a:rPr lang="en-US" dirty="0" smtClean="0"/>
              <a:t>Original cover - laminated, flush (no rounding) and perfect binding (no sewing)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Sewing</a:t>
            </a:r>
          </a:p>
          <a:p>
            <a:pPr lvl="1">
              <a:defRPr/>
            </a:pPr>
            <a:r>
              <a:rPr lang="en-US" dirty="0" smtClean="0"/>
              <a:t>Removing old covers, sewing sets of pages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Forwarding</a:t>
            </a:r>
          </a:p>
          <a:p>
            <a:pPr lvl="1">
              <a:defRPr/>
            </a:pPr>
            <a:r>
              <a:rPr lang="en-US" dirty="0" smtClean="0"/>
              <a:t>Cutting cards and cloth, making covers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Lettering</a:t>
            </a:r>
          </a:p>
          <a:p>
            <a:pPr lvl="1">
              <a:defRPr/>
            </a:pPr>
            <a:r>
              <a:rPr lang="en-US" dirty="0" smtClean="0"/>
              <a:t>Highly skilled, top job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Casing in</a:t>
            </a:r>
          </a:p>
          <a:p>
            <a:pPr lvl="1">
              <a:defRPr/>
            </a:pPr>
            <a:r>
              <a:rPr lang="en-US" dirty="0" smtClean="0"/>
              <a:t>Final assembly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Checking and documentation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Materials Management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2 weeks after delivery journals sent to bindery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Documentation by accessions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Stored on trolleys (60 volumes) – congestion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6 months work in progress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Access to wip and binding priority based on level of influence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Bindery and the Binders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The bindery</a:t>
            </a:r>
          </a:p>
          <a:p>
            <a:pPr lvl="1"/>
            <a:r>
              <a:rPr lang="en-US" dirty="0" smtClean="0"/>
              <a:t>Congested, raw materials and journals / books</a:t>
            </a:r>
          </a:p>
          <a:p>
            <a:pPr lvl="1"/>
            <a:r>
              <a:rPr lang="en-US" dirty="0" smtClean="0"/>
              <a:t>Bottlenecks, equipment shortages (presses)</a:t>
            </a:r>
          </a:p>
          <a:p>
            <a:pPr lvl="1"/>
            <a:r>
              <a:rPr lang="en-US" dirty="0" smtClean="0"/>
              <a:t>Layout not functional</a:t>
            </a:r>
          </a:p>
          <a:p>
            <a:pPr lvl="1"/>
            <a:r>
              <a:rPr lang="en-US" dirty="0" smtClean="0"/>
              <a:t>]Noise and radiant heat</a:t>
            </a:r>
          </a:p>
          <a:p>
            <a:r>
              <a:rPr lang="en-US" dirty="0" smtClean="0"/>
              <a:t>The binders</a:t>
            </a:r>
          </a:p>
          <a:p>
            <a:pPr lvl="1"/>
            <a:r>
              <a:rPr lang="en-US" dirty="0" smtClean="0"/>
              <a:t>1 senior, 4 binders, 5 assistants all at least 5 years</a:t>
            </a:r>
          </a:p>
          <a:p>
            <a:pPr lvl="1"/>
            <a:r>
              <a:rPr lang="en-US" dirty="0" smtClean="0"/>
              <a:t>Blue collar job in white collar environment</a:t>
            </a:r>
          </a:p>
          <a:p>
            <a:pPr lvl="1"/>
            <a:r>
              <a:rPr lang="en-US" dirty="0" smtClean="0"/>
              <a:t>Job security, no turnover, low status</a:t>
            </a:r>
          </a:p>
          <a:p>
            <a:pPr lvl="1"/>
            <a:r>
              <a:rPr lang="en-US" dirty="0" smtClean="0"/>
              <a:t>Narrow job assignments based on seniority</a:t>
            </a:r>
          </a:p>
          <a:p>
            <a:r>
              <a:rPr lang="en-US" dirty="0" smtClean="0"/>
              <a:t>Many complaints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The Objectives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Make readable material accessible</a:t>
            </a:r>
          </a:p>
          <a:p>
            <a:pPr eaLnBrk="1" hangingPunct="1"/>
            <a:r>
              <a:rPr lang="en-US" dirty="0"/>
              <a:t>Reduce work in progress</a:t>
            </a:r>
          </a:p>
          <a:p>
            <a:pPr eaLnBrk="1" hangingPunct="1"/>
            <a:r>
              <a:rPr lang="en-US" dirty="0"/>
              <a:t>Improve productivity</a:t>
            </a:r>
          </a:p>
          <a:p>
            <a:pPr lvl="1" eaLnBrk="1" hangingPunct="1"/>
            <a:r>
              <a:rPr lang="en-US" dirty="0"/>
              <a:t>Reduce backlog</a:t>
            </a:r>
          </a:p>
          <a:p>
            <a:pPr eaLnBrk="1" hangingPunct="1"/>
            <a:r>
              <a:rPr lang="en-US" dirty="0"/>
              <a:t>Improve morale and job satisfaction of the book binders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Changes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Redesign storage of periodicals waiting to be bound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</a:t>
            </a:r>
            <a:r>
              <a:rPr lang="en-US" dirty="0" err="1" smtClean="0">
                <a:ea typeface="+mn-ea"/>
                <a:cs typeface="+mn-cs"/>
              </a:rPr>
              <a:t>cardex</a:t>
            </a:r>
            <a:r>
              <a:rPr lang="en-US" dirty="0" smtClean="0">
                <a:ea typeface="+mn-ea"/>
                <a:cs typeface="+mn-cs"/>
              </a:rPr>
              <a:t> system for production control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small batch system with semi autonomous teams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Introduce job rotation and enlargement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Purchase new equipment, window blinds, task lighting, sound isolation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Rearrange the layout for functional flow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Review salary structure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Use some subcontracting for less skillful work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Protect the boss from the customers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The Results</a:t>
            </a:r>
            <a:br>
              <a:rPr lang="en-US" sz="2800" smtClean="0"/>
            </a:br>
            <a:r>
              <a:rPr lang="en-US" sz="2800" smtClean="0"/>
              <a:t>(2 year follow up)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Better production control and accounting</a:t>
            </a:r>
          </a:p>
          <a:p>
            <a:r>
              <a:rPr lang="en-US" smtClean="0"/>
              <a:t>Increased productivity</a:t>
            </a:r>
          </a:p>
          <a:p>
            <a:r>
              <a:rPr lang="en-US" smtClean="0"/>
              <a:t>Removal of the backlog</a:t>
            </a:r>
          </a:p>
          <a:p>
            <a:r>
              <a:rPr lang="en-US" smtClean="0"/>
              <a:t>Improved physical environment</a:t>
            </a:r>
          </a:p>
          <a:p>
            <a:r>
              <a:rPr lang="en-US" smtClean="0"/>
              <a:t>Much happier customers</a:t>
            </a:r>
          </a:p>
          <a:p>
            <a:pPr lvl="1"/>
            <a:r>
              <a:rPr lang="en-US" smtClean="0"/>
              <a:t>Interface between the team and the customers</a:t>
            </a:r>
          </a:p>
          <a:p>
            <a:r>
              <a:rPr lang="en-US" smtClean="0"/>
              <a:t>Improved job satisfaction</a:t>
            </a:r>
          </a:p>
          <a:p>
            <a:pPr lvl="1"/>
            <a:r>
              <a:rPr lang="en-US" smtClean="0"/>
              <a:t>Hawthorne effect?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/>
              <a:t>Case Study:</a:t>
            </a:r>
            <a:br>
              <a:rPr lang="en-US" sz="2200" smtClean="0"/>
            </a:br>
            <a:r>
              <a:rPr lang="en-US" sz="2200" smtClean="0"/>
              <a:t>Organization and Job Design in Medicare Data Processing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200, mostly female clerical workers</a:t>
            </a:r>
          </a:p>
          <a:p>
            <a:r>
              <a:rPr lang="en-US" smtClean="0"/>
              <a:t>High specialization</a:t>
            </a:r>
          </a:p>
          <a:p>
            <a:r>
              <a:rPr lang="en-US" smtClean="0"/>
              <a:t>Open plan, functional zones, cubicles, noisy, untidy</a:t>
            </a:r>
          </a:p>
          <a:p>
            <a:r>
              <a:rPr lang="en-US" smtClean="0"/>
              <a:t>Inefficiencies, backlogs, errors</a:t>
            </a:r>
          </a:p>
          <a:p>
            <a:r>
              <a:rPr lang="en-US" smtClean="0"/>
              <a:t>New computer system</a:t>
            </a:r>
          </a:p>
          <a:p>
            <a:r>
              <a:rPr lang="en-US" smtClean="0"/>
              <a:t>Low morale, threatened with takeover by subcontractor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Socio-technical 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 technology to humans.</a:t>
            </a:r>
          </a:p>
          <a:p>
            <a:r>
              <a:rPr lang="en-US" dirty="0" smtClean="0"/>
              <a:t>Integrate people and technology to achieve the multiple purposes of an organization.</a:t>
            </a:r>
          </a:p>
          <a:p>
            <a:r>
              <a:rPr lang="en-US" dirty="0" smtClean="0"/>
              <a:t>The purpose of all organizations is the employment of people; The constraint is that they must make a profit.</a:t>
            </a:r>
          </a:p>
          <a:p>
            <a:pPr lvl="1"/>
            <a:r>
              <a:rPr lang="en-US" dirty="0" smtClean="0"/>
              <a:t>Comments?</a:t>
            </a:r>
          </a:p>
          <a:p>
            <a:r>
              <a:rPr lang="en-US" dirty="0" smtClean="0"/>
              <a:t>The players– organization behavior, organization design, psychology, sociology, anthropology, ergonomics, management science.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Separate Functions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Receiving claims</a:t>
            </a:r>
          </a:p>
          <a:p>
            <a:pPr eaLnBrk="1" hangingPunct="1"/>
            <a:r>
              <a:rPr lang="en-US"/>
              <a:t>Checking with suppliers and patients</a:t>
            </a:r>
          </a:p>
          <a:p>
            <a:pPr eaLnBrk="1" hangingPunct="1"/>
            <a:r>
              <a:rPr lang="en-US"/>
              <a:t>Data input (classroom style)</a:t>
            </a:r>
          </a:p>
          <a:p>
            <a:pPr eaLnBrk="1" hangingPunct="1"/>
            <a:r>
              <a:rPr lang="en-US"/>
              <a:t>Checking data</a:t>
            </a:r>
          </a:p>
          <a:p>
            <a:pPr eaLnBrk="1" hangingPunct="1"/>
            <a:r>
              <a:rPr lang="en-US"/>
              <a:t>Special investigations</a:t>
            </a:r>
          </a:p>
          <a:p>
            <a:pPr eaLnBrk="1" hangingPunct="1"/>
            <a:r>
              <a:rPr lang="en-US"/>
              <a:t>Disbursements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Organizational Problems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Repetitive specialized work, electronic performance monitoring</a:t>
            </a:r>
          </a:p>
          <a:p>
            <a:pPr eaLnBrk="1" hangingPunct="1"/>
            <a:r>
              <a:rPr lang="en-US"/>
              <a:t>System breakdowns</a:t>
            </a:r>
          </a:p>
          <a:p>
            <a:pPr eaLnBrk="1" hangingPunct="1"/>
            <a:r>
              <a:rPr lang="en-US"/>
              <a:t>Noise, housekeeping – piles of paper</a:t>
            </a:r>
          </a:p>
          <a:p>
            <a:pPr eaLnBrk="1" hangingPunct="1"/>
            <a:r>
              <a:rPr lang="en-US"/>
              <a:t>Low productivity, high costs</a:t>
            </a:r>
          </a:p>
          <a:p>
            <a:pPr eaLnBrk="1" hangingPunct="1"/>
            <a:r>
              <a:rPr lang="en-US"/>
              <a:t>Low morale, conflict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Discussions of job enlargement with management</a:t>
            </a:r>
          </a:p>
          <a:p>
            <a:r>
              <a:rPr lang="en-US" smtClean="0"/>
              <a:t>Introduction of pilot team”</a:t>
            </a:r>
          </a:p>
          <a:p>
            <a:pPr lvl="1"/>
            <a:r>
              <a:rPr lang="en-US" smtClean="0"/>
              <a:t>Selection of 6 volunteers, with broad background</a:t>
            </a:r>
          </a:p>
          <a:p>
            <a:pPr lvl="1"/>
            <a:r>
              <a:rPr lang="en-US" smtClean="0"/>
              <a:t>Team to take full batch through the whole process, except disbursements</a:t>
            </a:r>
          </a:p>
          <a:p>
            <a:r>
              <a:rPr lang="en-US" smtClean="0"/>
              <a:t>Team responsible for layout of own department and allocation of duties</a:t>
            </a:r>
          </a:p>
          <a:p>
            <a:r>
              <a:rPr lang="en-US" smtClean="0"/>
              <a:t>Carpeted the whole floor and isolated noisy printers</a:t>
            </a:r>
          </a:p>
          <a:p>
            <a:r>
              <a:rPr lang="en-US" smtClean="0"/>
              <a:t>Talked to all the groups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Results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Acceleration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Physical layout and equipment installation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Some learning and cross training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Productivity way up, errors down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High team morale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Envy from the rest of the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Everybody liked the new carpet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Organization taken over by subcontractor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Case Study:</a:t>
            </a:r>
            <a:br>
              <a:rPr lang="en-US" sz="2800" dirty="0" smtClean="0"/>
            </a:br>
            <a:r>
              <a:rPr lang="en-US" sz="2800" dirty="0" smtClean="0"/>
              <a:t>Automobile Manufacturing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447800"/>
            <a:ext cx="7848600" cy="502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The Saturn experiment</a:t>
            </a:r>
          </a:p>
          <a:p>
            <a:pPr lvl="1">
              <a:defRPr/>
            </a:pPr>
            <a:r>
              <a:rPr lang="en-US" dirty="0" smtClean="0"/>
              <a:t>Green field partnership, semi autonomous teams, rotation, enlargement, loopholes, TQM, shift work, politics and product 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Other experiences</a:t>
            </a:r>
          </a:p>
          <a:p>
            <a:pPr lvl="1">
              <a:defRPr/>
            </a:pPr>
            <a:r>
              <a:rPr lang="en-US" dirty="0" smtClean="0"/>
              <a:t>Volvo, the craft center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Ergonomics and job rotation</a:t>
            </a:r>
          </a:p>
          <a:p>
            <a:pPr lvl="1">
              <a:defRPr/>
            </a:pPr>
            <a:r>
              <a:rPr lang="en-US" dirty="0" smtClean="0"/>
              <a:t>Ergonomic relief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Participatory ergonomics</a:t>
            </a:r>
          </a:p>
          <a:p>
            <a:pPr lvl="1">
              <a:defRPr/>
            </a:pPr>
            <a:r>
              <a:rPr lang="en-US" dirty="0" smtClean="0"/>
              <a:t>Joint ergonomics technical teams (JETTS)</a:t>
            </a:r>
          </a:p>
          <a:p>
            <a:pPr lvl="1">
              <a:defRPr/>
            </a:pPr>
            <a:r>
              <a:rPr lang="en-US" dirty="0" smtClean="0"/>
              <a:t>Institutionalization of ergonomics</a:t>
            </a:r>
          </a:p>
          <a:p>
            <a:pPr lvl="1">
              <a:defRPr/>
            </a:pPr>
            <a:r>
              <a:rPr lang="en-US" dirty="0" smtClean="0"/>
              <a:t>Global challenges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and Discussion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How have the computer, telecommunications, the internet and the intranet affected the way organizations are designed?</a:t>
            </a:r>
          </a:p>
          <a:p>
            <a:r>
              <a:rPr lang="en-US" smtClean="0"/>
              <a:t>What are the human and organizational implications of these technology introductions?</a:t>
            </a:r>
          </a:p>
          <a:p>
            <a:r>
              <a:rPr lang="en-US" smtClean="0"/>
              <a:t>What is the future of globalization?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Macro Ergonomics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Ergonomics is by definition “macro” but ...</a:t>
            </a:r>
          </a:p>
          <a:p>
            <a:r>
              <a:rPr lang="en-US" smtClean="0"/>
              <a:t>Macro ergonomics focuses on:</a:t>
            </a:r>
          </a:p>
          <a:p>
            <a:pPr lvl="1"/>
            <a:r>
              <a:rPr lang="en-US" smtClean="0"/>
              <a:t>The overall level and purpose of the organization.</a:t>
            </a:r>
          </a:p>
          <a:p>
            <a:pPr lvl="1"/>
            <a:r>
              <a:rPr lang="en-US" smtClean="0"/>
              <a:t>How does technology affect the organization?</a:t>
            </a:r>
          </a:p>
          <a:p>
            <a:pPr lvl="1"/>
            <a:r>
              <a:rPr lang="en-US" smtClean="0"/>
              <a:t>How does organization design affect the organization?</a:t>
            </a:r>
          </a:p>
          <a:p>
            <a:pPr lvl="1"/>
            <a:r>
              <a:rPr lang="en-US" smtClean="0"/>
              <a:t>How do social and contextual factors affect the organization?</a:t>
            </a:r>
          </a:p>
          <a:p>
            <a:pPr lvl="1"/>
            <a:r>
              <a:rPr lang="en-US" smtClean="0"/>
              <a:t>How should organizations be designed?</a:t>
            </a:r>
          </a:p>
          <a:p>
            <a:r>
              <a:rPr lang="en-US" smtClean="0"/>
              <a:t>How many different words do we need for ergonomics?</a:t>
            </a:r>
          </a:p>
          <a:p>
            <a:r>
              <a:rPr lang="en-US" smtClean="0"/>
              <a:t>Hal Hendrick’s book</a:t>
            </a:r>
          </a:p>
          <a:p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Purpose of Socio Technical System Design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/>
              <a:t>Maximize acceptability by.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Employees.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Managers.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Shareholders.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/>
              <a:t>Customers.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/>
              <a:t>Optimize effectiveness efficiency, safety and acceptance.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i="1"/>
              <a:t>Ergonomics is neutral – it can be used or misused for good or bad.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i="1"/>
              <a:t>But ergonomics is people centered!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Challenges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smtClean="0"/>
              <a:t>New technology</a:t>
            </a:r>
          </a:p>
          <a:p>
            <a:pPr lvl="1"/>
            <a:r>
              <a:rPr lang="en-US" sz="2200" smtClean="0"/>
              <a:t>Computers</a:t>
            </a:r>
          </a:p>
          <a:p>
            <a:pPr lvl="1"/>
            <a:r>
              <a:rPr lang="en-US" sz="2200" smtClean="0"/>
              <a:t>The internet, intranet</a:t>
            </a:r>
          </a:p>
          <a:p>
            <a:pPr lvl="1"/>
            <a:r>
              <a:rPr lang="en-US" sz="2200" smtClean="0"/>
              <a:t>Telecommunications</a:t>
            </a:r>
          </a:p>
          <a:p>
            <a:pPr lvl="1"/>
            <a:r>
              <a:rPr lang="en-US" sz="2200" smtClean="0"/>
              <a:t>Others?</a:t>
            </a:r>
          </a:p>
          <a:p>
            <a:r>
              <a:rPr lang="en-US" sz="2200" smtClean="0"/>
              <a:t>Changes in the macro context</a:t>
            </a:r>
          </a:p>
          <a:p>
            <a:pPr lvl="1"/>
            <a:r>
              <a:rPr lang="en-US" sz="2200" smtClean="0"/>
              <a:t>Globalization</a:t>
            </a:r>
          </a:p>
          <a:p>
            <a:pPr lvl="1"/>
            <a:r>
              <a:rPr lang="en-US" sz="2200" smtClean="0"/>
              <a:t>Mergers and consolidations</a:t>
            </a:r>
          </a:p>
          <a:p>
            <a:pPr lvl="1"/>
            <a:r>
              <a:rPr lang="en-US" sz="2200" smtClean="0"/>
              <a:t>Distributed organizations</a:t>
            </a:r>
          </a:p>
          <a:p>
            <a:pPr lvl="1"/>
            <a:r>
              <a:rPr lang="en-US" sz="2200" smtClean="0"/>
              <a:t>Subcontracting</a:t>
            </a:r>
          </a:p>
          <a:p>
            <a:r>
              <a:rPr lang="en-US" sz="2200" smtClean="0"/>
              <a:t>Competition and capitalism</a:t>
            </a:r>
          </a:p>
          <a:p>
            <a:pPr lvl="1"/>
            <a:endParaRPr lang="en-US" sz="220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/>
          <a:lstStyle/>
          <a:p>
            <a:r>
              <a:rPr lang="en-US" sz="1900" smtClean="0"/>
              <a:t>Colonization, emigration</a:t>
            </a:r>
          </a:p>
          <a:p>
            <a:r>
              <a:rPr lang="en-US" sz="1900" smtClean="0"/>
              <a:t>Hawthorn studies</a:t>
            </a:r>
          </a:p>
          <a:p>
            <a:r>
              <a:rPr lang="en-US" sz="1900" smtClean="0"/>
              <a:t>Maslow</a:t>
            </a:r>
          </a:p>
          <a:p>
            <a:r>
              <a:rPr lang="en-US" sz="1900" smtClean="0"/>
              <a:t>Herzberg</a:t>
            </a:r>
          </a:p>
          <a:p>
            <a:r>
              <a:rPr lang="en-US" sz="1900" smtClean="0"/>
              <a:t>Tavistock institute</a:t>
            </a:r>
          </a:p>
          <a:p>
            <a:r>
              <a:rPr lang="en-US" sz="1900" smtClean="0"/>
              <a:t>Japanese and American globalization</a:t>
            </a:r>
          </a:p>
          <a:p>
            <a:r>
              <a:rPr lang="en-US" sz="1900" smtClean="0"/>
              <a:t>British coalmining</a:t>
            </a:r>
          </a:p>
          <a:p>
            <a:pPr lvl="1"/>
            <a:r>
              <a:rPr lang="en-US" sz="1900" smtClean="0"/>
              <a:t>Automation and mechanization</a:t>
            </a:r>
          </a:p>
          <a:p>
            <a:pPr lvl="1"/>
            <a:r>
              <a:rPr lang="en-US" sz="1900" smtClean="0"/>
              <a:t>Redundancies, lower productivity</a:t>
            </a:r>
          </a:p>
          <a:p>
            <a:r>
              <a:rPr lang="en-US" sz="1900" smtClean="0"/>
              <a:t>The computer</a:t>
            </a:r>
          </a:p>
          <a:p>
            <a:pPr lvl="1"/>
            <a:r>
              <a:rPr lang="en-US" sz="1900" smtClean="0"/>
              <a:t>Early introduction caused threat to those who were not computer savvy</a:t>
            </a:r>
          </a:p>
          <a:p>
            <a:r>
              <a:rPr lang="en-US" sz="1900" smtClean="0"/>
              <a:t>Telecommunications</a:t>
            </a:r>
          </a:p>
          <a:p>
            <a:r>
              <a:rPr lang="en-US" sz="1900" smtClean="0"/>
              <a:t>The internet and intranet</a:t>
            </a:r>
          </a:p>
          <a:p>
            <a:pPr lvl="1"/>
            <a:endParaRPr lang="en-US" sz="190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Telecommunications Story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influence on telecommunications on the health service in the years 1980 - 2000</a:t>
            </a:r>
          </a:p>
          <a:p>
            <a:pPr lvl="1"/>
            <a:r>
              <a:rPr lang="en-US" smtClean="0"/>
              <a:t>Commissioned by the UK post office and the UK ministry of health in 1972</a:t>
            </a:r>
          </a:p>
          <a:p>
            <a:r>
              <a:rPr lang="en-US" smtClean="0"/>
              <a:t>Fax, data transfer, electronic switching, videoconferencing, telemedicine</a:t>
            </a:r>
          </a:p>
          <a:p>
            <a:r>
              <a:rPr lang="en-US" smtClean="0"/>
              <a:t>A medical reconnaissance service</a:t>
            </a:r>
          </a:p>
          <a:p>
            <a:r>
              <a:rPr lang="en-US" smtClean="0"/>
              <a:t>Communications between general practitioners and specialists, laboratories</a:t>
            </a:r>
          </a:p>
          <a:p>
            <a:r>
              <a:rPr lang="en-US" smtClean="0"/>
              <a:t>But how has medicine changed?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361</TotalTime>
  <Words>2913</Words>
  <Application>Microsoft Macintosh PowerPoint</Application>
  <PresentationFormat>On-screen Show (4:3)</PresentationFormat>
  <Paragraphs>495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Times New Roman</vt:lpstr>
      <vt:lpstr>ＭＳ Ｐゴシック</vt:lpstr>
      <vt:lpstr>Arial</vt:lpstr>
      <vt:lpstr>Franklin Gothic Book</vt:lpstr>
      <vt:lpstr>Perpetua</vt:lpstr>
      <vt:lpstr>Wingdings 2</vt:lpstr>
      <vt:lpstr>Equity</vt:lpstr>
      <vt:lpstr>Psychosocial Factors</vt:lpstr>
      <vt:lpstr>Slide 2</vt:lpstr>
      <vt:lpstr>Ergonomics Context</vt:lpstr>
      <vt:lpstr>Socio-technical Systems</vt:lpstr>
      <vt:lpstr>Macro Ergonomics</vt:lpstr>
      <vt:lpstr>Purpose of Socio Technical System Design</vt:lpstr>
      <vt:lpstr>Major Challenges</vt:lpstr>
      <vt:lpstr>History</vt:lpstr>
      <vt:lpstr>One Telecommunications Story</vt:lpstr>
      <vt:lpstr>Technological Determinism</vt:lpstr>
      <vt:lpstr>A Word About Globalization in the 1990s</vt:lpstr>
      <vt:lpstr>What Is an Organization?</vt:lpstr>
      <vt:lpstr>Organizational Structure</vt:lpstr>
      <vt:lpstr>Product Organization (Machine Bureaucracy)</vt:lpstr>
      <vt:lpstr>Functional Organization (Professional Bureaucracy)</vt:lpstr>
      <vt:lpstr>Matrix Organization</vt:lpstr>
      <vt:lpstr>A Happy Medium</vt:lpstr>
      <vt:lpstr>But What’s in It for Me? (Rewards, Needs, and Job Satisfaction)</vt:lpstr>
      <vt:lpstr>Job Specialization</vt:lpstr>
      <vt:lpstr>Job Rotation</vt:lpstr>
      <vt:lpstr>Horizontal Job Enlargement</vt:lpstr>
      <vt:lpstr>Work Cells</vt:lpstr>
      <vt:lpstr>Vertical Job Enlargement</vt:lpstr>
      <vt:lpstr>Quality Circles</vt:lpstr>
      <vt:lpstr>The Job Enrichment Myth</vt:lpstr>
      <vt:lpstr>Total Quality Management</vt:lpstr>
      <vt:lpstr>Groups, Crews and Teams</vt:lpstr>
      <vt:lpstr>Sport’s Teams</vt:lpstr>
      <vt:lpstr>Semi Autonomous Work Teams</vt:lpstr>
      <vt:lpstr>High Powered Teams</vt:lpstr>
      <vt:lpstr>Socio Technical System and Job Design Approaches</vt:lpstr>
      <vt:lpstr>Case Study:  Job Redesign in the Bindery</vt:lpstr>
      <vt:lpstr>The Binding Process</vt:lpstr>
      <vt:lpstr>Materials Management</vt:lpstr>
      <vt:lpstr>The Bindery and the Binders</vt:lpstr>
      <vt:lpstr>The Objectives</vt:lpstr>
      <vt:lpstr>The Changes</vt:lpstr>
      <vt:lpstr>The Results (2 year follow up)</vt:lpstr>
      <vt:lpstr>Case Study: Organization and Job Design in Medicare Data Processing</vt:lpstr>
      <vt:lpstr>The Separate Functions</vt:lpstr>
      <vt:lpstr>The Organizational Problems</vt:lpstr>
      <vt:lpstr>Solutions</vt:lpstr>
      <vt:lpstr>Results</vt:lpstr>
      <vt:lpstr>Case Study: Automobile Manufacturing</vt:lpstr>
      <vt:lpstr>Conclusion and Discussion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Factors</dc:title>
  <dc:creator>Peacock</dc:creator>
  <cp:lastModifiedBy>Yoon Ping Chui</cp:lastModifiedBy>
  <cp:revision>12</cp:revision>
  <dcterms:created xsi:type="dcterms:W3CDTF">2010-08-01T09:15:12Z</dcterms:created>
  <dcterms:modified xsi:type="dcterms:W3CDTF">2010-08-01T09:32:29Z</dcterms:modified>
</cp:coreProperties>
</file>